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6"/>
  </p:notesMasterIdLst>
  <p:sldIdLst>
    <p:sldId id="256" r:id="rId2"/>
    <p:sldId id="263" r:id="rId3"/>
    <p:sldId id="308" r:id="rId4"/>
    <p:sldId id="264" r:id="rId5"/>
    <p:sldId id="265" r:id="rId6"/>
    <p:sldId id="266" r:id="rId7"/>
    <p:sldId id="268" r:id="rId8"/>
    <p:sldId id="289" r:id="rId9"/>
    <p:sldId id="290" r:id="rId10"/>
    <p:sldId id="269" r:id="rId11"/>
    <p:sldId id="270" r:id="rId12"/>
    <p:sldId id="291" r:id="rId13"/>
    <p:sldId id="292" r:id="rId14"/>
    <p:sldId id="271" r:id="rId15"/>
    <p:sldId id="294" r:id="rId16"/>
    <p:sldId id="295" r:id="rId17"/>
    <p:sldId id="296" r:id="rId18"/>
    <p:sldId id="272" r:id="rId19"/>
    <p:sldId id="274" r:id="rId20"/>
    <p:sldId id="275" r:id="rId21"/>
    <p:sldId id="293" r:id="rId22"/>
    <p:sldId id="276" r:id="rId23"/>
    <p:sldId id="277" r:id="rId24"/>
    <p:sldId id="278" r:id="rId25"/>
    <p:sldId id="301" r:id="rId26"/>
    <p:sldId id="302" r:id="rId27"/>
    <p:sldId id="303" r:id="rId28"/>
    <p:sldId id="279" r:id="rId29"/>
    <p:sldId id="284" r:id="rId30"/>
    <p:sldId id="285" r:id="rId31"/>
    <p:sldId id="286" r:id="rId32"/>
    <p:sldId id="297" r:id="rId33"/>
    <p:sldId id="378" r:id="rId34"/>
    <p:sldId id="306" r:id="rId35"/>
    <p:sldId id="307" r:id="rId36"/>
    <p:sldId id="298" r:id="rId37"/>
    <p:sldId id="299" r:id="rId38"/>
    <p:sldId id="287" r:id="rId39"/>
    <p:sldId id="288" r:id="rId40"/>
    <p:sldId id="381" r:id="rId41"/>
    <p:sldId id="395" r:id="rId42"/>
    <p:sldId id="385" r:id="rId43"/>
    <p:sldId id="387" r:id="rId44"/>
    <p:sldId id="397" r:id="rId45"/>
    <p:sldId id="402" r:id="rId46"/>
    <p:sldId id="399" r:id="rId47"/>
    <p:sldId id="404" r:id="rId48"/>
    <p:sldId id="394" r:id="rId49"/>
    <p:sldId id="406" r:id="rId50"/>
    <p:sldId id="400" r:id="rId51"/>
    <p:sldId id="392" r:id="rId52"/>
    <p:sldId id="390" r:id="rId53"/>
    <p:sldId id="401" r:id="rId54"/>
    <p:sldId id="405"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AC9"/>
    <a:srgbClr val="BDE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73" autoAdjust="0"/>
  </p:normalViewPr>
  <p:slideViewPr>
    <p:cSldViewPr>
      <p:cViewPr>
        <p:scale>
          <a:sx n="83" d="100"/>
          <a:sy n="83" d="100"/>
        </p:scale>
        <p:origin x="1450" y="67"/>
      </p:cViewPr>
      <p:guideLst>
        <p:guide orient="horz" pos="2160"/>
        <p:guide pos="2880"/>
      </p:guideLst>
    </p:cSldViewPr>
  </p:slideViewPr>
  <p:outlineViewPr>
    <p:cViewPr>
      <p:scale>
        <a:sx n="33" d="100"/>
        <a:sy n="33" d="100"/>
      </p:scale>
      <p:origin x="0" y="472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6FABFC-37B7-4277-84CA-6600899C5405}" type="datetimeFigureOut">
              <a:rPr lang="en-US" smtClean="0"/>
              <a:pPr/>
              <a:t>6/16/2022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103B29-559B-4587-87E3-681957C4BF4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miter lim="800000"/>
            <a:headEnd/>
            <a:tailEnd/>
          </a:ln>
        </p:spPr>
        <p:txBody>
          <a:bodyPr/>
          <a:lstStyle/>
          <a:p>
            <a:fld id="{2D0D71BD-1B29-410A-A1D2-8A56FB9DDCB1}" type="slidenum">
              <a:rPr lang="en-US" altLang="en-US"/>
              <a:pPr/>
              <a:t>2</a:t>
            </a:fld>
            <a:endParaRPr lang="en-US" altLang="en-US"/>
          </a:p>
        </p:txBody>
      </p:sp>
      <p:sp>
        <p:nvSpPr>
          <p:cNvPr id="4099" name="Rectangle 2"/>
          <p:cNvSpPr>
            <a:spLocks noGrp="1" noRot="1" noChangeAspect="1" noChangeArrowheads="1" noTextEdit="1"/>
          </p:cNvSpPr>
          <p:nvPr>
            <p:ph type="sldImg"/>
          </p:nvPr>
        </p:nvSpPr>
        <p:spPr>
          <a:xfrm>
            <a:off x="1144588" y="685800"/>
            <a:ext cx="4572000" cy="3429000"/>
          </a:xfrm>
          <a:ln/>
        </p:spPr>
      </p:sp>
      <p:sp>
        <p:nvSpPr>
          <p:cNvPr id="4100" name="Rectangle 3"/>
          <p:cNvSpPr>
            <a:spLocks noGrp="1" noChangeArrowheads="1"/>
          </p:cNvSpPr>
          <p:nvPr>
            <p:ph type="body" idx="1"/>
          </p:nvPr>
        </p:nvSpPr>
        <p:spPr>
          <a:xfrm>
            <a:off x="914920" y="4343400"/>
            <a:ext cx="5028161" cy="4114800"/>
          </a:xfrm>
          <a:noFill/>
        </p:spPr>
        <p:txBody>
          <a:bodyPr>
            <a:normAutofit lnSpcReduction="10000"/>
          </a:bodyPr>
          <a:lstStyle/>
          <a:p>
            <a:pPr marL="225011" indent="-225011"/>
            <a:r>
              <a:rPr lang="en-US" altLang="en-US" sz="1400" dirty="0">
                <a:latin typeface="Arial" charset="0"/>
              </a:rPr>
              <a:t>Class</a:t>
            </a:r>
          </a:p>
          <a:p>
            <a:pPr marL="225011" indent="-225011">
              <a:buFontTx/>
              <a:buChar char="•"/>
            </a:pPr>
            <a:r>
              <a:rPr lang="en-GB" altLang="en-US" sz="1400" dirty="0">
                <a:latin typeface="Arial" charset="0"/>
              </a:rPr>
              <a:t>A description of a group of objects with common properties (attributes), common </a:t>
            </a:r>
            <a:r>
              <a:rPr lang="en-GB" altLang="en-US" sz="1400" dirty="0" err="1">
                <a:latin typeface="Arial" charset="0"/>
              </a:rPr>
              <a:t>behavior</a:t>
            </a:r>
            <a:r>
              <a:rPr lang="en-GB" altLang="en-US" sz="1400" dirty="0">
                <a:latin typeface="Arial" charset="0"/>
              </a:rPr>
              <a:t> (operations), common relationships to other objects, and common semantics</a:t>
            </a:r>
          </a:p>
          <a:p>
            <a:pPr marL="225011" indent="-225011">
              <a:buFontTx/>
              <a:buChar char="•"/>
            </a:pPr>
            <a:r>
              <a:rPr lang="en-US" altLang="en-US" sz="1400" dirty="0">
                <a:latin typeface="Arial" charset="0"/>
              </a:rPr>
              <a:t>Each object is an instance of some class, and objects cannot be instances of more than one class</a:t>
            </a:r>
          </a:p>
          <a:p>
            <a:pPr marL="225011" indent="-225011">
              <a:buFontTx/>
              <a:buChar char="•"/>
            </a:pPr>
            <a:r>
              <a:rPr lang="en-US" altLang="en-US" sz="1400" b="1" dirty="0">
                <a:latin typeface="Arial" charset="0"/>
              </a:rPr>
              <a:t>All objects of a given class are identical in structure (attributes) and behavior (methods) but contain different data in their attributes</a:t>
            </a:r>
          </a:p>
          <a:p>
            <a:pPr marL="225011" indent="-225011">
              <a:buFontTx/>
              <a:buChar char="•"/>
            </a:pPr>
            <a:r>
              <a:rPr lang="en-US" altLang="en-US" sz="1400" dirty="0">
                <a:latin typeface="Arial" charset="0"/>
              </a:rPr>
              <a:t>A good class captures one and only one abstraction – it should have one major theme</a:t>
            </a:r>
          </a:p>
          <a:p>
            <a:pPr marL="225011" indent="-225011">
              <a:buFontTx/>
              <a:buChar char="•"/>
            </a:pPr>
            <a:r>
              <a:rPr lang="en-US" altLang="en-US" sz="1400" dirty="0">
                <a:latin typeface="Arial" charset="0"/>
              </a:rPr>
              <a:t>Should be named using the vocabulary of the domain application</a:t>
            </a:r>
          </a:p>
          <a:p>
            <a:pPr marL="225011" indent="-225011">
              <a:buFontTx/>
              <a:buChar char="•"/>
            </a:pPr>
            <a:r>
              <a:rPr lang="en-US" altLang="en-US" sz="1400" dirty="0">
                <a:latin typeface="Arial" charset="0"/>
              </a:rPr>
              <a:t>Name:  singular noun that best characterizes the abstraction</a:t>
            </a:r>
          </a:p>
          <a:p>
            <a:pPr marL="225011" indent="-225011"/>
            <a:endParaRPr lang="en-US" altLang="en-US" sz="1400" dirty="0">
              <a:latin typeface="Arial" charset="0"/>
            </a:endParaRPr>
          </a:p>
          <a:p>
            <a:pPr marL="225011" indent="-225011"/>
            <a:r>
              <a:rPr lang="en-US" altLang="en-US" sz="1400" dirty="0">
                <a:latin typeface="Arial" charset="0"/>
              </a:rPr>
              <a:t>An object or a class?  Subjective; may work on an object and then begin to realize that it really needs to be a class (so you can create multiple objects)</a:t>
            </a:r>
          </a:p>
          <a:p>
            <a:pPr marL="225011" indent="-225011"/>
            <a:endParaRPr lang="en-US" altLang="en-US" sz="1400" dirty="0">
              <a:latin typeface="Arial" charset="0"/>
            </a:endParaRPr>
          </a:p>
          <a:p>
            <a:pPr marL="225011" indent="-225011"/>
            <a:endParaRPr lang="en-US" altLang="en-US" sz="1400" dirty="0">
              <a:latin typeface="Arial" charset="0"/>
            </a:endParaRPr>
          </a:p>
          <a:p>
            <a:pPr marL="225011" indent="-225011"/>
            <a:endParaRPr lang="en-US" altLang="en-US" sz="1400" dirty="0">
              <a:latin typeface="Arial" charset="0"/>
            </a:endParaRPr>
          </a:p>
          <a:p>
            <a:pPr marL="225011" indent="-225011"/>
            <a:endParaRPr lang="en-US" altLang="en-US" sz="1400" dirty="0">
              <a:latin typeface="Arial" charset="0"/>
            </a:endParaRPr>
          </a:p>
          <a:p>
            <a:pPr marL="225011" indent="-225011"/>
            <a:endParaRPr lang="en-US" altLang="en-US" sz="1400" dirty="0">
              <a:latin typeface="Arial" charset="0"/>
            </a:endParaRPr>
          </a:p>
          <a:p>
            <a:pPr marL="225011" indent="-225011"/>
            <a:endParaRPr lang="en-US" altLang="en-US" sz="1400" dirty="0">
              <a:latin typeface="Arial" charset="0"/>
            </a:endParaRPr>
          </a:p>
          <a:p>
            <a:pPr marL="225011" indent="-225011"/>
            <a:endParaRPr lang="en-US" altLang="en-US" sz="1400" dirty="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miter lim="800000"/>
            <a:headEnd/>
            <a:tailEnd/>
          </a:ln>
        </p:spPr>
        <p:txBody>
          <a:bodyPr/>
          <a:lstStyle/>
          <a:p>
            <a:fld id="{BE684ECD-DA67-493D-BBE9-85528C9F67FB}" type="slidenum">
              <a:rPr lang="en-US" altLang="en-US"/>
              <a:pPr/>
              <a:t>19</a:t>
            </a:fld>
            <a:endParaRPr lang="en-US" alt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xfrm>
            <a:off x="914920" y="4343400"/>
            <a:ext cx="5028161" cy="4114800"/>
          </a:xfrm>
          <a:noFill/>
        </p:spPr>
        <p:txBody>
          <a:bodyPr/>
          <a:lstStyle/>
          <a:p>
            <a:pPr marL="225011" indent="-225011"/>
            <a:r>
              <a:rPr lang="en-US" altLang="en-US" sz="1400" dirty="0">
                <a:latin typeface="Arial" charset="0"/>
              </a:rPr>
              <a:t>Visibility in a class diagram</a:t>
            </a:r>
          </a:p>
          <a:p>
            <a:pPr marL="225011" indent="-225011">
              <a:buFontTx/>
              <a:buChar char="•"/>
            </a:pPr>
            <a:r>
              <a:rPr lang="en-US" altLang="en-US" sz="1400" dirty="0">
                <a:latin typeface="Arial" charset="0"/>
              </a:rPr>
              <a:t>Shown on attributes and methods</a:t>
            </a:r>
          </a:p>
          <a:p>
            <a:pPr marL="225011" indent="-225011">
              <a:buFontTx/>
              <a:buAutoNum type="arabicParenR"/>
            </a:pPr>
            <a:r>
              <a:rPr lang="en-US" altLang="en-US" sz="1400" dirty="0">
                <a:latin typeface="Arial" charset="0"/>
              </a:rPr>
              <a:t> Public</a:t>
            </a:r>
          </a:p>
          <a:p>
            <a:pPr marL="225011" indent="-225011">
              <a:buFontTx/>
              <a:buChar char="•"/>
            </a:pPr>
            <a:r>
              <a:rPr lang="en-US" altLang="en-US" sz="1400" dirty="0">
                <a:latin typeface="Arial" charset="0"/>
              </a:rPr>
              <a:t>One that is not hidden from any other object</a:t>
            </a:r>
          </a:p>
          <a:p>
            <a:pPr marL="225011" indent="-225011">
              <a:buFontTx/>
              <a:buChar char="•"/>
            </a:pPr>
            <a:r>
              <a:rPr lang="en-US" altLang="en-US" sz="1400" b="1" dirty="0">
                <a:latin typeface="Arial" charset="0"/>
              </a:rPr>
              <a:t>Default visibility for an method</a:t>
            </a:r>
            <a:endParaRPr lang="en-US" altLang="en-US" sz="1400" dirty="0">
              <a:latin typeface="Arial" charset="0"/>
            </a:endParaRPr>
          </a:p>
          <a:p>
            <a:pPr marL="225011" indent="-225011"/>
            <a:r>
              <a:rPr lang="en-US" altLang="en-US" sz="1400" dirty="0">
                <a:latin typeface="Arial" charset="0"/>
              </a:rPr>
              <a:t>2) Protected</a:t>
            </a:r>
          </a:p>
          <a:p>
            <a:pPr marL="225011" indent="-225011">
              <a:buFontTx/>
              <a:buChar char="•"/>
            </a:pPr>
            <a:r>
              <a:rPr lang="en-US" altLang="en-US" sz="1400" dirty="0">
                <a:latin typeface="Arial" charset="0"/>
              </a:rPr>
              <a:t>One that is hidden from all other classes except its </a:t>
            </a:r>
            <a:r>
              <a:rPr lang="en-US" altLang="en-US" sz="1400" u="sng" dirty="0">
                <a:latin typeface="Arial" charset="0"/>
              </a:rPr>
              <a:t>immediate</a:t>
            </a:r>
            <a:r>
              <a:rPr lang="en-US" altLang="en-US" sz="1400" dirty="0">
                <a:latin typeface="Arial" charset="0"/>
              </a:rPr>
              <a:t> subclasses</a:t>
            </a:r>
          </a:p>
          <a:p>
            <a:pPr marL="225011" indent="-225011"/>
            <a:r>
              <a:rPr lang="en-US" altLang="en-US" sz="1400" dirty="0">
                <a:latin typeface="Arial" charset="0"/>
              </a:rPr>
              <a:t>3) Private</a:t>
            </a:r>
          </a:p>
          <a:p>
            <a:pPr marL="225011" indent="-225011">
              <a:buFontTx/>
              <a:buChar char="•"/>
            </a:pPr>
            <a:r>
              <a:rPr lang="en-US" altLang="en-US" sz="1400" dirty="0">
                <a:latin typeface="Arial" charset="0"/>
              </a:rPr>
              <a:t>One that is hidden from all other classes</a:t>
            </a:r>
          </a:p>
          <a:p>
            <a:pPr marL="225011" indent="-225011">
              <a:buFontTx/>
              <a:buChar char="•"/>
            </a:pPr>
            <a:r>
              <a:rPr lang="en-US" altLang="en-US" sz="1400" b="1" dirty="0">
                <a:latin typeface="Arial" charset="0"/>
              </a:rPr>
              <a:t>Default visibility for an attribute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miter lim="800000"/>
            <a:headEnd/>
            <a:tailEnd/>
          </a:ln>
        </p:spPr>
        <p:txBody>
          <a:bodyPr/>
          <a:lstStyle/>
          <a:p>
            <a:fld id="{B7AA1AFC-C1FC-46AC-A97E-E66752D0E7BB}" type="slidenum">
              <a:rPr lang="en-US" altLang="en-US"/>
              <a:pPr/>
              <a:t>20</a:t>
            </a:fld>
            <a:endParaRPr lang="en-US" altLang="en-US"/>
          </a:p>
        </p:txBody>
      </p:sp>
      <p:sp>
        <p:nvSpPr>
          <p:cNvPr id="26627" name="Rectangle 2"/>
          <p:cNvSpPr>
            <a:spLocks noGrp="1" noRot="1" noChangeAspect="1" noChangeArrowheads="1" noTextEdit="1"/>
          </p:cNvSpPr>
          <p:nvPr>
            <p:ph type="sldImg"/>
          </p:nvPr>
        </p:nvSpPr>
        <p:spPr>
          <a:xfrm>
            <a:off x="1144588" y="685800"/>
            <a:ext cx="4572000" cy="3429000"/>
          </a:xfrm>
          <a:ln/>
        </p:spPr>
      </p:sp>
      <p:sp>
        <p:nvSpPr>
          <p:cNvPr id="26628" name="Rectangle 3"/>
          <p:cNvSpPr>
            <a:spLocks noGrp="1" noChangeArrowheads="1"/>
          </p:cNvSpPr>
          <p:nvPr>
            <p:ph type="body" idx="1"/>
          </p:nvPr>
        </p:nvSpPr>
        <p:spPr>
          <a:xfrm>
            <a:off x="914920" y="4343400"/>
            <a:ext cx="5028161" cy="4114800"/>
          </a:xfrm>
          <a:noFill/>
        </p:spPr>
        <p:txBody>
          <a:bodyPr/>
          <a:lstStyle/>
          <a:p>
            <a:pPr marL="225011" indent="-225011"/>
            <a:r>
              <a:rPr lang="en-US" altLang="en-US" sz="1400" dirty="0">
                <a:latin typeface="Arial" charset="0"/>
              </a:rPr>
              <a:t>Operations in a Class</a:t>
            </a:r>
          </a:p>
          <a:p>
            <a:pPr marL="225011" indent="-225011">
              <a:buFontTx/>
              <a:buChar char="•"/>
            </a:pPr>
            <a:r>
              <a:rPr lang="en-US" altLang="en-US" sz="1400" dirty="0">
                <a:latin typeface="Arial" charset="0"/>
              </a:rPr>
              <a:t>Also can be shown on attributes</a:t>
            </a:r>
          </a:p>
          <a:p>
            <a:pPr marL="225011" indent="-225011">
              <a:buFontTx/>
              <a:buChar char="•"/>
            </a:pPr>
            <a:r>
              <a:rPr lang="en-US" altLang="en-US" sz="1400" dirty="0">
                <a:latin typeface="Arial" charset="0"/>
              </a:rPr>
              <a:t>Put in front of the name of the attribute or operation on the class diagram</a:t>
            </a:r>
          </a:p>
          <a:p>
            <a:pPr marL="225011" indent="-225011">
              <a:buFontTx/>
              <a:buChar char="•"/>
            </a:pPr>
            <a:r>
              <a:rPr lang="en-US" altLang="en-US" sz="1400" b="1" dirty="0">
                <a:latin typeface="Arial" charset="0"/>
              </a:rPr>
              <a:t>Visibility</a:t>
            </a:r>
            <a:r>
              <a:rPr lang="en-US" altLang="en-US" sz="1400" dirty="0">
                <a:latin typeface="Arial" charset="0"/>
              </a:rPr>
              <a:t> of the attribute/operation in the system</a:t>
            </a:r>
          </a:p>
          <a:p>
            <a:pPr marL="1125055" lvl="2" indent="-225011">
              <a:buFontTx/>
              <a:buChar char="•"/>
            </a:pPr>
            <a:r>
              <a:rPr lang="en-US" altLang="en-US" sz="1400" dirty="0">
                <a:latin typeface="Arial" charset="0"/>
              </a:rPr>
              <a:t>Public – not hidden from any object</a:t>
            </a:r>
          </a:p>
          <a:p>
            <a:pPr marL="1125055" lvl="2" indent="-225011">
              <a:buFontTx/>
              <a:buChar char="•"/>
            </a:pPr>
            <a:r>
              <a:rPr lang="en-US" altLang="en-US" sz="1400" dirty="0">
                <a:latin typeface="Arial" charset="0"/>
              </a:rPr>
              <a:t>Protected – hidden from all other classes except its immediate subclasses</a:t>
            </a:r>
          </a:p>
          <a:p>
            <a:pPr marL="1125055" lvl="2" indent="-225011">
              <a:buFontTx/>
              <a:buChar char="•"/>
            </a:pPr>
            <a:r>
              <a:rPr lang="en-US" altLang="en-US" sz="1400" dirty="0">
                <a:latin typeface="Arial" charset="0"/>
              </a:rPr>
              <a:t>Private – default; hidden from all other classes</a:t>
            </a:r>
          </a:p>
          <a:p>
            <a:pPr marL="225011" indent="-225011"/>
            <a:endParaRPr lang="en-US" altLang="en-US" sz="1400" dirty="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miter lim="800000"/>
            <a:headEnd/>
            <a:tailEnd/>
          </a:ln>
        </p:spPr>
        <p:txBody>
          <a:bodyPr/>
          <a:lstStyle/>
          <a:p>
            <a:fld id="{E71CB9A9-291B-4723-B1AF-896F3345A1C1}" type="slidenum">
              <a:rPr lang="en-US" altLang="en-US"/>
              <a:pPr/>
              <a:t>22</a:t>
            </a:fld>
            <a:endParaRPr lang="en-US" altLang="en-US"/>
          </a:p>
        </p:txBody>
      </p:sp>
      <p:sp>
        <p:nvSpPr>
          <p:cNvPr id="28675" name="Rectangle 2"/>
          <p:cNvSpPr>
            <a:spLocks noGrp="1" noRot="1" noChangeAspect="1" noChangeArrowheads="1" noTextEdit="1"/>
          </p:cNvSpPr>
          <p:nvPr>
            <p:ph type="sldImg"/>
          </p:nvPr>
        </p:nvSpPr>
        <p:spPr>
          <a:xfrm>
            <a:off x="1144588" y="685800"/>
            <a:ext cx="4572000" cy="3429000"/>
          </a:xfrm>
          <a:ln/>
        </p:spPr>
      </p:sp>
      <p:sp>
        <p:nvSpPr>
          <p:cNvPr id="28676" name="Rectangle 3"/>
          <p:cNvSpPr>
            <a:spLocks noGrp="1" noChangeArrowheads="1"/>
          </p:cNvSpPr>
          <p:nvPr>
            <p:ph type="body" idx="1"/>
          </p:nvPr>
        </p:nvSpPr>
        <p:spPr>
          <a:xfrm>
            <a:off x="914920" y="4343400"/>
            <a:ext cx="5028161" cy="4114800"/>
          </a:xfrm>
          <a:noFill/>
        </p:spPr>
        <p:txBody>
          <a:bodyPr/>
          <a:lstStyle/>
          <a:p>
            <a:pPr eaLnBrk="1" hangingPunct="1"/>
            <a:r>
              <a:rPr lang="en-US" altLang="en-US" sz="1400" dirty="0">
                <a:latin typeface="Arial" charset="0"/>
              </a:rPr>
              <a:t>Relationships between Classes</a:t>
            </a:r>
          </a:p>
          <a:p>
            <a:pPr eaLnBrk="1" hangingPunct="1">
              <a:buFontTx/>
              <a:buChar char="•"/>
            </a:pPr>
            <a:r>
              <a:rPr lang="en-US" altLang="en-US" sz="1400" b="1" dirty="0">
                <a:latin typeface="Arial" charset="0"/>
              </a:rPr>
              <a:t>One of primary purposes of a class diagram is to show the relationships that classes have with other another</a:t>
            </a:r>
          </a:p>
          <a:p>
            <a:pPr eaLnBrk="1" hangingPunct="1">
              <a:buFontTx/>
              <a:buChar char="•"/>
            </a:pPr>
            <a:r>
              <a:rPr lang="en-US" altLang="en-US" sz="1400" dirty="0">
                <a:latin typeface="Arial" charset="0"/>
              </a:rPr>
              <a:t>All systems are made up of many classes/objects; system behavior is achieved through the collaborations of the objects of the system</a:t>
            </a:r>
          </a:p>
          <a:p>
            <a:pPr eaLnBrk="1" hangingPunct="1"/>
            <a:endParaRPr lang="en-US" altLang="en-US" sz="1400" dirty="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miter lim="800000"/>
            <a:headEnd/>
            <a:tailEnd/>
          </a:ln>
        </p:spPr>
        <p:txBody>
          <a:bodyPr/>
          <a:lstStyle/>
          <a:p>
            <a:fld id="{CD818337-8625-44E3-B9B7-64C40128C2AF}" type="slidenum">
              <a:rPr lang="en-US" altLang="en-US"/>
              <a:pPr/>
              <a:t>23</a:t>
            </a:fld>
            <a:endParaRPr lang="en-US" altLang="en-US"/>
          </a:p>
        </p:txBody>
      </p:sp>
      <p:sp>
        <p:nvSpPr>
          <p:cNvPr id="30723" name="Rectangle 2"/>
          <p:cNvSpPr>
            <a:spLocks noGrp="1" noRot="1" noChangeAspect="1" noChangeArrowheads="1" noTextEdit="1"/>
          </p:cNvSpPr>
          <p:nvPr>
            <p:ph type="sldImg"/>
          </p:nvPr>
        </p:nvSpPr>
        <p:spPr>
          <a:xfrm>
            <a:off x="1144588" y="685800"/>
            <a:ext cx="4572000" cy="3429000"/>
          </a:xfrm>
          <a:ln/>
        </p:spPr>
      </p:sp>
      <p:sp>
        <p:nvSpPr>
          <p:cNvPr id="30724" name="Rectangle 3"/>
          <p:cNvSpPr>
            <a:spLocks noGrp="1" noChangeArrowheads="1"/>
          </p:cNvSpPr>
          <p:nvPr>
            <p:ph type="body" idx="1"/>
          </p:nvPr>
        </p:nvSpPr>
        <p:spPr>
          <a:xfrm>
            <a:off x="914920" y="4343400"/>
            <a:ext cx="5028161" cy="4114800"/>
          </a:xfrm>
          <a:noFill/>
        </p:spPr>
        <p:txBody>
          <a:bodyPr/>
          <a:lstStyle/>
          <a:p>
            <a:pPr eaLnBrk="1" hangingPunct="1"/>
            <a:r>
              <a:rPr lang="en-US" altLang="en-US" sz="1400" dirty="0">
                <a:latin typeface="Arial" charset="0"/>
              </a:rPr>
              <a:t>Association Relationship</a:t>
            </a:r>
          </a:p>
          <a:p>
            <a:pPr eaLnBrk="1" hangingPunct="1">
              <a:buFontTx/>
              <a:buChar char="•"/>
            </a:pPr>
            <a:r>
              <a:rPr lang="en-US" altLang="en-US" sz="1400" dirty="0">
                <a:latin typeface="Arial" charset="0"/>
              </a:rPr>
              <a:t>An association between classes means there is a link between the objects in the associated classes</a:t>
            </a:r>
          </a:p>
          <a:p>
            <a:pPr eaLnBrk="1" hangingPunct="1">
              <a:buFontTx/>
              <a:buChar char="•"/>
            </a:pPr>
            <a:r>
              <a:rPr lang="en-US" altLang="en-US" sz="1400" dirty="0">
                <a:latin typeface="Arial" charset="0"/>
              </a:rPr>
              <a:t>Not a data flow (though data may flow in either direction across the association)</a:t>
            </a:r>
          </a:p>
          <a:p>
            <a:pPr eaLnBrk="1" hangingPunct="1">
              <a:buFontTx/>
              <a:buChar char="•"/>
            </a:pPr>
            <a:endParaRPr lang="en-US" altLang="en-US" sz="1400" dirty="0">
              <a:latin typeface="Arial" charset="0"/>
            </a:endParaRPr>
          </a:p>
          <a:p>
            <a:pPr eaLnBrk="1" hangingPunct="1"/>
            <a:endParaRPr lang="en-US" altLang="en-US" sz="1400" b="1" dirty="0">
              <a:latin typeface="Arial" charset="0"/>
            </a:endParaRPr>
          </a:p>
          <a:p>
            <a:pPr eaLnBrk="1" hangingPunct="1"/>
            <a:endParaRPr lang="en-US" altLang="en-US" sz="1400" dirty="0">
              <a:latin typeface="Arial" charset="0"/>
            </a:endParaRPr>
          </a:p>
          <a:p>
            <a:pPr eaLnBrk="1" hangingPunct="1"/>
            <a:endParaRPr lang="en-US" altLang="en-US" sz="1400" dirty="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miter lim="800000"/>
            <a:headEnd/>
            <a:tailEnd/>
          </a:ln>
        </p:spPr>
        <p:txBody>
          <a:bodyPr/>
          <a:lstStyle/>
          <a:p>
            <a:fld id="{D1AB247A-FF5C-4134-A7DF-936C80334535}" type="slidenum">
              <a:rPr lang="en-US" altLang="en-US"/>
              <a:pPr/>
              <a:t>24</a:t>
            </a:fld>
            <a:endParaRPr lang="en-US" alt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914920" y="4343400"/>
            <a:ext cx="5028161" cy="4114800"/>
          </a:xfrm>
          <a:noFill/>
        </p:spPr>
        <p:txBody>
          <a:bodyPr/>
          <a:lstStyle/>
          <a:p>
            <a:pPr marL="225011" indent="-225011"/>
            <a:r>
              <a:rPr lang="en-US" altLang="en-US" sz="1400" dirty="0">
                <a:latin typeface="Arial" charset="0"/>
              </a:rPr>
              <a:t>Relationships in a class diagram</a:t>
            </a:r>
          </a:p>
          <a:p>
            <a:pPr marL="225011" indent="-225011">
              <a:buFontTx/>
              <a:buChar char="•"/>
            </a:pPr>
            <a:r>
              <a:rPr lang="en-US" altLang="en-US" sz="1400" b="1" dirty="0">
                <a:latin typeface="Arial" charset="0"/>
              </a:rPr>
              <a:t>Primary purpose of the class diagram is to show the relationships or associations that classes have with one another</a:t>
            </a:r>
          </a:p>
          <a:p>
            <a:pPr marL="225011" indent="-225011">
              <a:buFontTx/>
              <a:buChar char="•"/>
            </a:pPr>
            <a:r>
              <a:rPr lang="en-US" altLang="en-US" sz="1400" dirty="0">
                <a:latin typeface="Arial" charset="0"/>
              </a:rPr>
              <a:t>Shown by drawing lines between classes</a:t>
            </a:r>
          </a:p>
          <a:p>
            <a:pPr marL="225011" indent="-225011">
              <a:buFontTx/>
              <a:buChar char="•"/>
            </a:pPr>
            <a:r>
              <a:rPr lang="en-US" altLang="en-US" sz="1400" dirty="0">
                <a:latin typeface="Arial" charset="0"/>
              </a:rPr>
              <a:t>Triangle</a:t>
            </a:r>
          </a:p>
          <a:p>
            <a:pPr marL="1125055" lvl="2" indent="-225011">
              <a:buFontTx/>
              <a:buChar char="•"/>
            </a:pPr>
            <a:r>
              <a:rPr lang="en-US" altLang="en-US" sz="1400" dirty="0">
                <a:latin typeface="Arial" charset="0"/>
              </a:rPr>
              <a:t>Increases the readability of the diagram</a:t>
            </a:r>
          </a:p>
          <a:p>
            <a:pPr marL="1125055" lvl="2" indent="-225011">
              <a:buFontTx/>
              <a:buChar char="•"/>
            </a:pPr>
            <a:r>
              <a:rPr lang="en-US" altLang="en-US" sz="1400" dirty="0">
                <a:latin typeface="Arial" charset="0"/>
              </a:rPr>
              <a:t>Is read as “The patients provides medical history”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miter lim="800000"/>
            <a:headEnd/>
            <a:tailEnd/>
          </a:ln>
        </p:spPr>
        <p:txBody>
          <a:bodyPr/>
          <a:lstStyle/>
          <a:p>
            <a:fld id="{AD313723-6E94-4BCD-BF10-2491CB34C421}" type="slidenum">
              <a:rPr lang="en-US" altLang="en-US"/>
              <a:pPr/>
              <a:t>28</a:t>
            </a:fld>
            <a:endParaRPr lang="en-US" alt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xfrm>
            <a:off x="914920" y="4343400"/>
            <a:ext cx="5028161" cy="4114800"/>
          </a:xfrm>
          <a:noFill/>
        </p:spPr>
        <p:txBody>
          <a:bodyPr/>
          <a:lstStyle/>
          <a:p>
            <a:pPr marL="225011" indent="-225011"/>
            <a:r>
              <a:rPr lang="en-US" altLang="en-US" sz="1400" dirty="0">
                <a:latin typeface="Arial" charset="0"/>
              </a:rPr>
              <a:t>Relationships in a class diagram</a:t>
            </a:r>
          </a:p>
          <a:p>
            <a:pPr marL="225011" indent="-225011">
              <a:buFontTx/>
              <a:buChar char="•"/>
            </a:pPr>
            <a:r>
              <a:rPr lang="en-US" altLang="en-US" sz="1400" b="1" dirty="0">
                <a:latin typeface="Arial" charset="0"/>
              </a:rPr>
              <a:t>Notice no triangle needed on a role</a:t>
            </a:r>
            <a:endParaRPr lang="en-US" altLang="en-US" sz="1400" dirty="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miter lim="800000"/>
            <a:headEnd/>
            <a:tailEnd/>
          </a:ln>
        </p:spPr>
        <p:txBody>
          <a:bodyPr/>
          <a:lstStyle/>
          <a:p>
            <a:fld id="{19CF30EE-47AF-4EFD-BC22-2771F15D2810}" type="slidenum">
              <a:rPr lang="en-US" altLang="en-US"/>
              <a:pPr/>
              <a:t>29</a:t>
            </a:fld>
            <a:endParaRPr lang="en-US" altLang="en-US"/>
          </a:p>
        </p:txBody>
      </p:sp>
      <p:sp>
        <p:nvSpPr>
          <p:cNvPr id="45059" name="Rectangle 2"/>
          <p:cNvSpPr>
            <a:spLocks noGrp="1" noRot="1" noChangeAspect="1" noChangeArrowheads="1" noTextEdit="1"/>
          </p:cNvSpPr>
          <p:nvPr>
            <p:ph type="sldImg"/>
          </p:nvPr>
        </p:nvSpPr>
        <p:spPr>
          <a:xfrm>
            <a:off x="1144588" y="685800"/>
            <a:ext cx="4572000" cy="3429000"/>
          </a:xfrm>
          <a:ln/>
        </p:spPr>
      </p:sp>
      <p:sp>
        <p:nvSpPr>
          <p:cNvPr id="45060" name="Rectangle 3"/>
          <p:cNvSpPr>
            <a:spLocks noGrp="1" noChangeArrowheads="1"/>
          </p:cNvSpPr>
          <p:nvPr>
            <p:ph type="body" idx="1"/>
          </p:nvPr>
        </p:nvSpPr>
        <p:spPr>
          <a:xfrm>
            <a:off x="914920" y="4343400"/>
            <a:ext cx="5028161" cy="4114800"/>
          </a:xfrm>
          <a:noFill/>
        </p:spPr>
        <p:txBody>
          <a:bodyPr>
            <a:normAutofit lnSpcReduction="10000"/>
          </a:bodyPr>
          <a:lstStyle/>
          <a:p>
            <a:pPr eaLnBrk="1" hangingPunct="1"/>
            <a:r>
              <a:rPr lang="en-US" altLang="en-US" sz="1400" dirty="0">
                <a:latin typeface="Arial" charset="0"/>
              </a:rPr>
              <a:t>Aggregation Relationship</a:t>
            </a:r>
          </a:p>
          <a:p>
            <a:pPr eaLnBrk="1" hangingPunct="1">
              <a:buFontTx/>
              <a:buChar char="•"/>
            </a:pPr>
            <a:r>
              <a:rPr lang="en-US" altLang="en-US" sz="1400" dirty="0">
                <a:latin typeface="Arial" charset="0"/>
              </a:rPr>
              <a:t>You can identify these kinds of associations when you need to use words like “is a part of” or “is made up of” to describe a relationship between classes</a:t>
            </a:r>
          </a:p>
          <a:p>
            <a:pPr eaLnBrk="1" hangingPunct="1">
              <a:buFontTx/>
              <a:buChar char="•"/>
            </a:pPr>
            <a:r>
              <a:rPr lang="en-US" altLang="en-US" sz="1400" dirty="0">
                <a:latin typeface="Arial" charset="0"/>
              </a:rPr>
              <a:t>When classes actually comprise other classes</a:t>
            </a:r>
          </a:p>
          <a:p>
            <a:pPr eaLnBrk="1" hangingPunct="1">
              <a:buFontTx/>
              <a:buChar char="•"/>
            </a:pPr>
            <a:r>
              <a:rPr lang="en-US" altLang="en-US" sz="1400" dirty="0">
                <a:latin typeface="Arial" charset="0"/>
              </a:rPr>
              <a:t>For example, </a:t>
            </a:r>
            <a:r>
              <a:rPr lang="en-US" altLang="en-US" sz="1400" dirty="0" err="1">
                <a:latin typeface="Arial" charset="0"/>
              </a:rPr>
              <a:t>CourseOffering</a:t>
            </a:r>
            <a:r>
              <a:rPr lang="en-US" altLang="en-US" sz="1400" dirty="0">
                <a:latin typeface="Arial" charset="0"/>
              </a:rPr>
              <a:t> class is </a:t>
            </a:r>
            <a:r>
              <a:rPr lang="en-US" altLang="en-US" sz="1400" i="1" dirty="0">
                <a:latin typeface="Arial" charset="0"/>
              </a:rPr>
              <a:t>a-part-of</a:t>
            </a:r>
            <a:r>
              <a:rPr lang="en-US" altLang="en-US" sz="1400" dirty="0">
                <a:latin typeface="Arial" charset="0"/>
              </a:rPr>
              <a:t> the Course class</a:t>
            </a:r>
          </a:p>
          <a:p>
            <a:pPr lvl="2" eaLnBrk="1" hangingPunct="1">
              <a:buFontTx/>
              <a:buChar char="•"/>
            </a:pPr>
            <a:r>
              <a:rPr lang="en-US" altLang="en-US" sz="1400" dirty="0">
                <a:latin typeface="Arial" charset="0"/>
              </a:rPr>
              <a:t>One way to recognize:  are some operations on the whole automatically applied to its parts? For example, deleting a course will also delete all of its course offerings</a:t>
            </a:r>
          </a:p>
          <a:p>
            <a:pPr lvl="2" eaLnBrk="1" hangingPunct="1">
              <a:buFontTx/>
              <a:buChar char="•"/>
            </a:pPr>
            <a:r>
              <a:rPr lang="en-US" altLang="en-US" sz="1400" dirty="0">
                <a:latin typeface="Arial" charset="0"/>
              </a:rPr>
              <a:t>One way to recognize:  is there an intrinsic asymmetry to the relationship where one class is subordinate to the other?</a:t>
            </a:r>
          </a:p>
          <a:p>
            <a:pPr lvl="2" eaLnBrk="1" hangingPunct="1"/>
            <a:endParaRPr lang="en-US" altLang="en-US" sz="1400" dirty="0">
              <a:latin typeface="Arial" charset="0"/>
            </a:endParaRPr>
          </a:p>
          <a:p>
            <a:pPr eaLnBrk="1" hangingPunct="1">
              <a:buFontTx/>
              <a:buChar char="•"/>
            </a:pPr>
            <a:r>
              <a:rPr lang="en-US" altLang="en-US" sz="1400" b="1" dirty="0">
                <a:latin typeface="Arial" charset="0"/>
              </a:rPr>
              <a:t>UML notation for an aggregation relationship is an association with a diamond next to the class denoting the aggregate</a:t>
            </a:r>
          </a:p>
          <a:p>
            <a:pPr eaLnBrk="1" hangingPunct="1">
              <a:buFontTx/>
              <a:buChar char="•"/>
            </a:pPr>
            <a:r>
              <a:rPr lang="en-US" altLang="en-US" sz="1400" b="1" dirty="0">
                <a:latin typeface="Arial" charset="0"/>
              </a:rPr>
              <a:t>Aggregations are denoted by a hollow-diamond adornment</a:t>
            </a:r>
          </a:p>
          <a:p>
            <a:pPr eaLnBrk="1" hangingPunct="1"/>
            <a:endParaRPr lang="en-US" altLang="en-US" sz="1400" dirty="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miter lim="800000"/>
            <a:headEnd/>
            <a:tailEnd/>
          </a:ln>
        </p:spPr>
        <p:txBody>
          <a:bodyPr/>
          <a:lstStyle/>
          <a:p>
            <a:fld id="{0D4AD560-C959-42AF-BC0F-477C59E42F38}" type="slidenum">
              <a:rPr lang="en-US" altLang="en-US"/>
              <a:pPr/>
              <a:t>30</a:t>
            </a:fld>
            <a:endParaRPr lang="en-US" alt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xfrm>
            <a:off x="914920" y="4343400"/>
            <a:ext cx="5028161" cy="4114800"/>
          </a:xfrm>
          <a:noFill/>
        </p:spPr>
        <p:txBody>
          <a:bodyPr/>
          <a:lstStyle/>
          <a:p>
            <a:pPr marL="225011" indent="-225011"/>
            <a:r>
              <a:rPr lang="en-US" altLang="en-US" sz="1400" dirty="0">
                <a:latin typeface="Arial" charset="0"/>
              </a:rPr>
              <a:t>Relationships in a class diagram</a:t>
            </a:r>
          </a:p>
          <a:p>
            <a:pPr marL="225011" indent="-225011">
              <a:buFontTx/>
              <a:buChar char="•"/>
            </a:pPr>
            <a:r>
              <a:rPr lang="en-US" altLang="en-US" sz="1400" b="1" dirty="0">
                <a:latin typeface="Arial" charset="0"/>
              </a:rPr>
              <a:t>Engine and Transmission are “part of” the Car; it can exist without the patient</a:t>
            </a:r>
            <a:endParaRPr lang="en-US" altLang="en-US" sz="1400" dirty="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ChangeArrowheads="1" noTextEdit="1"/>
          </p:cNvSpPr>
          <p:nvPr>
            <p:ph type="sldImg"/>
          </p:nvPr>
        </p:nvSpPr>
        <p:spPr>
          <a:ln/>
        </p:spPr>
      </p:sp>
      <p:sp>
        <p:nvSpPr>
          <p:cNvPr id="49155" name="Notes Placeholder 2"/>
          <p:cNvSpPr>
            <a:spLocks noGrp="1" noChangeArrowheads="1"/>
          </p:cNvSpPr>
          <p:nvPr>
            <p:ph type="body" idx="1"/>
          </p:nvPr>
        </p:nvSpPr>
        <p:spPr>
          <a:noFill/>
        </p:spPr>
        <p:txBody>
          <a:bodyPr/>
          <a:lstStyle/>
          <a:p>
            <a:pPr eaLnBrk="1" hangingPunct="1"/>
            <a:r>
              <a:rPr lang="en-US" altLang="en-US">
                <a:latin typeface="Arial" charset="0"/>
              </a:rPr>
              <a:t>Without the Window rest of them has no existence</a:t>
            </a:r>
            <a:endParaRPr lang="en-GB" altLang="en-US">
              <a:latin typeface="Arial" charset="0"/>
            </a:endParaRPr>
          </a:p>
        </p:txBody>
      </p:sp>
      <p:sp>
        <p:nvSpPr>
          <p:cNvPr id="49156" name="Slide Number Placeholder 3"/>
          <p:cNvSpPr>
            <a:spLocks noGrp="1"/>
          </p:cNvSpPr>
          <p:nvPr>
            <p:ph type="sldNum" sz="quarter" idx="5"/>
          </p:nvPr>
        </p:nvSpPr>
        <p:spPr>
          <a:noFill/>
          <a:ln>
            <a:miter lim="800000"/>
            <a:headEnd/>
            <a:tailEnd/>
          </a:ln>
        </p:spPr>
        <p:txBody>
          <a:bodyPr/>
          <a:lstStyle/>
          <a:p>
            <a:fld id="{464D47D7-235B-4408-A323-8F8BFE4019B7}" type="slidenum">
              <a:rPr lang="en-US" altLang="en-US"/>
              <a:pPr/>
              <a:t>31</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miter lim="800000"/>
            <a:headEnd/>
            <a:tailEnd/>
          </a:ln>
        </p:spPr>
        <p:txBody>
          <a:bodyPr/>
          <a:lstStyle/>
          <a:p>
            <a:fld id="{27E82900-71A4-407A-A425-D936E21DD594}" type="slidenum">
              <a:rPr lang="en-US" altLang="en-US"/>
              <a:pPr/>
              <a:t>32</a:t>
            </a:fld>
            <a:endParaRPr lang="en-US" altLang="en-US"/>
          </a:p>
        </p:txBody>
      </p:sp>
      <p:sp>
        <p:nvSpPr>
          <p:cNvPr id="36867" name="Rectangle 2"/>
          <p:cNvSpPr>
            <a:spLocks noGrp="1" noRot="1" noChangeAspect="1" noChangeArrowheads="1" noTextEdit="1"/>
          </p:cNvSpPr>
          <p:nvPr>
            <p:ph type="sldImg"/>
          </p:nvPr>
        </p:nvSpPr>
        <p:spPr>
          <a:xfrm>
            <a:off x="1144588" y="685800"/>
            <a:ext cx="4572000" cy="3429000"/>
          </a:xfrm>
          <a:ln/>
        </p:spPr>
      </p:sp>
      <p:sp>
        <p:nvSpPr>
          <p:cNvPr id="36868" name="Rectangle 3"/>
          <p:cNvSpPr>
            <a:spLocks noGrp="1" noChangeArrowheads="1"/>
          </p:cNvSpPr>
          <p:nvPr>
            <p:ph type="body" idx="1"/>
          </p:nvPr>
        </p:nvSpPr>
        <p:spPr>
          <a:xfrm>
            <a:off x="914920" y="4343400"/>
            <a:ext cx="5028161" cy="4114800"/>
          </a:xfrm>
          <a:noFill/>
        </p:spPr>
        <p:txBody>
          <a:bodyPr>
            <a:normAutofit fontScale="85000" lnSpcReduction="20000"/>
          </a:bodyPr>
          <a:lstStyle/>
          <a:p>
            <a:pPr eaLnBrk="1" hangingPunct="1"/>
            <a:r>
              <a:rPr lang="en-US" altLang="en-US" sz="1400" dirty="0">
                <a:latin typeface="Arial" charset="0"/>
              </a:rPr>
              <a:t>Generalization Relationship</a:t>
            </a:r>
          </a:p>
          <a:p>
            <a:pPr eaLnBrk="1" hangingPunct="1">
              <a:buFontTx/>
              <a:buChar char="•"/>
            </a:pPr>
            <a:r>
              <a:rPr lang="en-US" altLang="en-US" sz="1400" dirty="0">
                <a:latin typeface="Arial" charset="0"/>
              </a:rPr>
              <a:t>The analyst creates a </a:t>
            </a:r>
            <a:r>
              <a:rPr lang="en-US" altLang="en-US" sz="1400" b="1" dirty="0" err="1">
                <a:latin typeface="Arial" charset="0"/>
              </a:rPr>
              <a:t>superclass</a:t>
            </a:r>
            <a:r>
              <a:rPr lang="en-US" altLang="en-US" sz="1400" dirty="0">
                <a:latin typeface="Arial" charset="0"/>
              </a:rPr>
              <a:t> that contains the basic attributes and operations that will be used in several </a:t>
            </a:r>
            <a:r>
              <a:rPr lang="en-US" altLang="en-US" sz="1400" b="1" dirty="0">
                <a:latin typeface="Arial" charset="0"/>
              </a:rPr>
              <a:t>subclasses</a:t>
            </a:r>
            <a:r>
              <a:rPr lang="en-US" altLang="en-US" sz="1400" dirty="0">
                <a:latin typeface="Arial" charset="0"/>
              </a:rPr>
              <a:t>.</a:t>
            </a:r>
          </a:p>
          <a:p>
            <a:pPr eaLnBrk="1" hangingPunct="1">
              <a:buFontTx/>
              <a:buChar char="•"/>
            </a:pPr>
            <a:r>
              <a:rPr lang="en-US" altLang="en-US" sz="1400" dirty="0">
                <a:latin typeface="Arial" charset="0"/>
              </a:rPr>
              <a:t>Subclasses inherit the attributes and operations of their </a:t>
            </a:r>
            <a:r>
              <a:rPr lang="en-US" altLang="en-US" sz="1400" dirty="0" err="1">
                <a:latin typeface="Arial" charset="0"/>
              </a:rPr>
              <a:t>superclass</a:t>
            </a:r>
            <a:r>
              <a:rPr lang="en-US" altLang="en-US" sz="1400" dirty="0">
                <a:latin typeface="Arial" charset="0"/>
              </a:rPr>
              <a:t> and can also contain attributes and operations that are unique just to them</a:t>
            </a:r>
          </a:p>
          <a:p>
            <a:pPr lvl="3" eaLnBrk="1" hangingPunct="1">
              <a:buFontTx/>
              <a:buChar char="•"/>
            </a:pPr>
            <a:r>
              <a:rPr lang="en-US" altLang="en-US" sz="1400" dirty="0">
                <a:latin typeface="Arial" charset="0"/>
              </a:rPr>
              <a:t>For example, a customer class and an employee class can be generalized into a person class by extracting the attributes and operations they have in common and placing them into a new </a:t>
            </a:r>
            <a:r>
              <a:rPr lang="en-US" altLang="en-US" sz="1400" dirty="0" err="1">
                <a:latin typeface="Arial" charset="0"/>
              </a:rPr>
              <a:t>superclass</a:t>
            </a:r>
            <a:r>
              <a:rPr lang="en-US" altLang="en-US" sz="1400" dirty="0">
                <a:latin typeface="Arial" charset="0"/>
              </a:rPr>
              <a:t>, Person</a:t>
            </a:r>
          </a:p>
          <a:p>
            <a:pPr lvl="3" eaLnBrk="1" hangingPunct="1">
              <a:buFontTx/>
              <a:buChar char="•"/>
            </a:pPr>
            <a:r>
              <a:rPr lang="en-US" altLang="en-US" sz="1400" dirty="0">
                <a:latin typeface="Arial" charset="0"/>
              </a:rPr>
              <a:t>Subclasses (with no children) must be concrete classes</a:t>
            </a:r>
          </a:p>
          <a:p>
            <a:pPr lvl="3" eaLnBrk="1" hangingPunct="1">
              <a:buFontTx/>
              <a:buChar char="•"/>
            </a:pPr>
            <a:r>
              <a:rPr lang="en-US" altLang="en-US" sz="1400" dirty="0" err="1">
                <a:latin typeface="Arial" charset="0"/>
              </a:rPr>
              <a:t>Superclasses</a:t>
            </a:r>
            <a:r>
              <a:rPr lang="en-US" altLang="en-US" sz="1400" dirty="0">
                <a:latin typeface="Arial" charset="0"/>
              </a:rPr>
              <a:t> may be abstract or concrete</a:t>
            </a:r>
          </a:p>
          <a:p>
            <a:pPr eaLnBrk="1" hangingPunct="1">
              <a:buFontTx/>
              <a:buChar char="•"/>
            </a:pPr>
            <a:r>
              <a:rPr lang="en-US" altLang="en-US" sz="1400" dirty="0">
                <a:latin typeface="Arial" charset="0"/>
              </a:rPr>
              <a:t>Encourages analyst to </a:t>
            </a:r>
            <a:r>
              <a:rPr lang="en-US" altLang="en-US" sz="1400" b="1" dirty="0">
                <a:latin typeface="Arial" charset="0"/>
              </a:rPr>
              <a:t>focus on the properties that make each class unique</a:t>
            </a:r>
            <a:r>
              <a:rPr lang="en-US" altLang="en-US" sz="1400" dirty="0">
                <a:latin typeface="Arial" charset="0"/>
              </a:rPr>
              <a:t> by allowing the similarities to be factored into </a:t>
            </a:r>
            <a:r>
              <a:rPr lang="en-US" altLang="en-US" sz="1400" dirty="0" err="1">
                <a:latin typeface="Arial" charset="0"/>
              </a:rPr>
              <a:t>superclasses</a:t>
            </a:r>
            <a:endParaRPr lang="en-US" altLang="en-US" sz="1400" dirty="0">
              <a:latin typeface="Arial" charset="0"/>
            </a:endParaRPr>
          </a:p>
          <a:p>
            <a:pPr eaLnBrk="1" hangingPunct="1">
              <a:buFontTx/>
              <a:buChar char="•"/>
            </a:pPr>
            <a:r>
              <a:rPr lang="en-US" altLang="en-US" sz="1400" b="1" dirty="0">
                <a:latin typeface="Arial" charset="0"/>
              </a:rPr>
              <a:t>Advantage: reduces redundancy in the class definitions</a:t>
            </a:r>
          </a:p>
          <a:p>
            <a:pPr eaLnBrk="1" hangingPunct="1"/>
            <a:endParaRPr lang="en-US" altLang="en-US" sz="1400" dirty="0">
              <a:latin typeface="Arial" charset="0"/>
            </a:endParaRPr>
          </a:p>
          <a:p>
            <a:pPr eaLnBrk="1" hangingPunct="1">
              <a:buFontTx/>
              <a:buChar char="•"/>
            </a:pPr>
            <a:r>
              <a:rPr lang="en-US" altLang="en-US" sz="1400" dirty="0">
                <a:latin typeface="Arial" charset="0"/>
              </a:rPr>
              <a:t>Is represented with the </a:t>
            </a:r>
            <a:r>
              <a:rPr lang="en-US" altLang="en-US" sz="1400" i="1" dirty="0">
                <a:latin typeface="Arial" charset="0"/>
              </a:rPr>
              <a:t>a-kind-of</a:t>
            </a:r>
            <a:r>
              <a:rPr lang="en-US" altLang="en-US" sz="1400" dirty="0">
                <a:latin typeface="Arial" charset="0"/>
              </a:rPr>
              <a:t> relationship</a:t>
            </a:r>
          </a:p>
          <a:p>
            <a:pPr lvl="3" eaLnBrk="1" hangingPunct="1">
              <a:buFontTx/>
              <a:buChar char="•"/>
            </a:pPr>
            <a:r>
              <a:rPr lang="en-US" altLang="en-US" sz="1400" dirty="0">
                <a:latin typeface="Arial" charset="0"/>
              </a:rPr>
              <a:t>Employee is a-kind-of person</a:t>
            </a:r>
          </a:p>
          <a:p>
            <a:pPr eaLnBrk="1" hangingPunct="1"/>
            <a:endParaRPr lang="en-US" altLang="en-US" sz="1400" dirty="0">
              <a:latin typeface="Arial" charset="0"/>
            </a:endParaRPr>
          </a:p>
          <a:p>
            <a:pPr eaLnBrk="1" hangingPunct="1"/>
            <a:r>
              <a:rPr lang="en-US" altLang="en-US" sz="1400" dirty="0">
                <a:latin typeface="Arial" charset="0"/>
              </a:rPr>
              <a:t>Specialization relationship</a:t>
            </a:r>
          </a:p>
          <a:p>
            <a:pPr eaLnBrk="1" hangingPunct="1">
              <a:buFontTx/>
              <a:buChar char="•"/>
            </a:pPr>
            <a:r>
              <a:rPr lang="en-US" altLang="en-US" sz="1400" dirty="0">
                <a:latin typeface="Arial" charset="0"/>
              </a:rPr>
              <a:t>Flip side of generalization relationship</a:t>
            </a:r>
          </a:p>
          <a:p>
            <a:pPr eaLnBrk="1" hangingPunct="1">
              <a:buFontTx/>
              <a:buChar char="•"/>
            </a:pPr>
            <a:r>
              <a:rPr lang="en-US" altLang="en-US" sz="1400" dirty="0">
                <a:latin typeface="Arial" charset="0"/>
              </a:rPr>
              <a:t>For example, an employee class can be specialized into a manager class and an engineer class</a:t>
            </a:r>
          </a:p>
          <a:p>
            <a:pPr eaLnBrk="1" hangingPunct="1"/>
            <a:endParaRPr lang="en-US" altLang="en-US" sz="1400" dirty="0">
              <a:latin typeface="Arial" charset="0"/>
            </a:endParaRPr>
          </a:p>
          <a:p>
            <a:pPr eaLnBrk="1" hangingPunct="1"/>
            <a:endParaRPr lang="en-US" altLang="en-US" sz="1400" dirty="0">
              <a:latin typeface="Arial" charset="0"/>
            </a:endParaRPr>
          </a:p>
          <a:p>
            <a:pPr eaLnBrk="1" hangingPunct="1"/>
            <a:endParaRPr lang="en-US" altLang="en-US" sz="1400" dirty="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miter lim="800000"/>
            <a:headEnd/>
            <a:tailEnd/>
          </a:ln>
        </p:spPr>
        <p:txBody>
          <a:bodyPr/>
          <a:lstStyle/>
          <a:p>
            <a:fld id="{2D0D71BD-1B29-410A-A1D2-8A56FB9DDCB1}" type="slidenum">
              <a:rPr lang="en-US" altLang="en-US"/>
              <a:pPr/>
              <a:t>3</a:t>
            </a:fld>
            <a:endParaRPr lang="en-US" altLang="en-US"/>
          </a:p>
        </p:txBody>
      </p:sp>
      <p:sp>
        <p:nvSpPr>
          <p:cNvPr id="4099" name="Rectangle 2"/>
          <p:cNvSpPr>
            <a:spLocks noGrp="1" noRot="1" noChangeAspect="1" noChangeArrowheads="1" noTextEdit="1"/>
          </p:cNvSpPr>
          <p:nvPr>
            <p:ph type="sldImg"/>
          </p:nvPr>
        </p:nvSpPr>
        <p:spPr>
          <a:xfrm>
            <a:off x="1144588" y="685800"/>
            <a:ext cx="4572000" cy="3429000"/>
          </a:xfrm>
          <a:ln/>
        </p:spPr>
      </p:sp>
      <p:sp>
        <p:nvSpPr>
          <p:cNvPr id="4100" name="Rectangle 3"/>
          <p:cNvSpPr>
            <a:spLocks noGrp="1" noChangeArrowheads="1"/>
          </p:cNvSpPr>
          <p:nvPr>
            <p:ph type="body" idx="1"/>
          </p:nvPr>
        </p:nvSpPr>
        <p:spPr>
          <a:xfrm>
            <a:off x="914920" y="4343400"/>
            <a:ext cx="5028161" cy="4114800"/>
          </a:xfrm>
          <a:noFill/>
        </p:spPr>
        <p:txBody>
          <a:bodyPr>
            <a:normAutofit lnSpcReduction="10000"/>
          </a:bodyPr>
          <a:lstStyle/>
          <a:p>
            <a:pPr marL="225011" indent="-225011"/>
            <a:r>
              <a:rPr lang="en-US" altLang="en-US" sz="1400" dirty="0">
                <a:latin typeface="Arial" charset="0"/>
              </a:rPr>
              <a:t>Class</a:t>
            </a:r>
          </a:p>
          <a:p>
            <a:pPr marL="225011" indent="-225011">
              <a:buFontTx/>
              <a:buChar char="•"/>
            </a:pPr>
            <a:r>
              <a:rPr lang="en-GB" altLang="en-US" sz="1400" dirty="0">
                <a:latin typeface="Arial" charset="0"/>
              </a:rPr>
              <a:t>A description of a group of objects with common properties (attributes), common </a:t>
            </a:r>
            <a:r>
              <a:rPr lang="en-GB" altLang="en-US" sz="1400" dirty="0" err="1">
                <a:latin typeface="Arial" charset="0"/>
              </a:rPr>
              <a:t>behavior</a:t>
            </a:r>
            <a:r>
              <a:rPr lang="en-GB" altLang="en-US" sz="1400" dirty="0">
                <a:latin typeface="Arial" charset="0"/>
              </a:rPr>
              <a:t> (operations), common relationships to other objects, and common semantics</a:t>
            </a:r>
          </a:p>
          <a:p>
            <a:pPr marL="225011" indent="-225011">
              <a:buFontTx/>
              <a:buChar char="•"/>
            </a:pPr>
            <a:r>
              <a:rPr lang="en-US" altLang="en-US" sz="1400" dirty="0">
                <a:latin typeface="Arial" charset="0"/>
              </a:rPr>
              <a:t>Each object is an instance of some class, and objects cannot be instances of more than one class</a:t>
            </a:r>
          </a:p>
          <a:p>
            <a:pPr marL="225011" indent="-225011">
              <a:buFontTx/>
              <a:buChar char="•"/>
            </a:pPr>
            <a:r>
              <a:rPr lang="en-US" altLang="en-US" sz="1400" b="1" dirty="0">
                <a:latin typeface="Arial" charset="0"/>
              </a:rPr>
              <a:t>All objects of a given class are identical in structure (attributes) and behavior (methods) but contain different data in their attributes</a:t>
            </a:r>
          </a:p>
          <a:p>
            <a:pPr marL="225011" indent="-225011">
              <a:buFontTx/>
              <a:buChar char="•"/>
            </a:pPr>
            <a:r>
              <a:rPr lang="en-US" altLang="en-US" sz="1400" dirty="0">
                <a:latin typeface="Arial" charset="0"/>
              </a:rPr>
              <a:t>A good class captures one and only one abstraction – it should have one major theme</a:t>
            </a:r>
          </a:p>
          <a:p>
            <a:pPr marL="225011" indent="-225011">
              <a:buFontTx/>
              <a:buChar char="•"/>
            </a:pPr>
            <a:r>
              <a:rPr lang="en-US" altLang="en-US" sz="1400" dirty="0">
                <a:latin typeface="Arial" charset="0"/>
              </a:rPr>
              <a:t>Should be named using the vocabulary of the domain application</a:t>
            </a:r>
          </a:p>
          <a:p>
            <a:pPr marL="225011" indent="-225011">
              <a:buFontTx/>
              <a:buChar char="•"/>
            </a:pPr>
            <a:r>
              <a:rPr lang="en-US" altLang="en-US" sz="1400" dirty="0">
                <a:latin typeface="Arial" charset="0"/>
              </a:rPr>
              <a:t>Name:  singular noun that best characterizes the abstraction</a:t>
            </a:r>
          </a:p>
          <a:p>
            <a:pPr marL="225011" indent="-225011"/>
            <a:endParaRPr lang="en-US" altLang="en-US" sz="1400" dirty="0">
              <a:latin typeface="Arial" charset="0"/>
            </a:endParaRPr>
          </a:p>
          <a:p>
            <a:pPr marL="225011" indent="-225011"/>
            <a:r>
              <a:rPr lang="en-US" altLang="en-US" sz="1400" dirty="0">
                <a:latin typeface="Arial" charset="0"/>
              </a:rPr>
              <a:t>An object or a class?  Subjective; may work on an object and then begin to realize that it really needs to be a class (so you can create multiple objects)</a:t>
            </a:r>
          </a:p>
          <a:p>
            <a:pPr marL="225011" indent="-225011"/>
            <a:endParaRPr lang="en-US" altLang="en-US" sz="1400" dirty="0">
              <a:latin typeface="Arial" charset="0"/>
            </a:endParaRPr>
          </a:p>
          <a:p>
            <a:pPr marL="225011" indent="-225011"/>
            <a:endParaRPr lang="en-US" altLang="en-US" sz="1400" dirty="0">
              <a:latin typeface="Arial" charset="0"/>
            </a:endParaRPr>
          </a:p>
          <a:p>
            <a:pPr marL="225011" indent="-225011"/>
            <a:endParaRPr lang="en-US" altLang="en-US" sz="1400" dirty="0">
              <a:latin typeface="Arial" charset="0"/>
            </a:endParaRPr>
          </a:p>
          <a:p>
            <a:pPr marL="225011" indent="-225011"/>
            <a:endParaRPr lang="en-US" altLang="en-US" sz="1400" dirty="0">
              <a:latin typeface="Arial" charset="0"/>
            </a:endParaRPr>
          </a:p>
          <a:p>
            <a:pPr marL="225011" indent="-225011"/>
            <a:endParaRPr lang="en-US" altLang="en-US" sz="1400" dirty="0">
              <a:latin typeface="Arial" charset="0"/>
            </a:endParaRPr>
          </a:p>
          <a:p>
            <a:pPr marL="225011" indent="-225011"/>
            <a:endParaRPr lang="en-US" altLang="en-US" sz="1400" dirty="0">
              <a:latin typeface="Arial" charset="0"/>
            </a:endParaRPr>
          </a:p>
          <a:p>
            <a:pPr marL="225011" indent="-225011"/>
            <a:endParaRPr lang="en-US" altLang="en-US" sz="1400" dirty="0">
              <a:latin typeface="Arial" charset="0"/>
            </a:endParaRPr>
          </a:p>
        </p:txBody>
      </p:sp>
    </p:spTree>
    <p:extLst>
      <p:ext uri="{BB962C8B-B14F-4D97-AF65-F5344CB8AC3E}">
        <p14:creationId xmlns:p14="http://schemas.microsoft.com/office/powerpoint/2010/main" val="29730595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miter lim="800000"/>
            <a:headEnd/>
            <a:tailEnd/>
          </a:ln>
        </p:spPr>
        <p:txBody>
          <a:bodyPr/>
          <a:lstStyle/>
          <a:p>
            <a:fld id="{12BFEBAB-4762-4471-A71C-6F8C381E9041}" type="slidenum">
              <a:rPr lang="en-US" altLang="en-US"/>
              <a:pPr/>
              <a:t>36</a:t>
            </a:fld>
            <a:endParaRPr lang="en-US" altLang="en-US"/>
          </a:p>
        </p:txBody>
      </p:sp>
      <p:sp>
        <p:nvSpPr>
          <p:cNvPr id="38915" name="Rectangle 2"/>
          <p:cNvSpPr>
            <a:spLocks noGrp="1" noRot="1" noChangeAspect="1" noChangeArrowheads="1" noTextEdit="1"/>
          </p:cNvSpPr>
          <p:nvPr>
            <p:ph type="sldImg"/>
          </p:nvPr>
        </p:nvSpPr>
        <p:spPr>
          <a:xfrm>
            <a:off x="1144588" y="685800"/>
            <a:ext cx="4572000" cy="3429000"/>
          </a:xfrm>
          <a:ln/>
        </p:spPr>
      </p:sp>
      <p:sp>
        <p:nvSpPr>
          <p:cNvPr id="38916" name="Rectangle 3"/>
          <p:cNvSpPr>
            <a:spLocks noGrp="1" noChangeArrowheads="1"/>
          </p:cNvSpPr>
          <p:nvPr>
            <p:ph type="body" idx="1"/>
          </p:nvPr>
        </p:nvSpPr>
        <p:spPr>
          <a:xfrm>
            <a:off x="914920" y="4343400"/>
            <a:ext cx="5028161" cy="4114800"/>
          </a:xfrm>
          <a:noFill/>
        </p:spPr>
        <p:txBody>
          <a:bodyPr>
            <a:normAutofit fontScale="92500" lnSpcReduction="20000"/>
          </a:bodyPr>
          <a:lstStyle/>
          <a:p>
            <a:pPr eaLnBrk="1" hangingPunct="1"/>
            <a:r>
              <a:rPr lang="en-US" altLang="en-US" sz="1400" b="1" dirty="0">
                <a:latin typeface="Arial" charset="0"/>
              </a:rPr>
              <a:t>UML notation is the arrowhead line with the arrowhead being toward the </a:t>
            </a:r>
            <a:r>
              <a:rPr lang="en-US" altLang="en-US" sz="1400" b="1" dirty="0" err="1">
                <a:latin typeface="Arial" charset="0"/>
              </a:rPr>
              <a:t>superclass</a:t>
            </a:r>
            <a:endParaRPr lang="en-US" altLang="en-US" sz="1400" b="1" dirty="0">
              <a:latin typeface="Arial" charset="0"/>
            </a:endParaRPr>
          </a:p>
          <a:p>
            <a:pPr eaLnBrk="1" hangingPunct="1"/>
            <a:endParaRPr lang="en-US" altLang="en-US" sz="1400" dirty="0">
              <a:latin typeface="Arial" charset="0"/>
            </a:endParaRPr>
          </a:p>
          <a:p>
            <a:pPr eaLnBrk="1" hangingPunct="1"/>
            <a:r>
              <a:rPr lang="en-US" altLang="en-US" sz="1400" dirty="0">
                <a:latin typeface="Arial" charset="0"/>
              </a:rPr>
              <a:t>Generalization relationships form generalization hierarchies between classes</a:t>
            </a:r>
          </a:p>
          <a:p>
            <a:pPr eaLnBrk="1" hangingPunct="1"/>
            <a:endParaRPr lang="en-US" altLang="en-US" sz="1400" dirty="0">
              <a:latin typeface="Arial" charset="0"/>
            </a:endParaRPr>
          </a:p>
          <a:p>
            <a:pPr eaLnBrk="1" hangingPunct="1"/>
            <a:r>
              <a:rPr lang="en-US" altLang="en-US" sz="1400" dirty="0">
                <a:latin typeface="Arial" charset="0"/>
              </a:rPr>
              <a:t>Inheritance</a:t>
            </a:r>
          </a:p>
          <a:p>
            <a:pPr eaLnBrk="1" hangingPunct="1">
              <a:buFontTx/>
              <a:buChar char="•"/>
            </a:pPr>
            <a:r>
              <a:rPr lang="en-GB" altLang="en-US" sz="1400" dirty="0">
                <a:latin typeface="Arial" charset="0"/>
              </a:rPr>
              <a:t>A relationship between classes where one class is the parent class of another</a:t>
            </a:r>
          </a:p>
          <a:p>
            <a:pPr eaLnBrk="1" hangingPunct="1">
              <a:buFontTx/>
              <a:buChar char="•"/>
            </a:pPr>
            <a:r>
              <a:rPr lang="en-GB" altLang="en-US" sz="1400" dirty="0">
                <a:latin typeface="Arial" charset="0"/>
              </a:rPr>
              <a:t>The child class inherits all of the parent’s attributes and operations</a:t>
            </a:r>
          </a:p>
          <a:p>
            <a:pPr eaLnBrk="1" hangingPunct="1">
              <a:buFontTx/>
              <a:buChar char="•"/>
            </a:pPr>
            <a:r>
              <a:rPr lang="en-US" altLang="en-US" sz="1400" dirty="0">
                <a:latin typeface="Arial" charset="0"/>
              </a:rPr>
              <a:t>Supports idea of reusable code</a:t>
            </a:r>
          </a:p>
          <a:p>
            <a:pPr eaLnBrk="1" hangingPunct="1">
              <a:buFontTx/>
              <a:buChar char="•"/>
            </a:pPr>
            <a:r>
              <a:rPr lang="en-US" altLang="en-US" sz="1400" dirty="0">
                <a:latin typeface="Arial" charset="0"/>
              </a:rPr>
              <a:t>New data types can be defined as extensions of previously defined types (rather than having to be defined from scratch)</a:t>
            </a:r>
          </a:p>
          <a:p>
            <a:pPr eaLnBrk="1" hangingPunct="1">
              <a:buFontTx/>
              <a:buChar char="•"/>
            </a:pPr>
            <a:r>
              <a:rPr lang="en-US" altLang="en-US" sz="1400" dirty="0">
                <a:latin typeface="Arial" charset="0"/>
              </a:rPr>
              <a:t>Example: student and undergraduate student, graduate student</a:t>
            </a:r>
          </a:p>
          <a:p>
            <a:pPr eaLnBrk="1" hangingPunct="1"/>
            <a:endParaRPr lang="en-US" altLang="en-US" sz="1400" dirty="0">
              <a:latin typeface="Arial" charset="0"/>
            </a:endParaRPr>
          </a:p>
          <a:p>
            <a:pPr eaLnBrk="1" hangingPunct="1"/>
            <a:r>
              <a:rPr lang="en-US" altLang="en-US" sz="1400" dirty="0">
                <a:latin typeface="Arial" charset="0"/>
              </a:rPr>
              <a:t>Traversal of hierarchy</a:t>
            </a:r>
          </a:p>
          <a:p>
            <a:pPr eaLnBrk="1" hangingPunct="1">
              <a:buFontTx/>
              <a:buChar char="•"/>
            </a:pPr>
            <a:r>
              <a:rPr lang="en-US" altLang="en-US" sz="1400" dirty="0">
                <a:latin typeface="Arial" charset="0"/>
              </a:rPr>
              <a:t>Traversal goes </a:t>
            </a:r>
            <a:r>
              <a:rPr lang="en-US" altLang="en-US" sz="1400" u="sng" dirty="0">
                <a:latin typeface="Arial" charset="0"/>
              </a:rPr>
              <a:t>up</a:t>
            </a:r>
            <a:r>
              <a:rPr lang="en-US" altLang="en-US" sz="1400" dirty="0">
                <a:latin typeface="Arial" charset="0"/>
              </a:rPr>
              <a:t> the hierarchy to find a match</a:t>
            </a:r>
          </a:p>
          <a:p>
            <a:pPr eaLnBrk="1" hangingPunct="1">
              <a:buFontTx/>
              <a:buChar char="•"/>
            </a:pPr>
            <a:r>
              <a:rPr lang="en-US" altLang="en-US" sz="1400" dirty="0">
                <a:latin typeface="Arial" charset="0"/>
              </a:rPr>
              <a:t>Executes the </a:t>
            </a:r>
            <a:r>
              <a:rPr lang="en-US" altLang="en-US" sz="1400" u="sng" dirty="0">
                <a:latin typeface="Arial" charset="0"/>
              </a:rPr>
              <a:t>first</a:t>
            </a:r>
            <a:r>
              <a:rPr lang="en-US" altLang="en-US" sz="1400" dirty="0">
                <a:latin typeface="Arial" charset="0"/>
              </a:rPr>
              <a:t> match that it finds</a:t>
            </a:r>
          </a:p>
          <a:p>
            <a:pPr eaLnBrk="1" hangingPunct="1">
              <a:buFontTx/>
              <a:buChar char="•"/>
            </a:pPr>
            <a:r>
              <a:rPr lang="en-US" altLang="en-US" sz="1400" dirty="0">
                <a:latin typeface="Arial" charset="0"/>
              </a:rPr>
              <a:t>For example, if the attribute </a:t>
            </a:r>
            <a:r>
              <a:rPr lang="en-US" altLang="en-US" sz="1400" b="1" dirty="0">
                <a:latin typeface="Arial" charset="0"/>
              </a:rPr>
              <a:t>name </a:t>
            </a:r>
            <a:r>
              <a:rPr lang="en-US" altLang="en-US" sz="1400" dirty="0">
                <a:latin typeface="Arial" charset="0"/>
              </a:rPr>
              <a:t>was used in the </a:t>
            </a:r>
            <a:r>
              <a:rPr lang="en-US" altLang="en-US" sz="1400" b="1" dirty="0">
                <a:latin typeface="Arial" charset="0"/>
              </a:rPr>
              <a:t>Engineer</a:t>
            </a:r>
            <a:r>
              <a:rPr lang="en-US" altLang="en-US" sz="1400" dirty="0">
                <a:latin typeface="Arial" charset="0"/>
              </a:rPr>
              <a:t> class but was not defined in that class, the object will traverse its hierarchy until it finds the matching attribute; same for an operation</a:t>
            </a:r>
            <a:endParaRPr lang="en-US" altLang="en-US" sz="1400" b="1" dirty="0">
              <a:latin typeface="Arial" charset="0"/>
            </a:endParaRPr>
          </a:p>
          <a:p>
            <a:pPr eaLnBrk="1" hangingPunct="1"/>
            <a:endParaRPr lang="en-US" altLang="en-US" sz="1400" dirty="0">
              <a:latin typeface="Arial" charset="0"/>
            </a:endParaRPr>
          </a:p>
          <a:p>
            <a:pPr eaLnBrk="1" hangingPunct="1"/>
            <a:endParaRPr lang="en-US" altLang="en-US" sz="1400" dirty="0">
              <a:latin typeface="Arial" charset="0"/>
            </a:endParaRPr>
          </a:p>
          <a:p>
            <a:pPr eaLnBrk="1" hangingPunct="1"/>
            <a:endParaRPr lang="en-US" altLang="en-US" sz="1400" dirty="0">
              <a:latin typeface="Arial" charset="0"/>
            </a:endParaRPr>
          </a:p>
          <a:p>
            <a:pPr eaLnBrk="1" hangingPunct="1"/>
            <a:endParaRPr lang="en-US" altLang="en-US" sz="1400" dirty="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miter lim="800000"/>
            <a:headEnd/>
            <a:tailEnd/>
          </a:ln>
        </p:spPr>
        <p:txBody>
          <a:bodyPr/>
          <a:lstStyle/>
          <a:p>
            <a:fld id="{489AF5D8-24F8-4010-AFCD-6718C5EB9485}" type="slidenum">
              <a:rPr lang="en-US" altLang="en-US"/>
              <a:pPr/>
              <a:t>37</a:t>
            </a:fld>
            <a:endParaRPr lang="en-US" alt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xfrm>
            <a:off x="914920" y="4343400"/>
            <a:ext cx="5028161" cy="4114800"/>
          </a:xfrm>
          <a:noFill/>
        </p:spPr>
        <p:txBody>
          <a:bodyPr>
            <a:normAutofit lnSpcReduction="10000"/>
          </a:bodyPr>
          <a:lstStyle/>
          <a:p>
            <a:pPr eaLnBrk="1" hangingPunct="1"/>
            <a:r>
              <a:rPr lang="en-US" altLang="en-US" sz="1400" dirty="0">
                <a:latin typeface="Arial" charset="0"/>
              </a:rPr>
              <a:t>Point out:</a:t>
            </a:r>
          </a:p>
          <a:p>
            <a:pPr eaLnBrk="1" hangingPunct="1">
              <a:buFontTx/>
              <a:buChar char="•"/>
            </a:pPr>
            <a:r>
              <a:rPr lang="en-US" altLang="en-US" sz="1400" dirty="0">
                <a:latin typeface="Arial" charset="0"/>
              </a:rPr>
              <a:t>Attributes and operations/behavior of each class</a:t>
            </a:r>
          </a:p>
          <a:p>
            <a:pPr eaLnBrk="1" hangingPunct="1">
              <a:buFontTx/>
              <a:buChar char="•"/>
            </a:pPr>
            <a:r>
              <a:rPr lang="en-US" altLang="en-US" sz="1400" b="1" dirty="0" err="1">
                <a:latin typeface="Arial" charset="0"/>
              </a:rPr>
              <a:t>Superclass</a:t>
            </a:r>
            <a:endParaRPr lang="en-US" altLang="en-US" sz="1400" b="1" dirty="0">
              <a:latin typeface="Arial" charset="0"/>
            </a:endParaRPr>
          </a:p>
          <a:p>
            <a:pPr lvl="2" eaLnBrk="1" hangingPunct="1">
              <a:buFontTx/>
              <a:buChar char="•"/>
            </a:pPr>
            <a:r>
              <a:rPr lang="en-US" altLang="en-US" sz="1400" dirty="0">
                <a:latin typeface="Arial" charset="0"/>
              </a:rPr>
              <a:t>Employee class</a:t>
            </a:r>
          </a:p>
          <a:p>
            <a:pPr lvl="2" eaLnBrk="1" hangingPunct="1">
              <a:buFontTx/>
              <a:buChar char="•"/>
            </a:pPr>
            <a:r>
              <a:rPr lang="en-US" altLang="en-US" sz="1400" u="sng" dirty="0">
                <a:latin typeface="Arial" charset="0"/>
              </a:rPr>
              <a:t>Generalization</a:t>
            </a:r>
            <a:r>
              <a:rPr lang="en-US" altLang="en-US" sz="1400" dirty="0">
                <a:latin typeface="Arial" charset="0"/>
              </a:rPr>
              <a:t> that contains attributes and operations common to all subclasses</a:t>
            </a:r>
          </a:p>
          <a:p>
            <a:pPr eaLnBrk="1" hangingPunct="1">
              <a:buFontTx/>
              <a:buChar char="•"/>
            </a:pPr>
            <a:r>
              <a:rPr lang="en-US" altLang="en-US" sz="1400" b="1" dirty="0">
                <a:latin typeface="Arial" charset="0"/>
              </a:rPr>
              <a:t>Subclass</a:t>
            </a:r>
          </a:p>
          <a:p>
            <a:pPr lvl="2" eaLnBrk="1" hangingPunct="1">
              <a:buFontTx/>
              <a:buChar char="•"/>
            </a:pPr>
            <a:r>
              <a:rPr lang="en-US" altLang="en-US" sz="1400" dirty="0">
                <a:latin typeface="Arial" charset="0"/>
              </a:rPr>
              <a:t>Manger and Engineer classes</a:t>
            </a:r>
          </a:p>
          <a:p>
            <a:pPr lvl="2" eaLnBrk="1" hangingPunct="1">
              <a:buFontTx/>
              <a:buChar char="•"/>
            </a:pPr>
            <a:r>
              <a:rPr lang="en-US" altLang="en-US" sz="1400" u="sng" dirty="0">
                <a:latin typeface="Arial" charset="0"/>
              </a:rPr>
              <a:t>Specialization</a:t>
            </a:r>
            <a:r>
              <a:rPr lang="en-US" altLang="en-US" sz="1400" dirty="0">
                <a:latin typeface="Arial" charset="0"/>
              </a:rPr>
              <a:t>s of a </a:t>
            </a:r>
            <a:r>
              <a:rPr lang="en-US" altLang="en-US" sz="1400" dirty="0" err="1">
                <a:latin typeface="Arial" charset="0"/>
              </a:rPr>
              <a:t>superclass</a:t>
            </a:r>
            <a:endParaRPr lang="en-US" altLang="en-US" sz="1400" dirty="0">
              <a:latin typeface="Arial" charset="0"/>
            </a:endParaRPr>
          </a:p>
          <a:p>
            <a:pPr eaLnBrk="1" hangingPunct="1"/>
            <a:endParaRPr lang="en-US" altLang="en-US" sz="1400" dirty="0">
              <a:latin typeface="Arial" charset="0"/>
            </a:endParaRPr>
          </a:p>
          <a:p>
            <a:pPr eaLnBrk="1" hangingPunct="1">
              <a:buFontTx/>
              <a:buChar char="•"/>
            </a:pPr>
            <a:r>
              <a:rPr lang="en-US" altLang="en-US" sz="1400" dirty="0" err="1">
                <a:latin typeface="Arial" charset="0"/>
              </a:rPr>
              <a:t>hireDate</a:t>
            </a:r>
            <a:r>
              <a:rPr lang="en-US" altLang="en-US" sz="1400" dirty="0">
                <a:latin typeface="Arial" charset="0"/>
              </a:rPr>
              <a:t>, </a:t>
            </a:r>
            <a:r>
              <a:rPr lang="en-US" altLang="en-US" sz="1400" dirty="0" err="1">
                <a:latin typeface="Arial" charset="0"/>
              </a:rPr>
              <a:t>receivePay</a:t>
            </a:r>
            <a:r>
              <a:rPr lang="en-US" altLang="en-US" sz="1400" dirty="0">
                <a:latin typeface="Arial" charset="0"/>
              </a:rPr>
              <a:t> and </a:t>
            </a:r>
            <a:r>
              <a:rPr lang="en-US" altLang="en-US" sz="1400" dirty="0" err="1">
                <a:latin typeface="Arial" charset="0"/>
              </a:rPr>
              <a:t>performWork</a:t>
            </a:r>
            <a:r>
              <a:rPr lang="en-US" altLang="en-US" sz="1400" dirty="0">
                <a:latin typeface="Arial" charset="0"/>
              </a:rPr>
              <a:t> are also part of Manager and Engineer</a:t>
            </a:r>
          </a:p>
          <a:p>
            <a:pPr eaLnBrk="1" hangingPunct="1"/>
            <a:endParaRPr lang="en-US" altLang="en-US" sz="1400" dirty="0">
              <a:latin typeface="Arial" charset="0"/>
            </a:endParaRPr>
          </a:p>
          <a:p>
            <a:pPr eaLnBrk="1" hangingPunct="1">
              <a:buFontTx/>
              <a:buChar char="•"/>
            </a:pPr>
            <a:r>
              <a:rPr lang="en-US" altLang="en-US" sz="1400" dirty="0">
                <a:latin typeface="Arial" charset="0"/>
              </a:rPr>
              <a:t>In addition to having </a:t>
            </a:r>
            <a:r>
              <a:rPr lang="en-US" altLang="en-US" sz="1400" dirty="0" err="1">
                <a:latin typeface="Arial" charset="0"/>
              </a:rPr>
              <a:t>hireDate</a:t>
            </a:r>
            <a:r>
              <a:rPr lang="en-US" altLang="en-US" sz="1400" dirty="0">
                <a:latin typeface="Arial" charset="0"/>
              </a:rPr>
              <a:t>, </a:t>
            </a:r>
            <a:r>
              <a:rPr lang="en-US" altLang="en-US" sz="1400" dirty="0" err="1">
                <a:latin typeface="Arial" charset="0"/>
              </a:rPr>
              <a:t>receivePay</a:t>
            </a:r>
            <a:r>
              <a:rPr lang="en-US" altLang="en-US" sz="1400" dirty="0">
                <a:latin typeface="Arial" charset="0"/>
              </a:rPr>
              <a:t> and </a:t>
            </a:r>
            <a:r>
              <a:rPr lang="en-US" altLang="en-US" sz="1400" dirty="0" err="1">
                <a:latin typeface="Arial" charset="0"/>
              </a:rPr>
              <a:t>performWork</a:t>
            </a:r>
            <a:r>
              <a:rPr lang="en-US" altLang="en-US" sz="1400" dirty="0">
                <a:latin typeface="Arial" charset="0"/>
              </a:rPr>
              <a:t> the class Manager also has department, bonus, </a:t>
            </a:r>
            <a:r>
              <a:rPr lang="en-US" altLang="en-US" sz="1400" dirty="0" err="1">
                <a:latin typeface="Arial" charset="0"/>
              </a:rPr>
              <a:t>hireEmployee</a:t>
            </a:r>
            <a:r>
              <a:rPr lang="en-US" altLang="en-US" sz="1400" dirty="0">
                <a:latin typeface="Arial" charset="0"/>
              </a:rPr>
              <a:t>, </a:t>
            </a:r>
            <a:r>
              <a:rPr lang="en-US" altLang="en-US" sz="1400" dirty="0" err="1">
                <a:latin typeface="Arial" charset="0"/>
              </a:rPr>
              <a:t>promoteEmployee</a:t>
            </a:r>
            <a:endParaRPr lang="en-US" altLang="en-US" sz="1400" dirty="0">
              <a:latin typeface="Arial" charset="0"/>
            </a:endParaRPr>
          </a:p>
          <a:p>
            <a:pPr eaLnBrk="1" hangingPunct="1">
              <a:buFontTx/>
              <a:buChar char="•"/>
            </a:pPr>
            <a:r>
              <a:rPr lang="en-US" altLang="en-US" sz="1400" dirty="0">
                <a:latin typeface="Arial" charset="0"/>
              </a:rPr>
              <a:t>In addition to having </a:t>
            </a:r>
            <a:r>
              <a:rPr lang="en-US" altLang="en-US" sz="1400" dirty="0" err="1">
                <a:latin typeface="Arial" charset="0"/>
              </a:rPr>
              <a:t>hireDate</a:t>
            </a:r>
            <a:r>
              <a:rPr lang="en-US" altLang="en-US" sz="1400" dirty="0">
                <a:latin typeface="Arial" charset="0"/>
              </a:rPr>
              <a:t>, </a:t>
            </a:r>
            <a:r>
              <a:rPr lang="en-US" altLang="en-US" sz="1400" dirty="0" err="1">
                <a:latin typeface="Arial" charset="0"/>
              </a:rPr>
              <a:t>receivePay</a:t>
            </a:r>
            <a:r>
              <a:rPr lang="en-US" altLang="en-US" sz="1400" dirty="0">
                <a:latin typeface="Arial" charset="0"/>
              </a:rPr>
              <a:t> and </a:t>
            </a:r>
            <a:r>
              <a:rPr lang="en-US" altLang="en-US" sz="1400" dirty="0" err="1">
                <a:latin typeface="Arial" charset="0"/>
              </a:rPr>
              <a:t>performWork</a:t>
            </a:r>
            <a:r>
              <a:rPr lang="en-US" altLang="en-US" sz="1400" dirty="0">
                <a:latin typeface="Arial" charset="0"/>
              </a:rPr>
              <a:t> the class Engineer also has certifications, analyze, and design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miter lim="800000"/>
            <a:headEnd/>
            <a:tailEnd/>
          </a:ln>
        </p:spPr>
        <p:txBody>
          <a:bodyPr/>
          <a:lstStyle/>
          <a:p>
            <a:fld id="{FCE72BD0-AE0D-432C-B648-F62820A36F1D}" type="slidenum">
              <a:rPr lang="en-US" altLang="en-US"/>
              <a:pPr/>
              <a:t>38</a:t>
            </a:fld>
            <a:endParaRPr lang="en-US" alt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914920" y="4343400"/>
            <a:ext cx="5028161" cy="4114800"/>
          </a:xfrm>
          <a:noFill/>
        </p:spPr>
        <p:txBody>
          <a:bodyPr/>
          <a:lstStyle/>
          <a:p>
            <a:pPr marL="225011" indent="-225011"/>
            <a:r>
              <a:rPr lang="en-US" altLang="en-US" sz="1400" dirty="0">
                <a:latin typeface="Arial" charset="0"/>
              </a:rPr>
              <a:t>Relationships in a class diagram</a:t>
            </a:r>
          </a:p>
          <a:p>
            <a:pPr marL="225011" indent="-225011">
              <a:buFontTx/>
              <a:buChar char="•"/>
            </a:pPr>
            <a:r>
              <a:rPr lang="en-US" altLang="en-US" sz="1400" b="1" dirty="0">
                <a:latin typeface="Arial" charset="0"/>
              </a:rPr>
              <a:t>Example is read “</a:t>
            </a:r>
            <a:r>
              <a:rPr lang="en-US" altLang="en-US" sz="1400" b="1" u="sng" dirty="0">
                <a:latin typeface="Arial" charset="0"/>
              </a:rPr>
              <a:t>Exactly one</a:t>
            </a:r>
            <a:r>
              <a:rPr lang="en-US" altLang="en-US" sz="1400" b="1" dirty="0">
                <a:latin typeface="Arial" charset="0"/>
              </a:rPr>
              <a:t> patient provides </a:t>
            </a:r>
            <a:r>
              <a:rPr lang="en-US" altLang="en-US" sz="1400" b="1" u="sng" dirty="0">
                <a:latin typeface="Arial" charset="0"/>
              </a:rPr>
              <a:t>zero or one</a:t>
            </a:r>
            <a:r>
              <a:rPr lang="en-US" altLang="en-US" sz="1400" b="1" dirty="0">
                <a:latin typeface="Arial" charset="0"/>
              </a:rPr>
              <a:t> medical histories”</a:t>
            </a:r>
          </a:p>
          <a:p>
            <a:pPr marL="225011" indent="-225011">
              <a:buFontTx/>
              <a:buChar char="•"/>
            </a:pPr>
            <a:r>
              <a:rPr lang="en-US" altLang="en-US" sz="1400" dirty="0">
                <a:latin typeface="Arial" charset="0"/>
              </a:rPr>
              <a:t>Used because you may want to restrict the number of instances a class may have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miter lim="800000"/>
            <a:headEnd/>
            <a:tailEnd/>
          </a:ln>
        </p:spPr>
        <p:txBody>
          <a:bodyPr/>
          <a:lstStyle/>
          <a:p>
            <a:fld id="{682423F3-E9CD-4B0D-B481-4AE23FF49620}" type="slidenum">
              <a:rPr lang="en-US" altLang="en-US"/>
              <a:pPr/>
              <a:t>39</a:t>
            </a:fld>
            <a:endParaRPr lang="en-US" alt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xfrm>
            <a:off x="914920" y="4343400"/>
            <a:ext cx="5028161" cy="4114800"/>
          </a:xfrm>
          <a:noFill/>
        </p:spPr>
        <p:txBody>
          <a:bodyPr/>
          <a:lstStyle/>
          <a:p>
            <a:pPr marL="225011" indent="-225011"/>
            <a:r>
              <a:rPr lang="en-US" altLang="en-US" sz="1400" dirty="0">
                <a:latin typeface="Arial" charset="0"/>
              </a:rPr>
              <a:t>Relationships in a class diagram</a:t>
            </a:r>
          </a:p>
          <a:p>
            <a:pPr marL="225011" indent="-225011">
              <a:buFontTx/>
              <a:buChar char="•"/>
            </a:pPr>
            <a:r>
              <a:rPr lang="en-US" altLang="en-US" sz="1400" dirty="0">
                <a:latin typeface="Arial" charset="0"/>
              </a:rPr>
              <a:t>Used because you may want to restrict the number of instances a class may have</a:t>
            </a:r>
          </a:p>
          <a:p>
            <a:pPr marL="225011" indent="-225011">
              <a:buFontTx/>
              <a:buChar char="•"/>
            </a:pPr>
            <a:r>
              <a:rPr lang="en-US" altLang="en-US" sz="1400" dirty="0">
                <a:latin typeface="Arial" charset="0"/>
              </a:rPr>
              <a:t>Zero/one or more use </a:t>
            </a:r>
            <a:r>
              <a:rPr lang="en-US" altLang="en-US" sz="1400" b="1" dirty="0">
                <a:latin typeface="Arial" charset="0"/>
              </a:rPr>
              <a:t>m</a:t>
            </a:r>
            <a:r>
              <a:rPr lang="en-US" altLang="en-US" sz="1400" dirty="0">
                <a:latin typeface="Arial" charset="0"/>
              </a:rPr>
              <a:t> or </a:t>
            </a:r>
            <a:r>
              <a:rPr lang="en-US" altLang="en-US" sz="1400" u="sng" dirty="0">
                <a:latin typeface="Arial" charset="0"/>
              </a:rPr>
              <a:t>some other variable name</a:t>
            </a:r>
            <a:r>
              <a:rPr lang="en-US" altLang="en-US" sz="1400" dirty="0">
                <a:latin typeface="Arial" charset="0"/>
              </a:rPr>
              <a:t> when there is a </a:t>
            </a:r>
            <a:r>
              <a:rPr lang="en-US" altLang="en-US" sz="1400" b="1" dirty="0">
                <a:latin typeface="Arial" charset="0"/>
              </a:rPr>
              <a:t>specific number</a:t>
            </a:r>
            <a:r>
              <a:rPr lang="en-US" altLang="en-US" sz="1400" dirty="0">
                <a:latin typeface="Arial" charset="0"/>
              </a:rPr>
              <a:t> in the problem</a:t>
            </a:r>
          </a:p>
          <a:p>
            <a:pPr marL="225011" indent="-225011">
              <a:buFontTx/>
              <a:buChar char="•"/>
            </a:pPr>
            <a:r>
              <a:rPr lang="en-US" altLang="en-US" sz="1400" dirty="0">
                <a:latin typeface="Arial" charset="0"/>
              </a:rPr>
              <a:t>Specified range 2 to 4 instances</a:t>
            </a:r>
          </a:p>
          <a:p>
            <a:pPr marL="225011" indent="-225011">
              <a:buFontTx/>
              <a:buChar char="•"/>
            </a:pPr>
            <a:r>
              <a:rPr lang="en-US" altLang="en-US" sz="1400" dirty="0">
                <a:latin typeface="Arial" charset="0"/>
              </a:rPr>
              <a:t>Multiple, disjoint ranges 1..3, 5 == 1 to 3 or 5 instances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miter lim="800000"/>
            <a:headEnd/>
            <a:tailEnd/>
          </a:ln>
        </p:spPr>
        <p:txBody>
          <a:bodyPr/>
          <a:lstStyle/>
          <a:p>
            <a:fld id="{F39E1D04-1124-4785-820A-88D6637ACA2E}" type="slidenum">
              <a:rPr lang="en-US" altLang="en-US"/>
              <a:pPr/>
              <a:t>4</a:t>
            </a:fld>
            <a:endParaRPr lang="en-US" altLang="en-US"/>
          </a:p>
        </p:txBody>
      </p:sp>
      <p:sp>
        <p:nvSpPr>
          <p:cNvPr id="6147" name="Rectangle 2"/>
          <p:cNvSpPr>
            <a:spLocks noGrp="1" noRot="1" noChangeAspect="1" noChangeArrowheads="1" noTextEdit="1"/>
          </p:cNvSpPr>
          <p:nvPr>
            <p:ph type="sldImg"/>
          </p:nvPr>
        </p:nvSpPr>
        <p:spPr>
          <a:xfrm>
            <a:off x="1144588" y="685800"/>
            <a:ext cx="4572000" cy="3429000"/>
          </a:xfrm>
          <a:ln/>
        </p:spPr>
      </p:sp>
      <p:sp>
        <p:nvSpPr>
          <p:cNvPr id="6148" name="Rectangle 3"/>
          <p:cNvSpPr>
            <a:spLocks noGrp="1" noChangeArrowheads="1"/>
          </p:cNvSpPr>
          <p:nvPr>
            <p:ph type="body" idx="1"/>
          </p:nvPr>
        </p:nvSpPr>
        <p:spPr>
          <a:xfrm>
            <a:off x="914920" y="4343400"/>
            <a:ext cx="5028161" cy="4114800"/>
          </a:xfrm>
          <a:noFill/>
        </p:spPr>
        <p:txBody>
          <a:bodyPr/>
          <a:lstStyle/>
          <a:p>
            <a:pPr marL="225011" indent="-225011"/>
            <a:r>
              <a:rPr lang="en-US" altLang="en-US" sz="1400" b="1" dirty="0">
                <a:latin typeface="Arial" charset="0"/>
              </a:rPr>
              <a:t>An object or a class?  Subjective; may work on an object and then begin to realize that it really needs to be a class (so you can create multiple objects)</a:t>
            </a:r>
          </a:p>
          <a:p>
            <a:pPr marL="225011" indent="-225011"/>
            <a:endParaRPr lang="en-US" altLang="en-US" sz="1400" b="1" dirty="0">
              <a:latin typeface="Arial" charset="0"/>
            </a:endParaRPr>
          </a:p>
          <a:p>
            <a:pPr marL="225011" indent="-225011"/>
            <a:endParaRPr lang="en-US" altLang="en-US" sz="1400" b="1" dirty="0">
              <a:latin typeface="Arial" charset="0"/>
            </a:endParaRPr>
          </a:p>
          <a:p>
            <a:pPr marL="225011" indent="-225011"/>
            <a:endParaRPr lang="en-US" altLang="en-US" sz="1400" dirty="0">
              <a:latin typeface="Arial" charset="0"/>
            </a:endParaRPr>
          </a:p>
          <a:p>
            <a:pPr marL="225011" indent="-225011"/>
            <a:endParaRPr lang="en-US" altLang="en-US" sz="1400" dirty="0">
              <a:latin typeface="Arial" charset="0"/>
            </a:endParaRPr>
          </a:p>
          <a:p>
            <a:pPr marL="225011" indent="-225011"/>
            <a:endParaRPr lang="en-US" altLang="en-US" sz="1400" dirty="0">
              <a:latin typeface="Arial" charset="0"/>
            </a:endParaRPr>
          </a:p>
          <a:p>
            <a:pPr marL="225011" indent="-225011"/>
            <a:endParaRPr lang="en-US" altLang="en-US" sz="1400" dirty="0">
              <a:latin typeface="Arial" charset="0"/>
            </a:endParaRPr>
          </a:p>
          <a:p>
            <a:pPr marL="225011" indent="-225011"/>
            <a:endParaRPr lang="en-US" altLang="en-US" sz="1400" dirty="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miter lim="800000"/>
            <a:headEnd/>
            <a:tailEnd/>
          </a:ln>
        </p:spPr>
        <p:txBody>
          <a:bodyPr/>
          <a:lstStyle/>
          <a:p>
            <a:fld id="{C89F9CEB-212A-46FB-B4DB-950D849F26D8}" type="slidenum">
              <a:rPr lang="en-US" altLang="en-US"/>
              <a:pPr/>
              <a:t>5</a:t>
            </a:fld>
            <a:endParaRPr lang="en-US"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xfrm>
            <a:off x="914920" y="4343400"/>
            <a:ext cx="5028161" cy="4114800"/>
          </a:xfrm>
          <a:noFill/>
        </p:spPr>
        <p:txBody>
          <a:bodyPr/>
          <a:lstStyle/>
          <a:p>
            <a:pPr marL="225011" indent="-225011"/>
            <a:r>
              <a:rPr lang="en-US" altLang="en-US" sz="1400" dirty="0">
                <a:latin typeface="Arial" charset="0"/>
              </a:rPr>
              <a:t>Class diagram</a:t>
            </a:r>
          </a:p>
          <a:p>
            <a:pPr marL="225011" indent="-225011">
              <a:buFontTx/>
              <a:buChar char="•"/>
            </a:pPr>
            <a:r>
              <a:rPr lang="en-US" altLang="en-US" sz="1400" dirty="0">
                <a:latin typeface="Arial" charset="0"/>
              </a:rPr>
              <a:t>Name typed in top compartment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miter lim="800000"/>
            <a:headEnd/>
            <a:tailEnd/>
          </a:ln>
        </p:spPr>
        <p:txBody>
          <a:bodyPr/>
          <a:lstStyle/>
          <a:p>
            <a:fld id="{B82746B6-8C2D-4BB4-9F67-D03F79FB4134}" type="slidenum">
              <a:rPr lang="en-US" altLang="en-US"/>
              <a:pPr/>
              <a:t>7</a:t>
            </a:fld>
            <a:endParaRPr lang="en-US" altLang="en-US"/>
          </a:p>
        </p:txBody>
      </p:sp>
      <p:sp>
        <p:nvSpPr>
          <p:cNvPr id="12291" name="Rectangle 2"/>
          <p:cNvSpPr>
            <a:spLocks noGrp="1" noRot="1" noChangeAspect="1" noChangeArrowheads="1" noTextEdit="1"/>
          </p:cNvSpPr>
          <p:nvPr>
            <p:ph type="sldImg"/>
          </p:nvPr>
        </p:nvSpPr>
        <p:spPr>
          <a:xfrm>
            <a:off x="1144588" y="685800"/>
            <a:ext cx="4572000" cy="3429000"/>
          </a:xfrm>
          <a:ln/>
        </p:spPr>
      </p:sp>
      <p:sp>
        <p:nvSpPr>
          <p:cNvPr id="12292" name="Rectangle 3"/>
          <p:cNvSpPr>
            <a:spLocks noGrp="1" noChangeArrowheads="1"/>
          </p:cNvSpPr>
          <p:nvPr>
            <p:ph type="body" idx="1"/>
          </p:nvPr>
        </p:nvSpPr>
        <p:spPr>
          <a:xfrm>
            <a:off x="914920" y="4343400"/>
            <a:ext cx="5028161" cy="4114800"/>
          </a:xfrm>
          <a:noFill/>
        </p:spPr>
        <p:txBody>
          <a:bodyPr/>
          <a:lstStyle/>
          <a:p>
            <a:pPr marL="225011" indent="-225011"/>
            <a:r>
              <a:rPr lang="en-US" altLang="en-US" sz="1400" dirty="0">
                <a:latin typeface="Arial" charset="0"/>
              </a:rPr>
              <a:t>Concrete</a:t>
            </a:r>
          </a:p>
          <a:p>
            <a:pPr marL="225011" indent="-225011">
              <a:buFontTx/>
              <a:buChar char="•"/>
            </a:pPr>
            <a:r>
              <a:rPr lang="en-US" altLang="en-US" sz="1400" dirty="0">
                <a:latin typeface="Arial" charset="0"/>
              </a:rPr>
              <a:t>Used to create objects</a:t>
            </a:r>
          </a:p>
          <a:p>
            <a:pPr marL="225011" indent="-225011"/>
            <a:endParaRPr lang="en-US" altLang="en-US" sz="1400" dirty="0">
              <a:latin typeface="Arial" charset="0"/>
            </a:endParaRPr>
          </a:p>
          <a:p>
            <a:pPr marL="225011" indent="-225011"/>
            <a:r>
              <a:rPr lang="en-US" altLang="en-US" sz="1400" dirty="0">
                <a:latin typeface="Arial" charset="0"/>
              </a:rPr>
              <a:t>Abstract</a:t>
            </a:r>
          </a:p>
          <a:p>
            <a:pPr marL="225011" indent="-225011">
              <a:buFontTx/>
              <a:buChar char="•"/>
            </a:pPr>
            <a:r>
              <a:rPr lang="en-US" altLang="en-US" sz="1400" dirty="0">
                <a:latin typeface="Arial" charset="0"/>
              </a:rPr>
              <a:t>Person class is really a generalization from Customer class and Employee class</a:t>
            </a:r>
          </a:p>
          <a:p>
            <a:pPr marL="675033" lvl="1" indent="-225011">
              <a:buFontTx/>
              <a:buChar char="•"/>
            </a:pPr>
            <a:r>
              <a:rPr lang="en-US" altLang="en-US" sz="1400" dirty="0">
                <a:latin typeface="Arial" charset="0"/>
              </a:rPr>
              <a:t>Attributes and methods common to both Customer class and Employee class</a:t>
            </a:r>
          </a:p>
          <a:p>
            <a:pPr marL="675033" lvl="1" indent="-225011">
              <a:buFontTx/>
              <a:buChar char="•"/>
            </a:pPr>
            <a:r>
              <a:rPr lang="en-US" altLang="en-US" sz="1400" dirty="0">
                <a:latin typeface="Arial" charset="0"/>
              </a:rPr>
              <a:t>Examples of common attributes:  name, address, </a:t>
            </a:r>
            <a:r>
              <a:rPr lang="en-US" altLang="en-US" sz="1400" dirty="0" err="1">
                <a:latin typeface="Arial" charset="0"/>
              </a:rPr>
              <a:t>birthdate</a:t>
            </a:r>
            <a:r>
              <a:rPr lang="en-US" altLang="en-US" sz="1400" dirty="0">
                <a:latin typeface="Arial" charset="0"/>
              </a:rPr>
              <a:t>, phone number, email address</a:t>
            </a:r>
          </a:p>
          <a:p>
            <a:pPr marL="225011" indent="-225011">
              <a:buFontTx/>
              <a:buChar char="•"/>
            </a:pPr>
            <a:r>
              <a:rPr lang="en-US" altLang="en-US" sz="1400" dirty="0">
                <a:latin typeface="Arial" charset="0"/>
              </a:rPr>
              <a:t>Generally do not create objects from Person class but rather create and use employee and customer objects</a:t>
            </a:r>
          </a:p>
          <a:p>
            <a:pPr marL="225011" indent="-225011"/>
            <a:endParaRPr lang="en-US" altLang="en-US" sz="1400" dirty="0">
              <a:latin typeface="Arial" charset="0"/>
            </a:endParaRPr>
          </a:p>
          <a:p>
            <a:pPr marL="225011" indent="-225011"/>
            <a:r>
              <a:rPr lang="en-US" altLang="en-US" sz="1400" b="1" dirty="0">
                <a:latin typeface="Arial" charset="0"/>
              </a:rPr>
              <a:t>Later in the design and implementation phases, we will also identify other classes such as user interface classes, data structure classes, document classes, file structure classes, operating environment classes, and various types of multimedia classes.</a:t>
            </a:r>
          </a:p>
          <a:p>
            <a:pPr marL="225011" indent="-225011"/>
            <a:endParaRPr lang="en-US" altLang="en-US" sz="1400" dirty="0">
              <a:latin typeface="Arial" charset="0"/>
            </a:endParaRPr>
          </a:p>
          <a:p>
            <a:pPr marL="225011" indent="-225011"/>
            <a:endParaRPr lang="en-US" altLang="en-US" sz="1400" dirty="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miter lim="800000"/>
            <a:headEnd/>
            <a:tailEnd/>
          </a:ln>
        </p:spPr>
        <p:txBody>
          <a:bodyPr/>
          <a:lstStyle/>
          <a:p>
            <a:fld id="{D8B216EC-9F97-485A-80FE-285A327A1789}" type="slidenum">
              <a:rPr lang="en-US" altLang="en-US"/>
              <a:pPr/>
              <a:t>10</a:t>
            </a:fld>
            <a:endParaRPr lang="en-US" altLang="en-US"/>
          </a:p>
        </p:txBody>
      </p:sp>
      <p:sp>
        <p:nvSpPr>
          <p:cNvPr id="14339" name="Rectangle 2"/>
          <p:cNvSpPr>
            <a:spLocks noGrp="1" noRot="1" noChangeAspect="1" noChangeArrowheads="1" noTextEdit="1"/>
          </p:cNvSpPr>
          <p:nvPr>
            <p:ph type="sldImg"/>
          </p:nvPr>
        </p:nvSpPr>
        <p:spPr>
          <a:xfrm>
            <a:off x="1144588" y="685800"/>
            <a:ext cx="4572000" cy="3429000"/>
          </a:xfrm>
          <a:ln/>
        </p:spPr>
      </p:sp>
      <p:sp>
        <p:nvSpPr>
          <p:cNvPr id="14340" name="Rectangle 3"/>
          <p:cNvSpPr>
            <a:spLocks noGrp="1" noChangeArrowheads="1"/>
          </p:cNvSpPr>
          <p:nvPr>
            <p:ph type="body" idx="1"/>
          </p:nvPr>
        </p:nvSpPr>
        <p:spPr>
          <a:xfrm>
            <a:off x="914920" y="4343400"/>
            <a:ext cx="5028161" cy="4114800"/>
          </a:xfrm>
          <a:noFill/>
        </p:spPr>
        <p:txBody>
          <a:bodyPr/>
          <a:lstStyle/>
          <a:p>
            <a:pPr eaLnBrk="1" hangingPunct="1"/>
            <a:r>
              <a:rPr lang="en-US" altLang="en-US" sz="1400" dirty="0">
                <a:latin typeface="Arial" charset="0"/>
              </a:rPr>
              <a:t>Attributes in a Class</a:t>
            </a:r>
          </a:p>
          <a:p>
            <a:pPr eaLnBrk="1" hangingPunct="1">
              <a:buFontTx/>
              <a:buChar char="•"/>
            </a:pPr>
            <a:r>
              <a:rPr lang="en-US" altLang="en-US" sz="1400" dirty="0">
                <a:latin typeface="Arial" charset="0"/>
              </a:rPr>
              <a:t>Contains information that the </a:t>
            </a:r>
            <a:r>
              <a:rPr lang="en-US" altLang="en-US" sz="1400" u="sng" dirty="0">
                <a:latin typeface="Arial" charset="0"/>
              </a:rPr>
              <a:t>analyst or user</a:t>
            </a:r>
            <a:r>
              <a:rPr lang="en-US" altLang="en-US" sz="1400" dirty="0">
                <a:latin typeface="Arial" charset="0"/>
              </a:rPr>
              <a:t> feels that the system should store</a:t>
            </a:r>
          </a:p>
          <a:p>
            <a:pPr eaLnBrk="1" hangingPunct="1">
              <a:buFontTx/>
              <a:buChar char="•"/>
            </a:pPr>
            <a:r>
              <a:rPr lang="en-US" altLang="en-US" sz="1400" dirty="0">
                <a:latin typeface="Arial" charset="0"/>
              </a:rPr>
              <a:t>Represents properties that describe the state of the object</a:t>
            </a:r>
          </a:p>
          <a:p>
            <a:pPr eaLnBrk="1" hangingPunct="1">
              <a:buFontTx/>
              <a:buChar char="•"/>
            </a:pPr>
            <a:r>
              <a:rPr lang="en-US" altLang="en-US" sz="1400" dirty="0">
                <a:latin typeface="Arial" charset="0"/>
              </a:rPr>
              <a:t>Only attributes important to the task should be included in the class</a:t>
            </a:r>
          </a:p>
          <a:p>
            <a:pPr lvl="1" eaLnBrk="1" hangingPunct="1">
              <a:buFontTx/>
              <a:buChar char="•"/>
            </a:pPr>
            <a:r>
              <a:rPr lang="en-US" altLang="en-US" sz="1400" dirty="0">
                <a:latin typeface="Arial" charset="0"/>
              </a:rPr>
              <a:t>For example, for employee, employee name is a good attribute; employee hair color is not (not relevant in the business application)</a:t>
            </a:r>
          </a:p>
          <a:p>
            <a:pPr eaLnBrk="1" hangingPunct="1">
              <a:buFontTx/>
              <a:buChar char="•"/>
            </a:pPr>
            <a:r>
              <a:rPr lang="en-US" altLang="en-US" sz="1400" dirty="0">
                <a:latin typeface="Arial" charset="0"/>
              </a:rPr>
              <a:t>Primitive or atomic types</a:t>
            </a:r>
          </a:p>
          <a:p>
            <a:pPr lvl="1" eaLnBrk="1" hangingPunct="1">
              <a:buFontTx/>
              <a:buChar char="•"/>
            </a:pPr>
            <a:r>
              <a:rPr lang="en-US" altLang="en-US" sz="1400" dirty="0">
                <a:latin typeface="Arial" charset="0"/>
              </a:rPr>
              <a:t>Such as integer, string, double, date, time, </a:t>
            </a:r>
            <a:r>
              <a:rPr lang="en-US" altLang="en-US" sz="1400" dirty="0" err="1">
                <a:latin typeface="Arial" charset="0"/>
              </a:rPr>
              <a:t>boolean</a:t>
            </a:r>
            <a:r>
              <a:rPr lang="en-US" altLang="en-US" sz="1400" dirty="0">
                <a:latin typeface="Arial" charset="0"/>
              </a:rPr>
              <a:t>, …</a:t>
            </a:r>
          </a:p>
          <a:p>
            <a:pPr lvl="1" eaLnBrk="1" hangingPunct="1">
              <a:buFontTx/>
              <a:buChar char="•"/>
            </a:pPr>
            <a:r>
              <a:rPr lang="en-US" altLang="en-US" sz="1400" dirty="0">
                <a:latin typeface="Arial" charset="0"/>
              </a:rPr>
              <a:t>Generally complex or compound attributes are really placeholders for relationships between classes </a:t>
            </a:r>
          </a:p>
          <a:p>
            <a:pPr eaLnBrk="1" hangingPunct="1"/>
            <a:endParaRPr lang="en-US" altLang="en-US" sz="1400" dirty="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miter lim="800000"/>
            <a:headEnd/>
            <a:tailEnd/>
          </a:ln>
        </p:spPr>
        <p:txBody>
          <a:bodyPr/>
          <a:lstStyle/>
          <a:p>
            <a:fld id="{DCF6E0F0-ADB5-4D85-9397-032BC995516F}" type="slidenum">
              <a:rPr lang="en-US" altLang="en-US"/>
              <a:pPr/>
              <a:t>11</a:t>
            </a:fld>
            <a:endParaRPr lang="en-US"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xfrm>
            <a:off x="914920" y="4343400"/>
            <a:ext cx="5028161" cy="4114800"/>
          </a:xfrm>
          <a:noFill/>
        </p:spPr>
        <p:txBody>
          <a:bodyPr/>
          <a:lstStyle/>
          <a:p>
            <a:pPr marL="225011" indent="-225011"/>
            <a:r>
              <a:rPr lang="en-US" altLang="en-US" sz="1400" dirty="0">
                <a:latin typeface="Arial" charset="0"/>
              </a:rPr>
              <a:t>Attributes in a class diagram</a:t>
            </a:r>
          </a:p>
          <a:p>
            <a:pPr marL="225011" indent="-225011">
              <a:buFontTx/>
              <a:buChar char="•"/>
            </a:pPr>
            <a:r>
              <a:rPr lang="en-US" altLang="en-US" sz="1400" dirty="0">
                <a:latin typeface="Arial" charset="0"/>
              </a:rPr>
              <a:t>Typed in middle compartment</a:t>
            </a:r>
          </a:p>
          <a:p>
            <a:pPr marL="225011" indent="-225011">
              <a:buFontTx/>
              <a:buChar char="•"/>
            </a:pPr>
            <a:r>
              <a:rPr lang="en-US" altLang="en-US" sz="1400" dirty="0">
                <a:latin typeface="Arial" charset="0"/>
              </a:rPr>
              <a:t>Derived attributes</a:t>
            </a:r>
          </a:p>
          <a:p>
            <a:pPr marL="1125055" lvl="2" indent="-225011">
              <a:buFontTx/>
              <a:buChar char="•"/>
            </a:pPr>
            <a:r>
              <a:rPr lang="en-US" altLang="en-US" sz="1400" dirty="0">
                <a:latin typeface="Arial" charset="0"/>
              </a:rPr>
              <a:t>Examples: age (subtracting </a:t>
            </a:r>
            <a:r>
              <a:rPr lang="en-US" altLang="en-US" sz="1400" dirty="0" err="1">
                <a:latin typeface="Arial" charset="0"/>
              </a:rPr>
              <a:t>birthdate</a:t>
            </a:r>
            <a:r>
              <a:rPr lang="en-US" altLang="en-US" sz="1400" dirty="0">
                <a:latin typeface="Arial" charset="0"/>
              </a:rPr>
              <a:t> from current date), GPA (calculated from grades and credit hours)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miter lim="800000"/>
            <a:headEnd/>
            <a:tailEnd/>
          </a:ln>
        </p:spPr>
        <p:txBody>
          <a:bodyPr/>
          <a:lstStyle/>
          <a:p>
            <a:fld id="{3DD6D35B-3653-4BE9-8852-673FA85C5131}" type="slidenum">
              <a:rPr lang="en-US" altLang="en-US"/>
              <a:pPr/>
              <a:t>14</a:t>
            </a:fld>
            <a:endParaRPr lang="en-US" altLang="en-US"/>
          </a:p>
        </p:txBody>
      </p:sp>
      <p:sp>
        <p:nvSpPr>
          <p:cNvPr id="18435" name="Rectangle 2"/>
          <p:cNvSpPr>
            <a:spLocks noGrp="1" noRot="1" noChangeAspect="1" noChangeArrowheads="1" noTextEdit="1"/>
          </p:cNvSpPr>
          <p:nvPr>
            <p:ph type="sldImg"/>
          </p:nvPr>
        </p:nvSpPr>
        <p:spPr>
          <a:xfrm>
            <a:off x="1144588" y="685800"/>
            <a:ext cx="4572000" cy="3429000"/>
          </a:xfrm>
          <a:ln/>
        </p:spPr>
      </p:sp>
      <p:sp>
        <p:nvSpPr>
          <p:cNvPr id="18436" name="Rectangle 3"/>
          <p:cNvSpPr>
            <a:spLocks noGrp="1" noChangeArrowheads="1"/>
          </p:cNvSpPr>
          <p:nvPr>
            <p:ph type="body" idx="1"/>
          </p:nvPr>
        </p:nvSpPr>
        <p:spPr>
          <a:xfrm>
            <a:off x="914920" y="4343400"/>
            <a:ext cx="5028161" cy="4114800"/>
          </a:xfrm>
          <a:noFill/>
        </p:spPr>
        <p:txBody>
          <a:bodyPr>
            <a:normAutofit fontScale="85000" lnSpcReduction="10000"/>
          </a:bodyPr>
          <a:lstStyle/>
          <a:p>
            <a:pPr marL="225011" indent="-225011"/>
            <a:r>
              <a:rPr lang="en-US" altLang="en-US" sz="1400" dirty="0">
                <a:latin typeface="Arial" charset="0"/>
              </a:rPr>
              <a:t>Operations in a Class</a:t>
            </a:r>
          </a:p>
          <a:p>
            <a:pPr marL="225011" indent="-225011">
              <a:buFontTx/>
              <a:buChar char="•"/>
            </a:pPr>
            <a:r>
              <a:rPr lang="en-US" altLang="en-US" sz="1400" dirty="0">
                <a:latin typeface="Arial" charset="0"/>
              </a:rPr>
              <a:t>Represents the actions or functions that a class can perform</a:t>
            </a:r>
          </a:p>
          <a:p>
            <a:pPr marL="225011" indent="-225011">
              <a:buFontTx/>
              <a:buChar char="•"/>
            </a:pPr>
            <a:r>
              <a:rPr lang="en-US" altLang="en-US" sz="1400" dirty="0">
                <a:latin typeface="Arial" charset="0"/>
              </a:rPr>
              <a:t>In later phases, the operations are converted to methods (functions in C++)</a:t>
            </a:r>
          </a:p>
          <a:p>
            <a:pPr marL="225011" indent="-225011">
              <a:buFontTx/>
              <a:buChar char="•"/>
            </a:pPr>
            <a:r>
              <a:rPr lang="en-US" altLang="en-US" sz="1400" b="1" dirty="0">
                <a:latin typeface="Arial" charset="0"/>
              </a:rPr>
              <a:t>Only problem domain-specific operations</a:t>
            </a:r>
            <a:r>
              <a:rPr lang="en-US" altLang="en-US" sz="1400" dirty="0">
                <a:latin typeface="Arial" charset="0"/>
              </a:rPr>
              <a:t> that are relevant to the problem should be considered</a:t>
            </a:r>
          </a:p>
          <a:p>
            <a:pPr marL="675033" lvl="1" indent="-225011">
              <a:buFontTx/>
              <a:buChar char="•"/>
            </a:pPr>
            <a:r>
              <a:rPr lang="en-US" altLang="en-US" sz="1400" dirty="0">
                <a:latin typeface="Arial" charset="0"/>
              </a:rPr>
              <a:t>Classes normally are required to provide the means to create instances, delete instances, access individual attribute values, set individual attribute values, and other basic types of operations</a:t>
            </a:r>
          </a:p>
          <a:p>
            <a:pPr marL="675033" lvl="1" indent="-225011">
              <a:buFontTx/>
              <a:buChar char="•"/>
            </a:pPr>
            <a:r>
              <a:rPr lang="en-US" altLang="en-US" sz="1400" dirty="0">
                <a:latin typeface="Arial" charset="0"/>
              </a:rPr>
              <a:t>At this point in development, </a:t>
            </a:r>
            <a:r>
              <a:rPr lang="en-US" altLang="en-US" sz="1400" u="sng" dirty="0">
                <a:latin typeface="Arial" charset="0"/>
              </a:rPr>
              <a:t>don’t clutter</a:t>
            </a:r>
            <a:r>
              <a:rPr lang="en-US" altLang="en-US" sz="1400" dirty="0">
                <a:latin typeface="Arial" charset="0"/>
              </a:rPr>
              <a:t> up the definition of the class </a:t>
            </a:r>
            <a:r>
              <a:rPr lang="en-US" altLang="en-US" sz="1400" u="sng" dirty="0">
                <a:latin typeface="Arial" charset="0"/>
              </a:rPr>
              <a:t>with these basic types</a:t>
            </a:r>
            <a:r>
              <a:rPr lang="en-US" altLang="en-US" sz="1400" dirty="0">
                <a:latin typeface="Arial" charset="0"/>
              </a:rPr>
              <a:t> of operations</a:t>
            </a:r>
          </a:p>
          <a:p>
            <a:pPr marL="675033" lvl="1" indent="-225011">
              <a:buFontTx/>
              <a:buChar char="•"/>
            </a:pPr>
            <a:r>
              <a:rPr lang="en-US" altLang="en-US" sz="1400" u="sng" dirty="0">
                <a:latin typeface="Arial" charset="0"/>
              </a:rPr>
              <a:t>Focus only</a:t>
            </a:r>
            <a:r>
              <a:rPr lang="en-US" altLang="en-US" sz="1400" dirty="0">
                <a:latin typeface="Arial" charset="0"/>
              </a:rPr>
              <a:t> on relevant problem domain-specific operations</a:t>
            </a:r>
          </a:p>
          <a:p>
            <a:pPr marL="225011" indent="-225011"/>
            <a:r>
              <a:rPr lang="en-US" altLang="en-US" sz="1400" dirty="0">
                <a:latin typeface="Arial" charset="0"/>
              </a:rPr>
              <a:t>1)Constructor operation</a:t>
            </a:r>
          </a:p>
          <a:p>
            <a:pPr marL="225011" indent="-225011">
              <a:buFontTx/>
              <a:buChar char="•"/>
            </a:pPr>
            <a:r>
              <a:rPr lang="en-US" altLang="en-US" sz="1400" dirty="0">
                <a:latin typeface="Arial" charset="0"/>
              </a:rPr>
              <a:t>Creates a new instance of a class</a:t>
            </a:r>
          </a:p>
          <a:p>
            <a:pPr marL="225011" indent="-225011">
              <a:buFontTx/>
              <a:buChar char="•"/>
            </a:pPr>
            <a:r>
              <a:rPr lang="en-US" altLang="en-US" sz="1400" dirty="0">
                <a:latin typeface="Arial" charset="0"/>
              </a:rPr>
              <a:t>Since creation is normally available to all classes, typically will not see constructor methods at this point in the development of the class diagram</a:t>
            </a:r>
          </a:p>
          <a:p>
            <a:pPr marL="225011" indent="-225011"/>
            <a:r>
              <a:rPr lang="en-US" altLang="en-US" sz="1400" dirty="0">
                <a:latin typeface="Arial" charset="0"/>
              </a:rPr>
              <a:t>2)Query operation</a:t>
            </a:r>
          </a:p>
          <a:p>
            <a:pPr marL="225011" indent="-225011">
              <a:buFontTx/>
              <a:buChar char="•"/>
            </a:pPr>
            <a:r>
              <a:rPr lang="en-US" altLang="en-US" sz="1400" dirty="0">
                <a:latin typeface="Arial" charset="0"/>
              </a:rPr>
              <a:t>Makes information about the state of an object available to other objects but will not alter the object in any way</a:t>
            </a:r>
          </a:p>
          <a:p>
            <a:pPr marL="225011" indent="-225011"/>
            <a:r>
              <a:rPr lang="en-US" altLang="en-US" sz="1400" dirty="0">
                <a:latin typeface="Arial" charset="0"/>
              </a:rPr>
              <a:t>3)Update operation</a:t>
            </a:r>
          </a:p>
          <a:p>
            <a:pPr marL="225011" indent="-225011">
              <a:buFontTx/>
              <a:buChar char="•"/>
            </a:pPr>
            <a:r>
              <a:rPr lang="en-US" altLang="en-US" sz="1400" dirty="0">
                <a:latin typeface="Arial" charset="0"/>
              </a:rPr>
              <a:t>Changes the value of some or all of the object’s attributes which may result in a change in the object’s state</a:t>
            </a:r>
          </a:p>
          <a:p>
            <a:pPr marL="225011" indent="-225011"/>
            <a:endParaRPr lang="en-US" altLang="en-US" sz="1400" dirty="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miter lim="800000"/>
            <a:headEnd/>
            <a:tailEnd/>
          </a:ln>
        </p:spPr>
        <p:txBody>
          <a:bodyPr/>
          <a:lstStyle/>
          <a:p>
            <a:fld id="{EE3CD807-251B-4A31-AF4D-E701D756FE0E}" type="slidenum">
              <a:rPr lang="en-US" altLang="en-US"/>
              <a:pPr/>
              <a:t>18</a:t>
            </a:fld>
            <a:endParaRPr lang="en-US" altLang="en-US"/>
          </a:p>
        </p:txBody>
      </p:sp>
      <p:sp>
        <p:nvSpPr>
          <p:cNvPr id="20483" name="Rectangle 2"/>
          <p:cNvSpPr>
            <a:spLocks noGrp="1" noRot="1" noChangeAspect="1" noChangeArrowheads="1" noTextEdit="1"/>
          </p:cNvSpPr>
          <p:nvPr>
            <p:ph type="sldImg"/>
          </p:nvPr>
        </p:nvSpPr>
        <p:spPr>
          <a:xfrm>
            <a:off x="1144588" y="685800"/>
            <a:ext cx="4572000" cy="3429000"/>
          </a:xfrm>
          <a:ln/>
        </p:spPr>
      </p:sp>
      <p:sp>
        <p:nvSpPr>
          <p:cNvPr id="20484" name="Rectangle 3"/>
          <p:cNvSpPr>
            <a:spLocks noGrp="1" noChangeArrowheads="1"/>
          </p:cNvSpPr>
          <p:nvPr>
            <p:ph type="body" idx="1"/>
          </p:nvPr>
        </p:nvSpPr>
        <p:spPr>
          <a:xfrm>
            <a:off x="914920" y="4343400"/>
            <a:ext cx="5028161" cy="4114800"/>
          </a:xfrm>
          <a:noFill/>
        </p:spPr>
        <p:txBody>
          <a:bodyPr/>
          <a:lstStyle/>
          <a:p>
            <a:pPr eaLnBrk="1" hangingPunct="1"/>
            <a:r>
              <a:rPr lang="en-US" altLang="en-US" sz="1400" dirty="0">
                <a:latin typeface="Arial" charset="0"/>
              </a:rPr>
              <a:t>Class representation</a:t>
            </a:r>
          </a:p>
          <a:p>
            <a:pPr eaLnBrk="1" hangingPunct="1">
              <a:buFontTx/>
              <a:buChar char="•"/>
            </a:pPr>
            <a:r>
              <a:rPr lang="en-US" altLang="en-US" sz="1400" dirty="0">
                <a:latin typeface="Arial" charset="0"/>
              </a:rPr>
              <a:t>Compartmentalized rectangles</a:t>
            </a:r>
          </a:p>
          <a:p>
            <a:pPr eaLnBrk="1" hangingPunct="1">
              <a:buFontTx/>
              <a:buChar char="•"/>
            </a:pPr>
            <a:r>
              <a:rPr lang="en-US" altLang="en-US" sz="1400" dirty="0">
                <a:latin typeface="Arial" charset="0"/>
              </a:rPr>
              <a:t>Top compartment:  name of class</a:t>
            </a:r>
          </a:p>
          <a:p>
            <a:pPr eaLnBrk="1" hangingPunct="1">
              <a:buFontTx/>
              <a:buChar char="•"/>
            </a:pPr>
            <a:r>
              <a:rPr lang="en-US" altLang="en-US" sz="1400" dirty="0">
                <a:latin typeface="Arial" charset="0"/>
              </a:rPr>
              <a:t>Middle compartment:  structure of the class (attributes)</a:t>
            </a:r>
          </a:p>
          <a:p>
            <a:pPr eaLnBrk="1" hangingPunct="1">
              <a:buFontTx/>
              <a:buChar char="•"/>
            </a:pPr>
            <a:r>
              <a:rPr lang="en-US" altLang="en-US" sz="1400" dirty="0">
                <a:latin typeface="Arial" charset="0"/>
              </a:rPr>
              <a:t>Bottom compartment:  behavior of the class (operations)</a:t>
            </a:r>
            <a:endParaRPr lang="en-US" altLang="en-US" dirty="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E0DBD9E-31B1-4FA2-9378-3F0A812B8472}" type="datetimeFigureOut">
              <a:rPr lang="en-US" smtClean="0"/>
              <a:pPr/>
              <a:t>6/16/2022</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D9A133FA-4EFC-4CF4-804E-37598CAC01C8}"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E0DBD9E-31B1-4FA2-9378-3F0A812B8472}" type="datetimeFigureOut">
              <a:rPr lang="en-US" smtClean="0"/>
              <a:pPr/>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133FA-4EFC-4CF4-804E-37598CAC01C8}"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E0DBD9E-31B1-4FA2-9378-3F0A812B8472}" type="datetimeFigureOut">
              <a:rPr lang="en-US" smtClean="0"/>
              <a:pPr/>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133FA-4EFC-4CF4-804E-37598CAC01C8}"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848600" cy="533400"/>
          </a:xfrm>
        </p:spPr>
        <p:txBody>
          <a:bodyPr/>
          <a:lstStyle/>
          <a:p>
            <a:r>
              <a:rPr lang="en-US"/>
              <a:t>Click to edit Master title style</a:t>
            </a:r>
          </a:p>
        </p:txBody>
      </p:sp>
      <p:sp>
        <p:nvSpPr>
          <p:cNvPr id="3" name="Content Placeholder 2"/>
          <p:cNvSpPr>
            <a:spLocks noGrp="1"/>
          </p:cNvSpPr>
          <p:nvPr>
            <p:ph sz="half" idx="1"/>
          </p:nvPr>
        </p:nvSpPr>
        <p:spPr>
          <a:xfrm>
            <a:off x="685800" y="1066800"/>
            <a:ext cx="38481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86300" y="1066800"/>
            <a:ext cx="38481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2362200" y="6400800"/>
            <a:ext cx="4038600" cy="457200"/>
          </a:xfrm>
        </p:spPr>
        <p:txBody>
          <a:bodyPr/>
          <a:lstStyle>
            <a:lvl1pPr>
              <a:defRPr/>
            </a:lvl1pPr>
          </a:lstStyle>
          <a:p>
            <a:r>
              <a:rPr lang="en-US"/>
              <a:t>Software Design (UML)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E0DBD9E-31B1-4FA2-9378-3F0A812B8472}" type="datetimeFigureOut">
              <a:rPr lang="en-US" smtClean="0"/>
              <a:pPr/>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133FA-4EFC-4CF4-804E-37598CAC01C8}"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E0DBD9E-31B1-4FA2-9378-3F0A812B8472}" type="datetimeFigureOut">
              <a:rPr lang="en-US" smtClean="0"/>
              <a:pPr/>
              <a:t>6/16/2022</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D9A133FA-4EFC-4CF4-804E-37598CAC01C8}"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E0DBD9E-31B1-4FA2-9378-3F0A812B8472}" type="datetimeFigureOut">
              <a:rPr lang="en-US" smtClean="0"/>
              <a:pPr/>
              <a:t>6/16/2022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133FA-4EFC-4CF4-804E-37598CAC01C8}"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E0DBD9E-31B1-4FA2-9378-3F0A812B8472}" type="datetimeFigureOut">
              <a:rPr lang="en-US" smtClean="0"/>
              <a:pPr/>
              <a:t>6/16/2022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133FA-4EFC-4CF4-804E-37598CAC01C8}"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E0DBD9E-31B1-4FA2-9378-3F0A812B8472}" type="datetimeFigureOut">
              <a:rPr lang="en-US" smtClean="0"/>
              <a:pPr/>
              <a:t>6/16/2022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A133FA-4EFC-4CF4-804E-37598CAC01C8}"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DBD9E-31B1-4FA2-9378-3F0A812B8472}" type="datetimeFigureOut">
              <a:rPr lang="en-US" smtClean="0"/>
              <a:pPr/>
              <a:t>6/16/2022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A133FA-4EFC-4CF4-804E-37598CAC01C8}"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E0DBD9E-31B1-4FA2-9378-3F0A812B8472}" type="datetimeFigureOut">
              <a:rPr lang="en-US" smtClean="0"/>
              <a:pPr/>
              <a:t>6/16/2022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133FA-4EFC-4CF4-804E-37598CAC01C8}"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E0DBD9E-31B1-4FA2-9378-3F0A812B8472}" type="datetimeFigureOut">
              <a:rPr lang="en-US" smtClean="0"/>
              <a:pPr/>
              <a:t>6/16/2022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133FA-4EFC-4CF4-804E-37598CAC01C8}"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E0DBD9E-31B1-4FA2-9378-3F0A812B8472}" type="datetimeFigureOut">
              <a:rPr lang="en-US" smtClean="0"/>
              <a:pPr/>
              <a:t>6/16/2022</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D9A133FA-4EFC-4CF4-804E-37598CAC01C8}"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ransition>
    <p:fade/>
  </p:transition>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810000"/>
            <a:ext cx="6858000" cy="990600"/>
          </a:xfrm>
        </p:spPr>
        <p:txBody>
          <a:bodyPr>
            <a:normAutofit fontScale="90000"/>
          </a:bodyPr>
          <a:lstStyle/>
          <a:p>
            <a:r>
              <a:rPr lang="en-US" dirty="0"/>
              <a:t>CSE 470 – Class Diagram in UML</a:t>
            </a:r>
          </a:p>
        </p:txBody>
      </p:sp>
      <p:sp>
        <p:nvSpPr>
          <p:cNvPr id="3" name="Subtitle 2"/>
          <p:cNvSpPr>
            <a:spLocks noGrp="1"/>
          </p:cNvSpPr>
          <p:nvPr>
            <p:ph type="subTitle" idx="1"/>
          </p:nvPr>
        </p:nvSpPr>
        <p:spPr>
          <a:xfrm>
            <a:off x="1219200" y="5410200"/>
            <a:ext cx="6858000" cy="533400"/>
          </a:xfrm>
        </p:spPr>
        <p:txBody>
          <a:bodyPr/>
          <a:lstStyle/>
          <a:p>
            <a:r>
              <a:rPr lang="en-US" dirty="0"/>
              <a:t>BRAC University</a:t>
            </a:r>
          </a:p>
        </p:txBody>
      </p:sp>
      <p:pic>
        <p:nvPicPr>
          <p:cNvPr id="6" name="Picture 5" descr="software-engineering-5b4daa8bab12ae7f4848c482.jpg"/>
          <p:cNvPicPr>
            <a:picLocks noChangeAspect="1"/>
          </p:cNvPicPr>
          <p:nvPr/>
        </p:nvPicPr>
        <p:blipFill>
          <a:blip r:embed="rId2" cstate="print"/>
          <a:stretch>
            <a:fillRect/>
          </a:stretch>
        </p:blipFill>
        <p:spPr>
          <a:xfrm>
            <a:off x="0" y="0"/>
            <a:ext cx="9144000" cy="3581400"/>
          </a:xfrm>
          <a:prstGeom prst="rect">
            <a:avLst/>
          </a:prstGeom>
        </p:spPr>
      </p:pic>
      <p:pic>
        <p:nvPicPr>
          <p:cNvPr id="5" name="Picture 4" descr="brac.png"/>
          <p:cNvPicPr>
            <a:picLocks noChangeAspect="1"/>
          </p:cNvPicPr>
          <p:nvPr/>
        </p:nvPicPr>
        <p:blipFill>
          <a:blip r:embed="rId3" cstate="print"/>
          <a:stretch>
            <a:fillRect/>
          </a:stretch>
        </p:blipFill>
        <p:spPr>
          <a:xfrm>
            <a:off x="7884368" y="5733256"/>
            <a:ext cx="1259632" cy="1124744"/>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Attributes in a Class</a:t>
            </a:r>
          </a:p>
        </p:txBody>
      </p:sp>
      <p:sp>
        <p:nvSpPr>
          <p:cNvPr id="13315" name="Rectangle 3"/>
          <p:cNvSpPr>
            <a:spLocks noGrp="1" noChangeArrowheads="1"/>
          </p:cNvSpPr>
          <p:nvPr>
            <p:ph type="body" idx="1"/>
          </p:nvPr>
        </p:nvSpPr>
        <p:spPr>
          <a:xfrm>
            <a:off x="457200" y="1600200"/>
            <a:ext cx="8305800" cy="3810000"/>
          </a:xfrm>
        </p:spPr>
        <p:txBody>
          <a:bodyPr/>
          <a:lstStyle/>
          <a:p>
            <a:pPr eaLnBrk="1" hangingPunct="1"/>
            <a:r>
              <a:rPr lang="en-US" altLang="en-US" sz="3600" dirty="0"/>
              <a:t>Properties of the class about which we want to capture information</a:t>
            </a:r>
            <a:endParaRPr lang="en-US" altLang="en-US" dirty="0"/>
          </a:p>
          <a:p>
            <a:pPr eaLnBrk="1" hangingPunct="1"/>
            <a:r>
              <a:rPr lang="en-US" altLang="en-US" sz="3600" dirty="0"/>
              <a:t>Represents a piece of information that is relevant to the description of the class within the application domain</a:t>
            </a:r>
            <a:endParaRPr lang="en-US" altLang="en-US" dirty="0"/>
          </a:p>
        </p:txBody>
      </p:sp>
      <p:pic>
        <p:nvPicPr>
          <p:cNvPr id="4" name="Picture 3" descr="brac.png"/>
          <p:cNvPicPr>
            <a:picLocks noChangeAspect="1"/>
          </p:cNvPicPr>
          <p:nvPr/>
        </p:nvPicPr>
        <p:blipFill>
          <a:blip r:embed="rId3" cstate="print"/>
          <a:stretch>
            <a:fillRect/>
          </a:stretch>
        </p:blipFill>
        <p:spPr>
          <a:xfrm>
            <a:off x="7884368" y="5733256"/>
            <a:ext cx="1259632" cy="1124744"/>
          </a:xfrm>
          <a:prstGeom prst="rect">
            <a:avLst/>
          </a:prstGeom>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4638"/>
            <a:ext cx="8229600" cy="868362"/>
          </a:xfrm>
        </p:spPr>
        <p:txBody>
          <a:bodyPr/>
          <a:lstStyle/>
          <a:p>
            <a:pPr eaLnBrk="1" hangingPunct="1"/>
            <a:r>
              <a:rPr lang="en-US" altLang="en-US" dirty="0"/>
              <a:t>Attributes in a Class</a:t>
            </a:r>
          </a:p>
        </p:txBody>
      </p:sp>
      <p:sp>
        <p:nvSpPr>
          <p:cNvPr id="15363" name="Rectangle 3"/>
          <p:cNvSpPr>
            <a:spLocks noGrp="1" noChangeArrowheads="1"/>
          </p:cNvSpPr>
          <p:nvPr>
            <p:ph type="body" idx="1"/>
          </p:nvPr>
        </p:nvSpPr>
        <p:spPr>
          <a:xfrm>
            <a:off x="381000" y="1447800"/>
            <a:ext cx="8458200" cy="4572000"/>
          </a:xfrm>
        </p:spPr>
        <p:txBody>
          <a:bodyPr/>
          <a:lstStyle/>
          <a:p>
            <a:pPr eaLnBrk="1" hangingPunct="1"/>
            <a:r>
              <a:rPr lang="en-US" altLang="en-US" sz="3600" dirty="0"/>
              <a:t>Only add attributes that are primitive or atomic types</a:t>
            </a:r>
          </a:p>
          <a:p>
            <a:pPr eaLnBrk="1" hangingPunct="1"/>
            <a:r>
              <a:rPr lang="en-US" altLang="en-US" sz="3600" dirty="0"/>
              <a:t>Derived attribute</a:t>
            </a:r>
          </a:p>
          <a:p>
            <a:pPr lvl="1" eaLnBrk="1" hangingPunct="1"/>
            <a:r>
              <a:rPr lang="en-US" altLang="en-US" sz="3200" dirty="0"/>
              <a:t>attributes that are calculated or derived from other attributes</a:t>
            </a:r>
          </a:p>
          <a:p>
            <a:pPr lvl="1" eaLnBrk="1" hangingPunct="1"/>
            <a:r>
              <a:rPr lang="en-US" altLang="en-US" sz="3200" dirty="0"/>
              <a:t>denoted by placing slash (/) before</a:t>
            </a:r>
            <a:r>
              <a:rPr lang="en-US" altLang="en-US" sz="3600" dirty="0"/>
              <a:t> name</a:t>
            </a:r>
          </a:p>
        </p:txBody>
      </p:sp>
      <p:pic>
        <p:nvPicPr>
          <p:cNvPr id="4" name="Picture 3" descr="brac.png"/>
          <p:cNvPicPr>
            <a:picLocks noChangeAspect="1"/>
          </p:cNvPicPr>
          <p:nvPr/>
        </p:nvPicPr>
        <p:blipFill>
          <a:blip r:embed="rId3" cstate="print"/>
          <a:stretch>
            <a:fillRect/>
          </a:stretch>
        </p:blipFill>
        <p:spPr>
          <a:xfrm>
            <a:off x="7884368" y="5733256"/>
            <a:ext cx="1259632" cy="1124744"/>
          </a:xfrm>
          <a:prstGeom prst="rect">
            <a:avLst/>
          </a:prstGeom>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0"/>
          </p:nvPr>
        </p:nvSpPr>
        <p:spPr/>
        <p:txBody>
          <a:bodyPr/>
          <a:lstStyle/>
          <a:p>
            <a:r>
              <a:rPr lang="en-US"/>
              <a:t>Software Design (UML)</a:t>
            </a:r>
          </a:p>
        </p:txBody>
      </p:sp>
      <p:sp>
        <p:nvSpPr>
          <p:cNvPr id="156674" name="Rectangle 2"/>
          <p:cNvSpPr>
            <a:spLocks noGrp="1" noChangeArrowheads="1"/>
          </p:cNvSpPr>
          <p:nvPr>
            <p:ph type="title"/>
          </p:nvPr>
        </p:nvSpPr>
        <p:spPr/>
        <p:txBody>
          <a:bodyPr>
            <a:normAutofit fontScale="90000"/>
          </a:bodyPr>
          <a:lstStyle/>
          <a:p>
            <a:r>
              <a:rPr lang="en-US" dirty="0"/>
              <a:t>Class Attributes</a:t>
            </a:r>
          </a:p>
        </p:txBody>
      </p:sp>
      <p:grpSp>
        <p:nvGrpSpPr>
          <p:cNvPr id="2" name="Group 3"/>
          <p:cNvGrpSpPr>
            <a:grpSpLocks/>
          </p:cNvGrpSpPr>
          <p:nvPr/>
        </p:nvGrpSpPr>
        <p:grpSpPr bwMode="auto">
          <a:xfrm>
            <a:off x="685800" y="1676400"/>
            <a:ext cx="2590800" cy="3048000"/>
            <a:chOff x="336" y="1056"/>
            <a:chExt cx="1536" cy="1920"/>
          </a:xfrm>
        </p:grpSpPr>
        <p:sp>
          <p:nvSpPr>
            <p:cNvPr id="156676" name="Rectangle 4"/>
            <p:cNvSpPr>
              <a:spLocks noChangeArrowheads="1"/>
            </p:cNvSpPr>
            <p:nvPr/>
          </p:nvSpPr>
          <p:spPr bwMode="auto">
            <a:xfrm>
              <a:off x="336" y="1056"/>
              <a:ext cx="1536" cy="480"/>
            </a:xfrm>
            <a:prstGeom prst="rect">
              <a:avLst/>
            </a:prstGeom>
            <a:solidFill>
              <a:schemeClr val="bg1"/>
            </a:solidFill>
            <a:ln w="9525">
              <a:solidFill>
                <a:schemeClr val="tx1"/>
              </a:solidFill>
              <a:miter lim="800000"/>
              <a:headEnd/>
              <a:tailEnd/>
            </a:ln>
            <a:effectLst/>
          </p:spPr>
          <p:txBody>
            <a:bodyPr wrap="none" anchor="ctr"/>
            <a:lstStyle/>
            <a:p>
              <a:pPr algn="ctr"/>
              <a:r>
                <a:rPr lang="en-US"/>
                <a:t>Person</a:t>
              </a:r>
            </a:p>
          </p:txBody>
        </p:sp>
        <p:sp>
          <p:nvSpPr>
            <p:cNvPr id="156677" name="Rectangle 5"/>
            <p:cNvSpPr>
              <a:spLocks noChangeArrowheads="1"/>
            </p:cNvSpPr>
            <p:nvPr/>
          </p:nvSpPr>
          <p:spPr bwMode="auto">
            <a:xfrm>
              <a:off x="336" y="1536"/>
              <a:ext cx="1536" cy="1056"/>
            </a:xfrm>
            <a:prstGeom prst="rect">
              <a:avLst/>
            </a:prstGeom>
            <a:solidFill>
              <a:schemeClr val="accent1"/>
            </a:solidFill>
            <a:ln w="9525">
              <a:solidFill>
                <a:schemeClr val="tx1"/>
              </a:solidFill>
              <a:miter lim="800000"/>
              <a:headEnd/>
              <a:tailEnd/>
            </a:ln>
            <a:effectLst/>
          </p:spPr>
          <p:txBody>
            <a:bodyPr wrap="none" anchor="ctr"/>
            <a:lstStyle/>
            <a:p>
              <a:r>
                <a:rPr lang="en-US"/>
                <a:t>name      : String</a:t>
              </a:r>
            </a:p>
            <a:p>
              <a:r>
                <a:rPr lang="en-US"/>
                <a:t>address   : Address</a:t>
              </a:r>
            </a:p>
            <a:p>
              <a:r>
                <a:rPr lang="en-US"/>
                <a:t>birthdate : Date</a:t>
              </a:r>
            </a:p>
            <a:p>
              <a:r>
                <a:rPr lang="en-US"/>
                <a:t>ssn          : Id</a:t>
              </a:r>
            </a:p>
          </p:txBody>
        </p:sp>
        <p:sp>
          <p:nvSpPr>
            <p:cNvPr id="156678" name="Rectangle 6"/>
            <p:cNvSpPr>
              <a:spLocks noChangeArrowheads="1"/>
            </p:cNvSpPr>
            <p:nvPr/>
          </p:nvSpPr>
          <p:spPr bwMode="auto">
            <a:xfrm>
              <a:off x="336" y="2592"/>
              <a:ext cx="1536" cy="384"/>
            </a:xfrm>
            <a:prstGeom prst="rect">
              <a:avLst/>
            </a:prstGeom>
            <a:solidFill>
              <a:schemeClr val="bg1"/>
            </a:solidFill>
            <a:ln w="9525">
              <a:solidFill>
                <a:schemeClr val="tx1"/>
              </a:solidFill>
              <a:miter lim="800000"/>
              <a:headEnd/>
              <a:tailEnd/>
            </a:ln>
            <a:effectLst/>
          </p:spPr>
          <p:txBody>
            <a:bodyPr wrap="none" anchor="ctr"/>
            <a:lstStyle/>
            <a:p>
              <a:pPr algn="ctr"/>
              <a:endParaRPr lang="en-US"/>
            </a:p>
          </p:txBody>
        </p:sp>
      </p:grpSp>
      <p:sp>
        <p:nvSpPr>
          <p:cNvPr id="156679" name="Text Box 7"/>
          <p:cNvSpPr txBox="1">
            <a:spLocks noChangeArrowheads="1"/>
          </p:cNvSpPr>
          <p:nvPr/>
        </p:nvSpPr>
        <p:spPr bwMode="auto">
          <a:xfrm>
            <a:off x="3406775" y="2057400"/>
            <a:ext cx="5508625" cy="2308324"/>
          </a:xfrm>
          <a:prstGeom prst="rect">
            <a:avLst/>
          </a:prstGeom>
          <a:noFill/>
          <a:ln w="9525">
            <a:noFill/>
            <a:miter lim="800000"/>
            <a:headEnd/>
            <a:tailEnd/>
          </a:ln>
          <a:effectLst/>
        </p:spPr>
        <p:txBody>
          <a:bodyPr wrap="square">
            <a:spAutoFit/>
          </a:bodyPr>
          <a:lstStyle/>
          <a:p>
            <a:r>
              <a:rPr lang="en-US" sz="2400" dirty="0"/>
              <a:t>An </a:t>
            </a:r>
            <a:r>
              <a:rPr lang="en-US" sz="2400" i="1" dirty="0"/>
              <a:t>attribute</a:t>
            </a:r>
            <a:r>
              <a:rPr lang="en-US" sz="2400" dirty="0"/>
              <a:t> is a named property of a </a:t>
            </a:r>
          </a:p>
          <a:p>
            <a:r>
              <a:rPr lang="en-US" sz="2400" dirty="0"/>
              <a:t>class that describes the object being modeled.</a:t>
            </a:r>
          </a:p>
          <a:p>
            <a:r>
              <a:rPr lang="en-US" sz="2400" dirty="0"/>
              <a:t>In the class diagram, attributes appear in </a:t>
            </a:r>
          </a:p>
          <a:p>
            <a:r>
              <a:rPr lang="en-US" sz="2400" dirty="0"/>
              <a:t>the second compartment just below the </a:t>
            </a:r>
          </a:p>
          <a:p>
            <a:r>
              <a:rPr lang="en-US" sz="2400" dirty="0"/>
              <a:t>name-compartment.</a:t>
            </a:r>
          </a:p>
        </p:txBody>
      </p:sp>
      <p:pic>
        <p:nvPicPr>
          <p:cNvPr id="9" name="Picture 8" descr="brac.png"/>
          <p:cNvPicPr>
            <a:picLocks noChangeAspect="1"/>
          </p:cNvPicPr>
          <p:nvPr/>
        </p:nvPicPr>
        <p:blipFill>
          <a:blip r:embed="rId2" cstate="print"/>
          <a:stretch>
            <a:fillRect/>
          </a:stretch>
        </p:blipFill>
        <p:spPr>
          <a:xfrm>
            <a:off x="7884368" y="5733256"/>
            <a:ext cx="1259632" cy="112474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0"/>
          </p:nvPr>
        </p:nvSpPr>
        <p:spPr/>
        <p:txBody>
          <a:bodyPr/>
          <a:lstStyle/>
          <a:p>
            <a:r>
              <a:rPr lang="en-US"/>
              <a:t>Software Design (UML)</a:t>
            </a:r>
          </a:p>
        </p:txBody>
      </p:sp>
      <p:sp>
        <p:nvSpPr>
          <p:cNvPr id="157698" name="Rectangle 2"/>
          <p:cNvSpPr>
            <a:spLocks noGrp="1" noChangeArrowheads="1"/>
          </p:cNvSpPr>
          <p:nvPr>
            <p:ph type="title"/>
          </p:nvPr>
        </p:nvSpPr>
        <p:spPr/>
        <p:txBody>
          <a:bodyPr>
            <a:normAutofit fontScale="90000"/>
          </a:bodyPr>
          <a:lstStyle/>
          <a:p>
            <a:r>
              <a:rPr lang="en-US"/>
              <a:t>Class Attributes (Cont’d)</a:t>
            </a:r>
          </a:p>
        </p:txBody>
      </p:sp>
      <p:sp>
        <p:nvSpPr>
          <p:cNvPr id="157699" name="Rectangle 3"/>
          <p:cNvSpPr>
            <a:spLocks noChangeArrowheads="1"/>
          </p:cNvSpPr>
          <p:nvPr/>
        </p:nvSpPr>
        <p:spPr bwMode="auto">
          <a:xfrm>
            <a:off x="685800" y="1676400"/>
            <a:ext cx="2590800" cy="762000"/>
          </a:xfrm>
          <a:prstGeom prst="rect">
            <a:avLst/>
          </a:prstGeom>
          <a:solidFill>
            <a:schemeClr val="bg1"/>
          </a:solidFill>
          <a:ln w="9525">
            <a:solidFill>
              <a:schemeClr val="tx1"/>
            </a:solidFill>
            <a:miter lim="800000"/>
            <a:headEnd/>
            <a:tailEnd/>
          </a:ln>
          <a:effectLst/>
        </p:spPr>
        <p:txBody>
          <a:bodyPr wrap="none" anchor="ctr"/>
          <a:lstStyle/>
          <a:p>
            <a:pPr algn="ctr"/>
            <a:r>
              <a:rPr lang="en-US"/>
              <a:t>Person</a:t>
            </a:r>
          </a:p>
        </p:txBody>
      </p:sp>
      <p:sp>
        <p:nvSpPr>
          <p:cNvPr id="157700" name="Rectangle 4"/>
          <p:cNvSpPr>
            <a:spLocks noChangeArrowheads="1"/>
          </p:cNvSpPr>
          <p:nvPr/>
        </p:nvSpPr>
        <p:spPr bwMode="auto">
          <a:xfrm>
            <a:off x="685800" y="2438400"/>
            <a:ext cx="2590800" cy="2286000"/>
          </a:xfrm>
          <a:prstGeom prst="rect">
            <a:avLst/>
          </a:prstGeom>
          <a:solidFill>
            <a:schemeClr val="accent1"/>
          </a:solidFill>
          <a:ln w="9525">
            <a:solidFill>
              <a:schemeClr val="tx1"/>
            </a:solidFill>
            <a:miter lim="800000"/>
            <a:headEnd/>
            <a:tailEnd/>
          </a:ln>
          <a:effectLst/>
        </p:spPr>
        <p:txBody>
          <a:bodyPr wrap="none" anchor="ctr"/>
          <a:lstStyle/>
          <a:p>
            <a:r>
              <a:rPr lang="en-US"/>
              <a:t>name      : String</a:t>
            </a:r>
          </a:p>
          <a:p>
            <a:r>
              <a:rPr lang="en-US"/>
              <a:t>address   : Address</a:t>
            </a:r>
          </a:p>
          <a:p>
            <a:r>
              <a:rPr lang="en-US"/>
              <a:t>birthdate : Date</a:t>
            </a:r>
          </a:p>
          <a:p>
            <a:r>
              <a:rPr lang="en-US"/>
              <a:t>/ age        : Date</a:t>
            </a:r>
          </a:p>
          <a:p>
            <a:r>
              <a:rPr lang="en-US"/>
              <a:t>ssn          : Id</a:t>
            </a:r>
          </a:p>
        </p:txBody>
      </p:sp>
      <p:sp>
        <p:nvSpPr>
          <p:cNvPr id="157701" name="Rectangle 5"/>
          <p:cNvSpPr>
            <a:spLocks noChangeArrowheads="1"/>
          </p:cNvSpPr>
          <p:nvPr/>
        </p:nvSpPr>
        <p:spPr bwMode="auto">
          <a:xfrm>
            <a:off x="685800" y="4724400"/>
            <a:ext cx="2590800" cy="609600"/>
          </a:xfrm>
          <a:prstGeom prst="rect">
            <a:avLst/>
          </a:prstGeom>
          <a:solidFill>
            <a:schemeClr val="bg1"/>
          </a:solidFill>
          <a:ln w="9525">
            <a:solidFill>
              <a:schemeClr val="tx1"/>
            </a:solidFill>
            <a:miter lim="800000"/>
            <a:headEnd/>
            <a:tailEnd/>
          </a:ln>
          <a:effectLst/>
        </p:spPr>
        <p:txBody>
          <a:bodyPr wrap="none" anchor="ctr"/>
          <a:lstStyle/>
          <a:p>
            <a:pPr algn="ctr"/>
            <a:endParaRPr lang="en-US"/>
          </a:p>
        </p:txBody>
      </p:sp>
      <p:sp>
        <p:nvSpPr>
          <p:cNvPr id="157702" name="Text Box 6"/>
          <p:cNvSpPr txBox="1">
            <a:spLocks noChangeArrowheads="1"/>
          </p:cNvSpPr>
          <p:nvPr/>
        </p:nvSpPr>
        <p:spPr bwMode="auto">
          <a:xfrm>
            <a:off x="3657600" y="1219200"/>
            <a:ext cx="5053013" cy="4473575"/>
          </a:xfrm>
          <a:prstGeom prst="rect">
            <a:avLst/>
          </a:prstGeom>
          <a:noFill/>
          <a:ln w="9525">
            <a:noFill/>
            <a:miter lim="800000"/>
            <a:headEnd/>
            <a:tailEnd/>
          </a:ln>
          <a:effectLst/>
        </p:spPr>
        <p:txBody>
          <a:bodyPr wrap="none">
            <a:spAutoFit/>
          </a:bodyPr>
          <a:lstStyle/>
          <a:p>
            <a:r>
              <a:rPr lang="en-US"/>
              <a:t>Attributes are usually listed in the form:</a:t>
            </a:r>
          </a:p>
          <a:p>
            <a:endParaRPr lang="en-US"/>
          </a:p>
          <a:p>
            <a:r>
              <a:rPr lang="en-US"/>
              <a:t>        attributeName : Type</a:t>
            </a:r>
          </a:p>
          <a:p>
            <a:endParaRPr lang="en-US"/>
          </a:p>
          <a:p>
            <a:r>
              <a:rPr lang="en-US"/>
              <a:t>A </a:t>
            </a:r>
            <a:r>
              <a:rPr lang="en-US" i="1"/>
              <a:t>derived</a:t>
            </a:r>
            <a:r>
              <a:rPr lang="en-US"/>
              <a:t> attribute is one that can be</a:t>
            </a:r>
          </a:p>
          <a:p>
            <a:r>
              <a:rPr lang="en-US"/>
              <a:t>computed from other attributes, but</a:t>
            </a:r>
          </a:p>
          <a:p>
            <a:r>
              <a:rPr lang="en-US"/>
              <a:t>doesn’t actually exist. For example,</a:t>
            </a:r>
          </a:p>
          <a:p>
            <a:r>
              <a:rPr lang="en-US"/>
              <a:t>a Person’s age can be computed from </a:t>
            </a:r>
          </a:p>
          <a:p>
            <a:r>
              <a:rPr lang="en-US"/>
              <a:t>his birth date. A derived attribute is </a:t>
            </a:r>
          </a:p>
          <a:p>
            <a:r>
              <a:rPr lang="en-US"/>
              <a:t>designated by a preceding ‘/’ as in:</a:t>
            </a:r>
          </a:p>
          <a:p>
            <a:endParaRPr lang="en-US"/>
          </a:p>
          <a:p>
            <a:r>
              <a:rPr lang="en-US"/>
              <a:t>      / age : Date</a:t>
            </a:r>
          </a:p>
        </p:txBody>
      </p:sp>
      <p:pic>
        <p:nvPicPr>
          <p:cNvPr id="8" name="Picture 7" descr="brac.png"/>
          <p:cNvPicPr>
            <a:picLocks noChangeAspect="1"/>
          </p:cNvPicPr>
          <p:nvPr/>
        </p:nvPicPr>
        <p:blipFill>
          <a:blip r:embed="rId2" cstate="print"/>
          <a:stretch>
            <a:fillRect/>
          </a:stretch>
        </p:blipFill>
        <p:spPr>
          <a:xfrm>
            <a:off x="7884368" y="5733256"/>
            <a:ext cx="1259632" cy="112474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dirty="0"/>
              <a:t>Operations in a Class</a:t>
            </a:r>
          </a:p>
        </p:txBody>
      </p:sp>
      <p:sp>
        <p:nvSpPr>
          <p:cNvPr id="17411" name="Rectangle 3"/>
          <p:cNvSpPr>
            <a:spLocks noGrp="1" noChangeArrowheads="1"/>
          </p:cNvSpPr>
          <p:nvPr>
            <p:ph type="body" idx="1"/>
          </p:nvPr>
        </p:nvSpPr>
        <p:spPr>
          <a:xfrm>
            <a:off x="381000" y="1371600"/>
            <a:ext cx="8382000" cy="5181600"/>
          </a:xfrm>
        </p:spPr>
        <p:txBody>
          <a:bodyPr/>
          <a:lstStyle/>
          <a:p>
            <a:pPr eaLnBrk="1" hangingPunct="1"/>
            <a:r>
              <a:rPr lang="en-US" altLang="en-US" sz="3600" dirty="0"/>
              <a:t>Represents the actions or functions that a class can perform</a:t>
            </a:r>
            <a:endParaRPr lang="en-US" altLang="en-US" dirty="0"/>
          </a:p>
          <a:p>
            <a:pPr eaLnBrk="1" hangingPunct="1"/>
            <a:r>
              <a:rPr lang="en-US" altLang="en-US" sz="3600" dirty="0"/>
              <a:t>Describes the actions to which the instances of the class will be capable of responding</a:t>
            </a:r>
          </a:p>
          <a:p>
            <a:pPr eaLnBrk="1" hangingPunct="1"/>
            <a:r>
              <a:rPr lang="en-US" altLang="en-US" sz="3600" dirty="0"/>
              <a:t>Can be classified as a constructor, query, or update operation</a:t>
            </a:r>
            <a:endParaRPr lang="en-US" altLang="en-US" dirty="0"/>
          </a:p>
        </p:txBody>
      </p:sp>
      <p:pic>
        <p:nvPicPr>
          <p:cNvPr id="4" name="Picture 3" descr="brac.png"/>
          <p:cNvPicPr>
            <a:picLocks noChangeAspect="1"/>
          </p:cNvPicPr>
          <p:nvPr/>
        </p:nvPicPr>
        <p:blipFill>
          <a:blip r:embed="rId3" cstate="print"/>
          <a:stretch>
            <a:fillRect/>
          </a:stretch>
        </p:blipFill>
        <p:spPr>
          <a:xfrm>
            <a:off x="7884368" y="5733256"/>
            <a:ext cx="1259632" cy="1124744"/>
          </a:xfrm>
          <a:prstGeom prst="rect">
            <a:avLst/>
          </a:prstGeom>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0"/>
          </p:nvPr>
        </p:nvSpPr>
        <p:spPr/>
        <p:txBody>
          <a:bodyPr/>
          <a:lstStyle/>
          <a:p>
            <a:r>
              <a:rPr lang="en-US"/>
              <a:t>Software Design (UML)</a:t>
            </a:r>
          </a:p>
        </p:txBody>
      </p:sp>
      <p:sp>
        <p:nvSpPr>
          <p:cNvPr id="159746" name="Rectangle 2"/>
          <p:cNvSpPr>
            <a:spLocks noGrp="1" noChangeArrowheads="1"/>
          </p:cNvSpPr>
          <p:nvPr>
            <p:ph type="title"/>
          </p:nvPr>
        </p:nvSpPr>
        <p:spPr/>
        <p:txBody>
          <a:bodyPr>
            <a:normAutofit fontScale="90000"/>
          </a:bodyPr>
          <a:lstStyle/>
          <a:p>
            <a:r>
              <a:rPr lang="en-US" dirty="0"/>
              <a:t>Class Operations</a:t>
            </a:r>
          </a:p>
        </p:txBody>
      </p:sp>
      <p:grpSp>
        <p:nvGrpSpPr>
          <p:cNvPr id="2" name="Group 3"/>
          <p:cNvGrpSpPr>
            <a:grpSpLocks/>
          </p:cNvGrpSpPr>
          <p:nvPr/>
        </p:nvGrpSpPr>
        <p:grpSpPr bwMode="auto">
          <a:xfrm>
            <a:off x="685800" y="1676400"/>
            <a:ext cx="2438400" cy="4114800"/>
            <a:chOff x="336" y="1056"/>
            <a:chExt cx="1536" cy="2592"/>
          </a:xfrm>
        </p:grpSpPr>
        <p:sp>
          <p:nvSpPr>
            <p:cNvPr id="159748" name="Rectangle 4"/>
            <p:cNvSpPr>
              <a:spLocks noChangeArrowheads="1"/>
            </p:cNvSpPr>
            <p:nvPr/>
          </p:nvSpPr>
          <p:spPr bwMode="auto">
            <a:xfrm>
              <a:off x="336" y="1056"/>
              <a:ext cx="1536" cy="480"/>
            </a:xfrm>
            <a:prstGeom prst="rect">
              <a:avLst/>
            </a:prstGeom>
            <a:solidFill>
              <a:schemeClr val="bg1"/>
            </a:solidFill>
            <a:ln w="9525">
              <a:solidFill>
                <a:schemeClr val="tx1"/>
              </a:solidFill>
              <a:miter lim="800000"/>
              <a:headEnd/>
              <a:tailEnd/>
            </a:ln>
            <a:effectLst/>
          </p:spPr>
          <p:txBody>
            <a:bodyPr wrap="none" anchor="ctr"/>
            <a:lstStyle/>
            <a:p>
              <a:pPr algn="ctr"/>
              <a:r>
                <a:rPr lang="en-US"/>
                <a:t>Person</a:t>
              </a:r>
            </a:p>
          </p:txBody>
        </p:sp>
        <p:sp>
          <p:nvSpPr>
            <p:cNvPr id="159749" name="Rectangle 5"/>
            <p:cNvSpPr>
              <a:spLocks noChangeArrowheads="1"/>
            </p:cNvSpPr>
            <p:nvPr/>
          </p:nvSpPr>
          <p:spPr bwMode="auto">
            <a:xfrm>
              <a:off x="336" y="1536"/>
              <a:ext cx="1536" cy="1056"/>
            </a:xfrm>
            <a:prstGeom prst="rect">
              <a:avLst/>
            </a:prstGeom>
            <a:solidFill>
              <a:schemeClr val="bg1"/>
            </a:solidFill>
            <a:ln w="9525">
              <a:solidFill>
                <a:schemeClr val="tx1"/>
              </a:solidFill>
              <a:miter lim="800000"/>
              <a:headEnd/>
              <a:tailEnd/>
            </a:ln>
            <a:effectLst/>
          </p:spPr>
          <p:txBody>
            <a:bodyPr wrap="none" anchor="ctr"/>
            <a:lstStyle/>
            <a:p>
              <a:r>
                <a:rPr lang="en-US"/>
                <a:t>name      : String</a:t>
              </a:r>
            </a:p>
            <a:p>
              <a:r>
                <a:rPr lang="en-US"/>
                <a:t>address   : Address</a:t>
              </a:r>
            </a:p>
            <a:p>
              <a:r>
                <a:rPr lang="en-US"/>
                <a:t>birthdate : Date</a:t>
              </a:r>
            </a:p>
            <a:p>
              <a:r>
                <a:rPr lang="en-US"/>
                <a:t>ssn          : Id</a:t>
              </a:r>
            </a:p>
          </p:txBody>
        </p:sp>
        <p:sp>
          <p:nvSpPr>
            <p:cNvPr id="159750" name="Rectangle 6"/>
            <p:cNvSpPr>
              <a:spLocks noChangeArrowheads="1"/>
            </p:cNvSpPr>
            <p:nvPr/>
          </p:nvSpPr>
          <p:spPr bwMode="auto">
            <a:xfrm>
              <a:off x="336" y="2592"/>
              <a:ext cx="1536" cy="1056"/>
            </a:xfrm>
            <a:prstGeom prst="rect">
              <a:avLst/>
            </a:prstGeom>
            <a:solidFill>
              <a:schemeClr val="accent1"/>
            </a:solidFill>
            <a:ln w="9525">
              <a:solidFill>
                <a:schemeClr val="tx1"/>
              </a:solidFill>
              <a:miter lim="800000"/>
              <a:headEnd/>
              <a:tailEnd/>
            </a:ln>
            <a:effectLst/>
          </p:spPr>
          <p:txBody>
            <a:bodyPr wrap="none" anchor="ctr"/>
            <a:lstStyle/>
            <a:p>
              <a:pPr algn="ctr"/>
              <a:r>
                <a:rPr lang="en-US" dirty="0"/>
                <a:t>eat ()</a:t>
              </a:r>
            </a:p>
            <a:p>
              <a:pPr algn="ctr"/>
              <a:r>
                <a:rPr lang="en-US" dirty="0"/>
                <a:t>sleep ()</a:t>
              </a:r>
            </a:p>
            <a:p>
              <a:pPr algn="ctr"/>
              <a:r>
                <a:rPr lang="en-US" dirty="0"/>
                <a:t>work ()</a:t>
              </a:r>
            </a:p>
            <a:p>
              <a:pPr algn="ctr"/>
              <a:r>
                <a:rPr lang="en-US" dirty="0"/>
                <a:t>play ()</a:t>
              </a:r>
            </a:p>
          </p:txBody>
        </p:sp>
      </p:grpSp>
      <p:sp>
        <p:nvSpPr>
          <p:cNvPr id="159751" name="Text Box 7"/>
          <p:cNvSpPr txBox="1">
            <a:spLocks noChangeArrowheads="1"/>
          </p:cNvSpPr>
          <p:nvPr/>
        </p:nvSpPr>
        <p:spPr bwMode="auto">
          <a:xfrm>
            <a:off x="3352800" y="4114800"/>
            <a:ext cx="4979988" cy="822325"/>
          </a:xfrm>
          <a:prstGeom prst="rect">
            <a:avLst/>
          </a:prstGeom>
          <a:noFill/>
          <a:ln w="9525">
            <a:noFill/>
            <a:miter lim="800000"/>
            <a:headEnd/>
            <a:tailEnd/>
          </a:ln>
          <a:effectLst/>
        </p:spPr>
        <p:txBody>
          <a:bodyPr wrap="none">
            <a:spAutoFit/>
          </a:bodyPr>
          <a:lstStyle/>
          <a:p>
            <a:r>
              <a:rPr lang="en-US" i="1"/>
              <a:t>Operations </a:t>
            </a:r>
            <a:r>
              <a:rPr lang="en-US"/>
              <a:t>describe the class behavior </a:t>
            </a:r>
          </a:p>
          <a:p>
            <a:r>
              <a:rPr lang="en-US"/>
              <a:t>and appear in the third compartment. </a:t>
            </a:r>
          </a:p>
        </p:txBody>
      </p:sp>
      <p:pic>
        <p:nvPicPr>
          <p:cNvPr id="9" name="Picture 8" descr="brac.png"/>
          <p:cNvPicPr>
            <a:picLocks noChangeAspect="1"/>
          </p:cNvPicPr>
          <p:nvPr/>
        </p:nvPicPr>
        <p:blipFill>
          <a:blip r:embed="rId2" cstate="print"/>
          <a:stretch>
            <a:fillRect/>
          </a:stretch>
        </p:blipFill>
        <p:spPr>
          <a:xfrm>
            <a:off x="7884368" y="5733256"/>
            <a:ext cx="1259632" cy="112474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0"/>
          </p:nvPr>
        </p:nvSpPr>
        <p:spPr/>
        <p:txBody>
          <a:bodyPr/>
          <a:lstStyle/>
          <a:p>
            <a:r>
              <a:rPr lang="en-US"/>
              <a:t>Software Design (UML)</a:t>
            </a:r>
          </a:p>
        </p:txBody>
      </p:sp>
      <p:sp>
        <p:nvSpPr>
          <p:cNvPr id="160770" name="Rectangle 2"/>
          <p:cNvSpPr>
            <a:spLocks noGrp="1" noChangeArrowheads="1"/>
          </p:cNvSpPr>
          <p:nvPr>
            <p:ph type="title"/>
          </p:nvPr>
        </p:nvSpPr>
        <p:spPr/>
        <p:txBody>
          <a:bodyPr>
            <a:normAutofit fontScale="90000"/>
          </a:bodyPr>
          <a:lstStyle/>
          <a:p>
            <a:r>
              <a:rPr lang="en-US" dirty="0"/>
              <a:t>Class Operations (Cont’d)</a:t>
            </a:r>
          </a:p>
        </p:txBody>
      </p:sp>
      <p:grpSp>
        <p:nvGrpSpPr>
          <p:cNvPr id="2" name="Group 3"/>
          <p:cNvGrpSpPr>
            <a:grpSpLocks/>
          </p:cNvGrpSpPr>
          <p:nvPr/>
        </p:nvGrpSpPr>
        <p:grpSpPr bwMode="auto">
          <a:xfrm>
            <a:off x="304800" y="1676400"/>
            <a:ext cx="8458200" cy="1922463"/>
            <a:chOff x="288" y="1333"/>
            <a:chExt cx="4944" cy="1211"/>
          </a:xfrm>
        </p:grpSpPr>
        <p:sp>
          <p:nvSpPr>
            <p:cNvPr id="160772" name="Rectangle 4"/>
            <p:cNvSpPr>
              <a:spLocks noChangeArrowheads="1"/>
            </p:cNvSpPr>
            <p:nvPr/>
          </p:nvSpPr>
          <p:spPr bwMode="auto">
            <a:xfrm>
              <a:off x="288" y="1333"/>
              <a:ext cx="4944" cy="395"/>
            </a:xfrm>
            <a:prstGeom prst="rect">
              <a:avLst/>
            </a:prstGeom>
            <a:solidFill>
              <a:schemeClr val="accent1"/>
            </a:solidFill>
            <a:ln w="9525">
              <a:solidFill>
                <a:schemeClr val="tx1"/>
              </a:solidFill>
              <a:miter lim="800000"/>
              <a:headEnd/>
              <a:tailEnd/>
            </a:ln>
            <a:effectLst/>
          </p:spPr>
          <p:txBody>
            <a:bodyPr wrap="none" anchor="ctr"/>
            <a:lstStyle/>
            <a:p>
              <a:pPr algn="ctr"/>
              <a:r>
                <a:rPr lang="en-US"/>
                <a:t>PhoneBook</a:t>
              </a:r>
            </a:p>
          </p:txBody>
        </p:sp>
        <p:sp>
          <p:nvSpPr>
            <p:cNvPr id="160773" name="Rectangle 5"/>
            <p:cNvSpPr>
              <a:spLocks noChangeArrowheads="1"/>
            </p:cNvSpPr>
            <p:nvPr/>
          </p:nvSpPr>
          <p:spPr bwMode="auto">
            <a:xfrm>
              <a:off x="288" y="1728"/>
              <a:ext cx="4944" cy="297"/>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160774" name="Rectangle 6"/>
            <p:cNvSpPr>
              <a:spLocks noChangeArrowheads="1"/>
            </p:cNvSpPr>
            <p:nvPr/>
          </p:nvSpPr>
          <p:spPr bwMode="auto">
            <a:xfrm>
              <a:off x="288" y="1968"/>
              <a:ext cx="4944" cy="576"/>
            </a:xfrm>
            <a:prstGeom prst="rect">
              <a:avLst/>
            </a:prstGeom>
            <a:solidFill>
              <a:schemeClr val="accent1"/>
            </a:solidFill>
            <a:ln w="9525">
              <a:solidFill>
                <a:schemeClr val="tx1"/>
              </a:solidFill>
              <a:miter lim="800000"/>
              <a:headEnd/>
              <a:tailEnd/>
            </a:ln>
            <a:effectLst/>
          </p:spPr>
          <p:txBody>
            <a:bodyPr wrap="none" anchor="ctr"/>
            <a:lstStyle/>
            <a:p>
              <a:r>
                <a:rPr lang="en-US"/>
                <a:t>newEntry (n : Name, a : Address, p : PhoneNumber, d : Description)</a:t>
              </a:r>
            </a:p>
            <a:p>
              <a:r>
                <a:rPr lang="en-US"/>
                <a:t>getPhone ( n : Name, a : Address) : PhoneNumber</a:t>
              </a:r>
            </a:p>
          </p:txBody>
        </p:sp>
      </p:grpSp>
      <p:sp>
        <p:nvSpPr>
          <p:cNvPr id="160775" name="Text Box 7"/>
          <p:cNvSpPr txBox="1">
            <a:spLocks noChangeArrowheads="1"/>
          </p:cNvSpPr>
          <p:nvPr/>
        </p:nvSpPr>
        <p:spPr bwMode="auto">
          <a:xfrm>
            <a:off x="304800" y="4343400"/>
            <a:ext cx="8382000" cy="1187450"/>
          </a:xfrm>
          <a:prstGeom prst="rect">
            <a:avLst/>
          </a:prstGeom>
          <a:noFill/>
          <a:ln w="9525">
            <a:noFill/>
            <a:miter lim="800000"/>
            <a:headEnd/>
            <a:tailEnd/>
          </a:ln>
          <a:effectLst/>
        </p:spPr>
        <p:txBody>
          <a:bodyPr>
            <a:spAutoFit/>
          </a:bodyPr>
          <a:lstStyle/>
          <a:p>
            <a:r>
              <a:rPr lang="en-US"/>
              <a:t>You can specify an operation by stating its signature: listing the name, type, and default value of all parameters, and, in the case of functions, a return type. </a:t>
            </a:r>
          </a:p>
        </p:txBody>
      </p:sp>
      <p:pic>
        <p:nvPicPr>
          <p:cNvPr id="9" name="Picture 8" descr="brac.png"/>
          <p:cNvPicPr>
            <a:picLocks noChangeAspect="1"/>
          </p:cNvPicPr>
          <p:nvPr/>
        </p:nvPicPr>
        <p:blipFill>
          <a:blip r:embed="rId2" cstate="print"/>
          <a:stretch>
            <a:fillRect/>
          </a:stretch>
        </p:blipFill>
        <p:spPr>
          <a:xfrm>
            <a:off x="7884368" y="5733256"/>
            <a:ext cx="1259632" cy="112474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4"/>
          <p:cNvSpPr>
            <a:spLocks noGrp="1"/>
          </p:cNvSpPr>
          <p:nvPr>
            <p:ph type="ftr" sz="quarter" idx="10"/>
          </p:nvPr>
        </p:nvSpPr>
        <p:spPr/>
        <p:txBody>
          <a:bodyPr/>
          <a:lstStyle/>
          <a:p>
            <a:r>
              <a:rPr lang="en-US"/>
              <a:t>Software Design (UML)</a:t>
            </a:r>
          </a:p>
        </p:txBody>
      </p:sp>
      <p:sp>
        <p:nvSpPr>
          <p:cNvPr id="161794" name="Rectangle 2"/>
          <p:cNvSpPr>
            <a:spLocks noGrp="1" noChangeArrowheads="1"/>
          </p:cNvSpPr>
          <p:nvPr>
            <p:ph type="title"/>
          </p:nvPr>
        </p:nvSpPr>
        <p:spPr/>
        <p:txBody>
          <a:bodyPr>
            <a:normAutofit fontScale="90000"/>
          </a:bodyPr>
          <a:lstStyle/>
          <a:p>
            <a:r>
              <a:rPr lang="en-US" dirty="0"/>
              <a:t>Depicting Classes</a:t>
            </a:r>
          </a:p>
        </p:txBody>
      </p:sp>
      <p:grpSp>
        <p:nvGrpSpPr>
          <p:cNvPr id="2" name="Group 3"/>
          <p:cNvGrpSpPr>
            <a:grpSpLocks/>
          </p:cNvGrpSpPr>
          <p:nvPr/>
        </p:nvGrpSpPr>
        <p:grpSpPr bwMode="auto">
          <a:xfrm>
            <a:off x="6248400" y="2133600"/>
            <a:ext cx="2438400" cy="3581400"/>
            <a:chOff x="3936" y="1296"/>
            <a:chExt cx="1536" cy="2256"/>
          </a:xfrm>
        </p:grpSpPr>
        <p:sp>
          <p:nvSpPr>
            <p:cNvPr id="161796" name="Rectangle 4"/>
            <p:cNvSpPr>
              <a:spLocks noChangeArrowheads="1"/>
            </p:cNvSpPr>
            <p:nvPr/>
          </p:nvSpPr>
          <p:spPr bwMode="auto">
            <a:xfrm>
              <a:off x="3936" y="1296"/>
              <a:ext cx="1536" cy="384"/>
            </a:xfrm>
            <a:prstGeom prst="rect">
              <a:avLst/>
            </a:prstGeom>
            <a:solidFill>
              <a:schemeClr val="accent1"/>
            </a:solidFill>
            <a:ln w="9525">
              <a:solidFill>
                <a:schemeClr val="tx1"/>
              </a:solidFill>
              <a:miter lim="800000"/>
              <a:headEnd/>
              <a:tailEnd/>
            </a:ln>
            <a:effectLst/>
          </p:spPr>
          <p:txBody>
            <a:bodyPr wrap="none" anchor="ctr"/>
            <a:lstStyle/>
            <a:p>
              <a:pPr algn="ctr"/>
              <a:r>
                <a:rPr lang="en-US"/>
                <a:t>Person</a:t>
              </a:r>
            </a:p>
          </p:txBody>
        </p:sp>
        <p:sp>
          <p:nvSpPr>
            <p:cNvPr id="161797" name="Rectangle 5"/>
            <p:cNvSpPr>
              <a:spLocks noChangeArrowheads="1"/>
            </p:cNvSpPr>
            <p:nvPr/>
          </p:nvSpPr>
          <p:spPr bwMode="auto">
            <a:xfrm>
              <a:off x="3936" y="1680"/>
              <a:ext cx="1536" cy="768"/>
            </a:xfrm>
            <a:prstGeom prst="rect">
              <a:avLst/>
            </a:prstGeom>
            <a:solidFill>
              <a:schemeClr val="accent1"/>
            </a:solidFill>
            <a:ln w="9525">
              <a:solidFill>
                <a:schemeClr val="tx1"/>
              </a:solidFill>
              <a:miter lim="800000"/>
              <a:headEnd/>
              <a:tailEnd/>
            </a:ln>
            <a:effectLst/>
          </p:spPr>
          <p:txBody>
            <a:bodyPr wrap="none" anchor="ctr"/>
            <a:lstStyle/>
            <a:p>
              <a:r>
                <a:rPr lang="en-US"/>
                <a:t>name      : String</a:t>
              </a:r>
            </a:p>
            <a:p>
              <a:r>
                <a:rPr lang="en-US"/>
                <a:t>birthdate : Date</a:t>
              </a:r>
            </a:p>
            <a:p>
              <a:r>
                <a:rPr lang="en-US"/>
                <a:t>ssn          : Id</a:t>
              </a:r>
            </a:p>
          </p:txBody>
        </p:sp>
        <p:sp>
          <p:nvSpPr>
            <p:cNvPr id="161798" name="Rectangle 6"/>
            <p:cNvSpPr>
              <a:spLocks noChangeArrowheads="1"/>
            </p:cNvSpPr>
            <p:nvPr/>
          </p:nvSpPr>
          <p:spPr bwMode="auto">
            <a:xfrm>
              <a:off x="3936" y="2448"/>
              <a:ext cx="1536" cy="1104"/>
            </a:xfrm>
            <a:prstGeom prst="rect">
              <a:avLst/>
            </a:prstGeom>
            <a:solidFill>
              <a:schemeClr val="accent1"/>
            </a:solidFill>
            <a:ln w="9525">
              <a:solidFill>
                <a:schemeClr val="tx1"/>
              </a:solidFill>
              <a:miter lim="800000"/>
              <a:headEnd/>
              <a:tailEnd/>
            </a:ln>
            <a:effectLst/>
          </p:spPr>
          <p:txBody>
            <a:bodyPr wrap="none" anchor="ctr"/>
            <a:lstStyle/>
            <a:p>
              <a:pPr algn="ctr"/>
              <a:r>
                <a:rPr lang="en-US" dirty="0"/>
                <a:t>eat()</a:t>
              </a:r>
            </a:p>
            <a:p>
              <a:pPr algn="ctr"/>
              <a:r>
                <a:rPr lang="en-US" dirty="0"/>
                <a:t>sleep()</a:t>
              </a:r>
            </a:p>
            <a:p>
              <a:pPr algn="ctr"/>
              <a:r>
                <a:rPr lang="en-US" dirty="0"/>
                <a:t>work()</a:t>
              </a:r>
            </a:p>
            <a:p>
              <a:pPr algn="ctr"/>
              <a:r>
                <a:rPr lang="en-US" dirty="0"/>
                <a:t>play()</a:t>
              </a:r>
            </a:p>
          </p:txBody>
        </p:sp>
      </p:grpSp>
      <p:sp>
        <p:nvSpPr>
          <p:cNvPr id="161799" name="Text Box 7"/>
          <p:cNvSpPr txBox="1">
            <a:spLocks noChangeArrowheads="1"/>
          </p:cNvSpPr>
          <p:nvPr/>
        </p:nvSpPr>
        <p:spPr bwMode="auto">
          <a:xfrm>
            <a:off x="381000" y="1219200"/>
            <a:ext cx="8348663" cy="369332"/>
          </a:xfrm>
          <a:prstGeom prst="rect">
            <a:avLst/>
          </a:prstGeom>
          <a:noFill/>
          <a:ln w="9525">
            <a:noFill/>
            <a:miter lim="800000"/>
            <a:headEnd/>
            <a:tailEnd/>
          </a:ln>
          <a:effectLst/>
        </p:spPr>
        <p:txBody>
          <a:bodyPr>
            <a:spAutoFit/>
          </a:bodyPr>
          <a:lstStyle/>
          <a:p>
            <a:r>
              <a:rPr lang="en-US" dirty="0"/>
              <a:t>When drawing a class, you need not show attributes and operation in every diagram.</a:t>
            </a:r>
          </a:p>
        </p:txBody>
      </p:sp>
      <p:sp>
        <p:nvSpPr>
          <p:cNvPr id="161800" name="Rectangle 8"/>
          <p:cNvSpPr>
            <a:spLocks noChangeArrowheads="1"/>
          </p:cNvSpPr>
          <p:nvPr/>
        </p:nvSpPr>
        <p:spPr bwMode="auto">
          <a:xfrm>
            <a:off x="457200" y="2133600"/>
            <a:ext cx="2438400" cy="762000"/>
          </a:xfrm>
          <a:prstGeom prst="rect">
            <a:avLst/>
          </a:prstGeom>
          <a:solidFill>
            <a:schemeClr val="accent1"/>
          </a:solidFill>
          <a:ln w="9525">
            <a:solidFill>
              <a:schemeClr val="tx1"/>
            </a:solidFill>
            <a:miter lim="800000"/>
            <a:headEnd/>
            <a:tailEnd/>
          </a:ln>
          <a:effectLst/>
        </p:spPr>
        <p:txBody>
          <a:bodyPr wrap="none" anchor="ctr"/>
          <a:lstStyle/>
          <a:p>
            <a:pPr algn="ctr"/>
            <a:r>
              <a:rPr lang="en-US"/>
              <a:t>Person</a:t>
            </a:r>
          </a:p>
        </p:txBody>
      </p:sp>
      <p:grpSp>
        <p:nvGrpSpPr>
          <p:cNvPr id="3" name="Group 9"/>
          <p:cNvGrpSpPr>
            <a:grpSpLocks/>
          </p:cNvGrpSpPr>
          <p:nvPr/>
        </p:nvGrpSpPr>
        <p:grpSpPr bwMode="auto">
          <a:xfrm>
            <a:off x="533400" y="3276600"/>
            <a:ext cx="2438400" cy="2438400"/>
            <a:chOff x="288" y="2400"/>
            <a:chExt cx="1536" cy="1536"/>
          </a:xfrm>
        </p:grpSpPr>
        <p:sp>
          <p:nvSpPr>
            <p:cNvPr id="161802" name="Rectangle 10"/>
            <p:cNvSpPr>
              <a:spLocks noChangeArrowheads="1"/>
            </p:cNvSpPr>
            <p:nvPr/>
          </p:nvSpPr>
          <p:spPr bwMode="auto">
            <a:xfrm>
              <a:off x="288" y="2400"/>
              <a:ext cx="1536" cy="480"/>
            </a:xfrm>
            <a:prstGeom prst="rect">
              <a:avLst/>
            </a:prstGeom>
            <a:solidFill>
              <a:schemeClr val="accent1"/>
            </a:solidFill>
            <a:ln w="9525">
              <a:solidFill>
                <a:schemeClr val="tx1"/>
              </a:solidFill>
              <a:miter lim="800000"/>
              <a:headEnd/>
              <a:tailEnd/>
            </a:ln>
            <a:effectLst/>
          </p:spPr>
          <p:txBody>
            <a:bodyPr wrap="none" anchor="ctr"/>
            <a:lstStyle/>
            <a:p>
              <a:pPr algn="ctr"/>
              <a:r>
                <a:rPr lang="en-US"/>
                <a:t>Person</a:t>
              </a:r>
            </a:p>
          </p:txBody>
        </p:sp>
        <p:sp>
          <p:nvSpPr>
            <p:cNvPr id="161803" name="Rectangle 11"/>
            <p:cNvSpPr>
              <a:spLocks noChangeArrowheads="1"/>
            </p:cNvSpPr>
            <p:nvPr/>
          </p:nvSpPr>
          <p:spPr bwMode="auto">
            <a:xfrm>
              <a:off x="288" y="2880"/>
              <a:ext cx="1536" cy="768"/>
            </a:xfrm>
            <a:prstGeom prst="rect">
              <a:avLst/>
            </a:prstGeom>
            <a:solidFill>
              <a:schemeClr val="accent1"/>
            </a:solidFill>
            <a:ln w="9525">
              <a:solidFill>
                <a:schemeClr val="tx1"/>
              </a:solidFill>
              <a:miter lim="800000"/>
              <a:headEnd/>
              <a:tailEnd/>
            </a:ln>
            <a:effectLst/>
          </p:spPr>
          <p:txBody>
            <a:bodyPr wrap="none" anchor="ctr"/>
            <a:lstStyle/>
            <a:p>
              <a:pPr algn="ctr"/>
              <a:r>
                <a:rPr lang="en-US"/>
                <a:t>name</a:t>
              </a:r>
            </a:p>
            <a:p>
              <a:pPr algn="ctr"/>
              <a:r>
                <a:rPr lang="en-US"/>
                <a:t>address</a:t>
              </a:r>
            </a:p>
            <a:p>
              <a:pPr algn="ctr"/>
              <a:r>
                <a:rPr lang="en-US"/>
                <a:t>birthdate</a:t>
              </a:r>
            </a:p>
          </p:txBody>
        </p:sp>
        <p:sp>
          <p:nvSpPr>
            <p:cNvPr id="161804" name="Rectangle 12"/>
            <p:cNvSpPr>
              <a:spLocks noChangeArrowheads="1"/>
            </p:cNvSpPr>
            <p:nvPr/>
          </p:nvSpPr>
          <p:spPr bwMode="auto">
            <a:xfrm>
              <a:off x="288" y="3648"/>
              <a:ext cx="1536" cy="288"/>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grpSp>
        <p:nvGrpSpPr>
          <p:cNvPr id="4" name="Group 13"/>
          <p:cNvGrpSpPr>
            <a:grpSpLocks/>
          </p:cNvGrpSpPr>
          <p:nvPr/>
        </p:nvGrpSpPr>
        <p:grpSpPr bwMode="auto">
          <a:xfrm>
            <a:off x="3429000" y="4114800"/>
            <a:ext cx="2438400" cy="1600200"/>
            <a:chOff x="2208" y="2592"/>
            <a:chExt cx="1536" cy="1008"/>
          </a:xfrm>
        </p:grpSpPr>
        <p:sp>
          <p:nvSpPr>
            <p:cNvPr id="161806" name="Rectangle 14"/>
            <p:cNvSpPr>
              <a:spLocks noChangeArrowheads="1"/>
            </p:cNvSpPr>
            <p:nvPr/>
          </p:nvSpPr>
          <p:spPr bwMode="auto">
            <a:xfrm>
              <a:off x="2208" y="2592"/>
              <a:ext cx="1536" cy="307"/>
            </a:xfrm>
            <a:prstGeom prst="rect">
              <a:avLst/>
            </a:prstGeom>
            <a:solidFill>
              <a:schemeClr val="accent1"/>
            </a:solidFill>
            <a:ln w="9525">
              <a:solidFill>
                <a:schemeClr val="tx1"/>
              </a:solidFill>
              <a:miter lim="800000"/>
              <a:headEnd/>
              <a:tailEnd/>
            </a:ln>
            <a:effectLst/>
          </p:spPr>
          <p:txBody>
            <a:bodyPr wrap="none" anchor="ctr"/>
            <a:lstStyle/>
            <a:p>
              <a:pPr algn="ctr"/>
              <a:r>
                <a:rPr lang="en-US"/>
                <a:t>Person</a:t>
              </a:r>
            </a:p>
          </p:txBody>
        </p:sp>
        <p:sp>
          <p:nvSpPr>
            <p:cNvPr id="161807" name="Rectangle 15"/>
            <p:cNvSpPr>
              <a:spLocks noChangeArrowheads="1"/>
            </p:cNvSpPr>
            <p:nvPr/>
          </p:nvSpPr>
          <p:spPr bwMode="auto">
            <a:xfrm>
              <a:off x="2208" y="2880"/>
              <a:ext cx="1536" cy="192"/>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161808" name="Rectangle 16"/>
            <p:cNvSpPr>
              <a:spLocks noChangeArrowheads="1"/>
            </p:cNvSpPr>
            <p:nvPr/>
          </p:nvSpPr>
          <p:spPr bwMode="auto">
            <a:xfrm>
              <a:off x="2208" y="3072"/>
              <a:ext cx="1536" cy="528"/>
            </a:xfrm>
            <a:prstGeom prst="rect">
              <a:avLst/>
            </a:prstGeom>
            <a:solidFill>
              <a:schemeClr val="accent1"/>
            </a:solidFill>
            <a:ln w="9525">
              <a:solidFill>
                <a:schemeClr val="tx1"/>
              </a:solidFill>
              <a:miter lim="800000"/>
              <a:headEnd/>
              <a:tailEnd/>
            </a:ln>
            <a:effectLst/>
          </p:spPr>
          <p:txBody>
            <a:bodyPr wrap="none" anchor="ctr"/>
            <a:lstStyle/>
            <a:p>
              <a:pPr algn="ctr"/>
              <a:r>
                <a:rPr lang="en-US" dirty="0"/>
                <a:t>eat ()</a:t>
              </a:r>
            </a:p>
            <a:p>
              <a:pPr algn="ctr"/>
              <a:r>
                <a:rPr lang="en-US" dirty="0"/>
                <a:t>play ()</a:t>
              </a:r>
            </a:p>
          </p:txBody>
        </p:sp>
      </p:grpSp>
      <p:grpSp>
        <p:nvGrpSpPr>
          <p:cNvPr id="5" name="Group 17"/>
          <p:cNvGrpSpPr>
            <a:grpSpLocks/>
          </p:cNvGrpSpPr>
          <p:nvPr/>
        </p:nvGrpSpPr>
        <p:grpSpPr bwMode="auto">
          <a:xfrm>
            <a:off x="3429000" y="2133600"/>
            <a:ext cx="2438400" cy="1143000"/>
            <a:chOff x="2160" y="1488"/>
            <a:chExt cx="1536" cy="720"/>
          </a:xfrm>
        </p:grpSpPr>
        <p:sp>
          <p:nvSpPr>
            <p:cNvPr id="161810" name="Rectangle 18"/>
            <p:cNvSpPr>
              <a:spLocks noChangeArrowheads="1"/>
            </p:cNvSpPr>
            <p:nvPr/>
          </p:nvSpPr>
          <p:spPr bwMode="auto">
            <a:xfrm>
              <a:off x="2160" y="1488"/>
              <a:ext cx="1536" cy="336"/>
            </a:xfrm>
            <a:prstGeom prst="rect">
              <a:avLst/>
            </a:prstGeom>
            <a:solidFill>
              <a:schemeClr val="accent1"/>
            </a:solidFill>
            <a:ln w="9525">
              <a:solidFill>
                <a:schemeClr val="tx1"/>
              </a:solidFill>
              <a:miter lim="800000"/>
              <a:headEnd/>
              <a:tailEnd/>
            </a:ln>
            <a:effectLst/>
          </p:spPr>
          <p:txBody>
            <a:bodyPr wrap="none" anchor="ctr"/>
            <a:lstStyle/>
            <a:p>
              <a:pPr algn="ctr"/>
              <a:r>
                <a:rPr lang="en-US"/>
                <a:t>Person</a:t>
              </a:r>
            </a:p>
          </p:txBody>
        </p:sp>
        <p:sp>
          <p:nvSpPr>
            <p:cNvPr id="161811" name="Rectangle 19"/>
            <p:cNvSpPr>
              <a:spLocks noChangeArrowheads="1"/>
            </p:cNvSpPr>
            <p:nvPr/>
          </p:nvSpPr>
          <p:spPr bwMode="auto">
            <a:xfrm>
              <a:off x="2160" y="1824"/>
              <a:ext cx="1536" cy="19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61812" name="Rectangle 20"/>
            <p:cNvSpPr>
              <a:spLocks noChangeArrowheads="1"/>
            </p:cNvSpPr>
            <p:nvPr/>
          </p:nvSpPr>
          <p:spPr bwMode="auto">
            <a:xfrm>
              <a:off x="2160" y="2016"/>
              <a:ext cx="1536" cy="192"/>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pic>
        <p:nvPicPr>
          <p:cNvPr id="22" name="Picture 21" descr="brac.png"/>
          <p:cNvPicPr>
            <a:picLocks noChangeAspect="1"/>
          </p:cNvPicPr>
          <p:nvPr/>
        </p:nvPicPr>
        <p:blipFill>
          <a:blip r:embed="rId2" cstate="print"/>
          <a:stretch>
            <a:fillRect/>
          </a:stretch>
        </p:blipFill>
        <p:spPr>
          <a:xfrm>
            <a:off x="7884368" y="5733256"/>
            <a:ext cx="1259632" cy="112474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dirty="0"/>
              <a:t>UML Representation of Class</a:t>
            </a:r>
          </a:p>
        </p:txBody>
      </p:sp>
      <p:sp>
        <p:nvSpPr>
          <p:cNvPr id="19459" name="Rectangle 4"/>
          <p:cNvSpPr>
            <a:spLocks noChangeArrowheads="1"/>
          </p:cNvSpPr>
          <p:nvPr/>
        </p:nvSpPr>
        <p:spPr bwMode="auto">
          <a:xfrm>
            <a:off x="2133600" y="1905000"/>
            <a:ext cx="4648200" cy="4038600"/>
          </a:xfrm>
          <a:prstGeom prst="rect">
            <a:avLst/>
          </a:prstGeom>
          <a:solidFill>
            <a:schemeClr val="accent1"/>
          </a:solidFill>
          <a:ln w="9525">
            <a:solidFill>
              <a:schemeClr val="tx1"/>
            </a:solidFill>
            <a:miter lim="800000"/>
            <a:headEnd/>
            <a:tailEnd/>
          </a:ln>
          <a:effectLst/>
        </p:spPr>
        <p:txBody>
          <a:bodyPr wrap="none" anchor="ctr"/>
          <a:lstStyle/>
          <a:p>
            <a:pPr eaLnBrk="1" hangingPunct="1"/>
            <a:endParaRPr lang="en-GB" altLang="en-US"/>
          </a:p>
        </p:txBody>
      </p:sp>
      <p:sp>
        <p:nvSpPr>
          <p:cNvPr id="19460" name="Line 5"/>
          <p:cNvSpPr>
            <a:spLocks noChangeShapeType="1"/>
          </p:cNvSpPr>
          <p:nvPr/>
        </p:nvSpPr>
        <p:spPr bwMode="auto">
          <a:xfrm>
            <a:off x="2133600" y="2895600"/>
            <a:ext cx="4648200" cy="0"/>
          </a:xfrm>
          <a:prstGeom prst="line">
            <a:avLst/>
          </a:prstGeom>
          <a:noFill/>
          <a:ln w="9525">
            <a:solidFill>
              <a:schemeClr val="tx1"/>
            </a:solidFill>
            <a:round/>
            <a:headEnd/>
            <a:tailEnd/>
          </a:ln>
          <a:effectLst/>
        </p:spPr>
        <p:txBody>
          <a:bodyPr/>
          <a:lstStyle/>
          <a:p>
            <a:endParaRPr lang="en-US"/>
          </a:p>
        </p:txBody>
      </p:sp>
      <p:sp>
        <p:nvSpPr>
          <p:cNvPr id="19461" name="Line 6"/>
          <p:cNvSpPr>
            <a:spLocks noChangeShapeType="1"/>
          </p:cNvSpPr>
          <p:nvPr/>
        </p:nvSpPr>
        <p:spPr bwMode="auto">
          <a:xfrm>
            <a:off x="2133600" y="4191000"/>
            <a:ext cx="4724400" cy="0"/>
          </a:xfrm>
          <a:prstGeom prst="line">
            <a:avLst/>
          </a:prstGeom>
          <a:noFill/>
          <a:ln w="9525">
            <a:solidFill>
              <a:schemeClr val="tx1"/>
            </a:solidFill>
            <a:round/>
            <a:headEnd/>
            <a:tailEnd/>
          </a:ln>
          <a:effectLst/>
        </p:spPr>
        <p:txBody>
          <a:bodyPr/>
          <a:lstStyle/>
          <a:p>
            <a:endParaRPr lang="en-US"/>
          </a:p>
        </p:txBody>
      </p:sp>
      <p:sp>
        <p:nvSpPr>
          <p:cNvPr id="19462" name="Text Box 7"/>
          <p:cNvSpPr txBox="1">
            <a:spLocks noChangeArrowheads="1"/>
          </p:cNvSpPr>
          <p:nvPr/>
        </p:nvSpPr>
        <p:spPr bwMode="auto">
          <a:xfrm>
            <a:off x="2438400" y="2057400"/>
            <a:ext cx="3276600" cy="579438"/>
          </a:xfrm>
          <a:prstGeom prst="rect">
            <a:avLst/>
          </a:prstGeom>
          <a:noFill/>
          <a:ln w="9525">
            <a:noFill/>
            <a:miter lim="800000"/>
            <a:headEnd/>
            <a:tailEnd/>
          </a:ln>
          <a:effectLst/>
        </p:spPr>
        <p:txBody>
          <a:bodyPr>
            <a:spAutoFit/>
          </a:bodyPr>
          <a:lstStyle/>
          <a:p>
            <a:pPr>
              <a:spcBef>
                <a:spcPct val="50000"/>
              </a:spcBef>
            </a:pPr>
            <a:r>
              <a:rPr lang="en-US" altLang="en-US" sz="3200">
                <a:latin typeface="Times New Roman" pitchFamily="18" charset="0"/>
              </a:rPr>
              <a:t>Class Name</a:t>
            </a:r>
          </a:p>
        </p:txBody>
      </p:sp>
      <p:sp>
        <p:nvSpPr>
          <p:cNvPr id="19463" name="Text Box 8"/>
          <p:cNvSpPr txBox="1">
            <a:spLocks noChangeArrowheads="1"/>
          </p:cNvSpPr>
          <p:nvPr/>
        </p:nvSpPr>
        <p:spPr bwMode="auto">
          <a:xfrm>
            <a:off x="2590800" y="3200400"/>
            <a:ext cx="3657600" cy="579438"/>
          </a:xfrm>
          <a:prstGeom prst="rect">
            <a:avLst/>
          </a:prstGeom>
          <a:noFill/>
          <a:ln w="9525">
            <a:noFill/>
            <a:miter lim="800000"/>
            <a:headEnd/>
            <a:tailEnd/>
          </a:ln>
          <a:effectLst/>
        </p:spPr>
        <p:txBody>
          <a:bodyPr>
            <a:spAutoFit/>
          </a:bodyPr>
          <a:lstStyle/>
          <a:p>
            <a:pPr>
              <a:spcBef>
                <a:spcPct val="50000"/>
              </a:spcBef>
            </a:pPr>
            <a:r>
              <a:rPr lang="en-US" altLang="en-US" sz="3200">
                <a:latin typeface="Times New Roman" pitchFamily="18" charset="0"/>
              </a:rPr>
              <a:t>Attributes of Class</a:t>
            </a:r>
          </a:p>
        </p:txBody>
      </p:sp>
      <p:sp>
        <p:nvSpPr>
          <p:cNvPr id="19464" name="Text Box 9"/>
          <p:cNvSpPr txBox="1">
            <a:spLocks noChangeArrowheads="1"/>
          </p:cNvSpPr>
          <p:nvPr/>
        </p:nvSpPr>
        <p:spPr bwMode="auto">
          <a:xfrm>
            <a:off x="2667000" y="4572000"/>
            <a:ext cx="3886200" cy="1066800"/>
          </a:xfrm>
          <a:prstGeom prst="rect">
            <a:avLst/>
          </a:prstGeom>
          <a:noFill/>
          <a:ln w="9525">
            <a:noFill/>
            <a:miter lim="800000"/>
            <a:headEnd/>
            <a:tailEnd/>
          </a:ln>
          <a:effectLst/>
        </p:spPr>
        <p:txBody>
          <a:bodyPr>
            <a:spAutoFit/>
          </a:bodyPr>
          <a:lstStyle/>
          <a:p>
            <a:pPr>
              <a:spcBef>
                <a:spcPct val="50000"/>
              </a:spcBef>
            </a:pPr>
            <a:r>
              <a:rPr lang="en-US" altLang="en-US" sz="3200">
                <a:latin typeface="Times New Roman" pitchFamily="18" charset="0"/>
              </a:rPr>
              <a:t>Operations/methods of Class</a:t>
            </a:r>
          </a:p>
        </p:txBody>
      </p:sp>
      <p:pic>
        <p:nvPicPr>
          <p:cNvPr id="9" name="Picture 8" descr="brac.png"/>
          <p:cNvPicPr>
            <a:picLocks noChangeAspect="1"/>
          </p:cNvPicPr>
          <p:nvPr/>
        </p:nvPicPr>
        <p:blipFill>
          <a:blip r:embed="rId3" cstate="print"/>
          <a:stretch>
            <a:fillRect/>
          </a:stretch>
        </p:blipFill>
        <p:spPr>
          <a:xfrm>
            <a:off x="7884368" y="5733256"/>
            <a:ext cx="1259632" cy="1124744"/>
          </a:xfrm>
          <a:prstGeom prst="rect">
            <a:avLst/>
          </a:prstGeom>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74638"/>
            <a:ext cx="8305800" cy="1477962"/>
          </a:xfrm>
        </p:spPr>
        <p:txBody>
          <a:bodyPr/>
          <a:lstStyle/>
          <a:p>
            <a:pPr eaLnBrk="1" hangingPunct="1"/>
            <a:r>
              <a:rPr lang="en-US" altLang="en-US" dirty="0"/>
              <a:t>Visibility </a:t>
            </a:r>
            <a:br>
              <a:rPr lang="en-US" altLang="en-US" dirty="0"/>
            </a:br>
            <a:r>
              <a:rPr lang="en-US" altLang="en-US" dirty="0"/>
              <a:t>of Attributes and Operations</a:t>
            </a:r>
          </a:p>
        </p:txBody>
      </p:sp>
      <p:sp>
        <p:nvSpPr>
          <p:cNvPr id="23555" name="Rectangle 3"/>
          <p:cNvSpPr>
            <a:spLocks noGrp="1" noChangeArrowheads="1"/>
          </p:cNvSpPr>
          <p:nvPr>
            <p:ph type="body" idx="1"/>
          </p:nvPr>
        </p:nvSpPr>
        <p:spPr>
          <a:xfrm>
            <a:off x="457200" y="1981200"/>
            <a:ext cx="8229600" cy="3429000"/>
          </a:xfrm>
        </p:spPr>
        <p:txBody>
          <a:bodyPr/>
          <a:lstStyle/>
          <a:p>
            <a:pPr eaLnBrk="1" hangingPunct="1"/>
            <a:r>
              <a:rPr lang="en-US" altLang="en-US" sz="3600" dirty="0"/>
              <a:t>Relates to the level of information hiding to be enforced</a:t>
            </a:r>
          </a:p>
        </p:txBody>
      </p:sp>
      <p:pic>
        <p:nvPicPr>
          <p:cNvPr id="4" name="Picture 3" descr="brac.png"/>
          <p:cNvPicPr>
            <a:picLocks noChangeAspect="1"/>
          </p:cNvPicPr>
          <p:nvPr/>
        </p:nvPicPr>
        <p:blipFill>
          <a:blip r:embed="rId3" cstate="print"/>
          <a:stretch>
            <a:fillRect/>
          </a:stretch>
        </p:blipFill>
        <p:spPr>
          <a:xfrm>
            <a:off x="7884368" y="5733256"/>
            <a:ext cx="1259632" cy="1124744"/>
          </a:xfrm>
          <a:prstGeom prst="rect">
            <a:avLst/>
          </a:prstGeom>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GB" altLang="en-US"/>
              <a:t>What is a Class?</a:t>
            </a:r>
          </a:p>
        </p:txBody>
      </p:sp>
      <p:pic>
        <p:nvPicPr>
          <p:cNvPr id="4" name="Picture 3" descr="brac.png"/>
          <p:cNvPicPr>
            <a:picLocks noChangeAspect="1"/>
          </p:cNvPicPr>
          <p:nvPr/>
        </p:nvPicPr>
        <p:blipFill>
          <a:blip r:embed="rId3" cstate="print"/>
          <a:stretch>
            <a:fillRect/>
          </a:stretch>
        </p:blipFill>
        <p:spPr>
          <a:xfrm>
            <a:off x="7884368" y="5733256"/>
            <a:ext cx="1259632" cy="1124744"/>
          </a:xfrm>
          <a:prstGeom prst="rect">
            <a:avLst/>
          </a:prstGeom>
        </p:spPr>
      </p:pic>
      <p:grpSp>
        <p:nvGrpSpPr>
          <p:cNvPr id="7" name="Group 6">
            <a:extLst>
              <a:ext uri="{FF2B5EF4-FFF2-40B4-BE49-F238E27FC236}">
                <a16:creationId xmlns:a16="http://schemas.microsoft.com/office/drawing/2014/main" id="{4CA51BAC-2B2C-F45A-22C3-C2395470FDE0}"/>
              </a:ext>
            </a:extLst>
          </p:cNvPr>
          <p:cNvGrpSpPr/>
          <p:nvPr/>
        </p:nvGrpSpPr>
        <p:grpSpPr>
          <a:xfrm>
            <a:off x="3276600" y="3962400"/>
            <a:ext cx="2819400" cy="1905000"/>
            <a:chOff x="6096000" y="1371600"/>
            <a:chExt cx="2819400" cy="1905000"/>
          </a:xfrm>
          <a:solidFill>
            <a:schemeClr val="accent1">
              <a:lumMod val="60000"/>
              <a:lumOff val="40000"/>
            </a:schemeClr>
          </a:solidFill>
        </p:grpSpPr>
        <p:sp>
          <p:nvSpPr>
            <p:cNvPr id="16" name="Flowchart: Process 15">
              <a:extLst>
                <a:ext uri="{FF2B5EF4-FFF2-40B4-BE49-F238E27FC236}">
                  <a16:creationId xmlns:a16="http://schemas.microsoft.com/office/drawing/2014/main" id="{EF94F0BA-5EA4-7AB0-2516-2BF61A046DBC}"/>
                </a:ext>
              </a:extLst>
            </p:cNvPr>
            <p:cNvSpPr/>
            <p:nvPr/>
          </p:nvSpPr>
          <p:spPr>
            <a:xfrm>
              <a:off x="6096000" y="1371600"/>
              <a:ext cx="2819400" cy="457200"/>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i="1" dirty="0">
                  <a:solidFill>
                    <a:srgbClr val="800000"/>
                  </a:solidFill>
                </a:rPr>
                <a:t>Rectangle</a:t>
              </a:r>
            </a:p>
          </p:txBody>
        </p:sp>
        <p:sp>
          <p:nvSpPr>
            <p:cNvPr id="17" name="Flowchart: Process 16">
              <a:extLst>
                <a:ext uri="{FF2B5EF4-FFF2-40B4-BE49-F238E27FC236}">
                  <a16:creationId xmlns:a16="http://schemas.microsoft.com/office/drawing/2014/main" id="{669785C4-5FFE-688C-F4F8-941D59712E72}"/>
                </a:ext>
              </a:extLst>
            </p:cNvPr>
            <p:cNvSpPr/>
            <p:nvPr/>
          </p:nvSpPr>
          <p:spPr>
            <a:xfrm>
              <a:off x="6096000" y="1828800"/>
              <a:ext cx="2819400" cy="685800"/>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300" b="1" dirty="0">
                  <a:solidFill>
                    <a:schemeClr val="tx1"/>
                  </a:solidFill>
                  <a:latin typeface="Courier New" panose="02070309020205020404" pitchFamily="49" charset="0"/>
                  <a:cs typeface="Courier New" panose="02070309020205020404" pitchFamily="49" charset="0"/>
                </a:rPr>
                <a:t>- width: </a:t>
              </a:r>
              <a:r>
                <a:rPr lang="en-US" sz="1300" b="1" dirty="0" err="1">
                  <a:solidFill>
                    <a:schemeClr val="tx1"/>
                  </a:solidFill>
                  <a:latin typeface="Courier New" panose="02070309020205020404" pitchFamily="49" charset="0"/>
                  <a:cs typeface="Courier New" panose="02070309020205020404" pitchFamily="49" charset="0"/>
                </a:rPr>
                <a:t>int</a:t>
              </a:r>
              <a:endParaRPr lang="en-US" sz="1300" b="1" dirty="0">
                <a:solidFill>
                  <a:schemeClr val="tx1"/>
                </a:solidFill>
                <a:latin typeface="Courier New" panose="02070309020205020404" pitchFamily="49" charset="0"/>
                <a:cs typeface="Courier New" panose="02070309020205020404" pitchFamily="49" charset="0"/>
              </a:endParaRPr>
            </a:p>
            <a:p>
              <a:r>
                <a:rPr lang="en-US" sz="1300" b="1" dirty="0">
                  <a:solidFill>
                    <a:schemeClr val="tx1"/>
                  </a:solidFill>
                  <a:latin typeface="Courier New" panose="02070309020205020404" pitchFamily="49" charset="0"/>
                  <a:cs typeface="Courier New" panose="02070309020205020404" pitchFamily="49" charset="0"/>
                </a:rPr>
                <a:t>- height: </a:t>
              </a:r>
              <a:r>
                <a:rPr lang="en-US" sz="1300" b="1" dirty="0" err="1">
                  <a:solidFill>
                    <a:schemeClr val="tx1"/>
                  </a:solidFill>
                  <a:latin typeface="Courier New" panose="02070309020205020404" pitchFamily="49" charset="0"/>
                  <a:cs typeface="Courier New" panose="02070309020205020404" pitchFamily="49" charset="0"/>
                </a:rPr>
                <a:t>int</a:t>
              </a:r>
              <a:endParaRPr lang="en-US" sz="1300" b="1" dirty="0">
                <a:solidFill>
                  <a:schemeClr val="tx1"/>
                </a:solidFill>
                <a:latin typeface="Courier New" panose="02070309020205020404" pitchFamily="49" charset="0"/>
                <a:cs typeface="Courier New" panose="02070309020205020404" pitchFamily="49" charset="0"/>
              </a:endParaRPr>
            </a:p>
            <a:p>
              <a:r>
                <a:rPr lang="en-US" sz="1300" b="1" dirty="0">
                  <a:solidFill>
                    <a:schemeClr val="tx1"/>
                  </a:solidFill>
                  <a:latin typeface="Courier New" panose="02070309020205020404" pitchFamily="49" charset="0"/>
                  <a:cs typeface="Courier New" panose="02070309020205020404" pitchFamily="49" charset="0"/>
                </a:rPr>
                <a:t>/ area: double</a:t>
              </a:r>
            </a:p>
          </p:txBody>
        </p:sp>
        <p:sp>
          <p:nvSpPr>
            <p:cNvPr id="18" name="Flowchart: Process 17">
              <a:extLst>
                <a:ext uri="{FF2B5EF4-FFF2-40B4-BE49-F238E27FC236}">
                  <a16:creationId xmlns:a16="http://schemas.microsoft.com/office/drawing/2014/main" id="{02CD604D-2FA5-0557-EE0A-EECCA0FB2164}"/>
                </a:ext>
              </a:extLst>
            </p:cNvPr>
            <p:cNvSpPr/>
            <p:nvPr/>
          </p:nvSpPr>
          <p:spPr>
            <a:xfrm>
              <a:off x="6096000" y="2514600"/>
              <a:ext cx="2819400" cy="762000"/>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300" b="1" spc="-100" dirty="0">
                  <a:solidFill>
                    <a:schemeClr val="tx1"/>
                  </a:solidFill>
                  <a:latin typeface="Courier New" panose="02070309020205020404" pitchFamily="49" charset="0"/>
                  <a:cs typeface="Courier New" panose="02070309020205020404" pitchFamily="49" charset="0"/>
                </a:rPr>
                <a:t># Rectangle(</a:t>
              </a:r>
              <a:r>
                <a:rPr lang="en-US" sz="1300" b="1" spc="-100" dirty="0" err="1">
                  <a:solidFill>
                    <a:schemeClr val="tx1"/>
                  </a:solidFill>
                  <a:latin typeface="Courier New" panose="02070309020205020404" pitchFamily="49" charset="0"/>
                  <a:cs typeface="Courier New" panose="02070309020205020404" pitchFamily="49" charset="0"/>
                </a:rPr>
                <a:t>w:int</a:t>
              </a:r>
              <a:r>
                <a:rPr lang="en-US" sz="1300" b="1" spc="-100" dirty="0">
                  <a:solidFill>
                    <a:schemeClr val="tx1"/>
                  </a:solidFill>
                  <a:latin typeface="Courier New" panose="02070309020205020404" pitchFamily="49" charset="0"/>
                  <a:cs typeface="Courier New" panose="02070309020205020404" pitchFamily="49" charset="0"/>
                </a:rPr>
                <a:t>,  h:int)</a:t>
              </a:r>
            </a:p>
            <a:p>
              <a:r>
                <a:rPr lang="en-US" sz="1300" b="1" spc="-100" dirty="0">
                  <a:solidFill>
                    <a:schemeClr val="tx1"/>
                  </a:solidFill>
                  <a:latin typeface="Courier New" panose="02070309020205020404" pitchFamily="49" charset="0"/>
                  <a:cs typeface="Courier New" panose="02070309020205020404" pitchFamily="49" charset="0"/>
                </a:rPr>
                <a:t>+ distance(</a:t>
              </a:r>
              <a:r>
                <a:rPr lang="en-US" sz="1300" b="1" spc="-100" dirty="0" err="1">
                  <a:solidFill>
                    <a:schemeClr val="tx1"/>
                  </a:solidFill>
                  <a:latin typeface="Courier New" panose="02070309020205020404" pitchFamily="49" charset="0"/>
                  <a:cs typeface="Courier New" panose="02070309020205020404" pitchFamily="49" charset="0"/>
                </a:rPr>
                <a:t>r:Rectangle</a:t>
              </a:r>
              <a:r>
                <a:rPr lang="en-US" sz="1300" b="1" spc="-100" dirty="0">
                  <a:solidFill>
                    <a:schemeClr val="tx1"/>
                  </a:solidFill>
                  <a:latin typeface="Courier New" panose="02070309020205020404" pitchFamily="49" charset="0"/>
                  <a:cs typeface="Courier New" panose="02070309020205020404" pitchFamily="49" charset="0"/>
                </a:rPr>
                <a:t>):double</a:t>
              </a:r>
            </a:p>
          </p:txBody>
        </p:sp>
      </p:grpSp>
      <p:grpSp>
        <p:nvGrpSpPr>
          <p:cNvPr id="8" name="Group 7">
            <a:extLst>
              <a:ext uri="{FF2B5EF4-FFF2-40B4-BE49-F238E27FC236}">
                <a16:creationId xmlns:a16="http://schemas.microsoft.com/office/drawing/2014/main" id="{A9AAC980-4E9C-CC58-64F9-CBFB697AC8AD}"/>
              </a:ext>
            </a:extLst>
          </p:cNvPr>
          <p:cNvGrpSpPr/>
          <p:nvPr/>
        </p:nvGrpSpPr>
        <p:grpSpPr>
          <a:xfrm>
            <a:off x="381000" y="3962400"/>
            <a:ext cx="2286000" cy="1905000"/>
            <a:chOff x="6096000" y="3733800"/>
            <a:chExt cx="2819400" cy="1905000"/>
          </a:xfrm>
          <a:solidFill>
            <a:schemeClr val="accent1">
              <a:lumMod val="60000"/>
              <a:lumOff val="40000"/>
            </a:schemeClr>
          </a:solidFill>
        </p:grpSpPr>
        <p:sp>
          <p:nvSpPr>
            <p:cNvPr id="13" name="Flowchart: Process 12">
              <a:extLst>
                <a:ext uri="{FF2B5EF4-FFF2-40B4-BE49-F238E27FC236}">
                  <a16:creationId xmlns:a16="http://schemas.microsoft.com/office/drawing/2014/main" id="{EF27F5F9-B29C-013F-D2BA-2346F5DA82C8}"/>
                </a:ext>
              </a:extLst>
            </p:cNvPr>
            <p:cNvSpPr/>
            <p:nvPr/>
          </p:nvSpPr>
          <p:spPr>
            <a:xfrm>
              <a:off x="6096000" y="3733800"/>
              <a:ext cx="2819400" cy="457200"/>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rgbClr val="800000"/>
                  </a:solidFill>
                </a:rPr>
                <a:t>Student</a:t>
              </a:r>
            </a:p>
          </p:txBody>
        </p:sp>
        <p:sp>
          <p:nvSpPr>
            <p:cNvPr id="14" name="Flowchart: Process 13">
              <a:extLst>
                <a:ext uri="{FF2B5EF4-FFF2-40B4-BE49-F238E27FC236}">
                  <a16:creationId xmlns:a16="http://schemas.microsoft.com/office/drawing/2014/main" id="{1B8704E5-9A19-DBA2-B0A3-CF96F6AFCD74}"/>
                </a:ext>
              </a:extLst>
            </p:cNvPr>
            <p:cNvSpPr/>
            <p:nvPr/>
          </p:nvSpPr>
          <p:spPr>
            <a:xfrm>
              <a:off x="6096000" y="4191000"/>
              <a:ext cx="2819400" cy="685800"/>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300" b="1" dirty="0">
                  <a:solidFill>
                    <a:schemeClr val="tx1"/>
                  </a:solidFill>
                  <a:latin typeface="Courier New" panose="02070309020205020404" pitchFamily="49" charset="0"/>
                  <a:cs typeface="Courier New" panose="02070309020205020404" pitchFamily="49" charset="0"/>
                </a:rPr>
                <a:t>- name: String</a:t>
              </a:r>
            </a:p>
            <a:p>
              <a:r>
                <a:rPr lang="en-US" sz="1300" b="1" dirty="0">
                  <a:solidFill>
                    <a:schemeClr val="tx1"/>
                  </a:solidFill>
                  <a:latin typeface="Courier New" panose="02070309020205020404" pitchFamily="49" charset="0"/>
                  <a:cs typeface="Courier New" panose="02070309020205020404" pitchFamily="49" charset="0"/>
                </a:rPr>
                <a:t>- id: </a:t>
              </a:r>
              <a:r>
                <a:rPr lang="en-US" sz="1300" b="1" dirty="0" err="1">
                  <a:solidFill>
                    <a:schemeClr val="tx1"/>
                  </a:solidFill>
                  <a:latin typeface="Courier New" panose="02070309020205020404" pitchFamily="49" charset="0"/>
                  <a:cs typeface="Courier New" panose="02070309020205020404" pitchFamily="49" charset="0"/>
                </a:rPr>
                <a:t>int</a:t>
              </a:r>
              <a:endParaRPr lang="en-US" sz="1300" b="1" dirty="0">
                <a:solidFill>
                  <a:schemeClr val="tx1"/>
                </a:solidFill>
                <a:latin typeface="Courier New" panose="02070309020205020404" pitchFamily="49" charset="0"/>
                <a:cs typeface="Courier New" panose="02070309020205020404" pitchFamily="49" charset="0"/>
              </a:endParaRPr>
            </a:p>
            <a:p>
              <a:r>
                <a:rPr lang="en-US" sz="1300" b="1" dirty="0">
                  <a:solidFill>
                    <a:schemeClr val="tx1"/>
                  </a:solidFill>
                  <a:latin typeface="Courier New" panose="02070309020205020404" pitchFamily="49" charset="0"/>
                  <a:cs typeface="Courier New" panose="02070309020205020404" pitchFamily="49" charset="0"/>
                </a:rPr>
                <a:t>- </a:t>
              </a:r>
              <a:r>
                <a:rPr lang="en-US" sz="1300" b="1" dirty="0" err="1">
                  <a:solidFill>
                    <a:schemeClr val="tx1"/>
                  </a:solidFill>
                  <a:latin typeface="Courier New" panose="02070309020205020404" pitchFamily="49" charset="0"/>
                  <a:cs typeface="Courier New" panose="02070309020205020404" pitchFamily="49" charset="0"/>
                </a:rPr>
                <a:t>totalStudents:int</a:t>
              </a:r>
              <a:endParaRPr lang="en-US" sz="1300" b="1" dirty="0">
                <a:solidFill>
                  <a:schemeClr val="tx1"/>
                </a:solidFill>
                <a:latin typeface="Courier New" panose="02070309020205020404" pitchFamily="49" charset="0"/>
                <a:cs typeface="Courier New" panose="02070309020205020404" pitchFamily="49" charset="0"/>
              </a:endParaRPr>
            </a:p>
          </p:txBody>
        </p:sp>
        <p:sp>
          <p:nvSpPr>
            <p:cNvPr id="15" name="Flowchart: Process 14">
              <a:extLst>
                <a:ext uri="{FF2B5EF4-FFF2-40B4-BE49-F238E27FC236}">
                  <a16:creationId xmlns:a16="http://schemas.microsoft.com/office/drawing/2014/main" id="{65FC5CCD-9EA8-3B53-3950-87BA117C5ED2}"/>
                </a:ext>
              </a:extLst>
            </p:cNvPr>
            <p:cNvSpPr/>
            <p:nvPr/>
          </p:nvSpPr>
          <p:spPr>
            <a:xfrm>
              <a:off x="6096000" y="4876800"/>
              <a:ext cx="2819400" cy="762000"/>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300" b="1" spc="-100" dirty="0">
                  <a:solidFill>
                    <a:schemeClr val="tx1"/>
                  </a:solidFill>
                  <a:latin typeface="Courier New" panose="02070309020205020404" pitchFamily="49" charset="0"/>
                  <a:cs typeface="Courier New" panose="02070309020205020404" pitchFamily="49" charset="0"/>
                </a:rPr>
                <a:t># </a:t>
              </a:r>
              <a:r>
                <a:rPr lang="en-US" sz="1300" b="1" spc="-100" dirty="0" err="1">
                  <a:solidFill>
                    <a:schemeClr val="tx1"/>
                  </a:solidFill>
                  <a:latin typeface="Courier New" panose="02070309020205020404" pitchFamily="49" charset="0"/>
                  <a:cs typeface="Courier New" panose="02070309020205020404" pitchFamily="49" charset="0"/>
                </a:rPr>
                <a:t>getID</a:t>
              </a:r>
              <a:r>
                <a:rPr lang="en-US" sz="1300" b="1" spc="-100" dirty="0">
                  <a:solidFill>
                    <a:schemeClr val="tx1"/>
                  </a:solidFill>
                  <a:latin typeface="Courier New" panose="02070309020205020404" pitchFamily="49" charset="0"/>
                  <a:cs typeface="Courier New" panose="02070309020205020404" pitchFamily="49" charset="0"/>
                </a:rPr>
                <a:t>():</a:t>
              </a:r>
              <a:r>
                <a:rPr lang="en-US" sz="1300" b="1" spc="-100" dirty="0" err="1">
                  <a:solidFill>
                    <a:schemeClr val="tx1"/>
                  </a:solidFill>
                  <a:latin typeface="Courier New" panose="02070309020205020404" pitchFamily="49" charset="0"/>
                  <a:cs typeface="Courier New" panose="02070309020205020404" pitchFamily="49" charset="0"/>
                </a:rPr>
                <a:t>int</a:t>
              </a:r>
              <a:endParaRPr lang="en-US" sz="1300" b="1" spc="-100" dirty="0">
                <a:solidFill>
                  <a:schemeClr val="tx1"/>
                </a:solidFill>
                <a:latin typeface="Courier New" panose="02070309020205020404" pitchFamily="49" charset="0"/>
                <a:cs typeface="Courier New" panose="02070309020205020404" pitchFamily="49" charset="0"/>
              </a:endParaRPr>
            </a:p>
            <a:p>
              <a:r>
                <a:rPr lang="en-US" sz="1300" b="1" spc="-100" dirty="0">
                  <a:solidFill>
                    <a:schemeClr val="tx1"/>
                  </a:solidFill>
                  <a:latin typeface="Courier New" panose="02070309020205020404" pitchFamily="49" charset="0"/>
                  <a:cs typeface="Courier New" panose="02070309020205020404" pitchFamily="49" charset="0"/>
                </a:rPr>
                <a:t>~ </a:t>
              </a:r>
              <a:r>
                <a:rPr lang="en-US" sz="1300" b="1" spc="-100" dirty="0" err="1">
                  <a:solidFill>
                    <a:schemeClr val="tx1"/>
                  </a:solidFill>
                  <a:latin typeface="Courier New" panose="02070309020205020404" pitchFamily="49" charset="0"/>
                  <a:cs typeface="Courier New" panose="02070309020205020404" pitchFamily="49" charset="0"/>
                </a:rPr>
                <a:t>getEmail</a:t>
              </a:r>
              <a:r>
                <a:rPr lang="en-US" sz="1300" b="1" spc="-100" dirty="0">
                  <a:solidFill>
                    <a:schemeClr val="tx1"/>
                  </a:solidFill>
                  <a:latin typeface="Courier New" panose="02070309020205020404" pitchFamily="49" charset="0"/>
                  <a:cs typeface="Courier New" panose="02070309020205020404" pitchFamily="49" charset="0"/>
                </a:rPr>
                <a:t>():String</a:t>
              </a:r>
            </a:p>
          </p:txBody>
        </p:sp>
      </p:grpSp>
      <p:grpSp>
        <p:nvGrpSpPr>
          <p:cNvPr id="9" name="Group 8">
            <a:extLst>
              <a:ext uri="{FF2B5EF4-FFF2-40B4-BE49-F238E27FC236}">
                <a16:creationId xmlns:a16="http://schemas.microsoft.com/office/drawing/2014/main" id="{0D3E66DC-134B-DECF-43E7-A015D462A86E}"/>
              </a:ext>
            </a:extLst>
          </p:cNvPr>
          <p:cNvGrpSpPr/>
          <p:nvPr/>
        </p:nvGrpSpPr>
        <p:grpSpPr>
          <a:xfrm>
            <a:off x="6477000" y="3973286"/>
            <a:ext cx="2286000" cy="1894114"/>
            <a:chOff x="6096000" y="3733800"/>
            <a:chExt cx="2819400" cy="1894114"/>
          </a:xfrm>
          <a:solidFill>
            <a:schemeClr val="accent1">
              <a:lumMod val="60000"/>
              <a:lumOff val="40000"/>
            </a:schemeClr>
          </a:solidFill>
        </p:grpSpPr>
        <p:sp>
          <p:nvSpPr>
            <p:cNvPr id="10" name="Flowchart: Process 9">
              <a:extLst>
                <a:ext uri="{FF2B5EF4-FFF2-40B4-BE49-F238E27FC236}">
                  <a16:creationId xmlns:a16="http://schemas.microsoft.com/office/drawing/2014/main" id="{41F8D60A-F89E-50C4-0C2E-48EEE825DAD9}"/>
                </a:ext>
              </a:extLst>
            </p:cNvPr>
            <p:cNvSpPr/>
            <p:nvPr/>
          </p:nvSpPr>
          <p:spPr>
            <a:xfrm>
              <a:off x="6096000" y="3733800"/>
              <a:ext cx="2819400" cy="544286"/>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rgbClr val="800000"/>
                  </a:solidFill>
                </a:rPr>
                <a:t>&lt;&lt;interface&gt;&gt;</a:t>
              </a:r>
            </a:p>
            <a:p>
              <a:pPr algn="ctr"/>
              <a:r>
                <a:rPr lang="en-US" b="1" dirty="0">
                  <a:solidFill>
                    <a:srgbClr val="800000"/>
                  </a:solidFill>
                </a:rPr>
                <a:t>Shape</a:t>
              </a:r>
            </a:p>
          </p:txBody>
        </p:sp>
        <p:sp>
          <p:nvSpPr>
            <p:cNvPr id="11" name="Flowchart: Process 10">
              <a:extLst>
                <a:ext uri="{FF2B5EF4-FFF2-40B4-BE49-F238E27FC236}">
                  <a16:creationId xmlns:a16="http://schemas.microsoft.com/office/drawing/2014/main" id="{0B041017-62E1-FDAA-5C60-0E874EE7D750}"/>
                </a:ext>
              </a:extLst>
            </p:cNvPr>
            <p:cNvSpPr/>
            <p:nvPr/>
          </p:nvSpPr>
          <p:spPr>
            <a:xfrm>
              <a:off x="6096000" y="4278086"/>
              <a:ext cx="2819400" cy="685800"/>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300" b="1" dirty="0">
                <a:solidFill>
                  <a:schemeClr val="tx1"/>
                </a:solidFill>
                <a:latin typeface="Courier New" panose="02070309020205020404" pitchFamily="49" charset="0"/>
                <a:cs typeface="Courier New" panose="02070309020205020404" pitchFamily="49" charset="0"/>
              </a:endParaRPr>
            </a:p>
          </p:txBody>
        </p:sp>
        <p:sp>
          <p:nvSpPr>
            <p:cNvPr id="12" name="Flowchart: Process 11">
              <a:extLst>
                <a:ext uri="{FF2B5EF4-FFF2-40B4-BE49-F238E27FC236}">
                  <a16:creationId xmlns:a16="http://schemas.microsoft.com/office/drawing/2014/main" id="{69101548-1E71-2027-436B-5A1BA085C159}"/>
                </a:ext>
              </a:extLst>
            </p:cNvPr>
            <p:cNvSpPr/>
            <p:nvPr/>
          </p:nvSpPr>
          <p:spPr>
            <a:xfrm>
              <a:off x="6096000" y="4965441"/>
              <a:ext cx="2819400" cy="662473"/>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300" b="1" spc="-100" dirty="0">
                  <a:solidFill>
                    <a:schemeClr val="tx1"/>
                  </a:solidFill>
                  <a:latin typeface="Courier New" panose="02070309020205020404" pitchFamily="49" charset="0"/>
                  <a:cs typeface="Courier New" panose="02070309020205020404" pitchFamily="49" charset="0"/>
                </a:rPr>
                <a:t>+ </a:t>
              </a:r>
              <a:r>
                <a:rPr lang="en-US" sz="1300" b="1" spc="-100" dirty="0" err="1">
                  <a:solidFill>
                    <a:schemeClr val="tx1"/>
                  </a:solidFill>
                  <a:latin typeface="Courier New" panose="02070309020205020404" pitchFamily="49" charset="0"/>
                  <a:cs typeface="Courier New" panose="02070309020205020404" pitchFamily="49" charset="0"/>
                </a:rPr>
                <a:t>calculateArea</a:t>
              </a:r>
              <a:r>
                <a:rPr lang="en-US" sz="1300" b="1" spc="-100" dirty="0">
                  <a:solidFill>
                    <a:schemeClr val="tx1"/>
                  </a:solidFill>
                  <a:latin typeface="Courier New" panose="02070309020205020404" pitchFamily="49" charset="0"/>
                  <a:cs typeface="Courier New" panose="02070309020205020404" pitchFamily="49" charset="0"/>
                </a:rPr>
                <a:t>():double</a:t>
              </a:r>
            </a:p>
          </p:txBody>
        </p:sp>
      </p:grpSp>
      <p:sp>
        <p:nvSpPr>
          <p:cNvPr id="5" name="TextBox 4">
            <a:extLst>
              <a:ext uri="{FF2B5EF4-FFF2-40B4-BE49-F238E27FC236}">
                <a16:creationId xmlns:a16="http://schemas.microsoft.com/office/drawing/2014/main" id="{177AA1B0-F336-C675-6BBA-A2933D43216B}"/>
              </a:ext>
            </a:extLst>
          </p:cNvPr>
          <p:cNvSpPr txBox="1"/>
          <p:nvPr/>
        </p:nvSpPr>
        <p:spPr>
          <a:xfrm>
            <a:off x="3429000" y="3200400"/>
            <a:ext cx="2514600" cy="369332"/>
          </a:xfrm>
          <a:prstGeom prst="rect">
            <a:avLst/>
          </a:prstGeom>
          <a:noFill/>
        </p:spPr>
        <p:txBody>
          <a:bodyPr wrap="square" rtlCol="0">
            <a:spAutoFit/>
          </a:bodyPr>
          <a:lstStyle/>
          <a:p>
            <a:pPr algn="ctr"/>
            <a:r>
              <a:rPr lang="en-US" dirty="0"/>
              <a:t>Abstract Class</a:t>
            </a:r>
          </a:p>
        </p:txBody>
      </p:sp>
      <p:cxnSp>
        <p:nvCxnSpPr>
          <p:cNvPr id="19" name="Straight Arrow Connector 18">
            <a:extLst>
              <a:ext uri="{FF2B5EF4-FFF2-40B4-BE49-F238E27FC236}">
                <a16:creationId xmlns:a16="http://schemas.microsoft.com/office/drawing/2014/main" id="{91772A00-4A96-358A-B2C7-685CE4E1D3E3}"/>
              </a:ext>
            </a:extLst>
          </p:cNvPr>
          <p:cNvCxnSpPr>
            <a:stCxn id="5" idx="2"/>
            <a:endCxn id="16" idx="0"/>
          </p:cNvCxnSpPr>
          <p:nvPr/>
        </p:nvCxnSpPr>
        <p:spPr>
          <a:xfrm>
            <a:off x="4686300" y="3569732"/>
            <a:ext cx="0" cy="3926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CCD7F34-A5C0-1574-58D0-1BBF83087DF5}"/>
              </a:ext>
            </a:extLst>
          </p:cNvPr>
          <p:cNvSpPr txBox="1"/>
          <p:nvPr/>
        </p:nvSpPr>
        <p:spPr>
          <a:xfrm>
            <a:off x="685800" y="1538406"/>
            <a:ext cx="2590800" cy="1477328"/>
          </a:xfrm>
          <a:prstGeom prst="rect">
            <a:avLst/>
          </a:prstGeom>
          <a:noFill/>
        </p:spPr>
        <p:txBody>
          <a:bodyPr wrap="square">
            <a:spAutoFit/>
          </a:bodyPr>
          <a:lstStyle/>
          <a:p>
            <a:r>
              <a:rPr lang="en-US" dirty="0"/>
              <a:t>Visibility</a:t>
            </a:r>
          </a:p>
          <a:p>
            <a:pPr marL="342900" lvl="1" indent="0">
              <a:buNone/>
            </a:pPr>
            <a:r>
              <a:rPr lang="en-US" dirty="0"/>
              <a:t>+  public</a:t>
            </a:r>
          </a:p>
          <a:p>
            <a:pPr marL="342900" lvl="1" indent="0">
              <a:buNone/>
            </a:pPr>
            <a:r>
              <a:rPr lang="en-US" dirty="0"/>
              <a:t>#  protected</a:t>
            </a:r>
          </a:p>
          <a:p>
            <a:pPr marL="342900" lvl="1" indent="0">
              <a:buNone/>
            </a:pPr>
            <a:r>
              <a:rPr lang="en-US" dirty="0"/>
              <a:t>-  private</a:t>
            </a:r>
          </a:p>
          <a:p>
            <a:pPr marL="342900" lvl="1" indent="0">
              <a:buNone/>
            </a:pPr>
            <a:r>
              <a:rPr lang="en-US" dirty="0"/>
              <a:t>~  package (default)</a:t>
            </a:r>
          </a:p>
        </p:txBody>
      </p:sp>
      <p:sp>
        <p:nvSpPr>
          <p:cNvPr id="28" name="TextBox 27">
            <a:extLst>
              <a:ext uri="{FF2B5EF4-FFF2-40B4-BE49-F238E27FC236}">
                <a16:creationId xmlns:a16="http://schemas.microsoft.com/office/drawing/2014/main" id="{E7C0E514-A9E4-E59E-4ACD-7DAF2EBAD3C3}"/>
              </a:ext>
            </a:extLst>
          </p:cNvPr>
          <p:cNvSpPr txBox="1"/>
          <p:nvPr/>
        </p:nvSpPr>
        <p:spPr>
          <a:xfrm>
            <a:off x="3810000" y="1489501"/>
            <a:ext cx="5105400" cy="1431161"/>
          </a:xfrm>
          <a:prstGeom prst="rect">
            <a:avLst/>
          </a:prstGeom>
          <a:noFill/>
        </p:spPr>
        <p:txBody>
          <a:bodyPr wrap="square">
            <a:spAutoFit/>
          </a:bodyPr>
          <a:lstStyle/>
          <a:p>
            <a:pPr marL="285750" indent="-285750">
              <a:spcAft>
                <a:spcPts val="600"/>
              </a:spcAft>
              <a:buFont typeface="Wingdings" panose="05000000000000000000" pitchFamily="2" charset="2"/>
              <a:buChar char="v"/>
            </a:pPr>
            <a:r>
              <a:rPr lang="en-US" u="sng" dirty="0"/>
              <a:t>underline static methods</a:t>
            </a:r>
          </a:p>
          <a:p>
            <a:pPr marL="285750" indent="-285750">
              <a:spcAft>
                <a:spcPts val="600"/>
              </a:spcAft>
              <a:buFont typeface="Wingdings" panose="05000000000000000000" pitchFamily="2" charset="2"/>
              <a:buChar char="v"/>
            </a:pPr>
            <a:r>
              <a:rPr lang="en-US" dirty="0"/>
              <a:t>Parameters listed as </a:t>
            </a:r>
            <a:r>
              <a:rPr lang="en-US" dirty="0" err="1">
                <a:solidFill>
                  <a:srgbClr val="C00000"/>
                </a:solidFill>
              </a:rPr>
              <a:t>name:type</a:t>
            </a:r>
            <a:endParaRPr lang="en-US" dirty="0">
              <a:solidFill>
                <a:srgbClr val="C00000"/>
              </a:solidFill>
            </a:endParaRPr>
          </a:p>
          <a:p>
            <a:pPr marL="285750" indent="-285750">
              <a:spcAft>
                <a:spcPts val="600"/>
              </a:spcAft>
              <a:buFont typeface="Wingdings" panose="05000000000000000000" pitchFamily="2" charset="2"/>
              <a:buChar char="v"/>
            </a:pPr>
            <a:r>
              <a:rPr lang="en-US" dirty="0"/>
              <a:t>method listed as </a:t>
            </a:r>
            <a:r>
              <a:rPr lang="en-US" dirty="0">
                <a:solidFill>
                  <a:srgbClr val="C00000"/>
                </a:solidFill>
              </a:rPr>
              <a:t>name(parameters):</a:t>
            </a:r>
            <a:r>
              <a:rPr lang="en-US" dirty="0" err="1">
                <a:solidFill>
                  <a:srgbClr val="C00000"/>
                </a:solidFill>
              </a:rPr>
              <a:t>return_type</a:t>
            </a:r>
            <a:endParaRPr lang="en-US" dirty="0">
              <a:solidFill>
                <a:srgbClr val="C00000"/>
              </a:solidFill>
            </a:endParaRPr>
          </a:p>
          <a:p>
            <a:pPr marL="285750" indent="-285750">
              <a:spcAft>
                <a:spcPts val="600"/>
              </a:spcAft>
              <a:buFont typeface="Wingdings" panose="05000000000000000000" pitchFamily="2" charset="2"/>
              <a:buChar char="v"/>
            </a:pPr>
            <a:r>
              <a:rPr lang="en-US" dirty="0"/>
              <a:t>Omit </a:t>
            </a:r>
            <a:r>
              <a:rPr lang="en-US" dirty="0" err="1"/>
              <a:t>return_type</a:t>
            </a:r>
            <a:r>
              <a:rPr lang="en-US" dirty="0"/>
              <a:t> when </a:t>
            </a:r>
            <a:r>
              <a:rPr lang="en-US" dirty="0" err="1"/>
              <a:t>return_type</a:t>
            </a:r>
            <a:r>
              <a:rPr lang="en-US" dirty="0"/>
              <a:t> is void	</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81000" y="152400"/>
            <a:ext cx="8305800" cy="1401763"/>
          </a:xfrm>
        </p:spPr>
        <p:txBody>
          <a:bodyPr/>
          <a:lstStyle/>
          <a:p>
            <a:pPr eaLnBrk="1" hangingPunct="1"/>
            <a:r>
              <a:rPr lang="en-US" altLang="en-US" dirty="0"/>
              <a:t>Visibility </a:t>
            </a:r>
            <a:br>
              <a:rPr lang="en-US" altLang="en-US" dirty="0"/>
            </a:br>
            <a:r>
              <a:rPr lang="en-US" altLang="en-US" dirty="0"/>
              <a:t>of Attributes and Operations</a:t>
            </a:r>
          </a:p>
        </p:txBody>
      </p:sp>
      <p:grpSp>
        <p:nvGrpSpPr>
          <p:cNvPr id="2" name="Rectangle 3"/>
          <p:cNvGrpSpPr>
            <a:grpSpLocks noRot="1"/>
          </p:cNvGrpSpPr>
          <p:nvPr/>
        </p:nvGrpSpPr>
        <p:grpSpPr bwMode="auto">
          <a:xfrm>
            <a:off x="533400" y="1828800"/>
            <a:ext cx="8229600" cy="4011613"/>
            <a:chOff x="288" y="1008"/>
            <a:chExt cx="5184" cy="2527"/>
          </a:xfrm>
        </p:grpSpPr>
        <p:sp>
          <p:nvSpPr>
            <p:cNvPr id="25605" name="Rectangle 4"/>
            <p:cNvSpPr>
              <a:spLocks noChangeArrowheads="1"/>
            </p:cNvSpPr>
            <p:nvPr/>
          </p:nvSpPr>
          <p:spPr bwMode="auto">
            <a:xfrm>
              <a:off x="1998" y="3305"/>
              <a:ext cx="3474" cy="230"/>
            </a:xfrm>
            <a:prstGeom prst="rect">
              <a:avLst/>
            </a:prstGeom>
            <a:noFill/>
            <a:ln w="9525">
              <a:noFill/>
              <a:miter lim="800000"/>
              <a:headEnd/>
              <a:tailEnd/>
            </a:ln>
            <a:effectLst/>
          </p:spPr>
          <p:txBody>
            <a:bodyPr/>
            <a:lstStyle/>
            <a:p>
              <a:pPr marL="342900" indent="-342900" eaLnBrk="1" hangingPunct="1"/>
              <a:endParaRPr lang="en-US" altLang="en-US"/>
            </a:p>
          </p:txBody>
        </p:sp>
        <p:sp>
          <p:nvSpPr>
            <p:cNvPr id="25606" name="Rectangle 5"/>
            <p:cNvSpPr>
              <a:spLocks noChangeArrowheads="1"/>
            </p:cNvSpPr>
            <p:nvPr/>
          </p:nvSpPr>
          <p:spPr bwMode="auto">
            <a:xfrm>
              <a:off x="1170" y="3305"/>
              <a:ext cx="828" cy="230"/>
            </a:xfrm>
            <a:prstGeom prst="rect">
              <a:avLst/>
            </a:prstGeom>
            <a:noFill/>
            <a:ln w="9525">
              <a:noFill/>
              <a:miter lim="800000"/>
              <a:headEnd/>
              <a:tailEnd/>
            </a:ln>
            <a:effectLst/>
          </p:spPr>
          <p:txBody>
            <a:bodyPr/>
            <a:lstStyle/>
            <a:p>
              <a:pPr marL="342900" indent="-342900" eaLnBrk="1" hangingPunct="1"/>
              <a:endParaRPr lang="en-US" altLang="en-US"/>
            </a:p>
          </p:txBody>
        </p:sp>
        <p:sp>
          <p:nvSpPr>
            <p:cNvPr id="25607" name="Rectangle 6"/>
            <p:cNvSpPr>
              <a:spLocks noChangeArrowheads="1"/>
            </p:cNvSpPr>
            <p:nvPr/>
          </p:nvSpPr>
          <p:spPr bwMode="auto">
            <a:xfrm>
              <a:off x="288" y="3305"/>
              <a:ext cx="882" cy="230"/>
            </a:xfrm>
            <a:prstGeom prst="rect">
              <a:avLst/>
            </a:prstGeom>
            <a:noFill/>
            <a:ln w="9525">
              <a:noFill/>
              <a:miter lim="800000"/>
              <a:headEnd/>
              <a:tailEnd/>
            </a:ln>
            <a:effectLst/>
          </p:spPr>
          <p:txBody>
            <a:bodyPr/>
            <a:lstStyle/>
            <a:p>
              <a:pPr marL="342900" indent="-342900" eaLnBrk="1" hangingPunct="1"/>
              <a:endParaRPr lang="en-US" altLang="en-US"/>
            </a:p>
          </p:txBody>
        </p:sp>
        <p:sp>
          <p:nvSpPr>
            <p:cNvPr id="25608" name="Rectangle 7"/>
            <p:cNvSpPr>
              <a:spLocks noChangeArrowheads="1"/>
            </p:cNvSpPr>
            <p:nvPr/>
          </p:nvSpPr>
          <p:spPr bwMode="auto">
            <a:xfrm>
              <a:off x="1998" y="2757"/>
              <a:ext cx="3474" cy="548"/>
            </a:xfrm>
            <a:prstGeom prst="rect">
              <a:avLst/>
            </a:prstGeom>
            <a:noFill/>
            <a:ln w="9525">
              <a:noFill/>
              <a:miter lim="800000"/>
              <a:headEnd/>
              <a:tailEnd/>
            </a:ln>
            <a:effectLst/>
          </p:spPr>
          <p:txBody>
            <a:bodyPr/>
            <a:lstStyle/>
            <a:p>
              <a:pPr marL="342900" indent="-342900" eaLnBrk="1" hangingPunct="1"/>
              <a:r>
                <a:rPr lang="en-US" altLang="en-US"/>
                <a:t>Instances of the implementing class.</a:t>
              </a:r>
            </a:p>
          </p:txBody>
        </p:sp>
        <p:sp>
          <p:nvSpPr>
            <p:cNvPr id="25609" name="Rectangle 8"/>
            <p:cNvSpPr>
              <a:spLocks noChangeArrowheads="1"/>
            </p:cNvSpPr>
            <p:nvPr/>
          </p:nvSpPr>
          <p:spPr bwMode="auto">
            <a:xfrm>
              <a:off x="1170" y="2757"/>
              <a:ext cx="828" cy="548"/>
            </a:xfrm>
            <a:prstGeom prst="rect">
              <a:avLst/>
            </a:prstGeom>
            <a:noFill/>
            <a:ln w="9525">
              <a:noFill/>
              <a:miter lim="800000"/>
              <a:headEnd/>
              <a:tailEnd/>
            </a:ln>
            <a:effectLst/>
          </p:spPr>
          <p:txBody>
            <a:bodyPr/>
            <a:lstStyle/>
            <a:p>
              <a:pPr marL="342900" indent="-342900" eaLnBrk="1" hangingPunct="1"/>
              <a:r>
                <a:rPr lang="en-US" altLang="en-US"/>
                <a:t>-</a:t>
              </a:r>
            </a:p>
          </p:txBody>
        </p:sp>
        <p:sp>
          <p:nvSpPr>
            <p:cNvPr id="25610" name="Rectangle 9"/>
            <p:cNvSpPr>
              <a:spLocks noChangeArrowheads="1"/>
            </p:cNvSpPr>
            <p:nvPr/>
          </p:nvSpPr>
          <p:spPr bwMode="auto">
            <a:xfrm>
              <a:off x="288" y="2757"/>
              <a:ext cx="882" cy="548"/>
            </a:xfrm>
            <a:prstGeom prst="rect">
              <a:avLst/>
            </a:prstGeom>
            <a:noFill/>
            <a:ln w="9525">
              <a:noFill/>
              <a:miter lim="800000"/>
              <a:headEnd/>
              <a:tailEnd/>
            </a:ln>
            <a:effectLst/>
          </p:spPr>
          <p:txBody>
            <a:bodyPr/>
            <a:lstStyle/>
            <a:p>
              <a:pPr marL="342900" indent="-342900" eaLnBrk="1" hangingPunct="1"/>
              <a:r>
                <a:rPr lang="en-US" altLang="en-US"/>
                <a:t>Private</a:t>
              </a:r>
            </a:p>
          </p:txBody>
        </p:sp>
        <p:sp>
          <p:nvSpPr>
            <p:cNvPr id="25611" name="Rectangle 10"/>
            <p:cNvSpPr>
              <a:spLocks noChangeArrowheads="1"/>
            </p:cNvSpPr>
            <p:nvPr/>
          </p:nvSpPr>
          <p:spPr bwMode="auto">
            <a:xfrm>
              <a:off x="1998" y="1797"/>
              <a:ext cx="3474" cy="960"/>
            </a:xfrm>
            <a:prstGeom prst="rect">
              <a:avLst/>
            </a:prstGeom>
            <a:noFill/>
            <a:ln w="9525">
              <a:noFill/>
              <a:miter lim="800000"/>
              <a:headEnd/>
              <a:tailEnd/>
            </a:ln>
            <a:effectLst/>
          </p:spPr>
          <p:txBody>
            <a:bodyPr/>
            <a:lstStyle/>
            <a:p>
              <a:pPr marL="342900" indent="-342900" eaLnBrk="1" hangingPunct="1"/>
              <a:r>
                <a:rPr lang="en-US" altLang="en-US"/>
                <a:t>Instances of the implementing class and its subclasses.</a:t>
              </a:r>
            </a:p>
          </p:txBody>
        </p:sp>
        <p:sp>
          <p:nvSpPr>
            <p:cNvPr id="25612" name="Rectangle 11"/>
            <p:cNvSpPr>
              <a:spLocks noChangeArrowheads="1"/>
            </p:cNvSpPr>
            <p:nvPr/>
          </p:nvSpPr>
          <p:spPr bwMode="auto">
            <a:xfrm>
              <a:off x="1170" y="1797"/>
              <a:ext cx="828" cy="960"/>
            </a:xfrm>
            <a:prstGeom prst="rect">
              <a:avLst/>
            </a:prstGeom>
            <a:noFill/>
            <a:ln w="9525">
              <a:noFill/>
              <a:miter lim="800000"/>
              <a:headEnd/>
              <a:tailEnd/>
            </a:ln>
            <a:effectLst/>
          </p:spPr>
          <p:txBody>
            <a:bodyPr/>
            <a:lstStyle/>
            <a:p>
              <a:pPr marL="342900" indent="-342900" eaLnBrk="1" hangingPunct="1"/>
              <a:r>
                <a:rPr lang="en-US" altLang="en-US"/>
                <a:t>#</a:t>
              </a:r>
            </a:p>
          </p:txBody>
        </p:sp>
        <p:sp>
          <p:nvSpPr>
            <p:cNvPr id="25613" name="Rectangle 12"/>
            <p:cNvSpPr>
              <a:spLocks noChangeArrowheads="1"/>
            </p:cNvSpPr>
            <p:nvPr/>
          </p:nvSpPr>
          <p:spPr bwMode="auto">
            <a:xfrm>
              <a:off x="288" y="1797"/>
              <a:ext cx="882" cy="960"/>
            </a:xfrm>
            <a:prstGeom prst="rect">
              <a:avLst/>
            </a:prstGeom>
            <a:noFill/>
            <a:ln w="9525">
              <a:noFill/>
              <a:miter lim="800000"/>
              <a:headEnd/>
              <a:tailEnd/>
            </a:ln>
            <a:effectLst/>
          </p:spPr>
          <p:txBody>
            <a:bodyPr/>
            <a:lstStyle/>
            <a:p>
              <a:pPr marL="342900" indent="-342900" eaLnBrk="1" hangingPunct="1"/>
              <a:r>
                <a:rPr lang="en-US" altLang="en-US"/>
                <a:t>Protected</a:t>
              </a:r>
            </a:p>
          </p:txBody>
        </p:sp>
        <p:sp>
          <p:nvSpPr>
            <p:cNvPr id="25614" name="Rectangle 13"/>
            <p:cNvSpPr>
              <a:spLocks noChangeArrowheads="1"/>
            </p:cNvSpPr>
            <p:nvPr/>
          </p:nvSpPr>
          <p:spPr bwMode="auto">
            <a:xfrm>
              <a:off x="1998" y="1248"/>
              <a:ext cx="3474" cy="549"/>
            </a:xfrm>
            <a:prstGeom prst="rect">
              <a:avLst/>
            </a:prstGeom>
            <a:noFill/>
            <a:ln w="9525">
              <a:noFill/>
              <a:miter lim="800000"/>
              <a:headEnd/>
              <a:tailEnd/>
            </a:ln>
            <a:effectLst/>
          </p:spPr>
          <p:txBody>
            <a:bodyPr/>
            <a:lstStyle/>
            <a:p>
              <a:pPr marL="342900" indent="-342900" eaLnBrk="1" hangingPunct="1"/>
              <a:r>
                <a:rPr lang="en-US" altLang="en-US"/>
                <a:t>All objects within your system.</a:t>
              </a:r>
            </a:p>
          </p:txBody>
        </p:sp>
        <p:sp>
          <p:nvSpPr>
            <p:cNvPr id="25615" name="Rectangle 14"/>
            <p:cNvSpPr>
              <a:spLocks noChangeArrowheads="1"/>
            </p:cNvSpPr>
            <p:nvPr/>
          </p:nvSpPr>
          <p:spPr bwMode="auto">
            <a:xfrm>
              <a:off x="1170" y="1248"/>
              <a:ext cx="828" cy="549"/>
            </a:xfrm>
            <a:prstGeom prst="rect">
              <a:avLst/>
            </a:prstGeom>
            <a:noFill/>
            <a:ln w="9525">
              <a:noFill/>
              <a:miter lim="800000"/>
              <a:headEnd/>
              <a:tailEnd/>
            </a:ln>
            <a:effectLst/>
          </p:spPr>
          <p:txBody>
            <a:bodyPr/>
            <a:lstStyle/>
            <a:p>
              <a:pPr marL="342900" indent="-342900" eaLnBrk="1" hangingPunct="1"/>
              <a:r>
                <a:rPr lang="en-US" altLang="en-US"/>
                <a:t>+</a:t>
              </a:r>
            </a:p>
          </p:txBody>
        </p:sp>
        <p:sp>
          <p:nvSpPr>
            <p:cNvPr id="25616" name="Rectangle 15"/>
            <p:cNvSpPr>
              <a:spLocks noChangeArrowheads="1"/>
            </p:cNvSpPr>
            <p:nvPr/>
          </p:nvSpPr>
          <p:spPr bwMode="auto">
            <a:xfrm>
              <a:off x="288" y="1248"/>
              <a:ext cx="882" cy="549"/>
            </a:xfrm>
            <a:prstGeom prst="rect">
              <a:avLst/>
            </a:prstGeom>
            <a:noFill/>
            <a:ln w="9525">
              <a:noFill/>
              <a:miter lim="800000"/>
              <a:headEnd/>
              <a:tailEnd/>
            </a:ln>
            <a:effectLst/>
          </p:spPr>
          <p:txBody>
            <a:bodyPr/>
            <a:lstStyle/>
            <a:p>
              <a:pPr marL="342900" indent="-342900" eaLnBrk="1" hangingPunct="1"/>
              <a:r>
                <a:rPr lang="en-US" altLang="en-US"/>
                <a:t>Public</a:t>
              </a:r>
            </a:p>
          </p:txBody>
        </p:sp>
        <p:sp>
          <p:nvSpPr>
            <p:cNvPr id="25617" name="Rectangle 16"/>
            <p:cNvSpPr>
              <a:spLocks noChangeArrowheads="1"/>
            </p:cNvSpPr>
            <p:nvPr/>
          </p:nvSpPr>
          <p:spPr bwMode="auto">
            <a:xfrm>
              <a:off x="1998" y="1008"/>
              <a:ext cx="3474" cy="240"/>
            </a:xfrm>
            <a:prstGeom prst="rect">
              <a:avLst/>
            </a:prstGeom>
            <a:noFill/>
            <a:ln w="9525">
              <a:noFill/>
              <a:miter lim="800000"/>
              <a:headEnd/>
              <a:tailEnd/>
            </a:ln>
            <a:effectLst/>
          </p:spPr>
          <p:txBody>
            <a:bodyPr/>
            <a:lstStyle/>
            <a:p>
              <a:pPr marL="342900" indent="-342900" eaLnBrk="1" hangingPunct="1"/>
              <a:r>
                <a:rPr lang="en-US" altLang="en-US" b="1"/>
                <a:t>Accessible To </a:t>
              </a:r>
              <a:endParaRPr lang="en-US" altLang="en-US"/>
            </a:p>
          </p:txBody>
        </p:sp>
        <p:sp>
          <p:nvSpPr>
            <p:cNvPr id="25618" name="Rectangle 17"/>
            <p:cNvSpPr>
              <a:spLocks noChangeArrowheads="1"/>
            </p:cNvSpPr>
            <p:nvPr/>
          </p:nvSpPr>
          <p:spPr bwMode="auto">
            <a:xfrm>
              <a:off x="1170" y="1008"/>
              <a:ext cx="828" cy="240"/>
            </a:xfrm>
            <a:prstGeom prst="rect">
              <a:avLst/>
            </a:prstGeom>
            <a:noFill/>
            <a:ln w="9525">
              <a:noFill/>
              <a:miter lim="800000"/>
              <a:headEnd/>
              <a:tailEnd/>
            </a:ln>
            <a:effectLst/>
          </p:spPr>
          <p:txBody>
            <a:bodyPr/>
            <a:lstStyle/>
            <a:p>
              <a:pPr marL="342900" indent="-342900" eaLnBrk="1" hangingPunct="1"/>
              <a:r>
                <a:rPr lang="en-US" altLang="en-US" b="1"/>
                <a:t>Symbol </a:t>
              </a:r>
              <a:endParaRPr lang="en-US" altLang="en-US"/>
            </a:p>
          </p:txBody>
        </p:sp>
        <p:sp>
          <p:nvSpPr>
            <p:cNvPr id="25619" name="Rectangle 18"/>
            <p:cNvSpPr>
              <a:spLocks noChangeArrowheads="1"/>
            </p:cNvSpPr>
            <p:nvPr/>
          </p:nvSpPr>
          <p:spPr bwMode="auto">
            <a:xfrm>
              <a:off x="288" y="1008"/>
              <a:ext cx="882" cy="240"/>
            </a:xfrm>
            <a:prstGeom prst="rect">
              <a:avLst/>
            </a:prstGeom>
            <a:noFill/>
            <a:ln w="9525">
              <a:noFill/>
              <a:miter lim="800000"/>
              <a:headEnd/>
              <a:tailEnd/>
            </a:ln>
            <a:effectLst/>
          </p:spPr>
          <p:txBody>
            <a:bodyPr/>
            <a:lstStyle/>
            <a:p>
              <a:pPr marL="342900" indent="-342900" eaLnBrk="1" hangingPunct="1"/>
              <a:r>
                <a:rPr lang="en-US" altLang="en-US" b="1"/>
                <a:t>Visibility </a:t>
              </a:r>
              <a:endParaRPr lang="en-US" altLang="en-US"/>
            </a:p>
          </p:txBody>
        </p:sp>
        <p:sp>
          <p:nvSpPr>
            <p:cNvPr id="25620" name="Line 19"/>
            <p:cNvSpPr>
              <a:spLocks noChangeShapeType="1"/>
            </p:cNvSpPr>
            <p:nvPr/>
          </p:nvSpPr>
          <p:spPr bwMode="auto">
            <a:xfrm>
              <a:off x="288" y="1008"/>
              <a:ext cx="5184" cy="0"/>
            </a:xfrm>
            <a:prstGeom prst="line">
              <a:avLst/>
            </a:prstGeom>
            <a:noFill/>
            <a:ln w="12700" cap="rnd">
              <a:solidFill>
                <a:srgbClr val="000000"/>
              </a:solidFill>
              <a:round/>
              <a:headEnd/>
              <a:tailEnd/>
            </a:ln>
            <a:effectLst/>
          </p:spPr>
          <p:txBody>
            <a:bodyPr/>
            <a:lstStyle/>
            <a:p>
              <a:endParaRPr lang="en-US"/>
            </a:p>
          </p:txBody>
        </p:sp>
        <p:sp>
          <p:nvSpPr>
            <p:cNvPr id="25621" name="Line 20"/>
            <p:cNvSpPr>
              <a:spLocks noChangeShapeType="1"/>
            </p:cNvSpPr>
            <p:nvPr/>
          </p:nvSpPr>
          <p:spPr bwMode="auto">
            <a:xfrm>
              <a:off x="288" y="3535"/>
              <a:ext cx="5184" cy="0"/>
            </a:xfrm>
            <a:prstGeom prst="line">
              <a:avLst/>
            </a:prstGeom>
            <a:noFill/>
            <a:ln w="12700" cap="rnd">
              <a:solidFill>
                <a:srgbClr val="000000"/>
              </a:solidFill>
              <a:round/>
              <a:headEnd/>
              <a:tailEnd/>
            </a:ln>
            <a:effectLst/>
          </p:spPr>
          <p:txBody>
            <a:bodyPr/>
            <a:lstStyle/>
            <a:p>
              <a:endParaRPr lang="en-US"/>
            </a:p>
          </p:txBody>
        </p:sp>
        <p:sp>
          <p:nvSpPr>
            <p:cNvPr id="25622" name="Line 21"/>
            <p:cNvSpPr>
              <a:spLocks noChangeShapeType="1"/>
            </p:cNvSpPr>
            <p:nvPr/>
          </p:nvSpPr>
          <p:spPr bwMode="auto">
            <a:xfrm>
              <a:off x="288" y="1008"/>
              <a:ext cx="0" cy="2527"/>
            </a:xfrm>
            <a:prstGeom prst="line">
              <a:avLst/>
            </a:prstGeom>
            <a:noFill/>
            <a:ln w="12700" cap="rnd">
              <a:solidFill>
                <a:srgbClr val="000000"/>
              </a:solidFill>
              <a:round/>
              <a:headEnd/>
              <a:tailEnd/>
            </a:ln>
            <a:effectLst/>
          </p:spPr>
          <p:txBody>
            <a:bodyPr/>
            <a:lstStyle/>
            <a:p>
              <a:endParaRPr lang="en-US"/>
            </a:p>
          </p:txBody>
        </p:sp>
        <p:sp>
          <p:nvSpPr>
            <p:cNvPr id="25623" name="Line 22"/>
            <p:cNvSpPr>
              <a:spLocks noChangeShapeType="1"/>
            </p:cNvSpPr>
            <p:nvPr/>
          </p:nvSpPr>
          <p:spPr bwMode="auto">
            <a:xfrm>
              <a:off x="5472" y="1008"/>
              <a:ext cx="0" cy="2527"/>
            </a:xfrm>
            <a:prstGeom prst="line">
              <a:avLst/>
            </a:prstGeom>
            <a:noFill/>
            <a:ln w="12700" cap="rnd">
              <a:solidFill>
                <a:srgbClr val="000000"/>
              </a:solidFill>
              <a:round/>
              <a:headEnd/>
              <a:tailEnd/>
            </a:ln>
            <a:effectLst/>
          </p:spPr>
          <p:txBody>
            <a:bodyPr/>
            <a:lstStyle/>
            <a:p>
              <a:endParaRPr lang="en-US"/>
            </a:p>
          </p:txBody>
        </p:sp>
        <p:sp>
          <p:nvSpPr>
            <p:cNvPr id="25624" name="Line 23"/>
            <p:cNvSpPr>
              <a:spLocks noChangeShapeType="1"/>
            </p:cNvSpPr>
            <p:nvPr/>
          </p:nvSpPr>
          <p:spPr bwMode="auto">
            <a:xfrm>
              <a:off x="288" y="1248"/>
              <a:ext cx="5184" cy="0"/>
            </a:xfrm>
            <a:prstGeom prst="line">
              <a:avLst/>
            </a:prstGeom>
            <a:noFill/>
            <a:ln w="12700" cap="rnd">
              <a:solidFill>
                <a:srgbClr val="010000"/>
              </a:solidFill>
              <a:round/>
              <a:headEnd/>
              <a:tailEnd/>
            </a:ln>
            <a:effectLst/>
          </p:spPr>
          <p:txBody>
            <a:bodyPr/>
            <a:lstStyle/>
            <a:p>
              <a:endParaRPr lang="en-US"/>
            </a:p>
          </p:txBody>
        </p:sp>
        <p:sp>
          <p:nvSpPr>
            <p:cNvPr id="25625" name="Line 24"/>
            <p:cNvSpPr>
              <a:spLocks noChangeShapeType="1"/>
            </p:cNvSpPr>
            <p:nvPr/>
          </p:nvSpPr>
          <p:spPr bwMode="auto">
            <a:xfrm>
              <a:off x="1170" y="1008"/>
              <a:ext cx="0" cy="2527"/>
            </a:xfrm>
            <a:prstGeom prst="line">
              <a:avLst/>
            </a:prstGeom>
            <a:noFill/>
            <a:ln w="12700" cap="rnd">
              <a:solidFill>
                <a:srgbClr val="010000"/>
              </a:solidFill>
              <a:round/>
              <a:headEnd/>
              <a:tailEnd/>
            </a:ln>
            <a:effectLst/>
          </p:spPr>
          <p:txBody>
            <a:bodyPr/>
            <a:lstStyle/>
            <a:p>
              <a:endParaRPr lang="en-US"/>
            </a:p>
          </p:txBody>
        </p:sp>
        <p:sp>
          <p:nvSpPr>
            <p:cNvPr id="25626" name="Line 25"/>
            <p:cNvSpPr>
              <a:spLocks noChangeShapeType="1"/>
            </p:cNvSpPr>
            <p:nvPr/>
          </p:nvSpPr>
          <p:spPr bwMode="auto">
            <a:xfrm>
              <a:off x="1998" y="1008"/>
              <a:ext cx="0" cy="2527"/>
            </a:xfrm>
            <a:prstGeom prst="line">
              <a:avLst/>
            </a:prstGeom>
            <a:noFill/>
            <a:ln w="12700" cap="rnd">
              <a:solidFill>
                <a:srgbClr val="010000"/>
              </a:solidFill>
              <a:round/>
              <a:headEnd/>
              <a:tailEnd/>
            </a:ln>
            <a:effectLst/>
          </p:spPr>
          <p:txBody>
            <a:bodyPr/>
            <a:lstStyle/>
            <a:p>
              <a:endParaRPr lang="en-US"/>
            </a:p>
          </p:txBody>
        </p:sp>
        <p:sp>
          <p:nvSpPr>
            <p:cNvPr id="25627" name="Line 26"/>
            <p:cNvSpPr>
              <a:spLocks noChangeShapeType="1"/>
            </p:cNvSpPr>
            <p:nvPr/>
          </p:nvSpPr>
          <p:spPr bwMode="auto">
            <a:xfrm>
              <a:off x="288" y="1797"/>
              <a:ext cx="5184" cy="0"/>
            </a:xfrm>
            <a:prstGeom prst="line">
              <a:avLst/>
            </a:prstGeom>
            <a:noFill/>
            <a:ln w="12700" cap="rnd">
              <a:solidFill>
                <a:srgbClr val="010000"/>
              </a:solidFill>
              <a:round/>
              <a:headEnd/>
              <a:tailEnd/>
            </a:ln>
            <a:effectLst/>
          </p:spPr>
          <p:txBody>
            <a:bodyPr/>
            <a:lstStyle/>
            <a:p>
              <a:endParaRPr lang="en-US"/>
            </a:p>
          </p:txBody>
        </p:sp>
        <p:sp>
          <p:nvSpPr>
            <p:cNvPr id="25628" name="Line 27"/>
            <p:cNvSpPr>
              <a:spLocks noChangeShapeType="1"/>
            </p:cNvSpPr>
            <p:nvPr/>
          </p:nvSpPr>
          <p:spPr bwMode="auto">
            <a:xfrm>
              <a:off x="288" y="2757"/>
              <a:ext cx="5184" cy="0"/>
            </a:xfrm>
            <a:prstGeom prst="line">
              <a:avLst/>
            </a:prstGeom>
            <a:noFill/>
            <a:ln w="12700" cap="rnd">
              <a:solidFill>
                <a:srgbClr val="010000"/>
              </a:solidFill>
              <a:round/>
              <a:headEnd/>
              <a:tailEnd/>
            </a:ln>
            <a:effectLst/>
          </p:spPr>
          <p:txBody>
            <a:bodyPr/>
            <a:lstStyle/>
            <a:p>
              <a:endParaRPr lang="en-US"/>
            </a:p>
          </p:txBody>
        </p:sp>
        <p:sp>
          <p:nvSpPr>
            <p:cNvPr id="25629" name="Line 28"/>
            <p:cNvSpPr>
              <a:spLocks noChangeShapeType="1"/>
            </p:cNvSpPr>
            <p:nvPr/>
          </p:nvSpPr>
          <p:spPr bwMode="auto">
            <a:xfrm>
              <a:off x="288" y="3305"/>
              <a:ext cx="5184" cy="0"/>
            </a:xfrm>
            <a:prstGeom prst="line">
              <a:avLst/>
            </a:prstGeom>
            <a:noFill/>
            <a:ln w="12700" cap="rnd">
              <a:solidFill>
                <a:srgbClr val="010000"/>
              </a:solidFill>
              <a:round/>
              <a:headEnd/>
              <a:tailEnd/>
            </a:ln>
            <a:effectLst/>
          </p:spPr>
          <p:txBody>
            <a:bodyPr/>
            <a:lstStyle/>
            <a:p>
              <a:endParaRPr lang="en-US"/>
            </a:p>
          </p:txBody>
        </p:sp>
      </p:grpSp>
      <p:sp>
        <p:nvSpPr>
          <p:cNvPr id="25604" name="Rectangle 29"/>
          <p:cNvSpPr>
            <a:spLocks noChangeArrowheads="1"/>
          </p:cNvSpPr>
          <p:nvPr/>
        </p:nvSpPr>
        <p:spPr bwMode="auto">
          <a:xfrm>
            <a:off x="1560513" y="4892675"/>
            <a:ext cx="311150" cy="366713"/>
          </a:xfrm>
          <a:prstGeom prst="rect">
            <a:avLst/>
          </a:prstGeom>
          <a:noFill/>
          <a:ln w="9525">
            <a:noFill/>
            <a:miter lim="800000"/>
            <a:headEnd/>
            <a:tailEnd/>
          </a:ln>
          <a:effectLst/>
        </p:spPr>
        <p:txBody>
          <a:bodyPr wrap="none" anchor="ctr">
            <a:spAutoFit/>
          </a:bodyPr>
          <a:lstStyle/>
          <a:p>
            <a:r>
              <a:rPr lang="en-US" altLang="en-US" sz="3200">
                <a:latin typeface="Times New Roman" pitchFamily="18" charset="0"/>
              </a:rPr>
              <a:t>  </a:t>
            </a:r>
          </a:p>
        </p:txBody>
      </p:sp>
      <p:pic>
        <p:nvPicPr>
          <p:cNvPr id="30" name="Picture 29" descr="brac.png"/>
          <p:cNvPicPr>
            <a:picLocks noChangeAspect="1"/>
          </p:cNvPicPr>
          <p:nvPr/>
        </p:nvPicPr>
        <p:blipFill>
          <a:blip r:embed="rId3" cstate="print"/>
          <a:stretch>
            <a:fillRect/>
          </a:stretch>
        </p:blipFill>
        <p:spPr>
          <a:xfrm>
            <a:off x="7884368" y="5733256"/>
            <a:ext cx="1259632" cy="1124744"/>
          </a:xfrm>
          <a:prstGeom prst="rect">
            <a:avLst/>
          </a:prstGeom>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0"/>
          </p:nvPr>
        </p:nvSpPr>
        <p:spPr/>
        <p:txBody>
          <a:bodyPr/>
          <a:lstStyle/>
          <a:p>
            <a:r>
              <a:rPr lang="en-US"/>
              <a:t>Software Design (UML)</a:t>
            </a:r>
          </a:p>
        </p:txBody>
      </p:sp>
      <p:sp>
        <p:nvSpPr>
          <p:cNvPr id="158722" name="Rectangle 2"/>
          <p:cNvSpPr>
            <a:spLocks noGrp="1" noChangeArrowheads="1"/>
          </p:cNvSpPr>
          <p:nvPr>
            <p:ph type="title"/>
          </p:nvPr>
        </p:nvSpPr>
        <p:spPr/>
        <p:txBody>
          <a:bodyPr>
            <a:normAutofit fontScale="90000"/>
          </a:bodyPr>
          <a:lstStyle/>
          <a:p>
            <a:r>
              <a:rPr lang="en-US" dirty="0"/>
              <a:t>Visibility (Cont’d)</a:t>
            </a:r>
          </a:p>
        </p:txBody>
      </p:sp>
      <p:sp>
        <p:nvSpPr>
          <p:cNvPr id="158723" name="Rectangle 3"/>
          <p:cNvSpPr>
            <a:spLocks noChangeArrowheads="1"/>
          </p:cNvSpPr>
          <p:nvPr/>
        </p:nvSpPr>
        <p:spPr bwMode="auto">
          <a:xfrm>
            <a:off x="685800" y="1676400"/>
            <a:ext cx="2590800" cy="762000"/>
          </a:xfrm>
          <a:prstGeom prst="rect">
            <a:avLst/>
          </a:prstGeom>
          <a:solidFill>
            <a:schemeClr val="bg1"/>
          </a:solidFill>
          <a:ln w="9525">
            <a:solidFill>
              <a:schemeClr val="tx1"/>
            </a:solidFill>
            <a:miter lim="800000"/>
            <a:headEnd/>
            <a:tailEnd/>
          </a:ln>
          <a:effectLst/>
        </p:spPr>
        <p:txBody>
          <a:bodyPr wrap="none" anchor="ctr"/>
          <a:lstStyle/>
          <a:p>
            <a:pPr algn="ctr"/>
            <a:r>
              <a:rPr lang="en-US"/>
              <a:t>Person</a:t>
            </a:r>
          </a:p>
        </p:txBody>
      </p:sp>
      <p:sp>
        <p:nvSpPr>
          <p:cNvPr id="158724" name="Rectangle 4"/>
          <p:cNvSpPr>
            <a:spLocks noChangeArrowheads="1"/>
          </p:cNvSpPr>
          <p:nvPr/>
        </p:nvSpPr>
        <p:spPr bwMode="auto">
          <a:xfrm>
            <a:off x="685800" y="2438400"/>
            <a:ext cx="2590800" cy="2286000"/>
          </a:xfrm>
          <a:prstGeom prst="rect">
            <a:avLst/>
          </a:prstGeom>
          <a:solidFill>
            <a:schemeClr val="accent1"/>
          </a:solidFill>
          <a:ln w="9525">
            <a:solidFill>
              <a:schemeClr val="tx1"/>
            </a:solidFill>
            <a:miter lim="800000"/>
            <a:headEnd/>
            <a:tailEnd/>
          </a:ln>
          <a:effectLst/>
        </p:spPr>
        <p:txBody>
          <a:bodyPr wrap="none" anchor="ctr"/>
          <a:lstStyle/>
          <a:p>
            <a:r>
              <a:rPr lang="en-US"/>
              <a:t>+ name      : String</a:t>
            </a:r>
          </a:p>
          <a:p>
            <a:r>
              <a:rPr lang="en-US"/>
              <a:t># address   : Address</a:t>
            </a:r>
          </a:p>
          <a:p>
            <a:r>
              <a:rPr lang="en-US"/>
              <a:t># birthdate : Date</a:t>
            </a:r>
          </a:p>
          <a:p>
            <a:r>
              <a:rPr lang="en-US"/>
              <a:t>/ age           : Date</a:t>
            </a:r>
          </a:p>
          <a:p>
            <a:r>
              <a:rPr lang="en-US"/>
              <a:t>- ssn           : Id</a:t>
            </a:r>
          </a:p>
        </p:txBody>
      </p:sp>
      <p:sp>
        <p:nvSpPr>
          <p:cNvPr id="158725" name="Rectangle 5"/>
          <p:cNvSpPr>
            <a:spLocks noChangeArrowheads="1"/>
          </p:cNvSpPr>
          <p:nvPr/>
        </p:nvSpPr>
        <p:spPr bwMode="auto">
          <a:xfrm>
            <a:off x="685800" y="4724400"/>
            <a:ext cx="2590800" cy="609600"/>
          </a:xfrm>
          <a:prstGeom prst="rect">
            <a:avLst/>
          </a:prstGeom>
          <a:solidFill>
            <a:schemeClr val="bg1"/>
          </a:solidFill>
          <a:ln w="9525">
            <a:solidFill>
              <a:schemeClr val="tx1"/>
            </a:solidFill>
            <a:miter lim="800000"/>
            <a:headEnd/>
            <a:tailEnd/>
          </a:ln>
          <a:effectLst/>
        </p:spPr>
        <p:txBody>
          <a:bodyPr wrap="none" anchor="ctr"/>
          <a:lstStyle/>
          <a:p>
            <a:pPr algn="ctr"/>
            <a:r>
              <a:rPr lang="en-US" dirty="0"/>
              <a:t>+ eat ()</a:t>
            </a:r>
          </a:p>
          <a:p>
            <a:pPr algn="ctr"/>
            <a:r>
              <a:rPr lang="en-US" dirty="0"/>
              <a:t>+ sleep ()</a:t>
            </a:r>
          </a:p>
        </p:txBody>
      </p:sp>
      <p:sp>
        <p:nvSpPr>
          <p:cNvPr id="158726" name="Text Box 6"/>
          <p:cNvSpPr txBox="1">
            <a:spLocks noChangeArrowheads="1"/>
          </p:cNvSpPr>
          <p:nvPr/>
        </p:nvSpPr>
        <p:spPr bwMode="auto">
          <a:xfrm>
            <a:off x="3657600" y="2438400"/>
            <a:ext cx="2459038" cy="1917700"/>
          </a:xfrm>
          <a:prstGeom prst="rect">
            <a:avLst/>
          </a:prstGeom>
          <a:noFill/>
          <a:ln w="9525">
            <a:noFill/>
            <a:miter lim="800000"/>
            <a:headEnd/>
            <a:tailEnd/>
          </a:ln>
          <a:effectLst/>
        </p:spPr>
        <p:txBody>
          <a:bodyPr wrap="none">
            <a:spAutoFit/>
          </a:bodyPr>
          <a:lstStyle/>
          <a:p>
            <a:r>
              <a:rPr lang="en-US"/>
              <a:t>Attributes can be:</a:t>
            </a:r>
          </a:p>
          <a:p>
            <a:r>
              <a:rPr lang="en-US"/>
              <a:t>	+ public</a:t>
            </a:r>
          </a:p>
          <a:p>
            <a:r>
              <a:rPr lang="en-US"/>
              <a:t>	# protected</a:t>
            </a:r>
          </a:p>
          <a:p>
            <a:r>
              <a:rPr lang="en-US"/>
              <a:t>	- private</a:t>
            </a:r>
          </a:p>
          <a:p>
            <a:r>
              <a:rPr lang="en-US"/>
              <a:t>	/ derived</a:t>
            </a:r>
          </a:p>
        </p:txBody>
      </p:sp>
      <p:pic>
        <p:nvPicPr>
          <p:cNvPr id="8" name="Picture 7" descr="brac.png"/>
          <p:cNvPicPr>
            <a:picLocks noChangeAspect="1"/>
          </p:cNvPicPr>
          <p:nvPr/>
        </p:nvPicPr>
        <p:blipFill>
          <a:blip r:embed="rId2" cstate="print"/>
          <a:stretch>
            <a:fillRect/>
          </a:stretch>
        </p:blipFill>
        <p:spPr>
          <a:xfrm>
            <a:off x="7884368" y="5733256"/>
            <a:ext cx="1259632" cy="112474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dirty="0"/>
              <a:t>Relationships among Classes</a:t>
            </a:r>
          </a:p>
        </p:txBody>
      </p:sp>
      <p:sp>
        <p:nvSpPr>
          <p:cNvPr id="27651" name="Rectangle 3"/>
          <p:cNvSpPr>
            <a:spLocks noGrp="1" noChangeArrowheads="1"/>
          </p:cNvSpPr>
          <p:nvPr>
            <p:ph type="body" idx="1"/>
          </p:nvPr>
        </p:nvSpPr>
        <p:spPr/>
        <p:txBody>
          <a:bodyPr/>
          <a:lstStyle/>
          <a:p>
            <a:pPr eaLnBrk="1" hangingPunct="1"/>
            <a:r>
              <a:rPr lang="en-US" altLang="en-US" sz="3600" dirty="0"/>
              <a:t>Represents a connection between multiple classes or a class and itself</a:t>
            </a:r>
          </a:p>
          <a:p>
            <a:pPr eaLnBrk="1" hangingPunct="1"/>
            <a:r>
              <a:rPr lang="en-US" altLang="en-US" sz="3600" dirty="0"/>
              <a:t>2 basic categories:</a:t>
            </a:r>
          </a:p>
          <a:p>
            <a:pPr lvl="1" eaLnBrk="1" hangingPunct="1"/>
            <a:r>
              <a:rPr lang="en-US" altLang="en-US" sz="3200" dirty="0"/>
              <a:t>association relationships</a:t>
            </a:r>
          </a:p>
          <a:p>
            <a:pPr lvl="2" eaLnBrk="1" hangingPunct="1"/>
            <a:r>
              <a:rPr lang="en-US" altLang="en-US" dirty="0"/>
              <a:t>Aggregation</a:t>
            </a:r>
          </a:p>
          <a:p>
            <a:pPr lvl="2" eaLnBrk="1" hangingPunct="1"/>
            <a:r>
              <a:rPr lang="en-US" altLang="en-US" dirty="0"/>
              <a:t>Composition</a:t>
            </a:r>
          </a:p>
          <a:p>
            <a:pPr lvl="1" eaLnBrk="1" hangingPunct="1"/>
            <a:r>
              <a:rPr lang="en-US" altLang="en-US" sz="3200" dirty="0"/>
              <a:t>generalization relationships</a:t>
            </a:r>
          </a:p>
        </p:txBody>
      </p:sp>
      <p:pic>
        <p:nvPicPr>
          <p:cNvPr id="4" name="Picture 3" descr="brac.png"/>
          <p:cNvPicPr>
            <a:picLocks noChangeAspect="1"/>
          </p:cNvPicPr>
          <p:nvPr/>
        </p:nvPicPr>
        <p:blipFill>
          <a:blip r:embed="rId3" cstate="print"/>
          <a:stretch>
            <a:fillRect/>
          </a:stretch>
        </p:blipFill>
        <p:spPr>
          <a:xfrm>
            <a:off x="7884368" y="5733256"/>
            <a:ext cx="1259632" cy="1124744"/>
          </a:xfrm>
          <a:prstGeom prst="rect">
            <a:avLst/>
          </a:prstGeom>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dirty="0"/>
              <a:t>Association Relationship</a:t>
            </a:r>
          </a:p>
        </p:txBody>
      </p:sp>
      <p:sp>
        <p:nvSpPr>
          <p:cNvPr id="29699" name="Rectangle 3"/>
          <p:cNvSpPr>
            <a:spLocks noGrp="1" noChangeArrowheads="1"/>
          </p:cNvSpPr>
          <p:nvPr>
            <p:ph type="body" idx="1"/>
          </p:nvPr>
        </p:nvSpPr>
        <p:spPr/>
        <p:txBody>
          <a:bodyPr/>
          <a:lstStyle/>
          <a:p>
            <a:pPr eaLnBrk="1" hangingPunct="1"/>
            <a:r>
              <a:rPr lang="en-US" altLang="en-US" sz="3600"/>
              <a:t>A bidirectional semantic connection between classes</a:t>
            </a:r>
          </a:p>
          <a:p>
            <a:pPr eaLnBrk="1" hangingPunct="1"/>
            <a:r>
              <a:rPr lang="en-US" altLang="en-US" sz="3600"/>
              <a:t>Type:</a:t>
            </a:r>
          </a:p>
          <a:p>
            <a:pPr lvl="1" eaLnBrk="1" hangingPunct="1"/>
            <a:r>
              <a:rPr lang="en-US" altLang="en-US" sz="3200"/>
              <a:t>name of relationship</a:t>
            </a:r>
          </a:p>
          <a:p>
            <a:pPr lvl="1" eaLnBrk="1" hangingPunct="1"/>
            <a:r>
              <a:rPr lang="en-US" altLang="en-US" sz="3200"/>
              <a:t>role that classes play in the relationship</a:t>
            </a:r>
          </a:p>
        </p:txBody>
      </p:sp>
      <p:pic>
        <p:nvPicPr>
          <p:cNvPr id="4" name="Picture 3" descr="brac.png"/>
          <p:cNvPicPr>
            <a:picLocks noChangeAspect="1"/>
          </p:cNvPicPr>
          <p:nvPr/>
        </p:nvPicPr>
        <p:blipFill>
          <a:blip r:embed="rId3" cstate="print"/>
          <a:stretch>
            <a:fillRect/>
          </a:stretch>
        </p:blipFill>
        <p:spPr>
          <a:xfrm>
            <a:off x="7884368" y="5733256"/>
            <a:ext cx="1259632" cy="1124744"/>
          </a:xfrm>
          <a:prstGeom prst="rect">
            <a:avLst/>
          </a:prstGeom>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dirty="0"/>
              <a:t>Association Relationship</a:t>
            </a:r>
          </a:p>
        </p:txBody>
      </p:sp>
      <p:sp>
        <p:nvSpPr>
          <p:cNvPr id="31747" name="Rectangle 3"/>
          <p:cNvSpPr>
            <a:spLocks noGrp="1" noChangeArrowheads="1"/>
          </p:cNvSpPr>
          <p:nvPr>
            <p:ph type="body" idx="1"/>
          </p:nvPr>
        </p:nvSpPr>
        <p:spPr>
          <a:xfrm>
            <a:off x="457200" y="1600200"/>
            <a:ext cx="8382000" cy="5029200"/>
          </a:xfrm>
        </p:spPr>
        <p:txBody>
          <a:bodyPr/>
          <a:lstStyle/>
          <a:p>
            <a:pPr eaLnBrk="1" hangingPunct="1"/>
            <a:r>
              <a:rPr lang="en-US" altLang="en-US" sz="3600"/>
              <a:t>Name of relationship type shown by:</a:t>
            </a:r>
          </a:p>
          <a:p>
            <a:pPr lvl="1" eaLnBrk="1" hangingPunct="1"/>
            <a:r>
              <a:rPr lang="en-US" altLang="en-US" sz="3200"/>
              <a:t>drawing line between classes</a:t>
            </a:r>
          </a:p>
          <a:p>
            <a:pPr lvl="1" eaLnBrk="1" hangingPunct="1"/>
            <a:r>
              <a:rPr lang="en-US" altLang="en-US" sz="3200"/>
              <a:t>labeling with the name of the relationship</a:t>
            </a:r>
          </a:p>
          <a:p>
            <a:pPr lvl="1" eaLnBrk="1" hangingPunct="1"/>
            <a:r>
              <a:rPr lang="en-US" altLang="en-US" sz="3200"/>
              <a:t>indicating with a small solid triangle beside the name of the relationship the direction of the association</a:t>
            </a:r>
          </a:p>
        </p:txBody>
      </p:sp>
      <p:sp>
        <p:nvSpPr>
          <p:cNvPr id="31748" name="Rectangle 4"/>
          <p:cNvSpPr>
            <a:spLocks noChangeArrowheads="1"/>
          </p:cNvSpPr>
          <p:nvPr/>
        </p:nvSpPr>
        <p:spPr bwMode="auto">
          <a:xfrm>
            <a:off x="990600" y="5486400"/>
            <a:ext cx="1752600" cy="533400"/>
          </a:xfrm>
          <a:prstGeom prst="rect">
            <a:avLst/>
          </a:prstGeom>
          <a:solidFill>
            <a:schemeClr val="accent1"/>
          </a:solidFill>
          <a:ln w="9525">
            <a:solidFill>
              <a:schemeClr val="tx1"/>
            </a:solidFill>
            <a:miter lim="800000"/>
            <a:headEnd/>
            <a:tailEnd/>
          </a:ln>
          <a:effectLst/>
        </p:spPr>
        <p:txBody>
          <a:bodyPr wrap="none" anchor="ctr"/>
          <a:lstStyle/>
          <a:p>
            <a:pPr eaLnBrk="1" hangingPunct="1"/>
            <a:endParaRPr lang="en-GB" altLang="en-US"/>
          </a:p>
        </p:txBody>
      </p:sp>
      <p:sp>
        <p:nvSpPr>
          <p:cNvPr id="31749" name="Rectangle 5"/>
          <p:cNvSpPr>
            <a:spLocks noChangeArrowheads="1"/>
          </p:cNvSpPr>
          <p:nvPr/>
        </p:nvSpPr>
        <p:spPr bwMode="auto">
          <a:xfrm>
            <a:off x="6019800" y="5486400"/>
            <a:ext cx="2057400" cy="533400"/>
          </a:xfrm>
          <a:prstGeom prst="rect">
            <a:avLst/>
          </a:prstGeom>
          <a:solidFill>
            <a:schemeClr val="accent1"/>
          </a:solidFill>
          <a:ln w="9525">
            <a:solidFill>
              <a:schemeClr val="tx1"/>
            </a:solidFill>
            <a:miter lim="800000"/>
            <a:headEnd/>
            <a:tailEnd/>
          </a:ln>
          <a:effectLst/>
        </p:spPr>
        <p:txBody>
          <a:bodyPr wrap="none" anchor="ctr"/>
          <a:lstStyle/>
          <a:p>
            <a:pPr eaLnBrk="1" hangingPunct="1"/>
            <a:endParaRPr lang="en-GB" altLang="en-US"/>
          </a:p>
        </p:txBody>
      </p:sp>
      <p:sp>
        <p:nvSpPr>
          <p:cNvPr id="31750" name="Line 6"/>
          <p:cNvSpPr>
            <a:spLocks noChangeShapeType="1"/>
          </p:cNvSpPr>
          <p:nvPr/>
        </p:nvSpPr>
        <p:spPr bwMode="auto">
          <a:xfrm>
            <a:off x="2743200" y="5791200"/>
            <a:ext cx="3276600" cy="0"/>
          </a:xfrm>
          <a:prstGeom prst="line">
            <a:avLst/>
          </a:prstGeom>
          <a:noFill/>
          <a:ln w="9525">
            <a:solidFill>
              <a:schemeClr val="tx1"/>
            </a:solidFill>
            <a:round/>
            <a:headEnd/>
            <a:tailEnd/>
          </a:ln>
          <a:effectLst/>
        </p:spPr>
        <p:txBody>
          <a:bodyPr/>
          <a:lstStyle/>
          <a:p>
            <a:endParaRPr lang="en-US"/>
          </a:p>
        </p:txBody>
      </p:sp>
      <p:sp>
        <p:nvSpPr>
          <p:cNvPr id="31751" name="Text Box 7"/>
          <p:cNvSpPr txBox="1">
            <a:spLocks noChangeArrowheads="1"/>
          </p:cNvSpPr>
          <p:nvPr/>
        </p:nvSpPr>
        <p:spPr bwMode="auto">
          <a:xfrm>
            <a:off x="3276600" y="5410200"/>
            <a:ext cx="2286000" cy="457200"/>
          </a:xfrm>
          <a:prstGeom prst="rect">
            <a:avLst/>
          </a:prstGeom>
          <a:noFill/>
          <a:ln w="9525">
            <a:noFill/>
            <a:miter lim="800000"/>
            <a:headEnd/>
            <a:tailEnd/>
          </a:ln>
          <a:effectLst/>
        </p:spPr>
        <p:txBody>
          <a:bodyPr>
            <a:spAutoFit/>
          </a:bodyPr>
          <a:lstStyle/>
          <a:p>
            <a:pPr>
              <a:spcBef>
                <a:spcPct val="50000"/>
              </a:spcBef>
            </a:pPr>
            <a:r>
              <a:rPr lang="en-US" altLang="en-US" sz="2400">
                <a:latin typeface="Times New Roman" pitchFamily="18" charset="0"/>
              </a:rPr>
              <a:t>Provides </a:t>
            </a:r>
          </a:p>
        </p:txBody>
      </p:sp>
      <p:sp>
        <p:nvSpPr>
          <p:cNvPr id="31752" name="Text Box 8"/>
          <p:cNvSpPr txBox="1">
            <a:spLocks noChangeArrowheads="1"/>
          </p:cNvSpPr>
          <p:nvPr/>
        </p:nvSpPr>
        <p:spPr bwMode="auto">
          <a:xfrm>
            <a:off x="1066800" y="5562600"/>
            <a:ext cx="1524000" cy="366713"/>
          </a:xfrm>
          <a:prstGeom prst="rect">
            <a:avLst/>
          </a:prstGeom>
          <a:noFill/>
          <a:ln w="9525">
            <a:noFill/>
            <a:miter lim="800000"/>
            <a:headEnd/>
            <a:tailEnd/>
          </a:ln>
          <a:effectLst/>
        </p:spPr>
        <p:txBody>
          <a:bodyPr>
            <a:spAutoFit/>
          </a:bodyPr>
          <a:lstStyle/>
          <a:p>
            <a:pPr>
              <a:spcBef>
                <a:spcPct val="50000"/>
              </a:spcBef>
            </a:pPr>
            <a:r>
              <a:rPr lang="en-US" altLang="en-US" sz="2400">
                <a:latin typeface="Times New Roman" pitchFamily="18" charset="0"/>
              </a:rPr>
              <a:t>Patient</a:t>
            </a:r>
          </a:p>
        </p:txBody>
      </p:sp>
      <p:sp>
        <p:nvSpPr>
          <p:cNvPr id="31753" name="Text Box 9"/>
          <p:cNvSpPr txBox="1">
            <a:spLocks noChangeArrowheads="1"/>
          </p:cNvSpPr>
          <p:nvPr/>
        </p:nvSpPr>
        <p:spPr bwMode="auto">
          <a:xfrm>
            <a:off x="6019800" y="5562600"/>
            <a:ext cx="2438400" cy="457200"/>
          </a:xfrm>
          <a:prstGeom prst="rect">
            <a:avLst/>
          </a:prstGeom>
          <a:noFill/>
          <a:ln w="9525">
            <a:noFill/>
            <a:miter lim="800000"/>
            <a:headEnd/>
            <a:tailEnd/>
          </a:ln>
          <a:effectLst/>
        </p:spPr>
        <p:txBody>
          <a:bodyPr>
            <a:spAutoFit/>
          </a:bodyPr>
          <a:lstStyle/>
          <a:p>
            <a:pPr>
              <a:spcBef>
                <a:spcPct val="50000"/>
              </a:spcBef>
            </a:pPr>
            <a:r>
              <a:rPr lang="en-US" altLang="en-US" sz="2400" dirty="0">
                <a:latin typeface="Times New Roman" pitchFamily="18" charset="0"/>
              </a:rPr>
              <a:t>Medical History</a:t>
            </a:r>
          </a:p>
        </p:txBody>
      </p:sp>
      <p:sp>
        <p:nvSpPr>
          <p:cNvPr id="31754" name="Line 10"/>
          <p:cNvSpPr>
            <a:spLocks noChangeShapeType="1"/>
          </p:cNvSpPr>
          <p:nvPr/>
        </p:nvSpPr>
        <p:spPr bwMode="auto">
          <a:xfrm>
            <a:off x="4876800" y="5638800"/>
            <a:ext cx="76200" cy="0"/>
          </a:xfrm>
          <a:prstGeom prst="line">
            <a:avLst/>
          </a:prstGeom>
          <a:noFill/>
          <a:ln w="9525">
            <a:solidFill>
              <a:schemeClr val="tx1"/>
            </a:solidFill>
            <a:round/>
            <a:headEnd/>
            <a:tailEnd type="triangle" w="med" len="med"/>
          </a:ln>
          <a:effectLst/>
        </p:spPr>
        <p:txBody>
          <a:bodyPr/>
          <a:lstStyle/>
          <a:p>
            <a:endParaRPr lang="en-US"/>
          </a:p>
        </p:txBody>
      </p:sp>
      <p:pic>
        <p:nvPicPr>
          <p:cNvPr id="11" name="Picture 10" descr="brac.png"/>
          <p:cNvPicPr>
            <a:picLocks noChangeAspect="1"/>
          </p:cNvPicPr>
          <p:nvPr/>
        </p:nvPicPr>
        <p:blipFill>
          <a:blip r:embed="rId3" cstate="print"/>
          <a:stretch>
            <a:fillRect/>
          </a:stretch>
        </p:blipFill>
        <p:spPr>
          <a:xfrm>
            <a:off x="7884368" y="0"/>
            <a:ext cx="1259632" cy="1124744"/>
          </a:xfrm>
          <a:prstGeom prst="rect">
            <a:avLst/>
          </a:prstGeom>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0"/>
          </p:nvPr>
        </p:nvSpPr>
        <p:spPr/>
        <p:txBody>
          <a:bodyPr/>
          <a:lstStyle/>
          <a:p>
            <a:r>
              <a:rPr lang="en-US"/>
              <a:t>Software Design (UML)</a:t>
            </a:r>
          </a:p>
        </p:txBody>
      </p:sp>
      <p:sp>
        <p:nvSpPr>
          <p:cNvPr id="168962" name="Rectangle 2"/>
          <p:cNvSpPr>
            <a:spLocks noGrp="1" noChangeArrowheads="1"/>
          </p:cNvSpPr>
          <p:nvPr>
            <p:ph type="title"/>
          </p:nvPr>
        </p:nvSpPr>
        <p:spPr>
          <a:xfrm>
            <a:off x="609600" y="381000"/>
            <a:ext cx="7848600" cy="533400"/>
          </a:xfrm>
        </p:spPr>
        <p:txBody>
          <a:bodyPr>
            <a:normAutofit fontScale="90000"/>
          </a:bodyPr>
          <a:lstStyle/>
          <a:p>
            <a:r>
              <a:rPr lang="en-US" dirty="0"/>
              <a:t>Association Relationships</a:t>
            </a:r>
          </a:p>
        </p:txBody>
      </p:sp>
      <p:sp>
        <p:nvSpPr>
          <p:cNvPr id="168963" name="Text Box 3"/>
          <p:cNvSpPr txBox="1">
            <a:spLocks noChangeArrowheads="1"/>
          </p:cNvSpPr>
          <p:nvPr/>
        </p:nvSpPr>
        <p:spPr bwMode="auto">
          <a:xfrm>
            <a:off x="609600" y="1371600"/>
            <a:ext cx="8108950" cy="1552575"/>
          </a:xfrm>
          <a:prstGeom prst="rect">
            <a:avLst/>
          </a:prstGeom>
          <a:noFill/>
          <a:ln w="9525">
            <a:noFill/>
            <a:miter lim="800000"/>
            <a:headEnd/>
            <a:tailEnd/>
          </a:ln>
          <a:effectLst/>
        </p:spPr>
        <p:txBody>
          <a:bodyPr>
            <a:spAutoFit/>
          </a:bodyPr>
          <a:lstStyle/>
          <a:p>
            <a:r>
              <a:rPr lang="en-US"/>
              <a:t>If two classes in a model need to communicate with each other, there must be link between them. </a:t>
            </a:r>
          </a:p>
          <a:p>
            <a:endParaRPr lang="en-US"/>
          </a:p>
          <a:p>
            <a:r>
              <a:rPr lang="en-US"/>
              <a:t>An </a:t>
            </a:r>
            <a:r>
              <a:rPr lang="en-US" i="1"/>
              <a:t>association</a:t>
            </a:r>
            <a:r>
              <a:rPr lang="en-US"/>
              <a:t> denotes that link. </a:t>
            </a:r>
          </a:p>
        </p:txBody>
      </p:sp>
      <p:sp>
        <p:nvSpPr>
          <p:cNvPr id="168964" name="Line 4"/>
          <p:cNvSpPr>
            <a:spLocks noChangeShapeType="1"/>
          </p:cNvSpPr>
          <p:nvPr/>
        </p:nvSpPr>
        <p:spPr bwMode="auto">
          <a:xfrm>
            <a:off x="2743200" y="4038600"/>
            <a:ext cx="3657600" cy="0"/>
          </a:xfrm>
          <a:prstGeom prst="line">
            <a:avLst/>
          </a:prstGeom>
          <a:noFill/>
          <a:ln w="28575">
            <a:solidFill>
              <a:schemeClr val="tx1"/>
            </a:solidFill>
            <a:round/>
            <a:headEnd/>
            <a:tailEnd type="none" w="lg" len="lg"/>
          </a:ln>
          <a:effectLst/>
        </p:spPr>
        <p:txBody>
          <a:bodyPr wrap="none" anchor="ctr"/>
          <a:lstStyle/>
          <a:p>
            <a:endParaRPr lang="en-US"/>
          </a:p>
        </p:txBody>
      </p:sp>
      <p:sp>
        <p:nvSpPr>
          <p:cNvPr id="168965" name="Rectangle 5"/>
          <p:cNvSpPr>
            <a:spLocks noChangeArrowheads="1"/>
          </p:cNvSpPr>
          <p:nvPr/>
        </p:nvSpPr>
        <p:spPr bwMode="auto">
          <a:xfrm>
            <a:off x="6324600" y="3810000"/>
            <a:ext cx="2057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Instructor</a:t>
            </a:r>
          </a:p>
        </p:txBody>
      </p:sp>
      <p:sp>
        <p:nvSpPr>
          <p:cNvPr id="168966" name="Rectangle 6"/>
          <p:cNvSpPr>
            <a:spLocks noChangeArrowheads="1"/>
          </p:cNvSpPr>
          <p:nvPr/>
        </p:nvSpPr>
        <p:spPr bwMode="auto">
          <a:xfrm>
            <a:off x="685800" y="3771900"/>
            <a:ext cx="2057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Student</a:t>
            </a:r>
          </a:p>
        </p:txBody>
      </p:sp>
      <p:pic>
        <p:nvPicPr>
          <p:cNvPr id="8" name="Picture 7" descr="brac.png"/>
          <p:cNvPicPr>
            <a:picLocks noChangeAspect="1"/>
          </p:cNvPicPr>
          <p:nvPr/>
        </p:nvPicPr>
        <p:blipFill>
          <a:blip r:embed="rId2" cstate="print"/>
          <a:stretch>
            <a:fillRect/>
          </a:stretch>
        </p:blipFill>
        <p:spPr>
          <a:xfrm>
            <a:off x="7884368" y="5733256"/>
            <a:ext cx="1259632" cy="112474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0"/>
          </p:nvPr>
        </p:nvSpPr>
        <p:spPr/>
        <p:txBody>
          <a:bodyPr/>
          <a:lstStyle/>
          <a:p>
            <a:r>
              <a:rPr lang="en-US"/>
              <a:t>Software Design (UML)</a:t>
            </a:r>
          </a:p>
        </p:txBody>
      </p:sp>
      <p:sp>
        <p:nvSpPr>
          <p:cNvPr id="169986" name="Rectangle 2"/>
          <p:cNvSpPr>
            <a:spLocks noGrp="1" noChangeArrowheads="1"/>
          </p:cNvSpPr>
          <p:nvPr>
            <p:ph type="title"/>
          </p:nvPr>
        </p:nvSpPr>
        <p:spPr>
          <a:xfrm>
            <a:off x="609600" y="381000"/>
            <a:ext cx="8153400" cy="533400"/>
          </a:xfrm>
        </p:spPr>
        <p:txBody>
          <a:bodyPr>
            <a:normAutofit fontScale="90000"/>
          </a:bodyPr>
          <a:lstStyle/>
          <a:p>
            <a:r>
              <a:rPr lang="en-US" dirty="0"/>
              <a:t>Association Relationships (Cont’d)</a:t>
            </a:r>
          </a:p>
        </p:txBody>
      </p:sp>
      <p:sp>
        <p:nvSpPr>
          <p:cNvPr id="169987" name="Text Box 3"/>
          <p:cNvSpPr txBox="1">
            <a:spLocks noChangeArrowheads="1"/>
          </p:cNvSpPr>
          <p:nvPr/>
        </p:nvSpPr>
        <p:spPr bwMode="auto">
          <a:xfrm>
            <a:off x="609600" y="1371600"/>
            <a:ext cx="8108950" cy="1917700"/>
          </a:xfrm>
          <a:prstGeom prst="rect">
            <a:avLst/>
          </a:prstGeom>
          <a:noFill/>
          <a:ln w="9525">
            <a:noFill/>
            <a:miter lim="800000"/>
            <a:headEnd/>
            <a:tailEnd/>
          </a:ln>
          <a:effectLst/>
        </p:spPr>
        <p:txBody>
          <a:bodyPr>
            <a:spAutoFit/>
          </a:bodyPr>
          <a:lstStyle/>
          <a:p>
            <a:r>
              <a:rPr lang="en-US"/>
              <a:t>We can indicate the </a:t>
            </a:r>
            <a:r>
              <a:rPr lang="en-US" i="1"/>
              <a:t>multiplicity</a:t>
            </a:r>
            <a:r>
              <a:rPr lang="en-US"/>
              <a:t> of an association by adding </a:t>
            </a:r>
            <a:r>
              <a:rPr lang="en-US" i="1"/>
              <a:t>multiplicity adornments</a:t>
            </a:r>
            <a:r>
              <a:rPr lang="en-US"/>
              <a:t> to the line denoting the association. </a:t>
            </a:r>
          </a:p>
          <a:p>
            <a:endParaRPr lang="en-US"/>
          </a:p>
          <a:p>
            <a:r>
              <a:rPr lang="en-US"/>
              <a:t>The example indicates that a </a:t>
            </a:r>
            <a:r>
              <a:rPr lang="en-US" i="1"/>
              <a:t>Student</a:t>
            </a:r>
            <a:r>
              <a:rPr lang="en-US"/>
              <a:t> has one or more </a:t>
            </a:r>
            <a:r>
              <a:rPr lang="en-US" i="1"/>
              <a:t>Instructors</a:t>
            </a:r>
            <a:r>
              <a:rPr lang="en-US"/>
              <a:t>:</a:t>
            </a:r>
          </a:p>
        </p:txBody>
      </p:sp>
      <p:sp>
        <p:nvSpPr>
          <p:cNvPr id="169988" name="Line 4"/>
          <p:cNvSpPr>
            <a:spLocks noChangeShapeType="1"/>
          </p:cNvSpPr>
          <p:nvPr/>
        </p:nvSpPr>
        <p:spPr bwMode="auto">
          <a:xfrm>
            <a:off x="2743200" y="4038600"/>
            <a:ext cx="3657600" cy="0"/>
          </a:xfrm>
          <a:prstGeom prst="line">
            <a:avLst/>
          </a:prstGeom>
          <a:noFill/>
          <a:ln w="28575">
            <a:solidFill>
              <a:schemeClr val="tx1"/>
            </a:solidFill>
            <a:round/>
            <a:headEnd/>
            <a:tailEnd type="none" w="lg" len="lg"/>
          </a:ln>
          <a:effectLst/>
        </p:spPr>
        <p:txBody>
          <a:bodyPr wrap="none" anchor="ctr"/>
          <a:lstStyle/>
          <a:p>
            <a:endParaRPr lang="en-US"/>
          </a:p>
        </p:txBody>
      </p:sp>
      <p:sp>
        <p:nvSpPr>
          <p:cNvPr id="169989" name="Rectangle 5"/>
          <p:cNvSpPr>
            <a:spLocks noChangeArrowheads="1"/>
          </p:cNvSpPr>
          <p:nvPr/>
        </p:nvSpPr>
        <p:spPr bwMode="auto">
          <a:xfrm>
            <a:off x="6324600" y="3810000"/>
            <a:ext cx="2057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Instructor</a:t>
            </a:r>
          </a:p>
        </p:txBody>
      </p:sp>
      <p:sp>
        <p:nvSpPr>
          <p:cNvPr id="169990" name="Rectangle 6"/>
          <p:cNvSpPr>
            <a:spLocks noChangeArrowheads="1"/>
          </p:cNvSpPr>
          <p:nvPr/>
        </p:nvSpPr>
        <p:spPr bwMode="auto">
          <a:xfrm>
            <a:off x="685800" y="3771900"/>
            <a:ext cx="2057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Student</a:t>
            </a:r>
          </a:p>
        </p:txBody>
      </p:sp>
      <p:sp>
        <p:nvSpPr>
          <p:cNvPr id="169991" name="Text Box 7"/>
          <p:cNvSpPr txBox="1">
            <a:spLocks noChangeArrowheads="1"/>
          </p:cNvSpPr>
          <p:nvPr/>
        </p:nvSpPr>
        <p:spPr bwMode="auto">
          <a:xfrm>
            <a:off x="5638800" y="4038600"/>
            <a:ext cx="685800" cy="457200"/>
          </a:xfrm>
          <a:prstGeom prst="rect">
            <a:avLst/>
          </a:prstGeom>
          <a:noFill/>
          <a:ln w="9525">
            <a:noFill/>
            <a:miter lim="800000"/>
            <a:headEnd/>
            <a:tailEnd/>
          </a:ln>
          <a:effectLst/>
        </p:spPr>
        <p:txBody>
          <a:bodyPr>
            <a:spAutoFit/>
          </a:bodyPr>
          <a:lstStyle/>
          <a:p>
            <a:pPr>
              <a:spcBef>
                <a:spcPct val="50000"/>
              </a:spcBef>
            </a:pPr>
            <a:r>
              <a:rPr lang="en-US"/>
              <a:t>1..*</a:t>
            </a:r>
          </a:p>
        </p:txBody>
      </p:sp>
      <p:pic>
        <p:nvPicPr>
          <p:cNvPr id="9" name="Picture 8" descr="brac.png"/>
          <p:cNvPicPr>
            <a:picLocks noChangeAspect="1"/>
          </p:cNvPicPr>
          <p:nvPr/>
        </p:nvPicPr>
        <p:blipFill>
          <a:blip r:embed="rId2" cstate="print"/>
          <a:stretch>
            <a:fillRect/>
          </a:stretch>
        </p:blipFill>
        <p:spPr>
          <a:xfrm>
            <a:off x="7884368" y="5733256"/>
            <a:ext cx="1259632" cy="112474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0"/>
          </p:nvPr>
        </p:nvSpPr>
        <p:spPr/>
        <p:txBody>
          <a:bodyPr/>
          <a:lstStyle/>
          <a:p>
            <a:r>
              <a:rPr lang="en-US"/>
              <a:t>Software Design (UML)</a:t>
            </a:r>
          </a:p>
        </p:txBody>
      </p:sp>
      <p:sp>
        <p:nvSpPr>
          <p:cNvPr id="171010" name="Rectangle 2"/>
          <p:cNvSpPr>
            <a:spLocks noGrp="1" noChangeArrowheads="1"/>
          </p:cNvSpPr>
          <p:nvPr>
            <p:ph type="title"/>
          </p:nvPr>
        </p:nvSpPr>
        <p:spPr>
          <a:xfrm>
            <a:off x="609600" y="381000"/>
            <a:ext cx="8229600" cy="533400"/>
          </a:xfrm>
        </p:spPr>
        <p:txBody>
          <a:bodyPr>
            <a:normAutofit fontScale="90000"/>
          </a:bodyPr>
          <a:lstStyle/>
          <a:p>
            <a:r>
              <a:rPr lang="en-US" dirty="0"/>
              <a:t>Association Relationships (Cont’d)</a:t>
            </a:r>
          </a:p>
        </p:txBody>
      </p:sp>
      <p:sp>
        <p:nvSpPr>
          <p:cNvPr id="171011" name="Text Box 3"/>
          <p:cNvSpPr txBox="1">
            <a:spLocks noChangeArrowheads="1"/>
          </p:cNvSpPr>
          <p:nvPr/>
        </p:nvSpPr>
        <p:spPr bwMode="auto">
          <a:xfrm>
            <a:off x="609600" y="1981200"/>
            <a:ext cx="8108950" cy="822325"/>
          </a:xfrm>
          <a:prstGeom prst="rect">
            <a:avLst/>
          </a:prstGeom>
          <a:noFill/>
          <a:ln w="9525">
            <a:noFill/>
            <a:miter lim="800000"/>
            <a:headEnd/>
            <a:tailEnd/>
          </a:ln>
          <a:effectLst/>
        </p:spPr>
        <p:txBody>
          <a:bodyPr>
            <a:spAutoFit/>
          </a:bodyPr>
          <a:lstStyle/>
          <a:p>
            <a:r>
              <a:rPr lang="en-US"/>
              <a:t>The example indicates that every </a:t>
            </a:r>
            <a:r>
              <a:rPr lang="en-US" i="1"/>
              <a:t>Instructor</a:t>
            </a:r>
            <a:r>
              <a:rPr lang="en-US"/>
              <a:t> has one or more </a:t>
            </a:r>
            <a:r>
              <a:rPr lang="en-US" i="1"/>
              <a:t>Students</a:t>
            </a:r>
            <a:r>
              <a:rPr lang="en-US"/>
              <a:t>:</a:t>
            </a:r>
          </a:p>
        </p:txBody>
      </p:sp>
      <p:sp>
        <p:nvSpPr>
          <p:cNvPr id="171012" name="Line 4"/>
          <p:cNvSpPr>
            <a:spLocks noChangeShapeType="1"/>
          </p:cNvSpPr>
          <p:nvPr/>
        </p:nvSpPr>
        <p:spPr bwMode="auto">
          <a:xfrm>
            <a:off x="2743200" y="4038600"/>
            <a:ext cx="3657600" cy="0"/>
          </a:xfrm>
          <a:prstGeom prst="line">
            <a:avLst/>
          </a:prstGeom>
          <a:noFill/>
          <a:ln w="28575">
            <a:solidFill>
              <a:schemeClr val="tx1"/>
            </a:solidFill>
            <a:round/>
            <a:headEnd/>
            <a:tailEnd type="none" w="lg" len="lg"/>
          </a:ln>
          <a:effectLst/>
        </p:spPr>
        <p:txBody>
          <a:bodyPr wrap="none" anchor="ctr"/>
          <a:lstStyle/>
          <a:p>
            <a:endParaRPr lang="en-US"/>
          </a:p>
        </p:txBody>
      </p:sp>
      <p:sp>
        <p:nvSpPr>
          <p:cNvPr id="171013" name="Rectangle 5"/>
          <p:cNvSpPr>
            <a:spLocks noChangeArrowheads="1"/>
          </p:cNvSpPr>
          <p:nvPr/>
        </p:nvSpPr>
        <p:spPr bwMode="auto">
          <a:xfrm>
            <a:off x="6324600" y="3810000"/>
            <a:ext cx="2057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Instructor</a:t>
            </a:r>
          </a:p>
        </p:txBody>
      </p:sp>
      <p:sp>
        <p:nvSpPr>
          <p:cNvPr id="171014" name="Rectangle 6"/>
          <p:cNvSpPr>
            <a:spLocks noChangeArrowheads="1"/>
          </p:cNvSpPr>
          <p:nvPr/>
        </p:nvSpPr>
        <p:spPr bwMode="auto">
          <a:xfrm>
            <a:off x="685800" y="3771900"/>
            <a:ext cx="2057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Student</a:t>
            </a:r>
          </a:p>
        </p:txBody>
      </p:sp>
      <p:sp>
        <p:nvSpPr>
          <p:cNvPr id="171016" name="Text Box 8"/>
          <p:cNvSpPr txBox="1">
            <a:spLocks noChangeArrowheads="1"/>
          </p:cNvSpPr>
          <p:nvPr/>
        </p:nvSpPr>
        <p:spPr bwMode="auto">
          <a:xfrm>
            <a:off x="2743200" y="4038600"/>
            <a:ext cx="685800" cy="457200"/>
          </a:xfrm>
          <a:prstGeom prst="rect">
            <a:avLst/>
          </a:prstGeom>
          <a:noFill/>
          <a:ln w="9525">
            <a:noFill/>
            <a:miter lim="800000"/>
            <a:headEnd/>
            <a:tailEnd/>
          </a:ln>
          <a:effectLst/>
        </p:spPr>
        <p:txBody>
          <a:bodyPr>
            <a:spAutoFit/>
          </a:bodyPr>
          <a:lstStyle/>
          <a:p>
            <a:pPr>
              <a:spcBef>
                <a:spcPct val="50000"/>
              </a:spcBef>
            </a:pPr>
            <a:r>
              <a:rPr lang="en-US" dirty="0"/>
              <a:t>1..*</a:t>
            </a:r>
          </a:p>
        </p:txBody>
      </p:sp>
      <p:pic>
        <p:nvPicPr>
          <p:cNvPr id="9" name="Picture 8" descr="brac.png"/>
          <p:cNvPicPr>
            <a:picLocks noChangeAspect="1"/>
          </p:cNvPicPr>
          <p:nvPr/>
        </p:nvPicPr>
        <p:blipFill>
          <a:blip r:embed="rId2" cstate="print"/>
          <a:stretch>
            <a:fillRect/>
          </a:stretch>
        </p:blipFill>
        <p:spPr>
          <a:xfrm>
            <a:off x="7884368" y="5733256"/>
            <a:ext cx="1259632" cy="112474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dirty="0"/>
              <a:t>Association Relationship</a:t>
            </a:r>
          </a:p>
        </p:txBody>
      </p:sp>
      <p:sp>
        <p:nvSpPr>
          <p:cNvPr id="33795" name="Rectangle 3"/>
          <p:cNvSpPr>
            <a:spLocks noGrp="1" noChangeArrowheads="1"/>
          </p:cNvSpPr>
          <p:nvPr>
            <p:ph type="body" idx="1"/>
          </p:nvPr>
        </p:nvSpPr>
        <p:spPr>
          <a:xfrm>
            <a:off x="457200" y="1143000"/>
            <a:ext cx="8229600" cy="4876800"/>
          </a:xfrm>
        </p:spPr>
        <p:txBody>
          <a:bodyPr/>
          <a:lstStyle/>
          <a:p>
            <a:pPr eaLnBrk="1" hangingPunct="1"/>
            <a:r>
              <a:rPr lang="en-US" altLang="en-US" sz="3600" dirty="0"/>
              <a:t>Role type shown by:</a:t>
            </a:r>
          </a:p>
          <a:p>
            <a:pPr lvl="1" eaLnBrk="1" hangingPunct="1"/>
            <a:r>
              <a:rPr lang="en-US" altLang="en-US" sz="3200" dirty="0"/>
              <a:t>drawing line between classes</a:t>
            </a:r>
          </a:p>
          <a:p>
            <a:pPr lvl="1" eaLnBrk="1" hangingPunct="1"/>
            <a:r>
              <a:rPr lang="en-US" altLang="en-US" sz="3200" dirty="0"/>
              <a:t>indicating with a plus sign before the role name</a:t>
            </a:r>
          </a:p>
        </p:txBody>
      </p:sp>
      <p:sp>
        <p:nvSpPr>
          <p:cNvPr id="33796" name="Rectangle 4"/>
          <p:cNvSpPr>
            <a:spLocks noChangeArrowheads="1"/>
          </p:cNvSpPr>
          <p:nvPr/>
        </p:nvSpPr>
        <p:spPr bwMode="auto">
          <a:xfrm>
            <a:off x="990600" y="3505200"/>
            <a:ext cx="1752600" cy="533400"/>
          </a:xfrm>
          <a:prstGeom prst="rect">
            <a:avLst/>
          </a:prstGeom>
          <a:solidFill>
            <a:schemeClr val="accent1"/>
          </a:solidFill>
          <a:ln w="9525">
            <a:solidFill>
              <a:schemeClr val="tx1"/>
            </a:solidFill>
            <a:miter lim="800000"/>
            <a:headEnd/>
            <a:tailEnd/>
          </a:ln>
          <a:effectLst/>
        </p:spPr>
        <p:txBody>
          <a:bodyPr wrap="none" anchor="ctr"/>
          <a:lstStyle/>
          <a:p>
            <a:pPr eaLnBrk="1" hangingPunct="1"/>
            <a:endParaRPr lang="en-GB" altLang="en-US"/>
          </a:p>
        </p:txBody>
      </p:sp>
      <p:sp>
        <p:nvSpPr>
          <p:cNvPr id="33797" name="Text Box 5"/>
          <p:cNvSpPr txBox="1">
            <a:spLocks noChangeArrowheads="1"/>
          </p:cNvSpPr>
          <p:nvPr/>
        </p:nvSpPr>
        <p:spPr bwMode="auto">
          <a:xfrm>
            <a:off x="1066800" y="3581400"/>
            <a:ext cx="1524000" cy="366713"/>
          </a:xfrm>
          <a:prstGeom prst="rect">
            <a:avLst/>
          </a:prstGeom>
          <a:noFill/>
          <a:ln w="9525">
            <a:noFill/>
            <a:miter lim="800000"/>
            <a:headEnd/>
            <a:tailEnd/>
          </a:ln>
          <a:effectLst/>
        </p:spPr>
        <p:txBody>
          <a:bodyPr>
            <a:spAutoFit/>
          </a:bodyPr>
          <a:lstStyle/>
          <a:p>
            <a:pPr>
              <a:spcBef>
                <a:spcPct val="50000"/>
              </a:spcBef>
            </a:pPr>
            <a:r>
              <a:rPr lang="en-US" altLang="en-US" sz="2400">
                <a:latin typeface="Times New Roman" pitchFamily="18" charset="0"/>
              </a:rPr>
              <a:t>Patient</a:t>
            </a:r>
          </a:p>
        </p:txBody>
      </p:sp>
      <p:sp>
        <p:nvSpPr>
          <p:cNvPr id="33798" name="Line 6"/>
          <p:cNvSpPr>
            <a:spLocks noChangeShapeType="1"/>
          </p:cNvSpPr>
          <p:nvPr/>
        </p:nvSpPr>
        <p:spPr bwMode="auto">
          <a:xfrm>
            <a:off x="2743200" y="3810000"/>
            <a:ext cx="1371600" cy="0"/>
          </a:xfrm>
          <a:prstGeom prst="line">
            <a:avLst/>
          </a:prstGeom>
          <a:noFill/>
          <a:ln w="9525">
            <a:solidFill>
              <a:schemeClr val="tx1"/>
            </a:solidFill>
            <a:round/>
            <a:headEnd/>
            <a:tailEnd/>
          </a:ln>
          <a:effectLst/>
        </p:spPr>
        <p:txBody>
          <a:bodyPr/>
          <a:lstStyle/>
          <a:p>
            <a:endParaRPr lang="en-US"/>
          </a:p>
        </p:txBody>
      </p:sp>
      <p:sp>
        <p:nvSpPr>
          <p:cNvPr id="33799" name="Line 7"/>
          <p:cNvSpPr>
            <a:spLocks noChangeShapeType="1"/>
          </p:cNvSpPr>
          <p:nvPr/>
        </p:nvSpPr>
        <p:spPr bwMode="auto">
          <a:xfrm>
            <a:off x="4114799" y="3810000"/>
            <a:ext cx="0" cy="685799"/>
          </a:xfrm>
          <a:prstGeom prst="line">
            <a:avLst/>
          </a:prstGeom>
          <a:noFill/>
          <a:ln w="9525">
            <a:solidFill>
              <a:schemeClr val="tx1"/>
            </a:solidFill>
            <a:round/>
            <a:headEnd/>
            <a:tailEnd/>
          </a:ln>
          <a:effectLst/>
        </p:spPr>
        <p:txBody>
          <a:bodyPr/>
          <a:lstStyle/>
          <a:p>
            <a:endParaRPr lang="en-US"/>
          </a:p>
        </p:txBody>
      </p:sp>
      <p:sp>
        <p:nvSpPr>
          <p:cNvPr id="33800" name="Line 8"/>
          <p:cNvSpPr>
            <a:spLocks noChangeShapeType="1"/>
          </p:cNvSpPr>
          <p:nvPr/>
        </p:nvSpPr>
        <p:spPr bwMode="auto">
          <a:xfrm flipH="1">
            <a:off x="2133599" y="4495799"/>
            <a:ext cx="1981200" cy="0"/>
          </a:xfrm>
          <a:prstGeom prst="line">
            <a:avLst/>
          </a:prstGeom>
          <a:noFill/>
          <a:ln w="9525">
            <a:solidFill>
              <a:schemeClr val="tx1"/>
            </a:solidFill>
            <a:round/>
            <a:headEnd/>
            <a:tailEnd/>
          </a:ln>
          <a:effectLst/>
        </p:spPr>
        <p:txBody>
          <a:bodyPr/>
          <a:lstStyle/>
          <a:p>
            <a:endParaRPr lang="en-US"/>
          </a:p>
        </p:txBody>
      </p:sp>
      <p:sp>
        <p:nvSpPr>
          <p:cNvPr id="33801" name="Line 9"/>
          <p:cNvSpPr>
            <a:spLocks noChangeShapeType="1"/>
          </p:cNvSpPr>
          <p:nvPr/>
        </p:nvSpPr>
        <p:spPr bwMode="auto">
          <a:xfrm flipV="1">
            <a:off x="2133599" y="4038599"/>
            <a:ext cx="1" cy="457197"/>
          </a:xfrm>
          <a:prstGeom prst="line">
            <a:avLst/>
          </a:prstGeom>
          <a:noFill/>
          <a:ln w="9525">
            <a:solidFill>
              <a:schemeClr val="tx1"/>
            </a:solidFill>
            <a:round/>
            <a:headEnd/>
            <a:tailEnd/>
          </a:ln>
          <a:effectLst/>
        </p:spPr>
        <p:txBody>
          <a:bodyPr/>
          <a:lstStyle/>
          <a:p>
            <a:endParaRPr lang="en-US"/>
          </a:p>
        </p:txBody>
      </p:sp>
      <p:sp>
        <p:nvSpPr>
          <p:cNvPr id="33802" name="Text Box 10"/>
          <p:cNvSpPr txBox="1">
            <a:spLocks noChangeArrowheads="1"/>
          </p:cNvSpPr>
          <p:nvPr/>
        </p:nvSpPr>
        <p:spPr bwMode="auto">
          <a:xfrm>
            <a:off x="4191002" y="3853237"/>
            <a:ext cx="3581397" cy="461665"/>
          </a:xfrm>
          <a:prstGeom prst="rect">
            <a:avLst/>
          </a:prstGeom>
          <a:noFill/>
          <a:ln w="9525">
            <a:noFill/>
            <a:miter lim="800000"/>
            <a:headEnd/>
            <a:tailEnd/>
          </a:ln>
          <a:effectLst/>
        </p:spPr>
        <p:txBody>
          <a:bodyPr wrap="square">
            <a:spAutoFit/>
          </a:bodyPr>
          <a:lstStyle/>
          <a:p>
            <a:pPr>
              <a:spcBef>
                <a:spcPct val="50000"/>
              </a:spcBef>
            </a:pPr>
            <a:r>
              <a:rPr lang="en-US" altLang="en-US" sz="2400" dirty="0">
                <a:latin typeface="Times New Roman" pitchFamily="18" charset="0"/>
              </a:rPr>
              <a:t>+ primary insurance carrier</a:t>
            </a:r>
          </a:p>
        </p:txBody>
      </p:sp>
      <p:pic>
        <p:nvPicPr>
          <p:cNvPr id="11" name="Picture 10" descr="brac.png"/>
          <p:cNvPicPr>
            <a:picLocks noChangeAspect="1"/>
          </p:cNvPicPr>
          <p:nvPr/>
        </p:nvPicPr>
        <p:blipFill>
          <a:blip r:embed="rId3" cstate="print"/>
          <a:stretch>
            <a:fillRect/>
          </a:stretch>
        </p:blipFill>
        <p:spPr>
          <a:xfrm>
            <a:off x="7884368" y="5733256"/>
            <a:ext cx="1259632" cy="1124744"/>
          </a:xfrm>
          <a:prstGeom prst="rect">
            <a:avLst/>
          </a:prstGeom>
        </p:spPr>
      </p:pic>
      <p:pic>
        <p:nvPicPr>
          <p:cNvPr id="9" name="Picture 8">
            <a:extLst>
              <a:ext uri="{FF2B5EF4-FFF2-40B4-BE49-F238E27FC236}">
                <a16:creationId xmlns:a16="http://schemas.microsoft.com/office/drawing/2014/main" id="{3D8EC415-885E-2985-7CBA-5F90FF5058D7}"/>
              </a:ext>
            </a:extLst>
          </p:cNvPr>
          <p:cNvPicPr>
            <a:picLocks noChangeAspect="1"/>
          </p:cNvPicPr>
          <p:nvPr/>
        </p:nvPicPr>
        <p:blipFill>
          <a:blip r:embed="rId4"/>
          <a:stretch>
            <a:fillRect/>
          </a:stretch>
        </p:blipFill>
        <p:spPr>
          <a:xfrm>
            <a:off x="1066800" y="5107925"/>
            <a:ext cx="4352925" cy="647700"/>
          </a:xfrm>
          <a:prstGeom prst="rect">
            <a:avLst/>
          </a:prstGeom>
        </p:spPr>
      </p:pic>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en-US" dirty="0"/>
              <a:t>Aggregation Relationship</a:t>
            </a:r>
          </a:p>
        </p:txBody>
      </p:sp>
      <p:sp>
        <p:nvSpPr>
          <p:cNvPr id="44035" name="Rectangle 3"/>
          <p:cNvSpPr>
            <a:spLocks noGrp="1" noChangeArrowheads="1"/>
          </p:cNvSpPr>
          <p:nvPr>
            <p:ph type="body" idx="1"/>
          </p:nvPr>
        </p:nvSpPr>
        <p:spPr/>
        <p:txBody>
          <a:bodyPr/>
          <a:lstStyle/>
          <a:p>
            <a:pPr eaLnBrk="1" hangingPunct="1"/>
            <a:r>
              <a:rPr lang="en-US" altLang="en-US" sz="3600" dirty="0"/>
              <a:t>Specialized form of association in which a whole is related to its part(s)</a:t>
            </a:r>
          </a:p>
          <a:p>
            <a:pPr eaLnBrk="1" hangingPunct="1"/>
            <a:r>
              <a:rPr lang="en-US" altLang="en-US" sz="3600" dirty="0"/>
              <a:t>Represented by </a:t>
            </a:r>
            <a:r>
              <a:rPr lang="en-US" altLang="en-US" sz="3600" i="1" dirty="0"/>
              <a:t>a-part-of</a:t>
            </a:r>
            <a:r>
              <a:rPr lang="en-US" altLang="en-US" sz="3600" dirty="0"/>
              <a:t> relationship</a:t>
            </a:r>
          </a:p>
          <a:p>
            <a:r>
              <a:rPr lang="en-US" sz="3600" dirty="0"/>
              <a:t>Specifies a whole-part relationship between an aggregate (a whole) and a constituent part, where the part can exist independently from the aggregate.</a:t>
            </a:r>
            <a:endParaRPr lang="en-US" altLang="en-US" sz="3600" dirty="0"/>
          </a:p>
        </p:txBody>
      </p:sp>
      <p:pic>
        <p:nvPicPr>
          <p:cNvPr id="4" name="Picture 3" descr="brac.png"/>
          <p:cNvPicPr>
            <a:picLocks noChangeAspect="1"/>
          </p:cNvPicPr>
          <p:nvPr/>
        </p:nvPicPr>
        <p:blipFill>
          <a:blip r:embed="rId3" cstate="print"/>
          <a:stretch>
            <a:fillRect/>
          </a:stretch>
        </p:blipFill>
        <p:spPr>
          <a:xfrm>
            <a:off x="7884368" y="5733256"/>
            <a:ext cx="1259632" cy="1124744"/>
          </a:xfrm>
          <a:prstGeom prst="rect">
            <a:avLst/>
          </a:prstGeom>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GB" altLang="en-US"/>
              <a:t>What is a Class?</a:t>
            </a:r>
          </a:p>
        </p:txBody>
      </p:sp>
      <p:sp>
        <p:nvSpPr>
          <p:cNvPr id="3075" name="Rectangle 3"/>
          <p:cNvSpPr>
            <a:spLocks noGrp="1" noChangeArrowheads="1"/>
          </p:cNvSpPr>
          <p:nvPr>
            <p:ph type="body" idx="1"/>
          </p:nvPr>
        </p:nvSpPr>
        <p:spPr>
          <a:xfrm>
            <a:off x="381000" y="1676400"/>
            <a:ext cx="8382000" cy="4953000"/>
          </a:xfrm>
        </p:spPr>
        <p:txBody>
          <a:bodyPr/>
          <a:lstStyle/>
          <a:p>
            <a:pPr marL="465138" indent="-465138" eaLnBrk="1" hangingPunct="1"/>
            <a:r>
              <a:rPr lang="en-GB" altLang="en-US" sz="3600"/>
              <a:t>A general template that we use to create specific instances or objects in the application domain</a:t>
            </a:r>
          </a:p>
          <a:p>
            <a:pPr marL="465138" indent="-465138" eaLnBrk="1" hangingPunct="1"/>
            <a:r>
              <a:rPr lang="en-GB" altLang="en-US" sz="3600"/>
              <a:t>Represents a kind of person, place, or thing about which the system will need to capture and store information</a:t>
            </a:r>
          </a:p>
          <a:p>
            <a:pPr marL="465138" indent="-465138" eaLnBrk="1" hangingPunct="1"/>
            <a:r>
              <a:rPr lang="en-GB" altLang="en-US" sz="3600"/>
              <a:t>Abstractions that specify the attributes and behaviors of a set of objects</a:t>
            </a:r>
          </a:p>
        </p:txBody>
      </p:sp>
      <p:pic>
        <p:nvPicPr>
          <p:cNvPr id="4" name="Picture 3" descr="brac.png"/>
          <p:cNvPicPr>
            <a:picLocks noChangeAspect="1"/>
          </p:cNvPicPr>
          <p:nvPr/>
        </p:nvPicPr>
        <p:blipFill>
          <a:blip r:embed="rId3" cstate="print"/>
          <a:stretch>
            <a:fillRect/>
          </a:stretch>
        </p:blipFill>
        <p:spPr>
          <a:xfrm>
            <a:off x="7884368" y="5733256"/>
            <a:ext cx="1259632" cy="1124744"/>
          </a:xfrm>
          <a:prstGeom prst="rect">
            <a:avLst/>
          </a:prstGeom>
        </p:spPr>
      </p:pic>
    </p:spTree>
    <p:extLst>
      <p:ext uri="{BB962C8B-B14F-4D97-AF65-F5344CB8AC3E}">
        <p14:creationId xmlns:p14="http://schemas.microsoft.com/office/powerpoint/2010/main" val="35032921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dirty="0"/>
              <a:t>Aggregation Relationship</a:t>
            </a:r>
          </a:p>
        </p:txBody>
      </p:sp>
      <p:sp>
        <p:nvSpPr>
          <p:cNvPr id="46083" name="Rectangle 3"/>
          <p:cNvSpPr>
            <a:spLocks noGrp="1" noChangeArrowheads="1"/>
          </p:cNvSpPr>
          <p:nvPr>
            <p:ph type="body" idx="1"/>
          </p:nvPr>
        </p:nvSpPr>
        <p:spPr>
          <a:xfrm>
            <a:off x="457200" y="1417638"/>
            <a:ext cx="8229600" cy="4525962"/>
          </a:xfrm>
        </p:spPr>
        <p:txBody>
          <a:bodyPr/>
          <a:lstStyle/>
          <a:p>
            <a:r>
              <a:rPr lang="en-US" sz="3600" dirty="0"/>
              <a:t>Aggregations are denoted by a hollow-diamond adornment on the association.</a:t>
            </a:r>
            <a:endParaRPr lang="en-US" altLang="en-US" sz="3600" dirty="0"/>
          </a:p>
        </p:txBody>
      </p:sp>
      <p:grpSp>
        <p:nvGrpSpPr>
          <p:cNvPr id="2" name="Group 4"/>
          <p:cNvGrpSpPr>
            <a:grpSpLocks/>
          </p:cNvGrpSpPr>
          <p:nvPr/>
        </p:nvGrpSpPr>
        <p:grpSpPr bwMode="auto">
          <a:xfrm>
            <a:off x="914400" y="4267200"/>
            <a:ext cx="7086600" cy="1447800"/>
            <a:chOff x="576" y="2496"/>
            <a:chExt cx="4464" cy="912"/>
          </a:xfrm>
        </p:grpSpPr>
        <p:sp>
          <p:nvSpPr>
            <p:cNvPr id="46085" name="Rectangle 5"/>
            <p:cNvSpPr>
              <a:spLocks noChangeArrowheads="1"/>
            </p:cNvSpPr>
            <p:nvPr/>
          </p:nvSpPr>
          <p:spPr bwMode="auto">
            <a:xfrm>
              <a:off x="576" y="2496"/>
              <a:ext cx="1344" cy="912"/>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altLang="en-US"/>
                <a:t>Car</a:t>
              </a:r>
            </a:p>
          </p:txBody>
        </p:sp>
        <p:grpSp>
          <p:nvGrpSpPr>
            <p:cNvPr id="3" name="Group 6"/>
            <p:cNvGrpSpPr>
              <a:grpSpLocks/>
            </p:cNvGrpSpPr>
            <p:nvPr/>
          </p:nvGrpSpPr>
          <p:grpSpPr bwMode="auto">
            <a:xfrm>
              <a:off x="1920" y="2544"/>
              <a:ext cx="3120" cy="336"/>
              <a:chOff x="1920" y="2544"/>
              <a:chExt cx="3120" cy="336"/>
            </a:xfrm>
          </p:grpSpPr>
          <p:sp>
            <p:nvSpPr>
              <p:cNvPr id="46091" name="Rectangle 7"/>
              <p:cNvSpPr>
                <a:spLocks noChangeArrowheads="1"/>
              </p:cNvSpPr>
              <p:nvPr/>
            </p:nvSpPr>
            <p:spPr bwMode="auto">
              <a:xfrm>
                <a:off x="3504" y="2544"/>
                <a:ext cx="1536" cy="336"/>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altLang="en-US"/>
                  <a:t>Engine</a:t>
                </a:r>
              </a:p>
            </p:txBody>
          </p:sp>
          <p:grpSp>
            <p:nvGrpSpPr>
              <p:cNvPr id="4" name="Group 8"/>
              <p:cNvGrpSpPr>
                <a:grpSpLocks/>
              </p:cNvGrpSpPr>
              <p:nvPr/>
            </p:nvGrpSpPr>
            <p:grpSpPr bwMode="auto">
              <a:xfrm>
                <a:off x="1920" y="2736"/>
                <a:ext cx="1584" cy="96"/>
                <a:chOff x="2016" y="2640"/>
                <a:chExt cx="1584" cy="96"/>
              </a:xfrm>
            </p:grpSpPr>
            <p:sp>
              <p:nvSpPr>
                <p:cNvPr id="46093" name="Line 9"/>
                <p:cNvSpPr>
                  <a:spLocks noChangeShapeType="1"/>
                </p:cNvSpPr>
                <p:nvPr/>
              </p:nvSpPr>
              <p:spPr bwMode="auto">
                <a:xfrm flipV="1">
                  <a:off x="2208" y="2688"/>
                  <a:ext cx="1392" cy="0"/>
                </a:xfrm>
                <a:prstGeom prst="line">
                  <a:avLst/>
                </a:prstGeom>
                <a:noFill/>
                <a:ln w="28575">
                  <a:solidFill>
                    <a:schemeClr val="tx1"/>
                  </a:solidFill>
                  <a:round/>
                  <a:headEnd type="none" w="lg" len="lg"/>
                  <a:tailEnd/>
                </a:ln>
                <a:effectLst/>
              </p:spPr>
              <p:txBody>
                <a:bodyPr wrap="none" anchor="ctr"/>
                <a:lstStyle/>
                <a:p>
                  <a:endParaRPr lang="en-US"/>
                </a:p>
              </p:txBody>
            </p:sp>
            <p:sp>
              <p:nvSpPr>
                <p:cNvPr id="46094" name="Freeform 10"/>
                <p:cNvSpPr>
                  <a:spLocks/>
                </p:cNvSpPr>
                <p:nvPr/>
              </p:nvSpPr>
              <p:spPr bwMode="auto">
                <a:xfrm>
                  <a:off x="2016" y="2640"/>
                  <a:ext cx="192" cy="96"/>
                </a:xfrm>
                <a:custGeom>
                  <a:avLst/>
                  <a:gdLst>
                    <a:gd name="T0" fmla="*/ 0 w 192"/>
                    <a:gd name="T1" fmla="*/ 48 h 96"/>
                    <a:gd name="T2" fmla="*/ 96 w 192"/>
                    <a:gd name="T3" fmla="*/ 0 h 96"/>
                    <a:gd name="T4" fmla="*/ 192 w 192"/>
                    <a:gd name="T5" fmla="*/ 48 h 96"/>
                    <a:gd name="T6" fmla="*/ 96 w 192"/>
                    <a:gd name="T7" fmla="*/ 96 h 96"/>
                    <a:gd name="T8" fmla="*/ 0 w 192"/>
                    <a:gd name="T9" fmla="*/ 48 h 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96">
                      <a:moveTo>
                        <a:pt x="0" y="48"/>
                      </a:moveTo>
                      <a:lnTo>
                        <a:pt x="96" y="0"/>
                      </a:lnTo>
                      <a:lnTo>
                        <a:pt x="192" y="48"/>
                      </a:lnTo>
                      <a:lnTo>
                        <a:pt x="96" y="96"/>
                      </a:lnTo>
                      <a:lnTo>
                        <a:pt x="0" y="48"/>
                      </a:lnTo>
                      <a:close/>
                    </a:path>
                  </a:pathLst>
                </a:custGeom>
                <a:solidFill>
                  <a:schemeClr val="bg1"/>
                </a:solidFill>
                <a:ln w="12700" cmpd="sng">
                  <a:solidFill>
                    <a:schemeClr val="tx1"/>
                  </a:solidFill>
                  <a:round/>
                  <a:headEnd/>
                  <a:tailEnd/>
                </a:ln>
                <a:effectLst/>
              </p:spPr>
              <p:txBody>
                <a:bodyPr wrap="none" anchor="ctr"/>
                <a:lstStyle/>
                <a:p>
                  <a:endParaRPr lang="en-US"/>
                </a:p>
              </p:txBody>
            </p:sp>
          </p:grpSp>
        </p:grpSp>
        <p:grpSp>
          <p:nvGrpSpPr>
            <p:cNvPr id="5" name="Group 11"/>
            <p:cNvGrpSpPr>
              <a:grpSpLocks/>
            </p:cNvGrpSpPr>
            <p:nvPr/>
          </p:nvGrpSpPr>
          <p:grpSpPr bwMode="auto">
            <a:xfrm>
              <a:off x="1920" y="2976"/>
              <a:ext cx="3120" cy="336"/>
              <a:chOff x="1920" y="2976"/>
              <a:chExt cx="3120" cy="336"/>
            </a:xfrm>
          </p:grpSpPr>
          <p:sp>
            <p:nvSpPr>
              <p:cNvPr id="46088" name="Line 12"/>
              <p:cNvSpPr>
                <a:spLocks noChangeShapeType="1"/>
              </p:cNvSpPr>
              <p:nvPr/>
            </p:nvSpPr>
            <p:spPr bwMode="auto">
              <a:xfrm flipV="1">
                <a:off x="2112" y="3120"/>
                <a:ext cx="1392" cy="0"/>
              </a:xfrm>
              <a:prstGeom prst="line">
                <a:avLst/>
              </a:prstGeom>
              <a:noFill/>
              <a:ln w="28575">
                <a:solidFill>
                  <a:schemeClr val="tx1"/>
                </a:solidFill>
                <a:round/>
                <a:headEnd type="none" w="lg" len="lg"/>
                <a:tailEnd/>
              </a:ln>
              <a:effectLst/>
            </p:spPr>
            <p:txBody>
              <a:bodyPr wrap="none" anchor="ctr"/>
              <a:lstStyle/>
              <a:p>
                <a:endParaRPr lang="en-US"/>
              </a:p>
            </p:txBody>
          </p:sp>
          <p:sp>
            <p:nvSpPr>
              <p:cNvPr id="46089" name="Freeform 13"/>
              <p:cNvSpPr>
                <a:spLocks/>
              </p:cNvSpPr>
              <p:nvPr/>
            </p:nvSpPr>
            <p:spPr bwMode="auto">
              <a:xfrm>
                <a:off x="1920" y="3072"/>
                <a:ext cx="192" cy="96"/>
              </a:xfrm>
              <a:custGeom>
                <a:avLst/>
                <a:gdLst>
                  <a:gd name="T0" fmla="*/ 0 w 192"/>
                  <a:gd name="T1" fmla="*/ 48 h 96"/>
                  <a:gd name="T2" fmla="*/ 96 w 192"/>
                  <a:gd name="T3" fmla="*/ 0 h 96"/>
                  <a:gd name="T4" fmla="*/ 192 w 192"/>
                  <a:gd name="T5" fmla="*/ 48 h 96"/>
                  <a:gd name="T6" fmla="*/ 96 w 192"/>
                  <a:gd name="T7" fmla="*/ 96 h 96"/>
                  <a:gd name="T8" fmla="*/ 0 w 192"/>
                  <a:gd name="T9" fmla="*/ 48 h 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96">
                    <a:moveTo>
                      <a:pt x="0" y="48"/>
                    </a:moveTo>
                    <a:lnTo>
                      <a:pt x="96" y="0"/>
                    </a:lnTo>
                    <a:lnTo>
                      <a:pt x="192" y="48"/>
                    </a:lnTo>
                    <a:lnTo>
                      <a:pt x="96" y="96"/>
                    </a:lnTo>
                    <a:lnTo>
                      <a:pt x="0" y="48"/>
                    </a:lnTo>
                    <a:close/>
                  </a:path>
                </a:pathLst>
              </a:custGeom>
              <a:solidFill>
                <a:schemeClr val="bg1"/>
              </a:solidFill>
              <a:ln w="12700" cmpd="sng">
                <a:solidFill>
                  <a:schemeClr val="tx1"/>
                </a:solidFill>
                <a:round/>
                <a:headEnd/>
                <a:tailEnd/>
              </a:ln>
              <a:effectLst/>
            </p:spPr>
            <p:txBody>
              <a:bodyPr wrap="none" anchor="ctr"/>
              <a:lstStyle/>
              <a:p>
                <a:endParaRPr lang="en-US"/>
              </a:p>
            </p:txBody>
          </p:sp>
          <p:sp>
            <p:nvSpPr>
              <p:cNvPr id="46090" name="Rectangle 14"/>
              <p:cNvSpPr>
                <a:spLocks noChangeArrowheads="1"/>
              </p:cNvSpPr>
              <p:nvPr/>
            </p:nvSpPr>
            <p:spPr bwMode="auto">
              <a:xfrm>
                <a:off x="3504" y="2976"/>
                <a:ext cx="1536" cy="336"/>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altLang="en-US"/>
                  <a:t>Transmission</a:t>
                </a:r>
              </a:p>
            </p:txBody>
          </p:sp>
        </p:grpSp>
      </p:grpSp>
      <p:pic>
        <p:nvPicPr>
          <p:cNvPr id="15" name="Picture 14" descr="brac.png"/>
          <p:cNvPicPr>
            <a:picLocks noChangeAspect="1"/>
          </p:cNvPicPr>
          <p:nvPr/>
        </p:nvPicPr>
        <p:blipFill>
          <a:blip r:embed="rId3" cstate="print"/>
          <a:stretch>
            <a:fillRect/>
          </a:stretch>
        </p:blipFill>
        <p:spPr>
          <a:xfrm>
            <a:off x="7884368" y="5733256"/>
            <a:ext cx="1259632" cy="1124744"/>
          </a:xfrm>
          <a:prstGeom prst="rect">
            <a:avLst/>
          </a:prstGeom>
        </p:spPr>
      </p:pic>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noChangeArrowheads="1"/>
          </p:cNvSpPr>
          <p:nvPr>
            <p:ph type="title"/>
          </p:nvPr>
        </p:nvSpPr>
        <p:spPr/>
        <p:txBody>
          <a:bodyPr/>
          <a:lstStyle/>
          <a:p>
            <a:pPr eaLnBrk="1" hangingPunct="1"/>
            <a:r>
              <a:rPr lang="en-US" altLang="en-US" dirty="0"/>
              <a:t>Composition Relationship</a:t>
            </a:r>
            <a:endParaRPr lang="en-GB" altLang="en-US" dirty="0"/>
          </a:p>
        </p:txBody>
      </p:sp>
      <p:sp>
        <p:nvSpPr>
          <p:cNvPr id="48131" name="Content Placeholder 2"/>
          <p:cNvSpPr>
            <a:spLocks noGrp="1" noChangeArrowheads="1"/>
          </p:cNvSpPr>
          <p:nvPr>
            <p:ph idx="1"/>
          </p:nvPr>
        </p:nvSpPr>
        <p:spPr/>
        <p:txBody>
          <a:bodyPr/>
          <a:lstStyle/>
          <a:p>
            <a:pPr eaLnBrk="1" hangingPunct="1"/>
            <a:r>
              <a:rPr lang="en-US" altLang="en-US" sz="2800"/>
              <a:t>A </a:t>
            </a:r>
            <a:r>
              <a:rPr lang="en-US" altLang="en-US" sz="2800" i="1"/>
              <a:t>composition </a:t>
            </a:r>
            <a:r>
              <a:rPr lang="en-US" altLang="en-US" sz="2800"/>
              <a:t>indicates a strong ownership and coincident lifetime of parts by the whole (</a:t>
            </a:r>
            <a:r>
              <a:rPr lang="en-US" altLang="en-US" sz="2800" i="1"/>
              <a:t>i.e.,</a:t>
            </a:r>
            <a:r>
              <a:rPr lang="en-US" altLang="en-US" sz="2800"/>
              <a:t> they live and die as a whole). Compositions are denoted by a filled-diamond adornment on the association</a:t>
            </a:r>
          </a:p>
          <a:p>
            <a:pPr eaLnBrk="1" hangingPunct="1"/>
            <a:endParaRPr lang="en-GB" altLang="en-US"/>
          </a:p>
        </p:txBody>
      </p:sp>
      <p:sp>
        <p:nvSpPr>
          <p:cNvPr id="48132" name="Rectangle 4"/>
          <p:cNvSpPr>
            <a:spLocks noChangeArrowheads="1"/>
          </p:cNvSpPr>
          <p:nvPr/>
        </p:nvSpPr>
        <p:spPr bwMode="auto">
          <a:xfrm>
            <a:off x="838200" y="3763963"/>
            <a:ext cx="2133600" cy="23622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altLang="en-US"/>
              <a:t>Window</a:t>
            </a:r>
          </a:p>
        </p:txBody>
      </p:sp>
      <p:grpSp>
        <p:nvGrpSpPr>
          <p:cNvPr id="2" name="Group 5"/>
          <p:cNvGrpSpPr>
            <a:grpSpLocks/>
          </p:cNvGrpSpPr>
          <p:nvPr/>
        </p:nvGrpSpPr>
        <p:grpSpPr bwMode="auto">
          <a:xfrm>
            <a:off x="2971800" y="3763963"/>
            <a:ext cx="5562600" cy="685800"/>
            <a:chOff x="1824" y="2760"/>
            <a:chExt cx="3504" cy="432"/>
          </a:xfrm>
        </p:grpSpPr>
        <p:grpSp>
          <p:nvGrpSpPr>
            <p:cNvPr id="3" name="Group 6"/>
            <p:cNvGrpSpPr>
              <a:grpSpLocks/>
            </p:cNvGrpSpPr>
            <p:nvPr/>
          </p:nvGrpSpPr>
          <p:grpSpPr bwMode="auto">
            <a:xfrm>
              <a:off x="1824" y="2930"/>
              <a:ext cx="1755" cy="110"/>
              <a:chOff x="1920" y="2736"/>
              <a:chExt cx="1584" cy="96"/>
            </a:xfrm>
          </p:grpSpPr>
          <p:sp>
            <p:nvSpPr>
              <p:cNvPr id="48146" name="Line 7"/>
              <p:cNvSpPr>
                <a:spLocks noChangeShapeType="1"/>
              </p:cNvSpPr>
              <p:nvPr/>
            </p:nvSpPr>
            <p:spPr bwMode="auto">
              <a:xfrm flipV="1">
                <a:off x="2112" y="2784"/>
                <a:ext cx="1392" cy="0"/>
              </a:xfrm>
              <a:prstGeom prst="line">
                <a:avLst/>
              </a:prstGeom>
              <a:noFill/>
              <a:ln w="28575">
                <a:solidFill>
                  <a:schemeClr val="tx1"/>
                </a:solidFill>
                <a:round/>
                <a:headEnd type="none" w="lg" len="lg"/>
                <a:tailEnd/>
              </a:ln>
              <a:effectLst/>
            </p:spPr>
            <p:txBody>
              <a:bodyPr wrap="none" anchor="ctr"/>
              <a:lstStyle/>
              <a:p>
                <a:endParaRPr lang="en-US"/>
              </a:p>
            </p:txBody>
          </p:sp>
          <p:sp>
            <p:nvSpPr>
              <p:cNvPr id="48147" name="Freeform 8"/>
              <p:cNvSpPr>
                <a:spLocks/>
              </p:cNvSpPr>
              <p:nvPr/>
            </p:nvSpPr>
            <p:spPr bwMode="auto">
              <a:xfrm>
                <a:off x="1920" y="2736"/>
                <a:ext cx="192" cy="96"/>
              </a:xfrm>
              <a:custGeom>
                <a:avLst/>
                <a:gdLst>
                  <a:gd name="T0" fmla="*/ 0 w 192"/>
                  <a:gd name="T1" fmla="*/ 48 h 96"/>
                  <a:gd name="T2" fmla="*/ 96 w 192"/>
                  <a:gd name="T3" fmla="*/ 0 h 96"/>
                  <a:gd name="T4" fmla="*/ 192 w 192"/>
                  <a:gd name="T5" fmla="*/ 48 h 96"/>
                  <a:gd name="T6" fmla="*/ 96 w 192"/>
                  <a:gd name="T7" fmla="*/ 96 h 96"/>
                  <a:gd name="T8" fmla="*/ 0 w 192"/>
                  <a:gd name="T9" fmla="*/ 48 h 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96">
                    <a:moveTo>
                      <a:pt x="0" y="48"/>
                    </a:moveTo>
                    <a:lnTo>
                      <a:pt x="96" y="0"/>
                    </a:lnTo>
                    <a:lnTo>
                      <a:pt x="192" y="48"/>
                    </a:lnTo>
                    <a:lnTo>
                      <a:pt x="96" y="96"/>
                    </a:lnTo>
                    <a:lnTo>
                      <a:pt x="0" y="48"/>
                    </a:lnTo>
                    <a:close/>
                  </a:path>
                </a:pathLst>
              </a:custGeom>
              <a:solidFill>
                <a:schemeClr val="tx1"/>
              </a:solidFill>
              <a:ln w="12700" cmpd="sng">
                <a:solidFill>
                  <a:schemeClr val="tx1"/>
                </a:solidFill>
                <a:round/>
                <a:headEnd/>
                <a:tailEnd/>
              </a:ln>
              <a:effectLst/>
            </p:spPr>
            <p:txBody>
              <a:bodyPr wrap="none" anchor="ctr"/>
              <a:lstStyle/>
              <a:p>
                <a:endParaRPr lang="en-US"/>
              </a:p>
            </p:txBody>
          </p:sp>
        </p:grpSp>
        <p:sp>
          <p:nvSpPr>
            <p:cNvPr id="48145" name="Rectangle 9"/>
            <p:cNvSpPr>
              <a:spLocks noChangeArrowheads="1"/>
            </p:cNvSpPr>
            <p:nvPr/>
          </p:nvSpPr>
          <p:spPr bwMode="auto">
            <a:xfrm>
              <a:off x="3552" y="2760"/>
              <a:ext cx="1776" cy="432"/>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altLang="en-US"/>
                <a:t>Scrollbar</a:t>
              </a:r>
            </a:p>
          </p:txBody>
        </p:sp>
      </p:grpSp>
      <p:grpSp>
        <p:nvGrpSpPr>
          <p:cNvPr id="4" name="Group 10"/>
          <p:cNvGrpSpPr>
            <a:grpSpLocks/>
          </p:cNvGrpSpPr>
          <p:nvPr/>
        </p:nvGrpSpPr>
        <p:grpSpPr bwMode="auto">
          <a:xfrm>
            <a:off x="2971800" y="4602163"/>
            <a:ext cx="5562600" cy="685800"/>
            <a:chOff x="1824" y="2760"/>
            <a:chExt cx="3504" cy="432"/>
          </a:xfrm>
        </p:grpSpPr>
        <p:grpSp>
          <p:nvGrpSpPr>
            <p:cNvPr id="5" name="Group 11"/>
            <p:cNvGrpSpPr>
              <a:grpSpLocks/>
            </p:cNvGrpSpPr>
            <p:nvPr/>
          </p:nvGrpSpPr>
          <p:grpSpPr bwMode="auto">
            <a:xfrm>
              <a:off x="1824" y="2930"/>
              <a:ext cx="1755" cy="110"/>
              <a:chOff x="1920" y="2736"/>
              <a:chExt cx="1584" cy="96"/>
            </a:xfrm>
          </p:grpSpPr>
          <p:sp>
            <p:nvSpPr>
              <p:cNvPr id="48142" name="Line 12"/>
              <p:cNvSpPr>
                <a:spLocks noChangeShapeType="1"/>
              </p:cNvSpPr>
              <p:nvPr/>
            </p:nvSpPr>
            <p:spPr bwMode="auto">
              <a:xfrm flipV="1">
                <a:off x="2112" y="2784"/>
                <a:ext cx="1392" cy="0"/>
              </a:xfrm>
              <a:prstGeom prst="line">
                <a:avLst/>
              </a:prstGeom>
              <a:noFill/>
              <a:ln w="28575">
                <a:solidFill>
                  <a:schemeClr val="tx1"/>
                </a:solidFill>
                <a:round/>
                <a:headEnd type="none" w="lg" len="lg"/>
                <a:tailEnd/>
              </a:ln>
              <a:effectLst/>
            </p:spPr>
            <p:txBody>
              <a:bodyPr wrap="none" anchor="ctr"/>
              <a:lstStyle/>
              <a:p>
                <a:endParaRPr lang="en-US"/>
              </a:p>
            </p:txBody>
          </p:sp>
          <p:sp>
            <p:nvSpPr>
              <p:cNvPr id="48143" name="Freeform 13"/>
              <p:cNvSpPr>
                <a:spLocks/>
              </p:cNvSpPr>
              <p:nvPr/>
            </p:nvSpPr>
            <p:spPr bwMode="auto">
              <a:xfrm>
                <a:off x="1920" y="2736"/>
                <a:ext cx="192" cy="96"/>
              </a:xfrm>
              <a:custGeom>
                <a:avLst/>
                <a:gdLst>
                  <a:gd name="T0" fmla="*/ 0 w 192"/>
                  <a:gd name="T1" fmla="*/ 48 h 96"/>
                  <a:gd name="T2" fmla="*/ 96 w 192"/>
                  <a:gd name="T3" fmla="*/ 0 h 96"/>
                  <a:gd name="T4" fmla="*/ 192 w 192"/>
                  <a:gd name="T5" fmla="*/ 48 h 96"/>
                  <a:gd name="T6" fmla="*/ 96 w 192"/>
                  <a:gd name="T7" fmla="*/ 96 h 96"/>
                  <a:gd name="T8" fmla="*/ 0 w 192"/>
                  <a:gd name="T9" fmla="*/ 48 h 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96">
                    <a:moveTo>
                      <a:pt x="0" y="48"/>
                    </a:moveTo>
                    <a:lnTo>
                      <a:pt x="96" y="0"/>
                    </a:lnTo>
                    <a:lnTo>
                      <a:pt x="192" y="48"/>
                    </a:lnTo>
                    <a:lnTo>
                      <a:pt x="96" y="96"/>
                    </a:lnTo>
                    <a:lnTo>
                      <a:pt x="0" y="48"/>
                    </a:lnTo>
                    <a:close/>
                  </a:path>
                </a:pathLst>
              </a:custGeom>
              <a:solidFill>
                <a:schemeClr val="tx1"/>
              </a:solidFill>
              <a:ln w="12700" cmpd="sng">
                <a:solidFill>
                  <a:schemeClr val="tx1"/>
                </a:solidFill>
                <a:round/>
                <a:headEnd/>
                <a:tailEnd/>
              </a:ln>
              <a:effectLst/>
            </p:spPr>
            <p:txBody>
              <a:bodyPr wrap="none" anchor="ctr"/>
              <a:lstStyle/>
              <a:p>
                <a:endParaRPr lang="en-US"/>
              </a:p>
            </p:txBody>
          </p:sp>
        </p:grpSp>
        <p:sp>
          <p:nvSpPr>
            <p:cNvPr id="48141" name="Rectangle 14"/>
            <p:cNvSpPr>
              <a:spLocks noChangeArrowheads="1"/>
            </p:cNvSpPr>
            <p:nvPr/>
          </p:nvSpPr>
          <p:spPr bwMode="auto">
            <a:xfrm>
              <a:off x="3552" y="2760"/>
              <a:ext cx="1776" cy="432"/>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altLang="en-US"/>
                <a:t>Titlebar</a:t>
              </a:r>
            </a:p>
          </p:txBody>
        </p:sp>
      </p:grpSp>
      <p:grpSp>
        <p:nvGrpSpPr>
          <p:cNvPr id="6" name="Group 15"/>
          <p:cNvGrpSpPr>
            <a:grpSpLocks/>
          </p:cNvGrpSpPr>
          <p:nvPr/>
        </p:nvGrpSpPr>
        <p:grpSpPr bwMode="auto">
          <a:xfrm>
            <a:off x="2971800" y="5440363"/>
            <a:ext cx="5562600" cy="685800"/>
            <a:chOff x="1824" y="2760"/>
            <a:chExt cx="3504" cy="432"/>
          </a:xfrm>
        </p:grpSpPr>
        <p:grpSp>
          <p:nvGrpSpPr>
            <p:cNvPr id="7" name="Group 16"/>
            <p:cNvGrpSpPr>
              <a:grpSpLocks/>
            </p:cNvGrpSpPr>
            <p:nvPr/>
          </p:nvGrpSpPr>
          <p:grpSpPr bwMode="auto">
            <a:xfrm>
              <a:off x="1824" y="2930"/>
              <a:ext cx="1755" cy="110"/>
              <a:chOff x="1920" y="2736"/>
              <a:chExt cx="1584" cy="96"/>
            </a:xfrm>
          </p:grpSpPr>
          <p:sp>
            <p:nvSpPr>
              <p:cNvPr id="48138" name="Line 17"/>
              <p:cNvSpPr>
                <a:spLocks noChangeShapeType="1"/>
              </p:cNvSpPr>
              <p:nvPr/>
            </p:nvSpPr>
            <p:spPr bwMode="auto">
              <a:xfrm flipV="1">
                <a:off x="2112" y="2784"/>
                <a:ext cx="1392" cy="0"/>
              </a:xfrm>
              <a:prstGeom prst="line">
                <a:avLst/>
              </a:prstGeom>
              <a:noFill/>
              <a:ln w="28575">
                <a:solidFill>
                  <a:schemeClr val="tx1"/>
                </a:solidFill>
                <a:round/>
                <a:headEnd type="none" w="lg" len="lg"/>
                <a:tailEnd/>
              </a:ln>
              <a:effectLst/>
            </p:spPr>
            <p:txBody>
              <a:bodyPr wrap="none" anchor="ctr"/>
              <a:lstStyle/>
              <a:p>
                <a:endParaRPr lang="en-US"/>
              </a:p>
            </p:txBody>
          </p:sp>
          <p:sp>
            <p:nvSpPr>
              <p:cNvPr id="48139" name="Freeform 18"/>
              <p:cNvSpPr>
                <a:spLocks/>
              </p:cNvSpPr>
              <p:nvPr/>
            </p:nvSpPr>
            <p:spPr bwMode="auto">
              <a:xfrm>
                <a:off x="1920" y="2736"/>
                <a:ext cx="192" cy="96"/>
              </a:xfrm>
              <a:custGeom>
                <a:avLst/>
                <a:gdLst>
                  <a:gd name="T0" fmla="*/ 0 w 192"/>
                  <a:gd name="T1" fmla="*/ 48 h 96"/>
                  <a:gd name="T2" fmla="*/ 96 w 192"/>
                  <a:gd name="T3" fmla="*/ 0 h 96"/>
                  <a:gd name="T4" fmla="*/ 192 w 192"/>
                  <a:gd name="T5" fmla="*/ 48 h 96"/>
                  <a:gd name="T6" fmla="*/ 96 w 192"/>
                  <a:gd name="T7" fmla="*/ 96 h 96"/>
                  <a:gd name="T8" fmla="*/ 0 w 192"/>
                  <a:gd name="T9" fmla="*/ 48 h 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96">
                    <a:moveTo>
                      <a:pt x="0" y="48"/>
                    </a:moveTo>
                    <a:lnTo>
                      <a:pt x="96" y="0"/>
                    </a:lnTo>
                    <a:lnTo>
                      <a:pt x="192" y="48"/>
                    </a:lnTo>
                    <a:lnTo>
                      <a:pt x="96" y="96"/>
                    </a:lnTo>
                    <a:lnTo>
                      <a:pt x="0" y="48"/>
                    </a:lnTo>
                    <a:close/>
                  </a:path>
                </a:pathLst>
              </a:custGeom>
              <a:solidFill>
                <a:schemeClr val="tx1"/>
              </a:solidFill>
              <a:ln w="12700" cmpd="sng">
                <a:solidFill>
                  <a:schemeClr val="tx1"/>
                </a:solidFill>
                <a:round/>
                <a:headEnd/>
                <a:tailEnd/>
              </a:ln>
              <a:effectLst/>
            </p:spPr>
            <p:txBody>
              <a:bodyPr wrap="none" anchor="ctr"/>
              <a:lstStyle/>
              <a:p>
                <a:endParaRPr lang="en-US"/>
              </a:p>
            </p:txBody>
          </p:sp>
        </p:grpSp>
        <p:sp>
          <p:nvSpPr>
            <p:cNvPr id="48137" name="Rectangle 19"/>
            <p:cNvSpPr>
              <a:spLocks noChangeArrowheads="1"/>
            </p:cNvSpPr>
            <p:nvPr/>
          </p:nvSpPr>
          <p:spPr bwMode="auto">
            <a:xfrm>
              <a:off x="3552" y="2760"/>
              <a:ext cx="1776" cy="432"/>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altLang="en-US"/>
                <a:t>Menu</a:t>
              </a:r>
            </a:p>
          </p:txBody>
        </p:sp>
      </p:grpSp>
      <p:pic>
        <p:nvPicPr>
          <p:cNvPr id="20" name="Picture 19" descr="brac.png"/>
          <p:cNvPicPr>
            <a:picLocks noChangeAspect="1"/>
          </p:cNvPicPr>
          <p:nvPr/>
        </p:nvPicPr>
        <p:blipFill>
          <a:blip r:embed="rId3" cstate="print"/>
          <a:stretch>
            <a:fillRect/>
          </a:stretch>
        </p:blipFill>
        <p:spPr>
          <a:xfrm>
            <a:off x="7884368" y="0"/>
            <a:ext cx="1259632" cy="1124744"/>
          </a:xfrm>
          <a:prstGeom prst="rect">
            <a:avLst/>
          </a:prstGeom>
        </p:spPr>
      </p:pic>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a:t>Generalization Relationship</a:t>
            </a:r>
          </a:p>
        </p:txBody>
      </p:sp>
      <p:sp>
        <p:nvSpPr>
          <p:cNvPr id="35843" name="Rectangle 3"/>
          <p:cNvSpPr>
            <a:spLocks noGrp="1" noChangeArrowheads="1"/>
          </p:cNvSpPr>
          <p:nvPr>
            <p:ph type="body" idx="1"/>
          </p:nvPr>
        </p:nvSpPr>
        <p:spPr>
          <a:xfrm>
            <a:off x="457200" y="1600200"/>
            <a:ext cx="8458200" cy="3581400"/>
          </a:xfrm>
        </p:spPr>
        <p:txBody>
          <a:bodyPr/>
          <a:lstStyle/>
          <a:p>
            <a:pPr eaLnBrk="1" hangingPunct="1"/>
            <a:r>
              <a:rPr lang="en-US" altLang="en-US" sz="3600" dirty="0"/>
              <a:t>Enables the analyst to create classes that inherit attributes and operations of other classes</a:t>
            </a:r>
          </a:p>
          <a:p>
            <a:pPr eaLnBrk="1" hangingPunct="1"/>
            <a:r>
              <a:rPr lang="en-US" altLang="en-US" sz="3600" dirty="0"/>
              <a:t>Represented by </a:t>
            </a:r>
            <a:r>
              <a:rPr lang="en-US" altLang="en-US" sz="3600" i="1" dirty="0"/>
              <a:t>a-kind-of</a:t>
            </a:r>
            <a:r>
              <a:rPr lang="en-US" altLang="en-US" sz="3600" dirty="0"/>
              <a:t> relationship</a:t>
            </a:r>
          </a:p>
          <a:p>
            <a:pPr eaLnBrk="1" hangingPunct="1"/>
            <a:r>
              <a:rPr lang="en-US" altLang="en-US" sz="3600" dirty="0"/>
              <a:t>Shows ‘inheritance’</a:t>
            </a:r>
          </a:p>
        </p:txBody>
      </p:sp>
      <p:pic>
        <p:nvPicPr>
          <p:cNvPr id="4" name="Picture 3" descr="brac.png"/>
          <p:cNvPicPr>
            <a:picLocks noChangeAspect="1"/>
          </p:cNvPicPr>
          <p:nvPr/>
        </p:nvPicPr>
        <p:blipFill>
          <a:blip r:embed="rId3" cstate="print"/>
          <a:stretch>
            <a:fillRect/>
          </a:stretch>
        </p:blipFill>
        <p:spPr>
          <a:xfrm>
            <a:off x="7884368" y="5733256"/>
            <a:ext cx="1259632" cy="1124744"/>
          </a:xfrm>
          <a:prstGeom prst="rect">
            <a:avLst/>
          </a:prstGeom>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 relationships</a:t>
            </a:r>
          </a:p>
        </p:txBody>
      </p:sp>
      <p:sp>
        <p:nvSpPr>
          <p:cNvPr id="3" name="Content Placeholder 2"/>
          <p:cNvSpPr>
            <a:spLocks noGrp="1"/>
          </p:cNvSpPr>
          <p:nvPr>
            <p:ph idx="1"/>
          </p:nvPr>
        </p:nvSpPr>
        <p:spPr>
          <a:xfrm>
            <a:off x="628650" y="1216479"/>
            <a:ext cx="4857750" cy="4960484"/>
          </a:xfrm>
        </p:spPr>
        <p:txBody>
          <a:bodyPr>
            <a:normAutofit/>
          </a:bodyPr>
          <a:lstStyle/>
          <a:p>
            <a:pPr>
              <a:spcBef>
                <a:spcPts val="600"/>
              </a:spcBef>
              <a:spcAft>
                <a:spcPts val="1200"/>
              </a:spcAft>
            </a:pPr>
            <a:r>
              <a:rPr lang="en-US" sz="2400" dirty="0"/>
              <a:t>Hierarchies drawn top-down</a:t>
            </a:r>
          </a:p>
          <a:p>
            <a:pPr>
              <a:spcBef>
                <a:spcPts val="600"/>
              </a:spcBef>
              <a:spcAft>
                <a:spcPts val="1200"/>
              </a:spcAft>
            </a:pPr>
            <a:r>
              <a:rPr lang="en-US" sz="2400" dirty="0"/>
              <a:t>Arrows point upward to parent</a:t>
            </a:r>
          </a:p>
          <a:p>
            <a:pPr>
              <a:spcBef>
                <a:spcPts val="600"/>
              </a:spcBef>
              <a:spcAft>
                <a:spcPts val="1200"/>
              </a:spcAft>
            </a:pPr>
            <a:r>
              <a:rPr lang="en-US" sz="2400" dirty="0"/>
              <a:t>Line/arrow styles indicate if parent is a(n):</a:t>
            </a:r>
          </a:p>
          <a:p>
            <a:pPr lvl="1">
              <a:spcBef>
                <a:spcPts val="600"/>
              </a:spcBef>
            </a:pPr>
            <a:r>
              <a:rPr lang="en-US" sz="2000" b="1" dirty="0"/>
              <a:t>class</a:t>
            </a:r>
            <a:r>
              <a:rPr lang="en-US" sz="2000" dirty="0"/>
              <a:t>: solid line, black arrow</a:t>
            </a:r>
          </a:p>
          <a:p>
            <a:pPr lvl="1">
              <a:spcBef>
                <a:spcPts val="600"/>
              </a:spcBef>
            </a:pPr>
            <a:r>
              <a:rPr lang="en-US" sz="2000" b="1" dirty="0"/>
              <a:t>interface</a:t>
            </a:r>
            <a:r>
              <a:rPr lang="en-US" sz="2000" dirty="0"/>
              <a:t>: dashed line, white arrow</a:t>
            </a:r>
          </a:p>
          <a:p>
            <a:pPr lvl="1">
              <a:spcBef>
                <a:spcPts val="600"/>
              </a:spcBef>
            </a:pPr>
            <a:r>
              <a:rPr lang="en-US" sz="2000" b="1" dirty="0"/>
              <a:t>abstract class</a:t>
            </a:r>
            <a:r>
              <a:rPr lang="en-US" sz="2000" dirty="0"/>
              <a:t>: solid line, white arrow</a:t>
            </a:r>
          </a:p>
          <a:p>
            <a:pPr lvl="1">
              <a:spcBef>
                <a:spcPts val="600"/>
              </a:spcBef>
            </a:pPr>
            <a:endParaRPr lang="en-US" sz="2000" dirty="0"/>
          </a:p>
        </p:txBody>
      </p:sp>
      <p:grpSp>
        <p:nvGrpSpPr>
          <p:cNvPr id="5" name="Group 4"/>
          <p:cNvGrpSpPr/>
          <p:nvPr/>
        </p:nvGrpSpPr>
        <p:grpSpPr>
          <a:xfrm>
            <a:off x="6066453" y="1079629"/>
            <a:ext cx="2848948" cy="973107"/>
            <a:chOff x="6092889" y="3733800"/>
            <a:chExt cx="2828265" cy="973107"/>
          </a:xfrm>
          <a:solidFill>
            <a:schemeClr val="accent6">
              <a:lumMod val="20000"/>
              <a:lumOff val="80000"/>
            </a:schemeClr>
          </a:solidFill>
        </p:grpSpPr>
        <p:sp>
          <p:nvSpPr>
            <p:cNvPr id="6" name="Flowchart: Process 5"/>
            <p:cNvSpPr/>
            <p:nvPr/>
          </p:nvSpPr>
          <p:spPr>
            <a:xfrm>
              <a:off x="6092889" y="3733800"/>
              <a:ext cx="2828265" cy="544286"/>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800000"/>
                  </a:solidFill>
                </a:rPr>
                <a:t>&lt;&lt;interface&gt;&gt;</a:t>
              </a:r>
            </a:p>
            <a:p>
              <a:pPr algn="ctr"/>
              <a:r>
                <a:rPr lang="en-US" b="1" dirty="0">
                  <a:solidFill>
                    <a:srgbClr val="800000"/>
                  </a:solidFill>
                </a:rPr>
                <a:t>Shape</a:t>
              </a:r>
            </a:p>
          </p:txBody>
        </p:sp>
        <p:sp>
          <p:nvSpPr>
            <p:cNvPr id="8" name="Flowchart: Process 7"/>
            <p:cNvSpPr/>
            <p:nvPr/>
          </p:nvSpPr>
          <p:spPr>
            <a:xfrm>
              <a:off x="6092889" y="4278087"/>
              <a:ext cx="2828264" cy="428820"/>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300" b="1" spc="-100" dirty="0">
                  <a:solidFill>
                    <a:schemeClr val="tx1"/>
                  </a:solidFill>
                  <a:latin typeface="Courier New" panose="02070309020205020404" pitchFamily="49" charset="0"/>
                  <a:cs typeface="Courier New" panose="02070309020205020404" pitchFamily="49" charset="0"/>
                </a:rPr>
                <a:t>+ </a:t>
              </a:r>
              <a:r>
                <a:rPr lang="en-US" sz="1300" b="1" spc="-100" dirty="0" err="1">
                  <a:solidFill>
                    <a:schemeClr val="tx1"/>
                  </a:solidFill>
                  <a:latin typeface="Courier New" panose="02070309020205020404" pitchFamily="49" charset="0"/>
                  <a:cs typeface="Courier New" panose="02070309020205020404" pitchFamily="49" charset="0"/>
                </a:rPr>
                <a:t>calculateArea</a:t>
              </a:r>
              <a:r>
                <a:rPr lang="en-US" sz="1300" b="1" spc="-100" dirty="0">
                  <a:solidFill>
                    <a:schemeClr val="tx1"/>
                  </a:solidFill>
                  <a:latin typeface="Courier New" panose="02070309020205020404" pitchFamily="49" charset="0"/>
                  <a:cs typeface="Courier New" panose="02070309020205020404" pitchFamily="49" charset="0"/>
                </a:rPr>
                <a:t>():double</a:t>
              </a:r>
            </a:p>
          </p:txBody>
        </p:sp>
      </p:grpSp>
      <p:grpSp>
        <p:nvGrpSpPr>
          <p:cNvPr id="9" name="Group 8"/>
          <p:cNvGrpSpPr/>
          <p:nvPr/>
        </p:nvGrpSpPr>
        <p:grpSpPr>
          <a:xfrm>
            <a:off x="6066452" y="2667000"/>
            <a:ext cx="2848947" cy="1628577"/>
            <a:chOff x="6096000" y="3733800"/>
            <a:chExt cx="2819400" cy="1628577"/>
          </a:xfrm>
          <a:solidFill>
            <a:schemeClr val="accent6">
              <a:lumMod val="20000"/>
              <a:lumOff val="80000"/>
            </a:schemeClr>
          </a:solidFill>
        </p:grpSpPr>
        <p:sp>
          <p:nvSpPr>
            <p:cNvPr id="10" name="Flowchart: Process 9"/>
            <p:cNvSpPr/>
            <p:nvPr/>
          </p:nvSpPr>
          <p:spPr>
            <a:xfrm>
              <a:off x="6096000" y="3733800"/>
              <a:ext cx="2819400" cy="419099"/>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i="1" dirty="0" err="1">
                  <a:solidFill>
                    <a:srgbClr val="800000"/>
                  </a:solidFill>
                </a:rPr>
                <a:t>RectangularShape</a:t>
              </a:r>
              <a:endParaRPr lang="en-US" b="1" i="1" dirty="0">
                <a:solidFill>
                  <a:srgbClr val="800000"/>
                </a:solidFill>
              </a:endParaRPr>
            </a:p>
          </p:txBody>
        </p:sp>
        <p:sp>
          <p:nvSpPr>
            <p:cNvPr id="11" name="Flowchart: Process 10"/>
            <p:cNvSpPr/>
            <p:nvPr/>
          </p:nvSpPr>
          <p:spPr>
            <a:xfrm>
              <a:off x="6096000" y="4152899"/>
              <a:ext cx="2819400" cy="685800"/>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300" b="1" dirty="0">
                  <a:solidFill>
                    <a:schemeClr val="tx1"/>
                  </a:solidFill>
                  <a:latin typeface="Courier New" panose="02070309020205020404" pitchFamily="49" charset="0"/>
                  <a:cs typeface="Courier New" panose="02070309020205020404" pitchFamily="49" charset="0"/>
                </a:rPr>
                <a:t>- </a:t>
              </a:r>
              <a:r>
                <a:rPr lang="en-US" sz="1300" b="1" dirty="0" err="1">
                  <a:solidFill>
                    <a:schemeClr val="tx1"/>
                  </a:solidFill>
                  <a:latin typeface="Courier New" panose="02070309020205020404" pitchFamily="49" charset="0"/>
                  <a:cs typeface="Courier New" panose="02070309020205020404" pitchFamily="49" charset="0"/>
                </a:rPr>
                <a:t>width:int</a:t>
              </a:r>
              <a:endParaRPr lang="en-US" sz="1300" b="1" dirty="0">
                <a:solidFill>
                  <a:schemeClr val="tx1"/>
                </a:solidFill>
                <a:latin typeface="Courier New" panose="02070309020205020404" pitchFamily="49" charset="0"/>
                <a:cs typeface="Courier New" panose="02070309020205020404" pitchFamily="49" charset="0"/>
              </a:endParaRPr>
            </a:p>
            <a:p>
              <a:r>
                <a:rPr lang="en-US" sz="1300" b="1" dirty="0">
                  <a:solidFill>
                    <a:schemeClr val="tx1"/>
                  </a:solidFill>
                  <a:latin typeface="Courier New" panose="02070309020205020404" pitchFamily="49" charset="0"/>
                  <a:cs typeface="Courier New" panose="02070309020205020404" pitchFamily="49" charset="0"/>
                </a:rPr>
                <a:t>- height: </a:t>
              </a:r>
              <a:r>
                <a:rPr lang="en-US" sz="1300" b="1" dirty="0" err="1">
                  <a:solidFill>
                    <a:schemeClr val="tx1"/>
                  </a:solidFill>
                  <a:latin typeface="Courier New" panose="02070309020205020404" pitchFamily="49" charset="0"/>
                  <a:cs typeface="Courier New" panose="02070309020205020404" pitchFamily="49" charset="0"/>
                </a:rPr>
                <a:t>int</a:t>
              </a:r>
              <a:endParaRPr lang="en-US" sz="1300" b="1" dirty="0">
                <a:solidFill>
                  <a:schemeClr val="tx1"/>
                </a:solidFill>
                <a:latin typeface="Courier New" panose="02070309020205020404" pitchFamily="49" charset="0"/>
                <a:cs typeface="Courier New" panose="02070309020205020404" pitchFamily="49" charset="0"/>
              </a:endParaRPr>
            </a:p>
            <a:p>
              <a:r>
                <a:rPr lang="en-US" sz="1300" b="1" dirty="0">
                  <a:solidFill>
                    <a:schemeClr val="tx1"/>
                  </a:solidFill>
                  <a:latin typeface="Courier New" panose="02070309020205020404" pitchFamily="49" charset="0"/>
                  <a:cs typeface="Courier New" panose="02070309020205020404" pitchFamily="49" charset="0"/>
                </a:rPr>
                <a:t>/ area: double</a:t>
              </a:r>
            </a:p>
          </p:txBody>
        </p:sp>
        <p:sp>
          <p:nvSpPr>
            <p:cNvPr id="12" name="Flowchart: Process 11"/>
            <p:cNvSpPr/>
            <p:nvPr/>
          </p:nvSpPr>
          <p:spPr>
            <a:xfrm>
              <a:off x="6096000" y="4838699"/>
              <a:ext cx="2819400" cy="523678"/>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300" b="1" spc="-100" dirty="0">
                  <a:solidFill>
                    <a:schemeClr val="tx1"/>
                  </a:solidFill>
                  <a:latin typeface="Courier New" panose="02070309020205020404" pitchFamily="49" charset="0"/>
                  <a:cs typeface="Courier New" panose="02070309020205020404" pitchFamily="49" charset="0"/>
                </a:rPr>
                <a:t>+ </a:t>
              </a:r>
              <a:r>
                <a:rPr lang="en-US" sz="1300" b="1" spc="-100" dirty="0" err="1">
                  <a:solidFill>
                    <a:schemeClr val="tx1"/>
                  </a:solidFill>
                  <a:latin typeface="Courier New" panose="02070309020205020404" pitchFamily="49" charset="0"/>
                  <a:cs typeface="Courier New" panose="02070309020205020404" pitchFamily="49" charset="0"/>
                </a:rPr>
                <a:t>calculateArea</a:t>
              </a:r>
              <a:r>
                <a:rPr lang="en-US" sz="1300" b="1" spc="-100" dirty="0">
                  <a:solidFill>
                    <a:schemeClr val="tx1"/>
                  </a:solidFill>
                  <a:latin typeface="Courier New" panose="02070309020205020404" pitchFamily="49" charset="0"/>
                  <a:cs typeface="Courier New" panose="02070309020205020404" pitchFamily="49" charset="0"/>
                </a:rPr>
                <a:t>():double</a:t>
              </a:r>
            </a:p>
            <a:p>
              <a:r>
                <a:rPr lang="en-US" sz="1300" b="1" spc="-100" dirty="0">
                  <a:solidFill>
                    <a:schemeClr val="tx1"/>
                  </a:solidFill>
                  <a:latin typeface="Courier New" panose="02070309020205020404" pitchFamily="49" charset="0"/>
                  <a:cs typeface="Courier New" panose="02070309020205020404" pitchFamily="49" charset="0"/>
                </a:rPr>
                <a:t>+ contains(</a:t>
              </a:r>
              <a:r>
                <a:rPr lang="en-US" sz="1300" b="1" spc="-100" dirty="0" err="1">
                  <a:solidFill>
                    <a:schemeClr val="tx1"/>
                  </a:solidFill>
                  <a:latin typeface="Courier New" panose="02070309020205020404" pitchFamily="49" charset="0"/>
                  <a:cs typeface="Courier New" panose="02070309020205020404" pitchFamily="49" charset="0"/>
                </a:rPr>
                <a:t>x:int,y:int</a:t>
              </a:r>
              <a:r>
                <a:rPr lang="en-US" sz="1300" b="1" spc="-100" dirty="0">
                  <a:solidFill>
                    <a:schemeClr val="tx1"/>
                  </a:solidFill>
                  <a:latin typeface="Courier New" panose="02070309020205020404" pitchFamily="49" charset="0"/>
                  <a:cs typeface="Courier New" panose="02070309020205020404" pitchFamily="49" charset="0"/>
                </a:rPr>
                <a:t>):bool</a:t>
              </a:r>
            </a:p>
          </p:txBody>
        </p:sp>
      </p:grpSp>
      <p:grpSp>
        <p:nvGrpSpPr>
          <p:cNvPr id="13" name="Group 12"/>
          <p:cNvGrpSpPr/>
          <p:nvPr/>
        </p:nvGrpSpPr>
        <p:grpSpPr>
          <a:xfrm>
            <a:off x="6096000" y="5011702"/>
            <a:ext cx="2824067" cy="1441971"/>
            <a:chOff x="6096000" y="3733800"/>
            <a:chExt cx="2819400" cy="1441971"/>
          </a:xfrm>
          <a:solidFill>
            <a:schemeClr val="accent6">
              <a:lumMod val="20000"/>
              <a:lumOff val="80000"/>
            </a:schemeClr>
          </a:solidFill>
        </p:grpSpPr>
        <p:sp>
          <p:nvSpPr>
            <p:cNvPr id="14" name="Flowchart: Process 13"/>
            <p:cNvSpPr/>
            <p:nvPr/>
          </p:nvSpPr>
          <p:spPr>
            <a:xfrm>
              <a:off x="6096000" y="3733800"/>
              <a:ext cx="2819400" cy="544286"/>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800000"/>
                  </a:solidFill>
                </a:rPr>
                <a:t>Rectangle</a:t>
              </a:r>
            </a:p>
          </p:txBody>
        </p:sp>
        <p:sp>
          <p:nvSpPr>
            <p:cNvPr id="15" name="Flowchart: Process 14"/>
            <p:cNvSpPr/>
            <p:nvPr/>
          </p:nvSpPr>
          <p:spPr>
            <a:xfrm>
              <a:off x="6096000" y="4278086"/>
              <a:ext cx="2819400" cy="244930"/>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sz="1300" b="1" dirty="0">
                <a:solidFill>
                  <a:schemeClr val="tx1"/>
                </a:solidFill>
                <a:latin typeface="Courier New" panose="02070309020205020404" pitchFamily="49" charset="0"/>
                <a:cs typeface="Courier New" panose="02070309020205020404" pitchFamily="49" charset="0"/>
              </a:endParaRPr>
            </a:p>
          </p:txBody>
        </p:sp>
        <p:sp>
          <p:nvSpPr>
            <p:cNvPr id="16" name="Flowchart: Process 15"/>
            <p:cNvSpPr/>
            <p:nvPr/>
          </p:nvSpPr>
          <p:spPr>
            <a:xfrm>
              <a:off x="6096000" y="4513298"/>
              <a:ext cx="2819400" cy="662473"/>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300" b="1" spc="-100" dirty="0">
                  <a:solidFill>
                    <a:schemeClr val="tx1"/>
                  </a:solidFill>
                  <a:latin typeface="Courier New" panose="02070309020205020404" pitchFamily="49" charset="0"/>
                  <a:cs typeface="Courier New" panose="02070309020205020404" pitchFamily="49" charset="0"/>
                </a:rPr>
                <a:t>+ Rectangle(</a:t>
              </a:r>
              <a:r>
                <a:rPr lang="en-US" sz="1300" b="1" spc="-100" dirty="0" err="1">
                  <a:solidFill>
                    <a:schemeClr val="tx1"/>
                  </a:solidFill>
                  <a:latin typeface="Courier New" panose="02070309020205020404" pitchFamily="49" charset="0"/>
                  <a:cs typeface="Courier New" panose="02070309020205020404" pitchFamily="49" charset="0"/>
                </a:rPr>
                <a:t>x:int,y:int</a:t>
              </a:r>
              <a:r>
                <a:rPr lang="en-US" sz="1300" b="1" spc="-100" dirty="0">
                  <a:solidFill>
                    <a:schemeClr val="tx1"/>
                  </a:solidFill>
                  <a:latin typeface="Courier New" panose="02070309020205020404" pitchFamily="49" charset="0"/>
                  <a:cs typeface="Courier New" panose="02070309020205020404" pitchFamily="49" charset="0"/>
                </a:rPr>
                <a:t>)</a:t>
              </a:r>
            </a:p>
            <a:p>
              <a:r>
                <a:rPr lang="en-US" sz="1300" b="1" spc="-100" dirty="0">
                  <a:solidFill>
                    <a:schemeClr val="tx1"/>
                  </a:solidFill>
                  <a:latin typeface="Courier New" panose="02070309020205020404" pitchFamily="49" charset="0"/>
                  <a:cs typeface="Courier New" panose="02070309020205020404" pitchFamily="49" charset="0"/>
                </a:rPr>
                <a:t>+ distance(</a:t>
              </a:r>
              <a:r>
                <a:rPr lang="en-US" sz="1300" b="1" spc="-100" dirty="0" err="1">
                  <a:solidFill>
                    <a:schemeClr val="tx1"/>
                  </a:solidFill>
                  <a:latin typeface="Courier New" panose="02070309020205020404" pitchFamily="49" charset="0"/>
                  <a:cs typeface="Courier New" panose="02070309020205020404" pitchFamily="49" charset="0"/>
                </a:rPr>
                <a:t>r:Rectangle</a:t>
              </a:r>
              <a:r>
                <a:rPr lang="en-US" sz="1300" b="1" spc="-100" dirty="0">
                  <a:solidFill>
                    <a:schemeClr val="tx1"/>
                  </a:solidFill>
                  <a:latin typeface="Courier New" panose="02070309020205020404" pitchFamily="49" charset="0"/>
                  <a:cs typeface="Courier New" panose="02070309020205020404" pitchFamily="49" charset="0"/>
                </a:rPr>
                <a:t>):double</a:t>
              </a:r>
            </a:p>
          </p:txBody>
        </p:sp>
      </p:grpSp>
      <p:sp>
        <p:nvSpPr>
          <p:cNvPr id="17" name="Isosceles Triangle 16"/>
          <p:cNvSpPr/>
          <p:nvPr/>
        </p:nvSpPr>
        <p:spPr>
          <a:xfrm>
            <a:off x="7391400" y="2057400"/>
            <a:ext cx="228600" cy="233264"/>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a:off x="7391400" y="4316574"/>
            <a:ext cx="228600" cy="233264"/>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17" idx="3"/>
            <a:endCxn id="10" idx="0"/>
          </p:cNvCxnSpPr>
          <p:nvPr/>
        </p:nvCxnSpPr>
        <p:spPr>
          <a:xfrm flipH="1">
            <a:off x="7490926" y="2290664"/>
            <a:ext cx="14774" cy="376336"/>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22" name="Straight Connector 21"/>
          <p:cNvCxnSpPr>
            <a:stCxn id="18" idx="3"/>
            <a:endCxn id="14" idx="0"/>
          </p:cNvCxnSpPr>
          <p:nvPr/>
        </p:nvCxnSpPr>
        <p:spPr>
          <a:xfrm>
            <a:off x="7505700" y="4549838"/>
            <a:ext cx="2334" cy="461864"/>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5105400" y="4129184"/>
            <a:ext cx="2153817" cy="420654"/>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flipV="1">
            <a:off x="4830146" y="2410021"/>
            <a:ext cx="2561254" cy="1357991"/>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008969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par>
                          <p:cTn id="22" fill="hold">
                            <p:stCondLst>
                              <p:cond delay="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childTnLst>
                                </p:cTn>
                              </p:par>
                            </p:childTnLst>
                          </p:cTn>
                        </p:par>
                        <p:par>
                          <p:cTn id="45" fill="hold">
                            <p:stCondLst>
                              <p:cond delay="0"/>
                            </p:stCondLst>
                            <p:childTnLst>
                              <p:par>
                                <p:cTn id="46" presetID="22" presetClass="entr" presetSubtype="4" fill="hold" nodeType="after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wipe(down)">
                                      <p:cBhvr>
                                        <p:cTn id="48" dur="500"/>
                                        <p:tgtEl>
                                          <p:spTgt spid="29"/>
                                        </p:tgtEl>
                                      </p:cBhvr>
                                    </p:animEffect>
                                  </p:childTnLst>
                                </p:cTn>
                              </p:par>
                            </p:childTnLst>
                          </p:cTn>
                        </p:par>
                        <p:par>
                          <p:cTn id="49" fill="hold">
                            <p:stCondLst>
                              <p:cond delay="500"/>
                            </p:stCondLst>
                            <p:childTnLst>
                              <p:par>
                                <p:cTn id="50" presetID="22" presetClass="entr" presetSubtype="1" fill="hold" nodeType="after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up)">
                                      <p:cBhvr>
                                        <p:cTn id="5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7" grpId="0" animBg="1"/>
      <p:bldP spid="1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10"/>
          </p:nvPr>
        </p:nvSpPr>
        <p:spPr/>
        <p:txBody>
          <a:bodyPr/>
          <a:lstStyle/>
          <a:p>
            <a:r>
              <a:rPr lang="en-US"/>
              <a:t>Software Design (UML)</a:t>
            </a:r>
          </a:p>
        </p:txBody>
      </p:sp>
      <p:sp>
        <p:nvSpPr>
          <p:cNvPr id="166914" name="Rectangle 2"/>
          <p:cNvSpPr>
            <a:spLocks noGrp="1" noChangeArrowheads="1"/>
          </p:cNvSpPr>
          <p:nvPr>
            <p:ph type="title"/>
          </p:nvPr>
        </p:nvSpPr>
        <p:spPr/>
        <p:txBody>
          <a:bodyPr>
            <a:normAutofit fontScale="90000"/>
          </a:bodyPr>
          <a:lstStyle/>
          <a:p>
            <a:r>
              <a:rPr lang="en-US"/>
              <a:t>Generalization Relationships</a:t>
            </a:r>
          </a:p>
        </p:txBody>
      </p:sp>
      <p:sp>
        <p:nvSpPr>
          <p:cNvPr id="166915" name="Rectangle 3"/>
          <p:cNvSpPr>
            <a:spLocks noChangeArrowheads="1"/>
          </p:cNvSpPr>
          <p:nvPr/>
        </p:nvSpPr>
        <p:spPr bwMode="auto">
          <a:xfrm>
            <a:off x="660400" y="1727200"/>
            <a:ext cx="2438400" cy="762000"/>
          </a:xfrm>
          <a:prstGeom prst="rect">
            <a:avLst/>
          </a:prstGeom>
          <a:solidFill>
            <a:schemeClr val="accent1"/>
          </a:solidFill>
          <a:ln w="9525">
            <a:solidFill>
              <a:schemeClr val="tx1"/>
            </a:solidFill>
            <a:miter lim="800000"/>
            <a:headEnd/>
            <a:tailEnd/>
          </a:ln>
          <a:effectLst/>
        </p:spPr>
        <p:txBody>
          <a:bodyPr wrap="none" anchor="ctr"/>
          <a:lstStyle/>
          <a:p>
            <a:pPr algn="ctr"/>
            <a:r>
              <a:rPr lang="en-US"/>
              <a:t>Person</a:t>
            </a:r>
          </a:p>
        </p:txBody>
      </p:sp>
      <p:sp>
        <p:nvSpPr>
          <p:cNvPr id="166916" name="Text Box 4"/>
          <p:cNvSpPr txBox="1">
            <a:spLocks noChangeArrowheads="1"/>
          </p:cNvSpPr>
          <p:nvPr/>
        </p:nvSpPr>
        <p:spPr bwMode="auto">
          <a:xfrm>
            <a:off x="3810000" y="2209800"/>
            <a:ext cx="5085046" cy="2308324"/>
          </a:xfrm>
          <a:prstGeom prst="rect">
            <a:avLst/>
          </a:prstGeom>
          <a:noFill/>
          <a:ln w="9525">
            <a:noFill/>
            <a:miter lim="800000"/>
            <a:headEnd/>
            <a:tailEnd/>
          </a:ln>
          <a:effectLst/>
        </p:spPr>
        <p:txBody>
          <a:bodyPr wrap="none">
            <a:spAutoFit/>
          </a:bodyPr>
          <a:lstStyle/>
          <a:p>
            <a:r>
              <a:rPr lang="en-US" sz="2400" dirty="0"/>
              <a:t>A </a:t>
            </a:r>
            <a:r>
              <a:rPr lang="en-US" sz="2400" i="1" dirty="0"/>
              <a:t>generalization</a:t>
            </a:r>
            <a:r>
              <a:rPr lang="en-US" sz="2400" dirty="0"/>
              <a:t> connects a subclass</a:t>
            </a:r>
          </a:p>
          <a:p>
            <a:r>
              <a:rPr lang="en-US" sz="2400" dirty="0"/>
              <a:t>to its </a:t>
            </a:r>
            <a:r>
              <a:rPr lang="en-US" sz="2400" dirty="0" err="1"/>
              <a:t>superclass</a:t>
            </a:r>
            <a:r>
              <a:rPr lang="en-US" sz="2400" dirty="0"/>
              <a:t>. It denotes an </a:t>
            </a:r>
          </a:p>
          <a:p>
            <a:r>
              <a:rPr lang="en-US" sz="2400" dirty="0"/>
              <a:t>inheritance of attributes and behavior</a:t>
            </a:r>
          </a:p>
          <a:p>
            <a:r>
              <a:rPr lang="en-US" sz="2400" dirty="0"/>
              <a:t>from the </a:t>
            </a:r>
            <a:r>
              <a:rPr lang="en-US" sz="2400" dirty="0" err="1"/>
              <a:t>superclass</a:t>
            </a:r>
            <a:r>
              <a:rPr lang="en-US" sz="2400" dirty="0"/>
              <a:t> to the subclass and</a:t>
            </a:r>
          </a:p>
          <a:p>
            <a:r>
              <a:rPr lang="en-US" sz="2400" dirty="0"/>
              <a:t>indicates a specialization in the subclass</a:t>
            </a:r>
          </a:p>
          <a:p>
            <a:r>
              <a:rPr lang="en-US" sz="2400" dirty="0"/>
              <a:t>of the more general </a:t>
            </a:r>
            <a:r>
              <a:rPr lang="en-US" sz="2400" dirty="0" err="1"/>
              <a:t>superclass</a:t>
            </a:r>
            <a:r>
              <a:rPr lang="en-US" sz="2400" dirty="0"/>
              <a:t>.</a:t>
            </a:r>
          </a:p>
        </p:txBody>
      </p:sp>
      <p:sp>
        <p:nvSpPr>
          <p:cNvPr id="166917" name="Rectangle 5"/>
          <p:cNvSpPr>
            <a:spLocks noChangeArrowheads="1"/>
          </p:cNvSpPr>
          <p:nvPr/>
        </p:nvSpPr>
        <p:spPr bwMode="auto">
          <a:xfrm>
            <a:off x="685800" y="4191000"/>
            <a:ext cx="2438400" cy="762000"/>
          </a:xfrm>
          <a:prstGeom prst="rect">
            <a:avLst/>
          </a:prstGeom>
          <a:solidFill>
            <a:schemeClr val="accent1"/>
          </a:solidFill>
          <a:ln w="9525">
            <a:solidFill>
              <a:schemeClr val="tx1"/>
            </a:solidFill>
            <a:miter lim="800000"/>
            <a:headEnd/>
            <a:tailEnd/>
          </a:ln>
          <a:effectLst/>
        </p:spPr>
        <p:txBody>
          <a:bodyPr wrap="none" anchor="ctr"/>
          <a:lstStyle/>
          <a:p>
            <a:pPr algn="ctr"/>
            <a:r>
              <a:rPr lang="en-US"/>
              <a:t>Student</a:t>
            </a:r>
          </a:p>
        </p:txBody>
      </p:sp>
      <p:grpSp>
        <p:nvGrpSpPr>
          <p:cNvPr id="2" name="Group 6"/>
          <p:cNvGrpSpPr>
            <a:grpSpLocks/>
          </p:cNvGrpSpPr>
          <p:nvPr/>
        </p:nvGrpSpPr>
        <p:grpSpPr bwMode="auto">
          <a:xfrm>
            <a:off x="1676400" y="2514600"/>
            <a:ext cx="419100" cy="1676400"/>
            <a:chOff x="968" y="1584"/>
            <a:chExt cx="264" cy="1056"/>
          </a:xfrm>
          <a:solidFill>
            <a:schemeClr val="tx1"/>
          </a:solidFill>
        </p:grpSpPr>
        <p:sp>
          <p:nvSpPr>
            <p:cNvPr id="166919" name="Line 7"/>
            <p:cNvSpPr>
              <a:spLocks noChangeShapeType="1"/>
            </p:cNvSpPr>
            <p:nvPr/>
          </p:nvSpPr>
          <p:spPr bwMode="auto">
            <a:xfrm>
              <a:off x="1104" y="1824"/>
              <a:ext cx="0" cy="816"/>
            </a:xfrm>
            <a:prstGeom prst="line">
              <a:avLst/>
            </a:prstGeom>
            <a:grpFill/>
            <a:ln w="19050">
              <a:solidFill>
                <a:schemeClr val="tx1"/>
              </a:solidFill>
              <a:round/>
              <a:headEnd/>
              <a:tailEnd/>
            </a:ln>
            <a:effectLst/>
          </p:spPr>
          <p:txBody>
            <a:bodyPr wrap="none" anchor="ctr"/>
            <a:lstStyle/>
            <a:p>
              <a:endParaRPr lang="en-US"/>
            </a:p>
          </p:txBody>
        </p:sp>
        <p:sp>
          <p:nvSpPr>
            <p:cNvPr id="166920" name="Freeform 8"/>
            <p:cNvSpPr>
              <a:spLocks/>
            </p:cNvSpPr>
            <p:nvPr/>
          </p:nvSpPr>
          <p:spPr bwMode="auto">
            <a:xfrm>
              <a:off x="968" y="1584"/>
              <a:ext cx="264" cy="240"/>
            </a:xfrm>
            <a:custGeom>
              <a:avLst/>
              <a:gdLst/>
              <a:ahLst/>
              <a:cxnLst>
                <a:cxn ang="0">
                  <a:pos x="144" y="0"/>
                </a:cxn>
                <a:cxn ang="0">
                  <a:pos x="0" y="240"/>
                </a:cxn>
                <a:cxn ang="0">
                  <a:pos x="336" y="240"/>
                </a:cxn>
                <a:cxn ang="0">
                  <a:pos x="144" y="0"/>
                </a:cxn>
              </a:cxnLst>
              <a:rect l="0" t="0" r="r" b="b"/>
              <a:pathLst>
                <a:path w="336" h="240">
                  <a:moveTo>
                    <a:pt x="144" y="0"/>
                  </a:moveTo>
                  <a:lnTo>
                    <a:pt x="0" y="240"/>
                  </a:lnTo>
                  <a:lnTo>
                    <a:pt x="336" y="240"/>
                  </a:lnTo>
                  <a:lnTo>
                    <a:pt x="144" y="0"/>
                  </a:lnTo>
                  <a:close/>
                </a:path>
              </a:pathLst>
            </a:custGeom>
            <a:grpFill/>
            <a:ln w="19050" cmpd="sng">
              <a:solidFill>
                <a:schemeClr val="tx1"/>
              </a:solidFill>
              <a:round/>
              <a:headEnd/>
              <a:tailEnd/>
            </a:ln>
            <a:effectLst/>
          </p:spPr>
          <p:txBody>
            <a:bodyPr wrap="none" anchor="ctr"/>
            <a:lstStyle/>
            <a:p>
              <a:endParaRPr lang="en-US"/>
            </a:p>
          </p:txBody>
        </p:sp>
      </p:grpSp>
      <p:pic>
        <p:nvPicPr>
          <p:cNvPr id="10" name="Picture 9" descr="brac.png"/>
          <p:cNvPicPr>
            <a:picLocks noChangeAspect="1"/>
          </p:cNvPicPr>
          <p:nvPr/>
        </p:nvPicPr>
        <p:blipFill>
          <a:blip r:embed="rId2" cstate="print"/>
          <a:stretch>
            <a:fillRect/>
          </a:stretch>
        </p:blipFill>
        <p:spPr>
          <a:xfrm>
            <a:off x="7884368" y="5733256"/>
            <a:ext cx="1259632" cy="1124744"/>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4"/>
          <p:cNvSpPr>
            <a:spLocks noGrp="1"/>
          </p:cNvSpPr>
          <p:nvPr>
            <p:ph type="ftr" sz="quarter" idx="10"/>
          </p:nvPr>
        </p:nvSpPr>
        <p:spPr/>
        <p:txBody>
          <a:bodyPr/>
          <a:lstStyle/>
          <a:p>
            <a:r>
              <a:rPr lang="en-US"/>
              <a:t>Software Design (UML)</a:t>
            </a:r>
          </a:p>
        </p:txBody>
      </p:sp>
      <p:sp>
        <p:nvSpPr>
          <p:cNvPr id="167938" name="Rectangle 1026"/>
          <p:cNvSpPr>
            <a:spLocks noGrp="1" noChangeArrowheads="1"/>
          </p:cNvSpPr>
          <p:nvPr>
            <p:ph type="title"/>
          </p:nvPr>
        </p:nvSpPr>
        <p:spPr>
          <a:xfrm>
            <a:off x="0" y="457200"/>
            <a:ext cx="9296400" cy="533400"/>
          </a:xfrm>
        </p:spPr>
        <p:txBody>
          <a:bodyPr>
            <a:normAutofit fontScale="90000"/>
          </a:bodyPr>
          <a:lstStyle/>
          <a:p>
            <a:r>
              <a:rPr lang="en-US"/>
              <a:t>Generalization Relationships (Cont’d)</a:t>
            </a:r>
          </a:p>
        </p:txBody>
      </p:sp>
      <p:sp>
        <p:nvSpPr>
          <p:cNvPr id="167939" name="Rectangle 1027"/>
          <p:cNvSpPr>
            <a:spLocks noChangeArrowheads="1"/>
          </p:cNvSpPr>
          <p:nvPr/>
        </p:nvSpPr>
        <p:spPr bwMode="auto">
          <a:xfrm>
            <a:off x="1295400" y="2819400"/>
            <a:ext cx="2438400" cy="762000"/>
          </a:xfrm>
          <a:prstGeom prst="rect">
            <a:avLst/>
          </a:prstGeom>
          <a:solidFill>
            <a:schemeClr val="accent1"/>
          </a:solidFill>
          <a:ln w="9525">
            <a:solidFill>
              <a:schemeClr val="tx1"/>
            </a:solidFill>
            <a:miter lim="800000"/>
            <a:headEnd/>
            <a:tailEnd/>
          </a:ln>
          <a:effectLst/>
        </p:spPr>
        <p:txBody>
          <a:bodyPr wrap="none" anchor="ctr"/>
          <a:lstStyle/>
          <a:p>
            <a:pPr algn="ctr"/>
            <a:r>
              <a:rPr lang="en-US"/>
              <a:t>Student</a:t>
            </a:r>
          </a:p>
        </p:txBody>
      </p:sp>
      <p:sp>
        <p:nvSpPr>
          <p:cNvPr id="167940" name="Text Box 1028"/>
          <p:cNvSpPr txBox="1">
            <a:spLocks noChangeArrowheads="1"/>
          </p:cNvSpPr>
          <p:nvPr/>
        </p:nvSpPr>
        <p:spPr bwMode="auto">
          <a:xfrm>
            <a:off x="457200" y="1295400"/>
            <a:ext cx="8153400" cy="1187450"/>
          </a:xfrm>
          <a:prstGeom prst="rect">
            <a:avLst/>
          </a:prstGeom>
          <a:noFill/>
          <a:ln w="9525">
            <a:noFill/>
            <a:miter lim="800000"/>
            <a:headEnd/>
            <a:tailEnd/>
          </a:ln>
          <a:effectLst/>
        </p:spPr>
        <p:txBody>
          <a:bodyPr>
            <a:spAutoFit/>
          </a:bodyPr>
          <a:lstStyle/>
          <a:p>
            <a:r>
              <a:rPr lang="en-US"/>
              <a:t>UML permits a class to inherit from multiple superclasses, although some programming languages (</a:t>
            </a:r>
            <a:r>
              <a:rPr lang="en-US" i="1"/>
              <a:t>e.g.,</a:t>
            </a:r>
            <a:r>
              <a:rPr lang="en-US"/>
              <a:t> Java) do not permit multiple inheritance. </a:t>
            </a:r>
          </a:p>
        </p:txBody>
      </p:sp>
      <p:sp>
        <p:nvSpPr>
          <p:cNvPr id="167941" name="Rectangle 1029"/>
          <p:cNvSpPr>
            <a:spLocks noChangeArrowheads="1"/>
          </p:cNvSpPr>
          <p:nvPr/>
        </p:nvSpPr>
        <p:spPr bwMode="auto">
          <a:xfrm>
            <a:off x="2895600" y="5029200"/>
            <a:ext cx="3048000" cy="762000"/>
          </a:xfrm>
          <a:prstGeom prst="rect">
            <a:avLst/>
          </a:prstGeom>
          <a:solidFill>
            <a:schemeClr val="accent1"/>
          </a:solidFill>
          <a:ln w="9525">
            <a:solidFill>
              <a:schemeClr val="tx1"/>
            </a:solidFill>
            <a:miter lim="800000"/>
            <a:headEnd/>
            <a:tailEnd/>
          </a:ln>
          <a:effectLst/>
        </p:spPr>
        <p:txBody>
          <a:bodyPr wrap="none" anchor="ctr"/>
          <a:lstStyle/>
          <a:p>
            <a:pPr algn="ctr"/>
            <a:r>
              <a:rPr lang="en-US"/>
              <a:t>TeachingAssistant</a:t>
            </a:r>
          </a:p>
        </p:txBody>
      </p:sp>
      <p:sp>
        <p:nvSpPr>
          <p:cNvPr id="167942" name="Line 1030"/>
          <p:cNvSpPr>
            <a:spLocks noChangeShapeType="1"/>
          </p:cNvSpPr>
          <p:nvPr/>
        </p:nvSpPr>
        <p:spPr bwMode="auto">
          <a:xfrm>
            <a:off x="4343400" y="4495800"/>
            <a:ext cx="0" cy="533400"/>
          </a:xfrm>
          <a:prstGeom prst="line">
            <a:avLst/>
          </a:prstGeom>
          <a:noFill/>
          <a:ln w="12700">
            <a:solidFill>
              <a:schemeClr val="tx1"/>
            </a:solidFill>
            <a:round/>
            <a:headEnd/>
            <a:tailEnd/>
          </a:ln>
          <a:effectLst/>
        </p:spPr>
        <p:txBody>
          <a:bodyPr wrap="none" anchor="ctr"/>
          <a:lstStyle/>
          <a:p>
            <a:endParaRPr lang="en-US"/>
          </a:p>
        </p:txBody>
      </p:sp>
      <p:sp>
        <p:nvSpPr>
          <p:cNvPr id="167943" name="Freeform 1031"/>
          <p:cNvSpPr>
            <a:spLocks/>
          </p:cNvSpPr>
          <p:nvPr/>
        </p:nvSpPr>
        <p:spPr bwMode="auto">
          <a:xfrm>
            <a:off x="2755900" y="3619500"/>
            <a:ext cx="419100" cy="398463"/>
          </a:xfrm>
          <a:custGeom>
            <a:avLst/>
            <a:gdLst/>
            <a:ahLst/>
            <a:cxnLst>
              <a:cxn ang="0">
                <a:pos x="144" y="0"/>
              </a:cxn>
              <a:cxn ang="0">
                <a:pos x="0" y="240"/>
              </a:cxn>
              <a:cxn ang="0">
                <a:pos x="336" y="240"/>
              </a:cxn>
              <a:cxn ang="0">
                <a:pos x="144" y="0"/>
              </a:cxn>
            </a:cxnLst>
            <a:rect l="0" t="0" r="r" b="b"/>
            <a:pathLst>
              <a:path w="336" h="240">
                <a:moveTo>
                  <a:pt x="144" y="0"/>
                </a:moveTo>
                <a:lnTo>
                  <a:pt x="0" y="240"/>
                </a:lnTo>
                <a:lnTo>
                  <a:pt x="336" y="240"/>
                </a:lnTo>
                <a:lnTo>
                  <a:pt x="144" y="0"/>
                </a:lnTo>
                <a:close/>
              </a:path>
            </a:pathLst>
          </a:custGeom>
          <a:solidFill>
            <a:schemeClr val="tx1"/>
          </a:solidFill>
          <a:ln w="19050" cmpd="sng">
            <a:solidFill>
              <a:schemeClr val="tx1"/>
            </a:solidFill>
            <a:round/>
            <a:headEnd/>
            <a:tailEnd/>
          </a:ln>
          <a:effectLst/>
        </p:spPr>
        <p:txBody>
          <a:bodyPr wrap="none" anchor="ctr"/>
          <a:lstStyle/>
          <a:p>
            <a:endParaRPr lang="en-US"/>
          </a:p>
        </p:txBody>
      </p:sp>
      <p:sp>
        <p:nvSpPr>
          <p:cNvPr id="167944" name="Rectangle 1032"/>
          <p:cNvSpPr>
            <a:spLocks noChangeArrowheads="1"/>
          </p:cNvSpPr>
          <p:nvPr/>
        </p:nvSpPr>
        <p:spPr bwMode="auto">
          <a:xfrm>
            <a:off x="4724400" y="2895600"/>
            <a:ext cx="2438400" cy="762000"/>
          </a:xfrm>
          <a:prstGeom prst="rect">
            <a:avLst/>
          </a:prstGeom>
          <a:solidFill>
            <a:schemeClr val="accent1"/>
          </a:solidFill>
          <a:ln w="9525">
            <a:solidFill>
              <a:schemeClr val="tx1"/>
            </a:solidFill>
            <a:miter lim="800000"/>
            <a:headEnd/>
            <a:tailEnd/>
          </a:ln>
          <a:effectLst/>
        </p:spPr>
        <p:txBody>
          <a:bodyPr wrap="none" anchor="ctr"/>
          <a:lstStyle/>
          <a:p>
            <a:pPr algn="ctr"/>
            <a:r>
              <a:rPr lang="en-US"/>
              <a:t>Employee</a:t>
            </a:r>
          </a:p>
        </p:txBody>
      </p:sp>
      <p:sp>
        <p:nvSpPr>
          <p:cNvPr id="167945" name="Freeform 1033"/>
          <p:cNvSpPr>
            <a:spLocks/>
          </p:cNvSpPr>
          <p:nvPr/>
        </p:nvSpPr>
        <p:spPr bwMode="auto">
          <a:xfrm>
            <a:off x="5562600" y="3657600"/>
            <a:ext cx="419100" cy="398463"/>
          </a:xfrm>
          <a:custGeom>
            <a:avLst/>
            <a:gdLst/>
            <a:ahLst/>
            <a:cxnLst>
              <a:cxn ang="0">
                <a:pos x="144" y="0"/>
              </a:cxn>
              <a:cxn ang="0">
                <a:pos x="0" y="240"/>
              </a:cxn>
              <a:cxn ang="0">
                <a:pos x="336" y="240"/>
              </a:cxn>
              <a:cxn ang="0">
                <a:pos x="144" y="0"/>
              </a:cxn>
            </a:cxnLst>
            <a:rect l="0" t="0" r="r" b="b"/>
            <a:pathLst>
              <a:path w="336" h="240">
                <a:moveTo>
                  <a:pt x="144" y="0"/>
                </a:moveTo>
                <a:lnTo>
                  <a:pt x="0" y="240"/>
                </a:lnTo>
                <a:lnTo>
                  <a:pt x="336" y="240"/>
                </a:lnTo>
                <a:lnTo>
                  <a:pt x="144" y="0"/>
                </a:lnTo>
                <a:close/>
              </a:path>
            </a:pathLst>
          </a:custGeom>
          <a:solidFill>
            <a:schemeClr val="tx1"/>
          </a:solidFill>
          <a:ln w="19050" cmpd="sng">
            <a:solidFill>
              <a:schemeClr val="tx1"/>
            </a:solidFill>
            <a:round/>
            <a:headEnd/>
            <a:tailEnd/>
          </a:ln>
          <a:effectLst/>
        </p:spPr>
        <p:txBody>
          <a:bodyPr wrap="none" anchor="ctr"/>
          <a:lstStyle/>
          <a:p>
            <a:endParaRPr lang="en-US"/>
          </a:p>
        </p:txBody>
      </p:sp>
      <p:sp>
        <p:nvSpPr>
          <p:cNvPr id="167946" name="Freeform 1034"/>
          <p:cNvSpPr>
            <a:spLocks/>
          </p:cNvSpPr>
          <p:nvPr/>
        </p:nvSpPr>
        <p:spPr bwMode="auto">
          <a:xfrm>
            <a:off x="2971800" y="4038600"/>
            <a:ext cx="2819400" cy="457200"/>
          </a:xfrm>
          <a:custGeom>
            <a:avLst/>
            <a:gdLst/>
            <a:ahLst/>
            <a:cxnLst>
              <a:cxn ang="0">
                <a:pos x="0" y="0"/>
              </a:cxn>
              <a:cxn ang="0">
                <a:pos x="0" y="288"/>
              </a:cxn>
              <a:cxn ang="0">
                <a:pos x="1776" y="288"/>
              </a:cxn>
              <a:cxn ang="0">
                <a:pos x="1776" y="0"/>
              </a:cxn>
            </a:cxnLst>
            <a:rect l="0" t="0" r="r" b="b"/>
            <a:pathLst>
              <a:path w="1776" h="288">
                <a:moveTo>
                  <a:pt x="0" y="0"/>
                </a:moveTo>
                <a:lnTo>
                  <a:pt x="0" y="288"/>
                </a:lnTo>
                <a:lnTo>
                  <a:pt x="1776" y="288"/>
                </a:lnTo>
                <a:lnTo>
                  <a:pt x="1776" y="0"/>
                </a:lnTo>
              </a:path>
            </a:pathLst>
          </a:custGeom>
          <a:noFill/>
          <a:ln w="12700" cmpd="sng">
            <a:solidFill>
              <a:schemeClr val="tx1"/>
            </a:solidFill>
            <a:round/>
            <a:headEnd/>
            <a:tailEnd/>
          </a:ln>
          <a:effectLst/>
        </p:spPr>
        <p:txBody>
          <a:bodyPr wrap="none" anchor="ctr"/>
          <a:lstStyle/>
          <a:p>
            <a:endParaRPr lang="en-US"/>
          </a:p>
        </p:txBody>
      </p:sp>
      <p:pic>
        <p:nvPicPr>
          <p:cNvPr id="12" name="Picture 11" descr="brac.png"/>
          <p:cNvPicPr>
            <a:picLocks noChangeAspect="1"/>
          </p:cNvPicPr>
          <p:nvPr/>
        </p:nvPicPr>
        <p:blipFill>
          <a:blip r:embed="rId2" cstate="print"/>
          <a:stretch>
            <a:fillRect/>
          </a:stretch>
        </p:blipFill>
        <p:spPr>
          <a:xfrm>
            <a:off x="7884368" y="5733256"/>
            <a:ext cx="1259632" cy="1124744"/>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a:t>Generalization Relationship</a:t>
            </a:r>
          </a:p>
        </p:txBody>
      </p:sp>
      <p:sp>
        <p:nvSpPr>
          <p:cNvPr id="37891" name="Rectangle 3"/>
          <p:cNvSpPr>
            <a:spLocks noChangeArrowheads="1"/>
          </p:cNvSpPr>
          <p:nvPr/>
        </p:nvSpPr>
        <p:spPr bwMode="auto">
          <a:xfrm>
            <a:off x="3276600" y="1600200"/>
            <a:ext cx="2362200" cy="762000"/>
          </a:xfrm>
          <a:prstGeom prst="rect">
            <a:avLst/>
          </a:prstGeom>
          <a:solidFill>
            <a:schemeClr val="accent1"/>
          </a:solidFill>
          <a:ln w="9525">
            <a:solidFill>
              <a:schemeClr val="tx1"/>
            </a:solidFill>
            <a:miter lim="800000"/>
            <a:headEnd/>
            <a:tailEnd/>
          </a:ln>
          <a:effectLst/>
        </p:spPr>
        <p:txBody>
          <a:bodyPr wrap="none" anchor="ctr"/>
          <a:lstStyle/>
          <a:p>
            <a:pPr eaLnBrk="1" hangingPunct="1"/>
            <a:endParaRPr lang="en-GB" altLang="en-US"/>
          </a:p>
        </p:txBody>
      </p:sp>
      <p:sp>
        <p:nvSpPr>
          <p:cNvPr id="37892" name="Text Box 4"/>
          <p:cNvSpPr txBox="1">
            <a:spLocks noChangeArrowheads="1"/>
          </p:cNvSpPr>
          <p:nvPr/>
        </p:nvSpPr>
        <p:spPr bwMode="auto">
          <a:xfrm>
            <a:off x="3657600" y="1752600"/>
            <a:ext cx="1828800" cy="457200"/>
          </a:xfrm>
          <a:prstGeom prst="rect">
            <a:avLst/>
          </a:prstGeom>
          <a:noFill/>
          <a:ln w="9525">
            <a:noFill/>
            <a:miter lim="800000"/>
            <a:headEnd/>
            <a:tailEnd/>
          </a:ln>
          <a:effectLst/>
        </p:spPr>
        <p:txBody>
          <a:bodyPr>
            <a:spAutoFit/>
          </a:bodyPr>
          <a:lstStyle/>
          <a:p>
            <a:pPr>
              <a:spcBef>
                <a:spcPct val="50000"/>
              </a:spcBef>
            </a:pPr>
            <a:r>
              <a:rPr lang="en-US" altLang="en-US" sz="3200">
                <a:latin typeface="Times New Roman" pitchFamily="18" charset="0"/>
              </a:rPr>
              <a:t>Person</a:t>
            </a:r>
          </a:p>
        </p:txBody>
      </p:sp>
      <p:sp>
        <p:nvSpPr>
          <p:cNvPr id="37893" name="Rectangle 5"/>
          <p:cNvSpPr>
            <a:spLocks noChangeArrowheads="1"/>
          </p:cNvSpPr>
          <p:nvPr/>
        </p:nvSpPr>
        <p:spPr bwMode="auto">
          <a:xfrm>
            <a:off x="1905000" y="2971800"/>
            <a:ext cx="2362200" cy="762000"/>
          </a:xfrm>
          <a:prstGeom prst="rect">
            <a:avLst/>
          </a:prstGeom>
          <a:solidFill>
            <a:schemeClr val="accent1"/>
          </a:solidFill>
          <a:ln w="9525">
            <a:solidFill>
              <a:schemeClr val="tx1"/>
            </a:solidFill>
            <a:miter lim="800000"/>
            <a:headEnd/>
            <a:tailEnd/>
          </a:ln>
          <a:effectLst/>
        </p:spPr>
        <p:txBody>
          <a:bodyPr wrap="none" anchor="ctr"/>
          <a:lstStyle/>
          <a:p>
            <a:pPr eaLnBrk="1" hangingPunct="1"/>
            <a:endParaRPr lang="en-GB" altLang="en-US"/>
          </a:p>
        </p:txBody>
      </p:sp>
      <p:sp>
        <p:nvSpPr>
          <p:cNvPr id="37894" name="Rectangle 6"/>
          <p:cNvSpPr>
            <a:spLocks noChangeArrowheads="1"/>
          </p:cNvSpPr>
          <p:nvPr/>
        </p:nvSpPr>
        <p:spPr bwMode="auto">
          <a:xfrm>
            <a:off x="4876800" y="2971800"/>
            <a:ext cx="2362200" cy="762000"/>
          </a:xfrm>
          <a:prstGeom prst="rect">
            <a:avLst/>
          </a:prstGeom>
          <a:solidFill>
            <a:schemeClr val="accent1"/>
          </a:solidFill>
          <a:ln w="9525">
            <a:solidFill>
              <a:schemeClr val="tx1"/>
            </a:solidFill>
            <a:miter lim="800000"/>
            <a:headEnd/>
            <a:tailEnd/>
          </a:ln>
          <a:effectLst/>
        </p:spPr>
        <p:txBody>
          <a:bodyPr wrap="none" anchor="ctr"/>
          <a:lstStyle/>
          <a:p>
            <a:pPr eaLnBrk="1" hangingPunct="1"/>
            <a:endParaRPr lang="en-GB" altLang="en-US"/>
          </a:p>
        </p:txBody>
      </p:sp>
      <p:sp>
        <p:nvSpPr>
          <p:cNvPr id="37895" name="Rectangle 7"/>
          <p:cNvSpPr>
            <a:spLocks noChangeArrowheads="1"/>
          </p:cNvSpPr>
          <p:nvPr/>
        </p:nvSpPr>
        <p:spPr bwMode="auto">
          <a:xfrm>
            <a:off x="304800" y="4724400"/>
            <a:ext cx="1676400" cy="762000"/>
          </a:xfrm>
          <a:prstGeom prst="rect">
            <a:avLst/>
          </a:prstGeom>
          <a:solidFill>
            <a:schemeClr val="accent1"/>
          </a:solidFill>
          <a:ln w="9525">
            <a:solidFill>
              <a:schemeClr val="tx1"/>
            </a:solidFill>
            <a:miter lim="800000"/>
            <a:headEnd/>
            <a:tailEnd/>
          </a:ln>
          <a:effectLst/>
        </p:spPr>
        <p:txBody>
          <a:bodyPr wrap="none" anchor="ctr"/>
          <a:lstStyle/>
          <a:p>
            <a:pPr algn="ctr"/>
            <a:endParaRPr lang="en-US" altLang="en-US" sz="2400">
              <a:latin typeface="Times New Roman" pitchFamily="18" charset="0"/>
            </a:endParaRPr>
          </a:p>
        </p:txBody>
      </p:sp>
      <p:sp>
        <p:nvSpPr>
          <p:cNvPr id="37896" name="Rectangle 8"/>
          <p:cNvSpPr>
            <a:spLocks noChangeArrowheads="1"/>
          </p:cNvSpPr>
          <p:nvPr/>
        </p:nvSpPr>
        <p:spPr bwMode="auto">
          <a:xfrm>
            <a:off x="2438400" y="4724400"/>
            <a:ext cx="1676400" cy="762000"/>
          </a:xfrm>
          <a:prstGeom prst="rect">
            <a:avLst/>
          </a:prstGeom>
          <a:solidFill>
            <a:schemeClr val="accent1"/>
          </a:solidFill>
          <a:ln w="9525">
            <a:solidFill>
              <a:schemeClr val="tx1"/>
            </a:solidFill>
            <a:miter lim="800000"/>
            <a:headEnd/>
            <a:tailEnd/>
          </a:ln>
          <a:effectLst/>
        </p:spPr>
        <p:txBody>
          <a:bodyPr wrap="none" anchor="ctr"/>
          <a:lstStyle/>
          <a:p>
            <a:pPr eaLnBrk="1" hangingPunct="1"/>
            <a:endParaRPr lang="en-GB" altLang="en-US"/>
          </a:p>
        </p:txBody>
      </p:sp>
      <p:sp>
        <p:nvSpPr>
          <p:cNvPr id="37897" name="Text Box 9"/>
          <p:cNvSpPr txBox="1">
            <a:spLocks noChangeArrowheads="1"/>
          </p:cNvSpPr>
          <p:nvPr/>
        </p:nvSpPr>
        <p:spPr bwMode="auto">
          <a:xfrm>
            <a:off x="2057400" y="3124200"/>
            <a:ext cx="1981200" cy="457200"/>
          </a:xfrm>
          <a:prstGeom prst="rect">
            <a:avLst/>
          </a:prstGeom>
          <a:noFill/>
          <a:ln w="9525">
            <a:noFill/>
            <a:miter lim="800000"/>
            <a:headEnd/>
            <a:tailEnd/>
          </a:ln>
          <a:effectLst/>
        </p:spPr>
        <p:txBody>
          <a:bodyPr>
            <a:spAutoFit/>
          </a:bodyPr>
          <a:lstStyle/>
          <a:p>
            <a:pPr>
              <a:spcBef>
                <a:spcPct val="50000"/>
              </a:spcBef>
            </a:pPr>
            <a:r>
              <a:rPr lang="en-US" altLang="en-US" sz="3200">
                <a:latin typeface="Times New Roman" pitchFamily="18" charset="0"/>
              </a:rPr>
              <a:t>Employee</a:t>
            </a:r>
          </a:p>
        </p:txBody>
      </p:sp>
      <p:sp>
        <p:nvSpPr>
          <p:cNvPr id="37898" name="Text Box 10"/>
          <p:cNvSpPr txBox="1">
            <a:spLocks noChangeArrowheads="1"/>
          </p:cNvSpPr>
          <p:nvPr/>
        </p:nvSpPr>
        <p:spPr bwMode="auto">
          <a:xfrm>
            <a:off x="5105400" y="3200400"/>
            <a:ext cx="1905000" cy="457200"/>
          </a:xfrm>
          <a:prstGeom prst="rect">
            <a:avLst/>
          </a:prstGeom>
          <a:noFill/>
          <a:ln w="9525">
            <a:noFill/>
            <a:miter lim="800000"/>
            <a:headEnd/>
            <a:tailEnd/>
          </a:ln>
          <a:effectLst/>
        </p:spPr>
        <p:txBody>
          <a:bodyPr>
            <a:spAutoFit/>
          </a:bodyPr>
          <a:lstStyle/>
          <a:p>
            <a:pPr>
              <a:spcBef>
                <a:spcPct val="50000"/>
              </a:spcBef>
            </a:pPr>
            <a:r>
              <a:rPr lang="en-US" altLang="en-US" sz="3200">
                <a:latin typeface="Times New Roman" pitchFamily="18" charset="0"/>
              </a:rPr>
              <a:t>Customer</a:t>
            </a:r>
          </a:p>
        </p:txBody>
      </p:sp>
      <p:sp>
        <p:nvSpPr>
          <p:cNvPr id="37899" name="Text Box 11"/>
          <p:cNvSpPr txBox="1">
            <a:spLocks noChangeArrowheads="1"/>
          </p:cNvSpPr>
          <p:nvPr/>
        </p:nvSpPr>
        <p:spPr bwMode="auto">
          <a:xfrm>
            <a:off x="457200" y="4876800"/>
            <a:ext cx="2133600" cy="457200"/>
          </a:xfrm>
          <a:prstGeom prst="rect">
            <a:avLst/>
          </a:prstGeom>
          <a:noFill/>
          <a:ln w="9525">
            <a:noFill/>
            <a:miter lim="800000"/>
            <a:headEnd/>
            <a:tailEnd/>
          </a:ln>
          <a:effectLst/>
        </p:spPr>
        <p:txBody>
          <a:bodyPr>
            <a:spAutoFit/>
          </a:bodyPr>
          <a:lstStyle/>
          <a:p>
            <a:pPr>
              <a:spcBef>
                <a:spcPct val="50000"/>
              </a:spcBef>
            </a:pPr>
            <a:r>
              <a:rPr lang="en-US" altLang="en-US" sz="3200">
                <a:latin typeface="Times New Roman" pitchFamily="18" charset="0"/>
              </a:rPr>
              <a:t>Manager</a:t>
            </a:r>
          </a:p>
        </p:txBody>
      </p:sp>
      <p:sp>
        <p:nvSpPr>
          <p:cNvPr id="37900" name="Text Box 12"/>
          <p:cNvSpPr txBox="1">
            <a:spLocks noChangeArrowheads="1"/>
          </p:cNvSpPr>
          <p:nvPr/>
        </p:nvSpPr>
        <p:spPr bwMode="auto">
          <a:xfrm>
            <a:off x="2514600" y="4876800"/>
            <a:ext cx="1828800" cy="457200"/>
          </a:xfrm>
          <a:prstGeom prst="rect">
            <a:avLst/>
          </a:prstGeom>
          <a:noFill/>
          <a:ln w="9525">
            <a:noFill/>
            <a:miter lim="800000"/>
            <a:headEnd/>
            <a:tailEnd/>
          </a:ln>
          <a:effectLst/>
        </p:spPr>
        <p:txBody>
          <a:bodyPr>
            <a:spAutoFit/>
          </a:bodyPr>
          <a:lstStyle/>
          <a:p>
            <a:pPr>
              <a:spcBef>
                <a:spcPct val="50000"/>
              </a:spcBef>
            </a:pPr>
            <a:r>
              <a:rPr lang="en-US" altLang="en-US" sz="3200">
                <a:latin typeface="Times New Roman" pitchFamily="18" charset="0"/>
              </a:rPr>
              <a:t>Engineer</a:t>
            </a:r>
          </a:p>
        </p:txBody>
      </p:sp>
      <p:sp>
        <p:nvSpPr>
          <p:cNvPr id="37901" name="Line 13"/>
          <p:cNvSpPr>
            <a:spLocks noChangeShapeType="1"/>
          </p:cNvSpPr>
          <p:nvPr/>
        </p:nvSpPr>
        <p:spPr bwMode="auto">
          <a:xfrm flipV="1">
            <a:off x="3048000" y="2819400"/>
            <a:ext cx="0" cy="152400"/>
          </a:xfrm>
          <a:prstGeom prst="line">
            <a:avLst/>
          </a:prstGeom>
          <a:noFill/>
          <a:ln w="9525">
            <a:solidFill>
              <a:schemeClr val="tx1"/>
            </a:solidFill>
            <a:round/>
            <a:headEnd/>
            <a:tailEnd/>
          </a:ln>
          <a:effectLst/>
        </p:spPr>
        <p:txBody>
          <a:bodyPr/>
          <a:lstStyle/>
          <a:p>
            <a:endParaRPr lang="en-US"/>
          </a:p>
        </p:txBody>
      </p:sp>
      <p:sp>
        <p:nvSpPr>
          <p:cNvPr id="37902" name="Line 14"/>
          <p:cNvSpPr>
            <a:spLocks noChangeShapeType="1"/>
          </p:cNvSpPr>
          <p:nvPr/>
        </p:nvSpPr>
        <p:spPr bwMode="auto">
          <a:xfrm flipV="1">
            <a:off x="6019800" y="2819400"/>
            <a:ext cx="0" cy="152400"/>
          </a:xfrm>
          <a:prstGeom prst="line">
            <a:avLst/>
          </a:prstGeom>
          <a:noFill/>
          <a:ln w="9525">
            <a:solidFill>
              <a:schemeClr val="tx1"/>
            </a:solidFill>
            <a:round/>
            <a:headEnd/>
            <a:tailEnd/>
          </a:ln>
          <a:effectLst/>
        </p:spPr>
        <p:txBody>
          <a:bodyPr/>
          <a:lstStyle/>
          <a:p>
            <a:endParaRPr lang="en-US"/>
          </a:p>
        </p:txBody>
      </p:sp>
      <p:sp>
        <p:nvSpPr>
          <p:cNvPr id="37903" name="Line 15"/>
          <p:cNvSpPr>
            <a:spLocks noChangeShapeType="1"/>
          </p:cNvSpPr>
          <p:nvPr/>
        </p:nvSpPr>
        <p:spPr bwMode="auto">
          <a:xfrm>
            <a:off x="3048000" y="2819400"/>
            <a:ext cx="2971800" cy="0"/>
          </a:xfrm>
          <a:prstGeom prst="line">
            <a:avLst/>
          </a:prstGeom>
          <a:noFill/>
          <a:ln w="9525">
            <a:solidFill>
              <a:schemeClr val="tx1"/>
            </a:solidFill>
            <a:round/>
            <a:headEnd/>
            <a:tailEnd/>
          </a:ln>
          <a:effectLst/>
        </p:spPr>
        <p:txBody>
          <a:bodyPr/>
          <a:lstStyle/>
          <a:p>
            <a:endParaRPr lang="en-US"/>
          </a:p>
        </p:txBody>
      </p:sp>
      <p:sp>
        <p:nvSpPr>
          <p:cNvPr id="37904" name="Line 16"/>
          <p:cNvSpPr>
            <a:spLocks noChangeShapeType="1"/>
          </p:cNvSpPr>
          <p:nvPr/>
        </p:nvSpPr>
        <p:spPr bwMode="auto">
          <a:xfrm flipV="1">
            <a:off x="4419600" y="2362200"/>
            <a:ext cx="0" cy="457200"/>
          </a:xfrm>
          <a:prstGeom prst="line">
            <a:avLst/>
          </a:prstGeom>
          <a:noFill/>
          <a:ln w="9525">
            <a:solidFill>
              <a:schemeClr val="tx1"/>
            </a:solidFill>
            <a:round/>
            <a:headEnd/>
            <a:tailEnd type="triangle" w="med" len="med"/>
          </a:ln>
          <a:effectLst/>
        </p:spPr>
        <p:txBody>
          <a:bodyPr/>
          <a:lstStyle/>
          <a:p>
            <a:endParaRPr lang="en-US"/>
          </a:p>
        </p:txBody>
      </p:sp>
      <p:sp>
        <p:nvSpPr>
          <p:cNvPr id="37905" name="Line 17"/>
          <p:cNvSpPr>
            <a:spLocks noChangeShapeType="1"/>
          </p:cNvSpPr>
          <p:nvPr/>
        </p:nvSpPr>
        <p:spPr bwMode="auto">
          <a:xfrm flipV="1">
            <a:off x="1066800" y="4572000"/>
            <a:ext cx="0" cy="152400"/>
          </a:xfrm>
          <a:prstGeom prst="line">
            <a:avLst/>
          </a:prstGeom>
          <a:noFill/>
          <a:ln w="9525">
            <a:solidFill>
              <a:schemeClr val="tx1"/>
            </a:solidFill>
            <a:round/>
            <a:headEnd/>
            <a:tailEnd/>
          </a:ln>
          <a:effectLst/>
        </p:spPr>
        <p:txBody>
          <a:bodyPr/>
          <a:lstStyle/>
          <a:p>
            <a:endParaRPr lang="en-US"/>
          </a:p>
        </p:txBody>
      </p:sp>
      <p:sp>
        <p:nvSpPr>
          <p:cNvPr id="37906" name="Line 18"/>
          <p:cNvSpPr>
            <a:spLocks noChangeShapeType="1"/>
          </p:cNvSpPr>
          <p:nvPr/>
        </p:nvSpPr>
        <p:spPr bwMode="auto">
          <a:xfrm flipV="1">
            <a:off x="3276600" y="4572000"/>
            <a:ext cx="0" cy="152400"/>
          </a:xfrm>
          <a:prstGeom prst="line">
            <a:avLst/>
          </a:prstGeom>
          <a:noFill/>
          <a:ln w="9525">
            <a:solidFill>
              <a:schemeClr val="tx1"/>
            </a:solidFill>
            <a:round/>
            <a:headEnd/>
            <a:tailEnd/>
          </a:ln>
          <a:effectLst/>
        </p:spPr>
        <p:txBody>
          <a:bodyPr/>
          <a:lstStyle/>
          <a:p>
            <a:endParaRPr lang="en-US"/>
          </a:p>
        </p:txBody>
      </p:sp>
      <p:sp>
        <p:nvSpPr>
          <p:cNvPr id="37907" name="Line 19"/>
          <p:cNvSpPr>
            <a:spLocks noChangeShapeType="1"/>
          </p:cNvSpPr>
          <p:nvPr/>
        </p:nvSpPr>
        <p:spPr bwMode="auto">
          <a:xfrm>
            <a:off x="1066800" y="4572000"/>
            <a:ext cx="2209800" cy="0"/>
          </a:xfrm>
          <a:prstGeom prst="line">
            <a:avLst/>
          </a:prstGeom>
          <a:noFill/>
          <a:ln w="9525">
            <a:solidFill>
              <a:schemeClr val="tx1"/>
            </a:solidFill>
            <a:round/>
            <a:headEnd/>
            <a:tailEnd/>
          </a:ln>
          <a:effectLst/>
        </p:spPr>
        <p:txBody>
          <a:bodyPr/>
          <a:lstStyle/>
          <a:p>
            <a:endParaRPr lang="en-US"/>
          </a:p>
        </p:txBody>
      </p:sp>
      <p:sp>
        <p:nvSpPr>
          <p:cNvPr id="37908" name="Line 20"/>
          <p:cNvSpPr>
            <a:spLocks noChangeShapeType="1"/>
          </p:cNvSpPr>
          <p:nvPr/>
        </p:nvSpPr>
        <p:spPr bwMode="auto">
          <a:xfrm flipV="1">
            <a:off x="2362200" y="3733800"/>
            <a:ext cx="0" cy="838200"/>
          </a:xfrm>
          <a:prstGeom prst="line">
            <a:avLst/>
          </a:prstGeom>
          <a:noFill/>
          <a:ln w="9525">
            <a:solidFill>
              <a:schemeClr val="tx1"/>
            </a:solidFill>
            <a:round/>
            <a:headEnd/>
            <a:tailEnd type="triangle" w="med" len="med"/>
          </a:ln>
          <a:effectLst/>
        </p:spPr>
        <p:txBody>
          <a:bodyPr/>
          <a:lstStyle/>
          <a:p>
            <a:endParaRPr lang="en-US"/>
          </a:p>
        </p:txBody>
      </p:sp>
      <p:pic>
        <p:nvPicPr>
          <p:cNvPr id="21" name="Picture 20" descr="brac.png"/>
          <p:cNvPicPr>
            <a:picLocks noChangeAspect="1"/>
          </p:cNvPicPr>
          <p:nvPr/>
        </p:nvPicPr>
        <p:blipFill>
          <a:blip r:embed="rId3" cstate="print"/>
          <a:stretch>
            <a:fillRect/>
          </a:stretch>
        </p:blipFill>
        <p:spPr>
          <a:xfrm>
            <a:off x="7884368" y="5733256"/>
            <a:ext cx="1259632" cy="1124744"/>
          </a:xfrm>
          <a:prstGeom prst="rect">
            <a:avLst/>
          </a:prstGeom>
        </p:spPr>
      </p:pic>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a:t>Generalization Relationship</a:t>
            </a:r>
          </a:p>
        </p:txBody>
      </p:sp>
      <p:sp>
        <p:nvSpPr>
          <p:cNvPr id="39939" name="Rectangle 3"/>
          <p:cNvSpPr>
            <a:spLocks noChangeArrowheads="1"/>
          </p:cNvSpPr>
          <p:nvPr/>
        </p:nvSpPr>
        <p:spPr bwMode="auto">
          <a:xfrm>
            <a:off x="3429000" y="1524000"/>
            <a:ext cx="2438400" cy="2286000"/>
          </a:xfrm>
          <a:prstGeom prst="rect">
            <a:avLst/>
          </a:prstGeom>
          <a:solidFill>
            <a:schemeClr val="accent1"/>
          </a:solidFill>
          <a:ln w="9525">
            <a:solidFill>
              <a:schemeClr val="tx1"/>
            </a:solidFill>
            <a:miter lim="800000"/>
            <a:headEnd/>
            <a:tailEnd/>
          </a:ln>
          <a:effectLst/>
        </p:spPr>
        <p:txBody>
          <a:bodyPr wrap="none" anchor="ctr"/>
          <a:lstStyle/>
          <a:p>
            <a:pPr eaLnBrk="1" hangingPunct="1"/>
            <a:endParaRPr lang="en-GB" altLang="en-US"/>
          </a:p>
        </p:txBody>
      </p:sp>
      <p:sp>
        <p:nvSpPr>
          <p:cNvPr id="39940" name="Text Box 4"/>
          <p:cNvSpPr txBox="1">
            <a:spLocks noChangeArrowheads="1"/>
          </p:cNvSpPr>
          <p:nvPr/>
        </p:nvSpPr>
        <p:spPr bwMode="auto">
          <a:xfrm>
            <a:off x="3657600" y="1600200"/>
            <a:ext cx="1828800" cy="366713"/>
          </a:xfrm>
          <a:prstGeom prst="rect">
            <a:avLst/>
          </a:prstGeom>
          <a:noFill/>
          <a:ln w="9525">
            <a:noFill/>
            <a:miter lim="800000"/>
            <a:headEnd/>
            <a:tailEnd/>
          </a:ln>
          <a:effectLst/>
        </p:spPr>
        <p:txBody>
          <a:bodyPr>
            <a:spAutoFit/>
          </a:bodyPr>
          <a:lstStyle/>
          <a:p>
            <a:pPr>
              <a:spcBef>
                <a:spcPct val="50000"/>
              </a:spcBef>
            </a:pPr>
            <a:r>
              <a:rPr lang="en-US" altLang="en-US" sz="2400">
                <a:latin typeface="Times New Roman" pitchFamily="18" charset="0"/>
              </a:rPr>
              <a:t>Employee</a:t>
            </a:r>
          </a:p>
        </p:txBody>
      </p:sp>
      <p:sp>
        <p:nvSpPr>
          <p:cNvPr id="39941" name="Text Box 5"/>
          <p:cNvSpPr txBox="1">
            <a:spLocks noChangeArrowheads="1"/>
          </p:cNvSpPr>
          <p:nvPr/>
        </p:nvSpPr>
        <p:spPr bwMode="auto">
          <a:xfrm>
            <a:off x="3733800" y="2133600"/>
            <a:ext cx="1524000" cy="396875"/>
          </a:xfrm>
          <a:prstGeom prst="rect">
            <a:avLst/>
          </a:prstGeom>
          <a:noFill/>
          <a:ln w="9525">
            <a:noFill/>
            <a:miter lim="800000"/>
            <a:headEnd/>
            <a:tailEnd/>
          </a:ln>
          <a:effectLst/>
        </p:spPr>
        <p:txBody>
          <a:bodyPr>
            <a:spAutoFit/>
          </a:bodyPr>
          <a:lstStyle/>
          <a:p>
            <a:pPr>
              <a:spcBef>
                <a:spcPct val="50000"/>
              </a:spcBef>
            </a:pPr>
            <a:r>
              <a:rPr lang="en-US" altLang="en-US" sz="2000">
                <a:latin typeface="Times New Roman" pitchFamily="18" charset="0"/>
              </a:rPr>
              <a:t>hireDate</a:t>
            </a:r>
            <a:endParaRPr lang="en-US" altLang="en-US" sz="2400">
              <a:latin typeface="Times New Roman" pitchFamily="18" charset="0"/>
            </a:endParaRPr>
          </a:p>
        </p:txBody>
      </p:sp>
      <p:sp>
        <p:nvSpPr>
          <p:cNvPr id="39942" name="Text Box 6"/>
          <p:cNvSpPr txBox="1">
            <a:spLocks noChangeArrowheads="1"/>
          </p:cNvSpPr>
          <p:nvPr/>
        </p:nvSpPr>
        <p:spPr bwMode="auto">
          <a:xfrm>
            <a:off x="3733800" y="2895600"/>
            <a:ext cx="1828800" cy="854075"/>
          </a:xfrm>
          <a:prstGeom prst="rect">
            <a:avLst/>
          </a:prstGeom>
          <a:noFill/>
          <a:ln w="9525">
            <a:noFill/>
            <a:miter lim="800000"/>
            <a:headEnd/>
            <a:tailEnd/>
          </a:ln>
          <a:effectLst/>
        </p:spPr>
        <p:txBody>
          <a:bodyPr>
            <a:spAutoFit/>
          </a:bodyPr>
          <a:lstStyle/>
          <a:p>
            <a:pPr>
              <a:spcBef>
                <a:spcPct val="50000"/>
              </a:spcBef>
            </a:pPr>
            <a:r>
              <a:rPr lang="en-US" altLang="en-US" sz="2000">
                <a:latin typeface="Times New Roman" pitchFamily="18" charset="0"/>
              </a:rPr>
              <a:t>receivePay</a:t>
            </a:r>
          </a:p>
          <a:p>
            <a:pPr>
              <a:spcBef>
                <a:spcPct val="50000"/>
              </a:spcBef>
            </a:pPr>
            <a:r>
              <a:rPr lang="en-US" altLang="en-US" sz="2000">
                <a:latin typeface="Times New Roman" pitchFamily="18" charset="0"/>
              </a:rPr>
              <a:t>performWork</a:t>
            </a:r>
            <a:endParaRPr lang="en-US" altLang="en-US" sz="2400">
              <a:latin typeface="Times New Roman" pitchFamily="18" charset="0"/>
            </a:endParaRPr>
          </a:p>
        </p:txBody>
      </p:sp>
      <p:sp>
        <p:nvSpPr>
          <p:cNvPr id="39943" name="Line 7"/>
          <p:cNvSpPr>
            <a:spLocks noChangeShapeType="1"/>
          </p:cNvSpPr>
          <p:nvPr/>
        </p:nvSpPr>
        <p:spPr bwMode="auto">
          <a:xfrm>
            <a:off x="3429000" y="2743200"/>
            <a:ext cx="2438400" cy="0"/>
          </a:xfrm>
          <a:prstGeom prst="line">
            <a:avLst/>
          </a:prstGeom>
          <a:noFill/>
          <a:ln w="9525">
            <a:solidFill>
              <a:schemeClr val="tx1"/>
            </a:solidFill>
            <a:round/>
            <a:headEnd/>
            <a:tailEnd/>
          </a:ln>
          <a:effectLst/>
        </p:spPr>
        <p:txBody>
          <a:bodyPr/>
          <a:lstStyle/>
          <a:p>
            <a:endParaRPr lang="en-US"/>
          </a:p>
        </p:txBody>
      </p:sp>
      <p:sp>
        <p:nvSpPr>
          <p:cNvPr id="39944" name="Line 8"/>
          <p:cNvSpPr>
            <a:spLocks noChangeShapeType="1"/>
          </p:cNvSpPr>
          <p:nvPr/>
        </p:nvSpPr>
        <p:spPr bwMode="auto">
          <a:xfrm>
            <a:off x="3429000" y="1981200"/>
            <a:ext cx="2438400" cy="0"/>
          </a:xfrm>
          <a:prstGeom prst="line">
            <a:avLst/>
          </a:prstGeom>
          <a:noFill/>
          <a:ln w="9525">
            <a:solidFill>
              <a:schemeClr val="tx1"/>
            </a:solidFill>
            <a:round/>
            <a:headEnd/>
            <a:tailEnd/>
          </a:ln>
          <a:effectLst/>
        </p:spPr>
        <p:txBody>
          <a:bodyPr/>
          <a:lstStyle/>
          <a:p>
            <a:endParaRPr lang="en-US"/>
          </a:p>
        </p:txBody>
      </p:sp>
      <p:sp>
        <p:nvSpPr>
          <p:cNvPr id="39945" name="Rectangle 9"/>
          <p:cNvSpPr>
            <a:spLocks noChangeArrowheads="1"/>
          </p:cNvSpPr>
          <p:nvPr/>
        </p:nvSpPr>
        <p:spPr bwMode="auto">
          <a:xfrm>
            <a:off x="1447800" y="4343400"/>
            <a:ext cx="2438400" cy="2286000"/>
          </a:xfrm>
          <a:prstGeom prst="rect">
            <a:avLst/>
          </a:prstGeom>
          <a:solidFill>
            <a:schemeClr val="accent1"/>
          </a:solidFill>
          <a:ln w="9525">
            <a:solidFill>
              <a:schemeClr val="tx1"/>
            </a:solidFill>
            <a:miter lim="800000"/>
            <a:headEnd/>
            <a:tailEnd/>
          </a:ln>
          <a:effectLst/>
        </p:spPr>
        <p:txBody>
          <a:bodyPr wrap="none" anchor="ctr"/>
          <a:lstStyle/>
          <a:p>
            <a:pPr eaLnBrk="1" hangingPunct="1"/>
            <a:endParaRPr lang="en-GB" altLang="en-US"/>
          </a:p>
        </p:txBody>
      </p:sp>
      <p:sp>
        <p:nvSpPr>
          <p:cNvPr id="39946" name="Rectangle 10"/>
          <p:cNvSpPr>
            <a:spLocks noChangeArrowheads="1"/>
          </p:cNvSpPr>
          <p:nvPr/>
        </p:nvSpPr>
        <p:spPr bwMode="auto">
          <a:xfrm>
            <a:off x="5334000" y="4343400"/>
            <a:ext cx="2438400" cy="2286000"/>
          </a:xfrm>
          <a:prstGeom prst="rect">
            <a:avLst/>
          </a:prstGeom>
          <a:solidFill>
            <a:schemeClr val="accent1"/>
          </a:solidFill>
          <a:ln w="9525">
            <a:solidFill>
              <a:schemeClr val="tx1"/>
            </a:solidFill>
            <a:miter lim="800000"/>
            <a:headEnd/>
            <a:tailEnd/>
          </a:ln>
          <a:effectLst/>
        </p:spPr>
        <p:txBody>
          <a:bodyPr wrap="none" anchor="ctr"/>
          <a:lstStyle/>
          <a:p>
            <a:pPr eaLnBrk="1" hangingPunct="1"/>
            <a:endParaRPr lang="en-GB" altLang="en-US"/>
          </a:p>
        </p:txBody>
      </p:sp>
      <p:sp>
        <p:nvSpPr>
          <p:cNvPr id="39947" name="Text Box 11"/>
          <p:cNvSpPr txBox="1">
            <a:spLocks noChangeArrowheads="1"/>
          </p:cNvSpPr>
          <p:nvPr/>
        </p:nvSpPr>
        <p:spPr bwMode="auto">
          <a:xfrm>
            <a:off x="1524000" y="4419600"/>
            <a:ext cx="2209800" cy="366713"/>
          </a:xfrm>
          <a:prstGeom prst="rect">
            <a:avLst/>
          </a:prstGeom>
          <a:noFill/>
          <a:ln w="9525">
            <a:noFill/>
            <a:miter lim="800000"/>
            <a:headEnd/>
            <a:tailEnd/>
          </a:ln>
          <a:effectLst/>
        </p:spPr>
        <p:txBody>
          <a:bodyPr>
            <a:spAutoFit/>
          </a:bodyPr>
          <a:lstStyle/>
          <a:p>
            <a:pPr>
              <a:spcBef>
                <a:spcPct val="50000"/>
              </a:spcBef>
            </a:pPr>
            <a:r>
              <a:rPr lang="en-US" altLang="en-US" sz="2400">
                <a:latin typeface="Times New Roman" pitchFamily="18" charset="0"/>
              </a:rPr>
              <a:t>Manager</a:t>
            </a:r>
          </a:p>
        </p:txBody>
      </p:sp>
      <p:sp>
        <p:nvSpPr>
          <p:cNvPr id="39948" name="Text Box 12"/>
          <p:cNvSpPr txBox="1">
            <a:spLocks noChangeArrowheads="1"/>
          </p:cNvSpPr>
          <p:nvPr/>
        </p:nvSpPr>
        <p:spPr bwMode="auto">
          <a:xfrm>
            <a:off x="1447800" y="4876800"/>
            <a:ext cx="2438400" cy="854075"/>
          </a:xfrm>
          <a:prstGeom prst="rect">
            <a:avLst/>
          </a:prstGeom>
          <a:noFill/>
          <a:ln w="9525">
            <a:noFill/>
            <a:miter lim="800000"/>
            <a:headEnd/>
            <a:tailEnd/>
          </a:ln>
          <a:effectLst/>
        </p:spPr>
        <p:txBody>
          <a:bodyPr>
            <a:spAutoFit/>
          </a:bodyPr>
          <a:lstStyle/>
          <a:p>
            <a:pPr>
              <a:spcBef>
                <a:spcPct val="50000"/>
              </a:spcBef>
            </a:pPr>
            <a:r>
              <a:rPr lang="en-US" altLang="en-US" sz="2000">
                <a:latin typeface="Times New Roman" pitchFamily="18" charset="0"/>
              </a:rPr>
              <a:t>department</a:t>
            </a:r>
          </a:p>
          <a:p>
            <a:pPr>
              <a:spcBef>
                <a:spcPct val="50000"/>
              </a:spcBef>
            </a:pPr>
            <a:r>
              <a:rPr lang="en-US" altLang="en-US" sz="2000">
                <a:latin typeface="Times New Roman" pitchFamily="18" charset="0"/>
              </a:rPr>
              <a:t>bonus</a:t>
            </a:r>
            <a:endParaRPr lang="en-US" altLang="en-US" sz="2400">
              <a:latin typeface="Times New Roman" pitchFamily="18" charset="0"/>
            </a:endParaRPr>
          </a:p>
        </p:txBody>
      </p:sp>
      <p:sp>
        <p:nvSpPr>
          <p:cNvPr id="39949" name="Text Box 13"/>
          <p:cNvSpPr txBox="1">
            <a:spLocks noChangeArrowheads="1"/>
          </p:cNvSpPr>
          <p:nvPr/>
        </p:nvSpPr>
        <p:spPr bwMode="auto">
          <a:xfrm>
            <a:off x="1447800" y="5715000"/>
            <a:ext cx="2286000" cy="854075"/>
          </a:xfrm>
          <a:prstGeom prst="rect">
            <a:avLst/>
          </a:prstGeom>
          <a:noFill/>
          <a:ln w="9525">
            <a:noFill/>
            <a:miter lim="800000"/>
            <a:headEnd/>
            <a:tailEnd/>
          </a:ln>
          <a:effectLst/>
        </p:spPr>
        <p:txBody>
          <a:bodyPr>
            <a:spAutoFit/>
          </a:bodyPr>
          <a:lstStyle/>
          <a:p>
            <a:pPr>
              <a:spcBef>
                <a:spcPct val="50000"/>
              </a:spcBef>
            </a:pPr>
            <a:r>
              <a:rPr lang="en-US" altLang="en-US" sz="2000">
                <a:latin typeface="Times New Roman" pitchFamily="18" charset="0"/>
              </a:rPr>
              <a:t>hireEmployee</a:t>
            </a:r>
          </a:p>
          <a:p>
            <a:pPr>
              <a:spcBef>
                <a:spcPct val="50000"/>
              </a:spcBef>
            </a:pPr>
            <a:r>
              <a:rPr lang="en-US" altLang="en-US" sz="2000">
                <a:latin typeface="Times New Roman" pitchFamily="18" charset="0"/>
              </a:rPr>
              <a:t>promoteEmployee</a:t>
            </a:r>
            <a:endParaRPr lang="en-US" altLang="en-US" sz="2400">
              <a:latin typeface="Times New Roman" pitchFamily="18" charset="0"/>
            </a:endParaRPr>
          </a:p>
        </p:txBody>
      </p:sp>
      <p:sp>
        <p:nvSpPr>
          <p:cNvPr id="39950" name="Line 14"/>
          <p:cNvSpPr>
            <a:spLocks noChangeShapeType="1"/>
          </p:cNvSpPr>
          <p:nvPr/>
        </p:nvSpPr>
        <p:spPr bwMode="auto">
          <a:xfrm>
            <a:off x="1447800" y="4800600"/>
            <a:ext cx="2438400" cy="0"/>
          </a:xfrm>
          <a:prstGeom prst="line">
            <a:avLst/>
          </a:prstGeom>
          <a:noFill/>
          <a:ln w="9525">
            <a:solidFill>
              <a:schemeClr val="tx1"/>
            </a:solidFill>
            <a:round/>
            <a:headEnd/>
            <a:tailEnd/>
          </a:ln>
          <a:effectLst/>
        </p:spPr>
        <p:txBody>
          <a:bodyPr/>
          <a:lstStyle/>
          <a:p>
            <a:endParaRPr lang="en-US"/>
          </a:p>
        </p:txBody>
      </p:sp>
      <p:sp>
        <p:nvSpPr>
          <p:cNvPr id="39951" name="Line 15"/>
          <p:cNvSpPr>
            <a:spLocks noChangeShapeType="1"/>
          </p:cNvSpPr>
          <p:nvPr/>
        </p:nvSpPr>
        <p:spPr bwMode="auto">
          <a:xfrm>
            <a:off x="1447800" y="5638800"/>
            <a:ext cx="2438400" cy="0"/>
          </a:xfrm>
          <a:prstGeom prst="line">
            <a:avLst/>
          </a:prstGeom>
          <a:noFill/>
          <a:ln w="9525">
            <a:solidFill>
              <a:schemeClr val="tx1"/>
            </a:solidFill>
            <a:round/>
            <a:headEnd/>
            <a:tailEnd/>
          </a:ln>
          <a:effectLst/>
        </p:spPr>
        <p:txBody>
          <a:bodyPr/>
          <a:lstStyle/>
          <a:p>
            <a:endParaRPr lang="en-US"/>
          </a:p>
        </p:txBody>
      </p:sp>
      <p:sp>
        <p:nvSpPr>
          <p:cNvPr id="39952" name="Text Box 16"/>
          <p:cNvSpPr txBox="1">
            <a:spLocks noChangeArrowheads="1"/>
          </p:cNvSpPr>
          <p:nvPr/>
        </p:nvSpPr>
        <p:spPr bwMode="auto">
          <a:xfrm>
            <a:off x="5486400" y="4419600"/>
            <a:ext cx="1828800" cy="366713"/>
          </a:xfrm>
          <a:prstGeom prst="rect">
            <a:avLst/>
          </a:prstGeom>
          <a:noFill/>
          <a:ln w="9525">
            <a:noFill/>
            <a:miter lim="800000"/>
            <a:headEnd/>
            <a:tailEnd/>
          </a:ln>
          <a:effectLst/>
        </p:spPr>
        <p:txBody>
          <a:bodyPr>
            <a:spAutoFit/>
          </a:bodyPr>
          <a:lstStyle/>
          <a:p>
            <a:pPr>
              <a:spcBef>
                <a:spcPct val="50000"/>
              </a:spcBef>
            </a:pPr>
            <a:r>
              <a:rPr lang="en-US" altLang="en-US" sz="2400">
                <a:latin typeface="Times New Roman" pitchFamily="18" charset="0"/>
              </a:rPr>
              <a:t>Engineer</a:t>
            </a:r>
          </a:p>
        </p:txBody>
      </p:sp>
      <p:sp>
        <p:nvSpPr>
          <p:cNvPr id="39953" name="Text Box 17"/>
          <p:cNvSpPr txBox="1">
            <a:spLocks noChangeArrowheads="1"/>
          </p:cNvSpPr>
          <p:nvPr/>
        </p:nvSpPr>
        <p:spPr bwMode="auto">
          <a:xfrm>
            <a:off x="5486400" y="4953000"/>
            <a:ext cx="2209800" cy="396875"/>
          </a:xfrm>
          <a:prstGeom prst="rect">
            <a:avLst/>
          </a:prstGeom>
          <a:noFill/>
          <a:ln w="9525">
            <a:noFill/>
            <a:miter lim="800000"/>
            <a:headEnd/>
            <a:tailEnd/>
          </a:ln>
          <a:effectLst/>
        </p:spPr>
        <p:txBody>
          <a:bodyPr>
            <a:spAutoFit/>
          </a:bodyPr>
          <a:lstStyle/>
          <a:p>
            <a:pPr>
              <a:spcBef>
                <a:spcPct val="50000"/>
              </a:spcBef>
            </a:pPr>
            <a:r>
              <a:rPr lang="en-US" altLang="en-US" sz="2000">
                <a:latin typeface="Times New Roman" pitchFamily="18" charset="0"/>
              </a:rPr>
              <a:t>certifications</a:t>
            </a:r>
            <a:endParaRPr lang="en-US" altLang="en-US" sz="2400">
              <a:latin typeface="Times New Roman" pitchFamily="18" charset="0"/>
            </a:endParaRPr>
          </a:p>
        </p:txBody>
      </p:sp>
      <p:sp>
        <p:nvSpPr>
          <p:cNvPr id="39954" name="Text Box 18"/>
          <p:cNvSpPr txBox="1">
            <a:spLocks noChangeArrowheads="1"/>
          </p:cNvSpPr>
          <p:nvPr/>
        </p:nvSpPr>
        <p:spPr bwMode="auto">
          <a:xfrm>
            <a:off x="5486400" y="5715000"/>
            <a:ext cx="2057400" cy="854075"/>
          </a:xfrm>
          <a:prstGeom prst="rect">
            <a:avLst/>
          </a:prstGeom>
          <a:noFill/>
          <a:ln w="9525">
            <a:noFill/>
            <a:miter lim="800000"/>
            <a:headEnd/>
            <a:tailEnd/>
          </a:ln>
          <a:effectLst/>
        </p:spPr>
        <p:txBody>
          <a:bodyPr>
            <a:spAutoFit/>
          </a:bodyPr>
          <a:lstStyle/>
          <a:p>
            <a:pPr>
              <a:spcBef>
                <a:spcPct val="50000"/>
              </a:spcBef>
            </a:pPr>
            <a:r>
              <a:rPr lang="en-US" altLang="en-US" sz="2000">
                <a:latin typeface="Times New Roman" pitchFamily="18" charset="0"/>
              </a:rPr>
              <a:t>analyze</a:t>
            </a:r>
          </a:p>
          <a:p>
            <a:pPr>
              <a:spcBef>
                <a:spcPct val="50000"/>
              </a:spcBef>
            </a:pPr>
            <a:r>
              <a:rPr lang="en-US" altLang="en-US" sz="2000">
                <a:latin typeface="Times New Roman" pitchFamily="18" charset="0"/>
              </a:rPr>
              <a:t>design</a:t>
            </a:r>
            <a:endParaRPr lang="en-US" altLang="en-US" sz="2400">
              <a:latin typeface="Times New Roman" pitchFamily="18" charset="0"/>
            </a:endParaRPr>
          </a:p>
        </p:txBody>
      </p:sp>
      <p:sp>
        <p:nvSpPr>
          <p:cNvPr id="39955" name="Line 19"/>
          <p:cNvSpPr>
            <a:spLocks noChangeShapeType="1"/>
          </p:cNvSpPr>
          <p:nvPr/>
        </p:nvSpPr>
        <p:spPr bwMode="auto">
          <a:xfrm>
            <a:off x="5334000" y="4800600"/>
            <a:ext cx="2438400" cy="0"/>
          </a:xfrm>
          <a:prstGeom prst="line">
            <a:avLst/>
          </a:prstGeom>
          <a:noFill/>
          <a:ln w="9525">
            <a:solidFill>
              <a:schemeClr val="tx1"/>
            </a:solidFill>
            <a:round/>
            <a:headEnd/>
            <a:tailEnd/>
          </a:ln>
          <a:effectLst/>
        </p:spPr>
        <p:txBody>
          <a:bodyPr/>
          <a:lstStyle/>
          <a:p>
            <a:endParaRPr lang="en-US"/>
          </a:p>
        </p:txBody>
      </p:sp>
      <p:sp>
        <p:nvSpPr>
          <p:cNvPr id="39956" name="Line 20"/>
          <p:cNvSpPr>
            <a:spLocks noChangeShapeType="1"/>
          </p:cNvSpPr>
          <p:nvPr/>
        </p:nvSpPr>
        <p:spPr bwMode="auto">
          <a:xfrm>
            <a:off x="5334000" y="5638800"/>
            <a:ext cx="2438400" cy="0"/>
          </a:xfrm>
          <a:prstGeom prst="line">
            <a:avLst/>
          </a:prstGeom>
          <a:noFill/>
          <a:ln w="9525">
            <a:solidFill>
              <a:schemeClr val="tx1"/>
            </a:solidFill>
            <a:round/>
            <a:headEnd/>
            <a:tailEnd/>
          </a:ln>
          <a:effectLst/>
        </p:spPr>
        <p:txBody>
          <a:bodyPr/>
          <a:lstStyle/>
          <a:p>
            <a:endParaRPr lang="en-US"/>
          </a:p>
        </p:txBody>
      </p:sp>
      <p:sp>
        <p:nvSpPr>
          <p:cNvPr id="39957" name="Line 21"/>
          <p:cNvSpPr>
            <a:spLocks noChangeShapeType="1"/>
          </p:cNvSpPr>
          <p:nvPr/>
        </p:nvSpPr>
        <p:spPr bwMode="auto">
          <a:xfrm flipV="1">
            <a:off x="1905000" y="4191000"/>
            <a:ext cx="0" cy="152400"/>
          </a:xfrm>
          <a:prstGeom prst="line">
            <a:avLst/>
          </a:prstGeom>
          <a:noFill/>
          <a:ln w="9525">
            <a:solidFill>
              <a:schemeClr val="tx1"/>
            </a:solidFill>
            <a:round/>
            <a:headEnd/>
            <a:tailEnd/>
          </a:ln>
          <a:effectLst/>
        </p:spPr>
        <p:txBody>
          <a:bodyPr/>
          <a:lstStyle/>
          <a:p>
            <a:endParaRPr lang="en-US"/>
          </a:p>
        </p:txBody>
      </p:sp>
      <p:sp>
        <p:nvSpPr>
          <p:cNvPr id="39958" name="Line 22"/>
          <p:cNvSpPr>
            <a:spLocks noChangeShapeType="1"/>
          </p:cNvSpPr>
          <p:nvPr/>
        </p:nvSpPr>
        <p:spPr bwMode="auto">
          <a:xfrm>
            <a:off x="4495800" y="4876800"/>
            <a:ext cx="0" cy="0"/>
          </a:xfrm>
          <a:prstGeom prst="line">
            <a:avLst/>
          </a:prstGeom>
          <a:noFill/>
          <a:ln w="9525">
            <a:solidFill>
              <a:schemeClr val="tx1"/>
            </a:solidFill>
            <a:round/>
            <a:headEnd/>
            <a:tailEnd/>
          </a:ln>
          <a:effectLst/>
        </p:spPr>
        <p:txBody>
          <a:bodyPr/>
          <a:lstStyle/>
          <a:p>
            <a:endParaRPr lang="en-US"/>
          </a:p>
        </p:txBody>
      </p:sp>
      <p:sp>
        <p:nvSpPr>
          <p:cNvPr id="39959" name="Line 23"/>
          <p:cNvSpPr>
            <a:spLocks noChangeShapeType="1"/>
          </p:cNvSpPr>
          <p:nvPr/>
        </p:nvSpPr>
        <p:spPr bwMode="auto">
          <a:xfrm flipV="1">
            <a:off x="7239000" y="4191000"/>
            <a:ext cx="0" cy="152400"/>
          </a:xfrm>
          <a:prstGeom prst="line">
            <a:avLst/>
          </a:prstGeom>
          <a:noFill/>
          <a:ln w="9525">
            <a:solidFill>
              <a:schemeClr val="tx1"/>
            </a:solidFill>
            <a:round/>
            <a:headEnd/>
            <a:tailEnd/>
          </a:ln>
          <a:effectLst/>
        </p:spPr>
        <p:txBody>
          <a:bodyPr/>
          <a:lstStyle/>
          <a:p>
            <a:endParaRPr lang="en-US"/>
          </a:p>
        </p:txBody>
      </p:sp>
      <p:sp>
        <p:nvSpPr>
          <p:cNvPr id="39960" name="Line 24"/>
          <p:cNvSpPr>
            <a:spLocks noChangeShapeType="1"/>
          </p:cNvSpPr>
          <p:nvPr/>
        </p:nvSpPr>
        <p:spPr bwMode="auto">
          <a:xfrm>
            <a:off x="1905000" y="4191000"/>
            <a:ext cx="5334000" cy="0"/>
          </a:xfrm>
          <a:prstGeom prst="line">
            <a:avLst/>
          </a:prstGeom>
          <a:noFill/>
          <a:ln w="9525">
            <a:solidFill>
              <a:schemeClr val="tx1"/>
            </a:solidFill>
            <a:round/>
            <a:headEnd/>
            <a:tailEnd/>
          </a:ln>
          <a:effectLst/>
        </p:spPr>
        <p:txBody>
          <a:bodyPr/>
          <a:lstStyle/>
          <a:p>
            <a:endParaRPr lang="en-US"/>
          </a:p>
        </p:txBody>
      </p:sp>
      <p:sp>
        <p:nvSpPr>
          <p:cNvPr id="39961" name="Line 25"/>
          <p:cNvSpPr>
            <a:spLocks noChangeShapeType="1"/>
          </p:cNvSpPr>
          <p:nvPr/>
        </p:nvSpPr>
        <p:spPr bwMode="auto">
          <a:xfrm flipV="1">
            <a:off x="4648200" y="3810000"/>
            <a:ext cx="0" cy="381000"/>
          </a:xfrm>
          <a:prstGeom prst="line">
            <a:avLst/>
          </a:prstGeom>
          <a:noFill/>
          <a:ln w="9525">
            <a:solidFill>
              <a:schemeClr val="tx1"/>
            </a:solidFill>
            <a:round/>
            <a:headEnd/>
            <a:tailEnd type="triangle" w="med" len="med"/>
          </a:ln>
          <a:effectLst/>
        </p:spPr>
        <p:txBody>
          <a:bodyPr/>
          <a:lstStyle/>
          <a:p>
            <a:endParaRPr lang="en-US"/>
          </a:p>
        </p:txBody>
      </p:sp>
      <p:pic>
        <p:nvPicPr>
          <p:cNvPr id="26" name="Picture 25" descr="brac.png"/>
          <p:cNvPicPr>
            <a:picLocks noChangeAspect="1"/>
          </p:cNvPicPr>
          <p:nvPr/>
        </p:nvPicPr>
        <p:blipFill>
          <a:blip r:embed="rId3" cstate="print"/>
          <a:stretch>
            <a:fillRect/>
          </a:stretch>
        </p:blipFill>
        <p:spPr>
          <a:xfrm>
            <a:off x="7884368" y="5733256"/>
            <a:ext cx="1259632" cy="1124744"/>
          </a:xfrm>
          <a:prstGeom prst="rect">
            <a:avLst/>
          </a:prstGeom>
        </p:spPr>
      </p:pic>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en-US"/>
              <a:t>Multiplicity</a:t>
            </a:r>
            <a:endParaRPr lang="en-US" altLang="en-US" sz="4800"/>
          </a:p>
        </p:txBody>
      </p:sp>
      <p:sp>
        <p:nvSpPr>
          <p:cNvPr id="50179" name="Rectangle 3"/>
          <p:cNvSpPr>
            <a:spLocks noGrp="1" noChangeArrowheads="1"/>
          </p:cNvSpPr>
          <p:nvPr>
            <p:ph type="body" idx="1"/>
          </p:nvPr>
        </p:nvSpPr>
        <p:spPr/>
        <p:txBody>
          <a:bodyPr/>
          <a:lstStyle/>
          <a:p>
            <a:pPr eaLnBrk="1" hangingPunct="1"/>
            <a:r>
              <a:rPr lang="en-US" altLang="en-US" sz="3600" dirty="0"/>
              <a:t>Documents how many instances of a class can be associated with one instance of another class</a:t>
            </a:r>
          </a:p>
        </p:txBody>
      </p:sp>
      <p:sp>
        <p:nvSpPr>
          <p:cNvPr id="50180" name="Rectangle 4"/>
          <p:cNvSpPr>
            <a:spLocks noChangeArrowheads="1"/>
          </p:cNvSpPr>
          <p:nvPr/>
        </p:nvSpPr>
        <p:spPr bwMode="auto">
          <a:xfrm>
            <a:off x="990600" y="4343400"/>
            <a:ext cx="1752600" cy="533400"/>
          </a:xfrm>
          <a:prstGeom prst="rect">
            <a:avLst/>
          </a:prstGeom>
          <a:solidFill>
            <a:schemeClr val="accent1"/>
          </a:solidFill>
          <a:ln w="9525">
            <a:solidFill>
              <a:schemeClr val="tx1"/>
            </a:solidFill>
            <a:miter lim="800000"/>
            <a:headEnd/>
            <a:tailEnd/>
          </a:ln>
          <a:effectLst/>
        </p:spPr>
        <p:txBody>
          <a:bodyPr wrap="none" anchor="ctr"/>
          <a:lstStyle/>
          <a:p>
            <a:pPr eaLnBrk="1" hangingPunct="1"/>
            <a:endParaRPr lang="en-GB" altLang="en-US"/>
          </a:p>
        </p:txBody>
      </p:sp>
      <p:sp>
        <p:nvSpPr>
          <p:cNvPr id="50181" name="Rectangle 5"/>
          <p:cNvSpPr>
            <a:spLocks noChangeArrowheads="1"/>
          </p:cNvSpPr>
          <p:nvPr/>
        </p:nvSpPr>
        <p:spPr bwMode="auto">
          <a:xfrm>
            <a:off x="6019800" y="4267200"/>
            <a:ext cx="2057400" cy="533400"/>
          </a:xfrm>
          <a:prstGeom prst="rect">
            <a:avLst/>
          </a:prstGeom>
          <a:solidFill>
            <a:schemeClr val="accent1"/>
          </a:solidFill>
          <a:ln w="9525">
            <a:solidFill>
              <a:schemeClr val="tx1"/>
            </a:solidFill>
            <a:miter lim="800000"/>
            <a:headEnd/>
            <a:tailEnd/>
          </a:ln>
          <a:effectLst/>
        </p:spPr>
        <p:txBody>
          <a:bodyPr wrap="none" anchor="ctr"/>
          <a:lstStyle/>
          <a:p>
            <a:pPr eaLnBrk="1" hangingPunct="1"/>
            <a:endParaRPr lang="en-GB" altLang="en-US"/>
          </a:p>
        </p:txBody>
      </p:sp>
      <p:sp>
        <p:nvSpPr>
          <p:cNvPr id="50182" name="Line 6"/>
          <p:cNvSpPr>
            <a:spLocks noChangeShapeType="1"/>
          </p:cNvSpPr>
          <p:nvPr/>
        </p:nvSpPr>
        <p:spPr bwMode="auto">
          <a:xfrm>
            <a:off x="2738582" y="4610100"/>
            <a:ext cx="3276600" cy="0"/>
          </a:xfrm>
          <a:prstGeom prst="line">
            <a:avLst/>
          </a:prstGeom>
          <a:noFill/>
          <a:ln w="9525">
            <a:solidFill>
              <a:schemeClr val="tx1"/>
            </a:solidFill>
            <a:round/>
            <a:headEnd/>
            <a:tailEnd/>
          </a:ln>
          <a:effectLst/>
        </p:spPr>
        <p:txBody>
          <a:bodyPr/>
          <a:lstStyle/>
          <a:p>
            <a:endParaRPr lang="en-US"/>
          </a:p>
        </p:txBody>
      </p:sp>
      <p:sp>
        <p:nvSpPr>
          <p:cNvPr id="50183" name="Text Box 7"/>
          <p:cNvSpPr txBox="1">
            <a:spLocks noChangeArrowheads="1"/>
          </p:cNvSpPr>
          <p:nvPr/>
        </p:nvSpPr>
        <p:spPr bwMode="auto">
          <a:xfrm>
            <a:off x="3576782" y="4152900"/>
            <a:ext cx="1600200" cy="366713"/>
          </a:xfrm>
          <a:prstGeom prst="rect">
            <a:avLst/>
          </a:prstGeom>
          <a:noFill/>
          <a:ln w="9525">
            <a:noFill/>
            <a:miter lim="800000"/>
            <a:headEnd/>
            <a:tailEnd/>
          </a:ln>
          <a:effectLst/>
        </p:spPr>
        <p:txBody>
          <a:bodyPr>
            <a:spAutoFit/>
          </a:bodyPr>
          <a:lstStyle/>
          <a:p>
            <a:pPr>
              <a:spcBef>
                <a:spcPct val="50000"/>
              </a:spcBef>
            </a:pPr>
            <a:r>
              <a:rPr lang="en-US" altLang="en-US" sz="2400">
                <a:latin typeface="Times New Roman" pitchFamily="18" charset="0"/>
              </a:rPr>
              <a:t>provides</a:t>
            </a:r>
          </a:p>
        </p:txBody>
      </p:sp>
      <p:sp>
        <p:nvSpPr>
          <p:cNvPr id="50184" name="Text Box 8"/>
          <p:cNvSpPr txBox="1">
            <a:spLocks noChangeArrowheads="1"/>
          </p:cNvSpPr>
          <p:nvPr/>
        </p:nvSpPr>
        <p:spPr bwMode="auto">
          <a:xfrm>
            <a:off x="1066800" y="4343400"/>
            <a:ext cx="1524000" cy="457200"/>
          </a:xfrm>
          <a:prstGeom prst="rect">
            <a:avLst/>
          </a:prstGeom>
          <a:noFill/>
          <a:ln w="9525">
            <a:noFill/>
            <a:miter lim="800000"/>
            <a:headEnd/>
            <a:tailEnd/>
          </a:ln>
          <a:effectLst/>
        </p:spPr>
        <p:txBody>
          <a:bodyPr>
            <a:spAutoFit/>
          </a:bodyPr>
          <a:lstStyle/>
          <a:p>
            <a:pPr>
              <a:spcBef>
                <a:spcPct val="50000"/>
              </a:spcBef>
            </a:pPr>
            <a:r>
              <a:rPr lang="en-US" altLang="en-US" sz="2400">
                <a:latin typeface="Times New Roman" pitchFamily="18" charset="0"/>
              </a:rPr>
              <a:t>Patient</a:t>
            </a:r>
          </a:p>
        </p:txBody>
      </p:sp>
      <p:sp>
        <p:nvSpPr>
          <p:cNvPr id="50185" name="Text Box 9"/>
          <p:cNvSpPr txBox="1">
            <a:spLocks noChangeArrowheads="1"/>
          </p:cNvSpPr>
          <p:nvPr/>
        </p:nvSpPr>
        <p:spPr bwMode="auto">
          <a:xfrm>
            <a:off x="6019800" y="4343400"/>
            <a:ext cx="2286000" cy="457200"/>
          </a:xfrm>
          <a:prstGeom prst="rect">
            <a:avLst/>
          </a:prstGeom>
          <a:noFill/>
          <a:ln w="9525">
            <a:noFill/>
            <a:miter lim="800000"/>
            <a:headEnd/>
            <a:tailEnd/>
          </a:ln>
          <a:effectLst/>
        </p:spPr>
        <p:txBody>
          <a:bodyPr>
            <a:spAutoFit/>
          </a:bodyPr>
          <a:lstStyle/>
          <a:p>
            <a:pPr>
              <a:spcBef>
                <a:spcPct val="50000"/>
              </a:spcBef>
            </a:pPr>
            <a:r>
              <a:rPr lang="en-US" altLang="en-US" sz="2400">
                <a:latin typeface="Times New Roman" pitchFamily="18" charset="0"/>
              </a:rPr>
              <a:t>Medical History</a:t>
            </a:r>
          </a:p>
        </p:txBody>
      </p:sp>
      <p:sp>
        <p:nvSpPr>
          <p:cNvPr id="50186" name="Line 10"/>
          <p:cNvSpPr>
            <a:spLocks noChangeShapeType="1"/>
          </p:cNvSpPr>
          <p:nvPr/>
        </p:nvSpPr>
        <p:spPr bwMode="auto">
          <a:xfrm>
            <a:off x="4876800" y="4343400"/>
            <a:ext cx="76200" cy="0"/>
          </a:xfrm>
          <a:prstGeom prst="line">
            <a:avLst/>
          </a:prstGeom>
          <a:noFill/>
          <a:ln w="9525">
            <a:solidFill>
              <a:schemeClr val="tx1"/>
            </a:solidFill>
            <a:round/>
            <a:headEnd/>
            <a:tailEnd type="triangle" w="med" len="med"/>
          </a:ln>
          <a:effectLst/>
        </p:spPr>
        <p:txBody>
          <a:bodyPr/>
          <a:lstStyle/>
          <a:p>
            <a:endParaRPr lang="en-US"/>
          </a:p>
        </p:txBody>
      </p:sp>
      <p:sp>
        <p:nvSpPr>
          <p:cNvPr id="50187" name="Text Box 11"/>
          <p:cNvSpPr txBox="1">
            <a:spLocks noChangeArrowheads="1"/>
          </p:cNvSpPr>
          <p:nvPr/>
        </p:nvSpPr>
        <p:spPr bwMode="auto">
          <a:xfrm>
            <a:off x="2971800" y="4205287"/>
            <a:ext cx="304800" cy="366713"/>
          </a:xfrm>
          <a:prstGeom prst="rect">
            <a:avLst/>
          </a:prstGeom>
          <a:noFill/>
          <a:ln w="9525">
            <a:noFill/>
            <a:miter lim="800000"/>
            <a:headEnd/>
            <a:tailEnd/>
          </a:ln>
          <a:effectLst/>
        </p:spPr>
        <p:txBody>
          <a:bodyPr>
            <a:spAutoFit/>
          </a:bodyPr>
          <a:lstStyle/>
          <a:p>
            <a:pPr>
              <a:spcBef>
                <a:spcPct val="50000"/>
              </a:spcBef>
            </a:pPr>
            <a:r>
              <a:rPr lang="en-US" altLang="en-US" sz="2400" dirty="0">
                <a:latin typeface="Times New Roman" pitchFamily="18" charset="0"/>
              </a:rPr>
              <a:t>1</a:t>
            </a:r>
          </a:p>
        </p:txBody>
      </p:sp>
      <p:sp>
        <p:nvSpPr>
          <p:cNvPr id="50188" name="Text Box 12"/>
          <p:cNvSpPr txBox="1">
            <a:spLocks noChangeArrowheads="1"/>
          </p:cNvSpPr>
          <p:nvPr/>
        </p:nvSpPr>
        <p:spPr bwMode="auto">
          <a:xfrm>
            <a:off x="5253182" y="4243388"/>
            <a:ext cx="685800" cy="366712"/>
          </a:xfrm>
          <a:prstGeom prst="rect">
            <a:avLst/>
          </a:prstGeom>
          <a:noFill/>
          <a:ln w="9525">
            <a:noFill/>
            <a:miter lim="800000"/>
            <a:headEnd/>
            <a:tailEnd/>
          </a:ln>
          <a:effectLst/>
        </p:spPr>
        <p:txBody>
          <a:bodyPr>
            <a:spAutoFit/>
          </a:bodyPr>
          <a:lstStyle/>
          <a:p>
            <a:pPr>
              <a:spcBef>
                <a:spcPct val="50000"/>
              </a:spcBef>
            </a:pPr>
            <a:r>
              <a:rPr lang="en-US" altLang="en-US" sz="2400">
                <a:latin typeface="Times New Roman" pitchFamily="18" charset="0"/>
              </a:rPr>
              <a:t>0..1</a:t>
            </a:r>
          </a:p>
        </p:txBody>
      </p:sp>
      <p:sp>
        <p:nvSpPr>
          <p:cNvPr id="50189" name="AutoShape 13"/>
          <p:cNvSpPr>
            <a:spLocks noChangeArrowheads="1"/>
          </p:cNvSpPr>
          <p:nvPr/>
        </p:nvSpPr>
        <p:spPr bwMode="auto">
          <a:xfrm>
            <a:off x="2743200" y="4419600"/>
            <a:ext cx="304800" cy="381000"/>
          </a:xfrm>
          <a:prstGeom prst="diamond">
            <a:avLst/>
          </a:prstGeom>
          <a:solidFill>
            <a:schemeClr val="accent1"/>
          </a:solidFill>
          <a:ln w="9525">
            <a:solidFill>
              <a:schemeClr val="tx1"/>
            </a:solidFill>
            <a:miter lim="800000"/>
            <a:headEnd/>
            <a:tailEnd/>
          </a:ln>
          <a:effectLst/>
        </p:spPr>
        <p:txBody>
          <a:bodyPr wrap="none" anchor="ctr"/>
          <a:lstStyle/>
          <a:p>
            <a:pPr eaLnBrk="1" hangingPunct="1"/>
            <a:endParaRPr lang="en-GB" altLang="en-US"/>
          </a:p>
        </p:txBody>
      </p:sp>
      <p:pic>
        <p:nvPicPr>
          <p:cNvPr id="14" name="Picture 13" descr="brac.png"/>
          <p:cNvPicPr>
            <a:picLocks noChangeAspect="1"/>
          </p:cNvPicPr>
          <p:nvPr/>
        </p:nvPicPr>
        <p:blipFill>
          <a:blip r:embed="rId3" cstate="print"/>
          <a:stretch>
            <a:fillRect/>
          </a:stretch>
        </p:blipFill>
        <p:spPr>
          <a:xfrm>
            <a:off x="7884368" y="5733256"/>
            <a:ext cx="1259632" cy="1124744"/>
          </a:xfrm>
          <a:prstGeom prst="rect">
            <a:avLst/>
          </a:prstGeom>
        </p:spPr>
      </p:pic>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274638"/>
            <a:ext cx="8229600" cy="944562"/>
          </a:xfrm>
        </p:spPr>
        <p:txBody>
          <a:bodyPr/>
          <a:lstStyle/>
          <a:p>
            <a:pPr eaLnBrk="1" hangingPunct="1"/>
            <a:r>
              <a:rPr lang="en-US" altLang="en-US"/>
              <a:t>Multiplicity</a:t>
            </a:r>
            <a:endParaRPr lang="en-US" altLang="en-US" sz="4800"/>
          </a:p>
        </p:txBody>
      </p:sp>
      <p:sp>
        <p:nvSpPr>
          <p:cNvPr id="52227" name="Rectangle 3"/>
          <p:cNvSpPr>
            <a:spLocks noGrp="1" noChangeArrowheads="1"/>
          </p:cNvSpPr>
          <p:nvPr>
            <p:ph type="body" idx="1"/>
          </p:nvPr>
        </p:nvSpPr>
        <p:spPr>
          <a:xfrm>
            <a:off x="457200" y="1371600"/>
            <a:ext cx="8305800" cy="4953000"/>
          </a:xfrm>
        </p:spPr>
        <p:txBody>
          <a:bodyPr/>
          <a:lstStyle/>
          <a:p>
            <a:pPr eaLnBrk="1" hangingPunct="1">
              <a:lnSpc>
                <a:spcPct val="90000"/>
              </a:lnSpc>
            </a:pPr>
            <a:r>
              <a:rPr lang="en-US" altLang="en-US" sz="3600" dirty="0"/>
              <a:t>Denotes the </a:t>
            </a:r>
            <a:r>
              <a:rPr lang="en-US" altLang="en-US" sz="3600" b="1" dirty="0"/>
              <a:t>minimum number.. maximum number</a:t>
            </a:r>
            <a:r>
              <a:rPr lang="en-US" altLang="en-US" sz="3600" dirty="0"/>
              <a:t> of instances</a:t>
            </a:r>
          </a:p>
          <a:p>
            <a:pPr lvl="1" eaLnBrk="1" hangingPunct="1">
              <a:lnSpc>
                <a:spcPct val="90000"/>
              </a:lnSpc>
              <a:buFontTx/>
              <a:buNone/>
            </a:pPr>
            <a:r>
              <a:rPr lang="en-US" altLang="en-US" sz="3200" dirty="0"/>
              <a:t>Exactly one		1</a:t>
            </a:r>
          </a:p>
          <a:p>
            <a:pPr lvl="1" eaLnBrk="1" hangingPunct="1">
              <a:lnSpc>
                <a:spcPct val="90000"/>
              </a:lnSpc>
              <a:buFontTx/>
              <a:buNone/>
            </a:pPr>
            <a:r>
              <a:rPr lang="en-US" altLang="en-US" sz="3200" dirty="0"/>
              <a:t>Zero or more		0..*     or	0..m</a:t>
            </a:r>
          </a:p>
          <a:p>
            <a:pPr lvl="1" eaLnBrk="1" hangingPunct="1">
              <a:lnSpc>
                <a:spcPct val="90000"/>
              </a:lnSpc>
              <a:buFontTx/>
              <a:buNone/>
            </a:pPr>
            <a:r>
              <a:rPr lang="en-US" altLang="en-US" sz="3200" dirty="0"/>
              <a:t>One or more		1..*	 or	1..m</a:t>
            </a:r>
          </a:p>
          <a:p>
            <a:pPr lvl="1" eaLnBrk="1" hangingPunct="1">
              <a:lnSpc>
                <a:spcPct val="90000"/>
              </a:lnSpc>
              <a:buFontTx/>
              <a:buNone/>
            </a:pPr>
            <a:r>
              <a:rPr lang="en-US" altLang="en-US" sz="3200" dirty="0"/>
              <a:t>Zero or one		0..1</a:t>
            </a:r>
          </a:p>
          <a:p>
            <a:pPr lvl="1" eaLnBrk="1" hangingPunct="1">
              <a:lnSpc>
                <a:spcPct val="90000"/>
              </a:lnSpc>
              <a:buFontTx/>
              <a:buNone/>
            </a:pPr>
            <a:r>
              <a:rPr lang="en-US" altLang="en-US" sz="3200" dirty="0"/>
              <a:t>Specified range		2..4</a:t>
            </a:r>
          </a:p>
          <a:p>
            <a:pPr lvl="1" eaLnBrk="1" hangingPunct="1">
              <a:lnSpc>
                <a:spcPct val="90000"/>
              </a:lnSpc>
              <a:buFontTx/>
              <a:buNone/>
            </a:pPr>
            <a:r>
              <a:rPr lang="en-US" altLang="en-US" sz="3200" dirty="0"/>
              <a:t>Multiple, disjoint ranges	1..3, 5</a:t>
            </a:r>
          </a:p>
        </p:txBody>
      </p:sp>
      <p:pic>
        <p:nvPicPr>
          <p:cNvPr id="4" name="Picture 3" descr="brac.png"/>
          <p:cNvPicPr>
            <a:picLocks noChangeAspect="1"/>
          </p:cNvPicPr>
          <p:nvPr/>
        </p:nvPicPr>
        <p:blipFill>
          <a:blip r:embed="rId3" cstate="print"/>
          <a:stretch>
            <a:fillRect/>
          </a:stretch>
        </p:blipFill>
        <p:spPr>
          <a:xfrm>
            <a:off x="7884368" y="5733256"/>
            <a:ext cx="1259632" cy="1124744"/>
          </a:xfrm>
          <a:prstGeom prst="rect">
            <a:avLst/>
          </a:prstGeom>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altLang="en-US"/>
              <a:t>What is an Object?</a:t>
            </a:r>
          </a:p>
        </p:txBody>
      </p:sp>
      <p:sp>
        <p:nvSpPr>
          <p:cNvPr id="5123" name="Rectangle 3"/>
          <p:cNvSpPr>
            <a:spLocks noGrp="1" noChangeArrowheads="1"/>
          </p:cNvSpPr>
          <p:nvPr>
            <p:ph type="body" idx="1"/>
          </p:nvPr>
        </p:nvSpPr>
        <p:spPr>
          <a:xfrm>
            <a:off x="381000" y="1752600"/>
            <a:ext cx="8382000" cy="4114800"/>
          </a:xfrm>
        </p:spPr>
        <p:txBody>
          <a:bodyPr/>
          <a:lstStyle/>
          <a:p>
            <a:pPr marL="465138" indent="-465138" eaLnBrk="1" hangingPunct="1"/>
            <a:r>
              <a:rPr lang="en-GB" altLang="en-US" sz="3600"/>
              <a:t>Entities that encapsulate state and behavior</a:t>
            </a:r>
          </a:p>
          <a:p>
            <a:pPr marL="465138" indent="-465138" eaLnBrk="1" hangingPunct="1"/>
            <a:r>
              <a:rPr lang="en-GB" altLang="en-US" sz="3600"/>
              <a:t>Each object has an identity</a:t>
            </a:r>
          </a:p>
          <a:p>
            <a:pPr marL="1035050" lvl="1" indent="-455613" eaLnBrk="1" hangingPunct="1"/>
            <a:r>
              <a:rPr lang="en-GB" altLang="en-US" sz="3200"/>
              <a:t>It can be referred individually </a:t>
            </a:r>
          </a:p>
          <a:p>
            <a:pPr marL="1035050" lvl="1" indent="-455613" eaLnBrk="1" hangingPunct="1"/>
            <a:r>
              <a:rPr lang="en-GB" altLang="en-US" sz="3200"/>
              <a:t>It is distinguishable from other objects</a:t>
            </a:r>
          </a:p>
        </p:txBody>
      </p:sp>
      <p:pic>
        <p:nvPicPr>
          <p:cNvPr id="4" name="Picture 3" descr="brac.png"/>
          <p:cNvPicPr>
            <a:picLocks noChangeAspect="1"/>
          </p:cNvPicPr>
          <p:nvPr/>
        </p:nvPicPr>
        <p:blipFill>
          <a:blip r:embed="rId3" cstate="print"/>
          <a:stretch>
            <a:fillRect/>
          </a:stretch>
        </p:blipFill>
        <p:spPr>
          <a:xfrm>
            <a:off x="7884368" y="5733256"/>
            <a:ext cx="1259632" cy="1124744"/>
          </a:xfrm>
          <a:prstGeom prst="rect">
            <a:avLst/>
          </a:prstGeom>
        </p:spPr>
      </p:pic>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Video rental store</a:t>
            </a:r>
          </a:p>
        </p:txBody>
      </p:sp>
      <p:pic>
        <p:nvPicPr>
          <p:cNvPr id="5" name="Picture 4">
            <a:extLst>
              <a:ext uri="{FF2B5EF4-FFF2-40B4-BE49-F238E27FC236}">
                <a16:creationId xmlns:a16="http://schemas.microsoft.com/office/drawing/2014/main" id="{7DA9FCA4-295C-C3E0-7C3D-4FFCCD85D1BD}"/>
              </a:ext>
            </a:extLst>
          </p:cNvPr>
          <p:cNvPicPr>
            <a:picLocks noChangeAspect="1"/>
          </p:cNvPicPr>
          <p:nvPr/>
        </p:nvPicPr>
        <p:blipFill>
          <a:blip r:embed="rId2"/>
          <a:stretch>
            <a:fillRect/>
          </a:stretch>
        </p:blipFill>
        <p:spPr>
          <a:xfrm>
            <a:off x="457200" y="1371600"/>
            <a:ext cx="8162925" cy="4895850"/>
          </a:xfrm>
          <a:prstGeom prst="rect">
            <a:avLst/>
          </a:prstGeom>
        </p:spPr>
      </p:pic>
    </p:spTree>
    <p:extLst>
      <p:ext uri="{BB962C8B-B14F-4D97-AF65-F5344CB8AC3E}">
        <p14:creationId xmlns:p14="http://schemas.microsoft.com/office/powerpoint/2010/main" val="3195618489"/>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2F5B06-50B7-5EE2-0FD5-5040AE0F5CD1}"/>
              </a:ext>
            </a:extLst>
          </p:cNvPr>
          <p:cNvPicPr>
            <a:picLocks noChangeAspect="1"/>
          </p:cNvPicPr>
          <p:nvPr/>
        </p:nvPicPr>
        <p:blipFill>
          <a:blip r:embed="rId2"/>
          <a:stretch>
            <a:fillRect/>
          </a:stretch>
        </p:blipFill>
        <p:spPr>
          <a:xfrm>
            <a:off x="1000125" y="285750"/>
            <a:ext cx="7143750" cy="6286500"/>
          </a:xfrm>
          <a:prstGeom prst="rect">
            <a:avLst/>
          </a:prstGeom>
        </p:spPr>
      </p:pic>
    </p:spTree>
    <p:extLst>
      <p:ext uri="{BB962C8B-B14F-4D97-AF65-F5344CB8AC3E}">
        <p14:creationId xmlns:p14="http://schemas.microsoft.com/office/powerpoint/2010/main" val="355058995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Example of Inheritance</a:t>
            </a:r>
          </a:p>
        </p:txBody>
      </p:sp>
      <p:pic>
        <p:nvPicPr>
          <p:cNvPr id="5" name="Picture 2">
            <a:extLst>
              <a:ext uri="{FF2B5EF4-FFF2-40B4-BE49-F238E27FC236}">
                <a16:creationId xmlns:a16="http://schemas.microsoft.com/office/drawing/2014/main" id="{6F2349EA-27CF-EBB9-75EE-BB979C1DDB64}"/>
              </a:ext>
            </a:extLst>
          </p:cNvPr>
          <p:cNvPicPr>
            <a:picLocks noChangeAspect="1" noChangeArrowheads="1"/>
          </p:cNvPicPr>
          <p:nvPr/>
        </p:nvPicPr>
        <p:blipFill>
          <a:blip r:embed="rId2"/>
          <a:srcRect/>
          <a:stretch>
            <a:fillRect/>
          </a:stretch>
        </p:blipFill>
        <p:spPr bwMode="auto">
          <a:xfrm>
            <a:off x="838200" y="1295400"/>
            <a:ext cx="7162800" cy="5128564"/>
          </a:xfrm>
          <a:prstGeom prst="rect">
            <a:avLst/>
          </a:prstGeom>
          <a:noFill/>
          <a:ln w="9525">
            <a:noFill/>
            <a:miter lim="800000"/>
            <a:headEnd/>
            <a:tailEnd/>
          </a:ln>
          <a:effectLst/>
        </p:spPr>
      </p:pic>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Inheritance</a:t>
            </a:r>
          </a:p>
        </p:txBody>
      </p:sp>
      <p:pic>
        <p:nvPicPr>
          <p:cNvPr id="4098" name="Picture 2"/>
          <p:cNvPicPr>
            <a:picLocks noChangeAspect="1" noChangeArrowheads="1"/>
          </p:cNvPicPr>
          <p:nvPr/>
        </p:nvPicPr>
        <p:blipFill>
          <a:blip r:embed="rId2"/>
          <a:srcRect/>
          <a:stretch>
            <a:fillRect/>
          </a:stretch>
        </p:blipFill>
        <p:spPr bwMode="auto">
          <a:xfrm>
            <a:off x="685800" y="1752600"/>
            <a:ext cx="7684034" cy="3657600"/>
          </a:xfrm>
          <a:prstGeom prst="rect">
            <a:avLst/>
          </a:prstGeom>
          <a:noFill/>
          <a:ln w="9525">
            <a:noFill/>
            <a:miter lim="800000"/>
            <a:headEnd/>
            <a:tailEnd/>
          </a:ln>
          <a:effectLst/>
        </p:spPr>
      </p:pic>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961617-FBA5-A375-D4CE-8F600630223A}"/>
              </a:ext>
            </a:extLst>
          </p:cNvPr>
          <p:cNvPicPr>
            <a:picLocks noChangeAspect="1"/>
          </p:cNvPicPr>
          <p:nvPr/>
        </p:nvPicPr>
        <p:blipFill>
          <a:blip r:embed="rId2"/>
          <a:stretch>
            <a:fillRect/>
          </a:stretch>
        </p:blipFill>
        <p:spPr>
          <a:xfrm>
            <a:off x="623887" y="390525"/>
            <a:ext cx="7896225" cy="6076950"/>
          </a:xfrm>
          <a:prstGeom prst="rect">
            <a:avLst/>
          </a:prstGeom>
        </p:spPr>
      </p:pic>
    </p:spTree>
    <p:extLst>
      <p:ext uri="{BB962C8B-B14F-4D97-AF65-F5344CB8AC3E}">
        <p14:creationId xmlns:p14="http://schemas.microsoft.com/office/powerpoint/2010/main" val="4021774753"/>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99BF54-590D-0990-874A-C08734AAB7C4}"/>
              </a:ext>
            </a:extLst>
          </p:cNvPr>
          <p:cNvPicPr>
            <a:picLocks noChangeAspect="1"/>
          </p:cNvPicPr>
          <p:nvPr/>
        </p:nvPicPr>
        <p:blipFill>
          <a:blip r:embed="rId2"/>
          <a:stretch>
            <a:fillRect/>
          </a:stretch>
        </p:blipFill>
        <p:spPr>
          <a:xfrm>
            <a:off x="457200" y="1295400"/>
            <a:ext cx="8229600" cy="4724400"/>
          </a:xfrm>
          <a:prstGeom prst="rect">
            <a:avLst/>
          </a:prstGeom>
        </p:spPr>
      </p:pic>
    </p:spTree>
    <p:extLst>
      <p:ext uri="{BB962C8B-B14F-4D97-AF65-F5344CB8AC3E}">
        <p14:creationId xmlns:p14="http://schemas.microsoft.com/office/powerpoint/2010/main" val="2860006399"/>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04348C-D78E-3B28-9DFE-37447F87407A}"/>
              </a:ext>
            </a:extLst>
          </p:cNvPr>
          <p:cNvPicPr>
            <a:picLocks noChangeAspect="1"/>
          </p:cNvPicPr>
          <p:nvPr/>
        </p:nvPicPr>
        <p:blipFill>
          <a:blip r:embed="rId2"/>
          <a:stretch>
            <a:fillRect/>
          </a:stretch>
        </p:blipFill>
        <p:spPr>
          <a:xfrm>
            <a:off x="685800" y="866775"/>
            <a:ext cx="7772400" cy="5534025"/>
          </a:xfrm>
          <a:prstGeom prst="rect">
            <a:avLst/>
          </a:prstGeom>
        </p:spPr>
      </p:pic>
    </p:spTree>
    <p:extLst>
      <p:ext uri="{BB962C8B-B14F-4D97-AF65-F5344CB8AC3E}">
        <p14:creationId xmlns:p14="http://schemas.microsoft.com/office/powerpoint/2010/main" val="125609437"/>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327109-8D6B-4EDC-3E4C-D3E4E1870A50}"/>
              </a:ext>
            </a:extLst>
          </p:cNvPr>
          <p:cNvPicPr>
            <a:picLocks noChangeAspect="1"/>
          </p:cNvPicPr>
          <p:nvPr/>
        </p:nvPicPr>
        <p:blipFill>
          <a:blip r:embed="rId2"/>
          <a:stretch>
            <a:fillRect/>
          </a:stretch>
        </p:blipFill>
        <p:spPr>
          <a:xfrm>
            <a:off x="762000" y="176212"/>
            <a:ext cx="7620000" cy="6505575"/>
          </a:xfrm>
          <a:prstGeom prst="rect">
            <a:avLst/>
          </a:prstGeom>
        </p:spPr>
      </p:pic>
    </p:spTree>
    <p:extLst>
      <p:ext uri="{BB962C8B-B14F-4D97-AF65-F5344CB8AC3E}">
        <p14:creationId xmlns:p14="http://schemas.microsoft.com/office/powerpoint/2010/main" val="4260491008"/>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1E5E88-68F6-E17D-9DFC-75C3B11E8FB2}"/>
              </a:ext>
            </a:extLst>
          </p:cNvPr>
          <p:cNvPicPr>
            <a:picLocks noChangeAspect="1"/>
          </p:cNvPicPr>
          <p:nvPr/>
        </p:nvPicPr>
        <p:blipFill rotWithShape="1">
          <a:blip r:embed="rId2"/>
          <a:srcRect b="8199"/>
          <a:stretch/>
        </p:blipFill>
        <p:spPr>
          <a:xfrm>
            <a:off x="419100" y="381000"/>
            <a:ext cx="8305800" cy="5972175"/>
          </a:xfrm>
          <a:prstGeom prst="rect">
            <a:avLst/>
          </a:prstGeom>
        </p:spPr>
      </p:pic>
    </p:spTree>
    <p:extLst>
      <p:ext uri="{BB962C8B-B14F-4D97-AF65-F5344CB8AC3E}">
        <p14:creationId xmlns:p14="http://schemas.microsoft.com/office/powerpoint/2010/main" val="2129427632"/>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8B4AF2-F7D3-D2D0-0EF5-2BD48AB35164}"/>
              </a:ext>
            </a:extLst>
          </p:cNvPr>
          <p:cNvPicPr>
            <a:picLocks noChangeAspect="1"/>
          </p:cNvPicPr>
          <p:nvPr/>
        </p:nvPicPr>
        <p:blipFill>
          <a:blip r:embed="rId2"/>
          <a:stretch>
            <a:fillRect/>
          </a:stretch>
        </p:blipFill>
        <p:spPr>
          <a:xfrm>
            <a:off x="800100" y="190500"/>
            <a:ext cx="7543800" cy="6477000"/>
          </a:xfrm>
          <a:prstGeom prst="rect">
            <a:avLst/>
          </a:prstGeom>
        </p:spPr>
      </p:pic>
    </p:spTree>
    <p:extLst>
      <p:ext uri="{BB962C8B-B14F-4D97-AF65-F5344CB8AC3E}">
        <p14:creationId xmlns:p14="http://schemas.microsoft.com/office/powerpoint/2010/main" val="14203508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382000" cy="868362"/>
          </a:xfrm>
        </p:spPr>
        <p:txBody>
          <a:bodyPr/>
          <a:lstStyle/>
          <a:p>
            <a:pPr eaLnBrk="1" hangingPunct="1"/>
            <a:r>
              <a:rPr lang="en-GB" altLang="en-US"/>
              <a:t>Types of Classes</a:t>
            </a:r>
            <a:endParaRPr lang="en-US" altLang="en-US" sz="4000"/>
          </a:p>
        </p:txBody>
      </p:sp>
      <p:sp>
        <p:nvSpPr>
          <p:cNvPr id="7171" name="Rectangle 3"/>
          <p:cNvSpPr>
            <a:spLocks noGrp="1" noChangeArrowheads="1"/>
          </p:cNvSpPr>
          <p:nvPr>
            <p:ph type="body" idx="1"/>
          </p:nvPr>
        </p:nvSpPr>
        <p:spPr>
          <a:xfrm>
            <a:off x="457200" y="1371600"/>
            <a:ext cx="8382000" cy="4343400"/>
          </a:xfrm>
        </p:spPr>
        <p:txBody>
          <a:bodyPr/>
          <a:lstStyle/>
          <a:p>
            <a:pPr eaLnBrk="1" hangingPunct="1"/>
            <a:r>
              <a:rPr lang="en-US" altLang="en-US" sz="3600"/>
              <a:t>Ones found during analysis:</a:t>
            </a:r>
          </a:p>
          <a:p>
            <a:pPr lvl="1" eaLnBrk="1" hangingPunct="1"/>
            <a:r>
              <a:rPr lang="en-US" altLang="en-US" sz="3200"/>
              <a:t>people, places, events, and things about which the system will capture information</a:t>
            </a:r>
          </a:p>
          <a:p>
            <a:pPr lvl="1" eaLnBrk="1" hangingPunct="1"/>
            <a:r>
              <a:rPr lang="en-US" altLang="en-US" sz="3200"/>
              <a:t>ones found in application domain</a:t>
            </a:r>
          </a:p>
          <a:p>
            <a:pPr eaLnBrk="1" hangingPunct="1"/>
            <a:r>
              <a:rPr lang="en-US" altLang="en-US" sz="3600"/>
              <a:t>Ones found during design</a:t>
            </a:r>
          </a:p>
          <a:p>
            <a:pPr lvl="1" eaLnBrk="1" hangingPunct="1"/>
            <a:r>
              <a:rPr lang="en-US" altLang="en-US" sz="3200"/>
              <a:t>specific objects like windows and forms that are used to build the system</a:t>
            </a:r>
          </a:p>
        </p:txBody>
      </p:sp>
      <p:pic>
        <p:nvPicPr>
          <p:cNvPr id="4" name="Picture 3" descr="brac.png"/>
          <p:cNvPicPr>
            <a:picLocks noChangeAspect="1"/>
          </p:cNvPicPr>
          <p:nvPr/>
        </p:nvPicPr>
        <p:blipFill>
          <a:blip r:embed="rId3" cstate="print"/>
          <a:stretch>
            <a:fillRect/>
          </a:stretch>
        </p:blipFill>
        <p:spPr>
          <a:xfrm>
            <a:off x="7884368" y="5733256"/>
            <a:ext cx="1259632" cy="1124744"/>
          </a:xfrm>
          <a:prstGeom prst="rect">
            <a:avLst/>
          </a:prstGeom>
        </p:spPr>
      </p:pic>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97BFC3-1EEA-6604-0DDF-EC9D62471BB4}"/>
              </a:ext>
            </a:extLst>
          </p:cNvPr>
          <p:cNvPicPr>
            <a:picLocks noChangeAspect="1"/>
          </p:cNvPicPr>
          <p:nvPr/>
        </p:nvPicPr>
        <p:blipFill>
          <a:blip r:embed="rId2"/>
          <a:stretch>
            <a:fillRect/>
          </a:stretch>
        </p:blipFill>
        <p:spPr>
          <a:xfrm>
            <a:off x="533400" y="490537"/>
            <a:ext cx="8077200" cy="5876925"/>
          </a:xfrm>
          <a:prstGeom prst="rect">
            <a:avLst/>
          </a:prstGeom>
        </p:spPr>
      </p:pic>
    </p:spTree>
    <p:extLst>
      <p:ext uri="{BB962C8B-B14F-4D97-AF65-F5344CB8AC3E}">
        <p14:creationId xmlns:p14="http://schemas.microsoft.com/office/powerpoint/2010/main" val="3121940843"/>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lass-example-online-shopping-domain.png"/>
          <p:cNvPicPr>
            <a:picLocks noChangeAspect="1"/>
          </p:cNvPicPr>
          <p:nvPr/>
        </p:nvPicPr>
        <p:blipFill>
          <a:blip r:embed="rId2"/>
          <a:stretch>
            <a:fillRect/>
          </a:stretch>
        </p:blipFill>
        <p:spPr>
          <a:xfrm>
            <a:off x="1041109" y="121245"/>
            <a:ext cx="6731291" cy="6508155"/>
          </a:xfrm>
          <a:prstGeom prst="rect">
            <a:avLst/>
          </a:prstGeom>
        </p:spPr>
      </p:pic>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317176" y="1752600"/>
            <a:ext cx="8703046" cy="3429000"/>
          </a:xfrm>
          <a:prstGeom prst="rect">
            <a:avLst/>
          </a:prstGeom>
          <a:noFill/>
          <a:ln w="9525">
            <a:noFill/>
            <a:miter lim="800000"/>
            <a:headEnd/>
            <a:tailEnd/>
          </a:ln>
          <a:effectLst/>
        </p:spPr>
      </p:pic>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9" y="1143000"/>
            <a:ext cx="9152498"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4393084"/>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 y="304800"/>
            <a:ext cx="76581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72472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noChangeArrowheads="1"/>
          </p:cNvSpPr>
          <p:nvPr>
            <p:ph type="title"/>
          </p:nvPr>
        </p:nvSpPr>
        <p:spPr>
          <a:xfrm>
            <a:off x="457200" y="274638"/>
            <a:ext cx="8229600" cy="868362"/>
          </a:xfrm>
        </p:spPr>
        <p:txBody>
          <a:bodyPr/>
          <a:lstStyle/>
          <a:p>
            <a:r>
              <a:rPr lang="en-US" altLang="en-US"/>
              <a:t>Potential Classes</a:t>
            </a:r>
          </a:p>
        </p:txBody>
      </p:sp>
      <p:sp>
        <p:nvSpPr>
          <p:cNvPr id="9219" name="Content Placeholder 2"/>
          <p:cNvSpPr>
            <a:spLocks noGrp="1" noChangeArrowheads="1"/>
          </p:cNvSpPr>
          <p:nvPr>
            <p:ph idx="1"/>
          </p:nvPr>
        </p:nvSpPr>
        <p:spPr>
          <a:xfrm>
            <a:off x="457200" y="1143000"/>
            <a:ext cx="8229600" cy="5440363"/>
          </a:xfrm>
        </p:spPr>
        <p:txBody>
          <a:bodyPr/>
          <a:lstStyle/>
          <a:p>
            <a:r>
              <a:rPr lang="en-GB" altLang="en-US" sz="2100" i="1"/>
              <a:t>External entities </a:t>
            </a:r>
            <a:r>
              <a:rPr lang="en-GB" altLang="en-US" sz="2100"/>
              <a:t>(e.g., other systems, devices, people) that produce or consume information to be used by a computer-based system.</a:t>
            </a:r>
          </a:p>
          <a:p>
            <a:r>
              <a:rPr lang="en-GB" altLang="en-US" sz="2100" i="1"/>
              <a:t>Things </a:t>
            </a:r>
            <a:r>
              <a:rPr lang="en-GB" altLang="en-US" sz="2100"/>
              <a:t>(e.g., reports, displays, letters, signals) that are part of the information </a:t>
            </a:r>
            <a:r>
              <a:rPr lang="en-US" altLang="en-US" sz="2100"/>
              <a:t>domain for the problem.</a:t>
            </a:r>
          </a:p>
          <a:p>
            <a:r>
              <a:rPr lang="en-GB" altLang="en-US" sz="2100" i="1"/>
              <a:t>Occurrences or events </a:t>
            </a:r>
            <a:r>
              <a:rPr lang="en-GB" altLang="en-US" sz="2100"/>
              <a:t>(e.g., a property transfer or the completion of a series of robot movements) that occur within the context of system operation.</a:t>
            </a:r>
          </a:p>
          <a:p>
            <a:r>
              <a:rPr lang="en-GB" altLang="en-US" sz="2100" i="1"/>
              <a:t>Roles </a:t>
            </a:r>
            <a:r>
              <a:rPr lang="en-GB" altLang="en-US" sz="2100"/>
              <a:t>(e.g., manager, engineer, salesperson) played by people who interact </a:t>
            </a:r>
            <a:r>
              <a:rPr lang="en-US" altLang="en-US" sz="2100"/>
              <a:t>with the system.</a:t>
            </a:r>
          </a:p>
          <a:p>
            <a:r>
              <a:rPr lang="en-GB" altLang="en-US" sz="2100" i="1"/>
              <a:t>Organizational units </a:t>
            </a:r>
            <a:r>
              <a:rPr lang="en-GB" altLang="en-US" sz="2100"/>
              <a:t>(e.g., division, group, team) that are relevant to an application.</a:t>
            </a:r>
          </a:p>
          <a:p>
            <a:r>
              <a:rPr lang="en-GB" altLang="en-US" sz="2100" i="1"/>
              <a:t>Places </a:t>
            </a:r>
            <a:r>
              <a:rPr lang="en-GB" altLang="en-US" sz="2100"/>
              <a:t>(e.g., manufacturing floor or loading dock) that establish the context of the problem and the overall function of the system.</a:t>
            </a:r>
          </a:p>
          <a:p>
            <a:r>
              <a:rPr lang="en-GB" altLang="en-US" sz="2100" i="1"/>
              <a:t>Structures </a:t>
            </a:r>
            <a:r>
              <a:rPr lang="en-GB" altLang="en-US" sz="2100"/>
              <a:t>(e.g., sensors, four-wheeled vehicles, or computers) that define a class of objects or related classes of objects.</a:t>
            </a:r>
            <a:endParaRPr lang="en-US" altLang="en-US" sz="2100"/>
          </a:p>
        </p:txBody>
      </p:sp>
      <p:pic>
        <p:nvPicPr>
          <p:cNvPr id="4" name="Picture 3" descr="brac.png"/>
          <p:cNvPicPr>
            <a:picLocks noChangeAspect="1"/>
          </p:cNvPicPr>
          <p:nvPr/>
        </p:nvPicPr>
        <p:blipFill>
          <a:blip r:embed="rId2" cstate="print"/>
          <a:stretch>
            <a:fillRect/>
          </a:stretch>
        </p:blipFill>
        <p:spPr>
          <a:xfrm>
            <a:off x="7884368" y="5733256"/>
            <a:ext cx="1259632" cy="1124744"/>
          </a:xfrm>
          <a:prstGeom prst="rect">
            <a:avLst/>
          </a:prstGeom>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52400" y="152400"/>
            <a:ext cx="8991600" cy="914400"/>
          </a:xfrm>
        </p:spPr>
        <p:txBody>
          <a:bodyPr/>
          <a:lstStyle/>
          <a:p>
            <a:pPr eaLnBrk="1" hangingPunct="1"/>
            <a:r>
              <a:rPr lang="en-GB" altLang="en-US" dirty="0"/>
              <a:t>2 Kinds of Classes during Analysis</a:t>
            </a:r>
            <a:endParaRPr lang="en-GB" altLang="en-US" sz="4000" dirty="0"/>
          </a:p>
        </p:txBody>
      </p:sp>
      <p:sp>
        <p:nvSpPr>
          <p:cNvPr id="11267" name="Rectangle 3"/>
          <p:cNvSpPr>
            <a:spLocks noGrp="1" noChangeArrowheads="1"/>
          </p:cNvSpPr>
          <p:nvPr>
            <p:ph type="body" idx="1"/>
          </p:nvPr>
        </p:nvSpPr>
        <p:spPr/>
        <p:txBody>
          <a:bodyPr/>
          <a:lstStyle/>
          <a:p>
            <a:pPr marL="465138" indent="-465138" eaLnBrk="1" hangingPunct="1"/>
            <a:r>
              <a:rPr lang="en-GB" altLang="en-US" sz="3600"/>
              <a:t>Concrete</a:t>
            </a:r>
          </a:p>
          <a:p>
            <a:pPr marL="1035050" lvl="1" indent="-455613" eaLnBrk="1" hangingPunct="1"/>
            <a:r>
              <a:rPr lang="en-GB" altLang="en-US" sz="3200"/>
              <a:t>Class from application domain</a:t>
            </a:r>
          </a:p>
          <a:p>
            <a:pPr marL="1035050" lvl="1" indent="-455613" eaLnBrk="1" hangingPunct="1"/>
            <a:r>
              <a:rPr lang="en-GB" altLang="en-US" sz="3200"/>
              <a:t>Example:  Customer class and Employee class</a:t>
            </a:r>
            <a:endParaRPr lang="en-GB" altLang="en-US"/>
          </a:p>
          <a:p>
            <a:pPr marL="465138" indent="-465138" eaLnBrk="1" hangingPunct="1"/>
            <a:r>
              <a:rPr lang="en-GB" altLang="en-US" sz="3600"/>
              <a:t>Abstract</a:t>
            </a:r>
          </a:p>
          <a:p>
            <a:pPr marL="1035050" lvl="1" indent="-455613" eaLnBrk="1" hangingPunct="1"/>
            <a:r>
              <a:rPr lang="en-GB" altLang="en-US" sz="3200"/>
              <a:t>Useful abstractions</a:t>
            </a:r>
          </a:p>
          <a:p>
            <a:pPr marL="1035050" lvl="1" indent="-455613" eaLnBrk="1" hangingPunct="1"/>
            <a:r>
              <a:rPr lang="en-GB" altLang="en-US" sz="3200"/>
              <a:t>Example:  Person class</a:t>
            </a:r>
            <a:endParaRPr lang="en-GB" altLang="en-US"/>
          </a:p>
        </p:txBody>
      </p:sp>
      <p:pic>
        <p:nvPicPr>
          <p:cNvPr id="4" name="Picture 3" descr="brac.png"/>
          <p:cNvPicPr>
            <a:picLocks noChangeAspect="1"/>
          </p:cNvPicPr>
          <p:nvPr/>
        </p:nvPicPr>
        <p:blipFill>
          <a:blip r:embed="rId3" cstate="print"/>
          <a:stretch>
            <a:fillRect/>
          </a:stretch>
        </p:blipFill>
        <p:spPr>
          <a:xfrm>
            <a:off x="7884368" y="5733256"/>
            <a:ext cx="1259632" cy="1124744"/>
          </a:xfrm>
          <a:prstGeom prst="rect">
            <a:avLst/>
          </a:prstGeom>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0"/>
          </p:nvPr>
        </p:nvSpPr>
        <p:spPr/>
        <p:txBody>
          <a:bodyPr/>
          <a:lstStyle/>
          <a:p>
            <a:r>
              <a:rPr lang="en-US"/>
              <a:t>Software Design (UML)</a:t>
            </a:r>
          </a:p>
        </p:txBody>
      </p:sp>
      <p:sp>
        <p:nvSpPr>
          <p:cNvPr id="154626" name="Rectangle 2"/>
          <p:cNvSpPr>
            <a:spLocks noGrp="1" noChangeArrowheads="1"/>
          </p:cNvSpPr>
          <p:nvPr>
            <p:ph type="title"/>
          </p:nvPr>
        </p:nvSpPr>
        <p:spPr/>
        <p:txBody>
          <a:bodyPr>
            <a:normAutofit fontScale="90000"/>
          </a:bodyPr>
          <a:lstStyle/>
          <a:p>
            <a:r>
              <a:rPr lang="en-US"/>
              <a:t>Classes</a:t>
            </a:r>
          </a:p>
        </p:txBody>
      </p:sp>
      <p:grpSp>
        <p:nvGrpSpPr>
          <p:cNvPr id="2" name="Group 3"/>
          <p:cNvGrpSpPr>
            <a:grpSpLocks/>
          </p:cNvGrpSpPr>
          <p:nvPr/>
        </p:nvGrpSpPr>
        <p:grpSpPr bwMode="auto">
          <a:xfrm>
            <a:off x="685800" y="1676400"/>
            <a:ext cx="2057400" cy="2571750"/>
            <a:chOff x="576" y="1056"/>
            <a:chExt cx="1296" cy="1620"/>
          </a:xfrm>
        </p:grpSpPr>
        <p:sp>
          <p:nvSpPr>
            <p:cNvPr id="154628" name="Rectangle 4"/>
            <p:cNvSpPr>
              <a:spLocks noChangeArrowheads="1"/>
            </p:cNvSpPr>
            <p:nvPr/>
          </p:nvSpPr>
          <p:spPr bwMode="auto">
            <a:xfrm>
              <a:off x="576" y="1056"/>
              <a:ext cx="1296" cy="480"/>
            </a:xfrm>
            <a:prstGeom prst="rect">
              <a:avLst/>
            </a:prstGeom>
            <a:solidFill>
              <a:schemeClr val="accent1"/>
            </a:solidFill>
            <a:ln w="9525">
              <a:solidFill>
                <a:schemeClr val="tx1"/>
              </a:solidFill>
              <a:miter lim="800000"/>
              <a:headEnd/>
              <a:tailEnd/>
            </a:ln>
            <a:effectLst/>
          </p:spPr>
          <p:txBody>
            <a:bodyPr wrap="none" anchor="ctr"/>
            <a:lstStyle/>
            <a:p>
              <a:pPr algn="ctr"/>
              <a:r>
                <a:rPr lang="en-US"/>
                <a:t>ClassName</a:t>
              </a:r>
            </a:p>
          </p:txBody>
        </p:sp>
        <p:sp>
          <p:nvSpPr>
            <p:cNvPr id="154629" name="Rectangle 5"/>
            <p:cNvSpPr>
              <a:spLocks noChangeArrowheads="1"/>
            </p:cNvSpPr>
            <p:nvPr/>
          </p:nvSpPr>
          <p:spPr bwMode="auto">
            <a:xfrm>
              <a:off x="576" y="1536"/>
              <a:ext cx="1296" cy="540"/>
            </a:xfrm>
            <a:prstGeom prst="rect">
              <a:avLst/>
            </a:prstGeom>
            <a:solidFill>
              <a:schemeClr val="accent1"/>
            </a:solidFill>
            <a:ln w="9525">
              <a:solidFill>
                <a:schemeClr val="tx1"/>
              </a:solidFill>
              <a:miter lim="800000"/>
              <a:headEnd/>
              <a:tailEnd/>
            </a:ln>
            <a:effectLst/>
          </p:spPr>
          <p:txBody>
            <a:bodyPr wrap="none" anchor="ctr"/>
            <a:lstStyle/>
            <a:p>
              <a:pPr algn="ctr"/>
              <a:r>
                <a:rPr lang="en-US"/>
                <a:t>attributes</a:t>
              </a:r>
            </a:p>
          </p:txBody>
        </p:sp>
        <p:sp>
          <p:nvSpPr>
            <p:cNvPr id="154630" name="Rectangle 6"/>
            <p:cNvSpPr>
              <a:spLocks noChangeArrowheads="1"/>
            </p:cNvSpPr>
            <p:nvPr/>
          </p:nvSpPr>
          <p:spPr bwMode="auto">
            <a:xfrm>
              <a:off x="576" y="2076"/>
              <a:ext cx="1296" cy="600"/>
            </a:xfrm>
            <a:prstGeom prst="rect">
              <a:avLst/>
            </a:prstGeom>
            <a:solidFill>
              <a:schemeClr val="accent1"/>
            </a:solidFill>
            <a:ln w="9525">
              <a:solidFill>
                <a:schemeClr val="tx1"/>
              </a:solidFill>
              <a:miter lim="800000"/>
              <a:headEnd/>
              <a:tailEnd/>
            </a:ln>
            <a:effectLst/>
          </p:spPr>
          <p:txBody>
            <a:bodyPr wrap="none" anchor="ctr"/>
            <a:lstStyle/>
            <a:p>
              <a:pPr algn="ctr"/>
              <a:r>
                <a:rPr lang="en-US"/>
                <a:t>operations</a:t>
              </a:r>
            </a:p>
          </p:txBody>
        </p:sp>
      </p:grpSp>
      <p:sp>
        <p:nvSpPr>
          <p:cNvPr id="154631" name="Text Box 7"/>
          <p:cNvSpPr txBox="1">
            <a:spLocks noChangeArrowheads="1"/>
          </p:cNvSpPr>
          <p:nvPr/>
        </p:nvSpPr>
        <p:spPr bwMode="auto">
          <a:xfrm>
            <a:off x="3352800" y="1412875"/>
            <a:ext cx="5546725" cy="3046988"/>
          </a:xfrm>
          <a:prstGeom prst="rect">
            <a:avLst/>
          </a:prstGeom>
          <a:noFill/>
          <a:ln w="9525">
            <a:noFill/>
            <a:miter lim="800000"/>
            <a:headEnd/>
            <a:tailEnd/>
          </a:ln>
          <a:effectLst/>
        </p:spPr>
        <p:txBody>
          <a:bodyPr>
            <a:spAutoFit/>
          </a:bodyPr>
          <a:lstStyle/>
          <a:p>
            <a:r>
              <a:rPr lang="en-US" sz="2400" dirty="0"/>
              <a:t>A </a:t>
            </a:r>
            <a:r>
              <a:rPr lang="en-US" sz="2400" i="1" dirty="0"/>
              <a:t>class</a:t>
            </a:r>
            <a:r>
              <a:rPr lang="en-US" sz="2400" dirty="0"/>
              <a:t> is a description of a set of </a:t>
            </a:r>
          </a:p>
          <a:p>
            <a:r>
              <a:rPr lang="en-US" sz="2400" dirty="0"/>
              <a:t>objects that share the same attributes,</a:t>
            </a:r>
          </a:p>
          <a:p>
            <a:r>
              <a:rPr lang="en-US" sz="2400" dirty="0"/>
              <a:t>operations, relationships, and semantics.</a:t>
            </a:r>
          </a:p>
          <a:p>
            <a:endParaRPr lang="en-US" sz="2400" dirty="0"/>
          </a:p>
          <a:p>
            <a:r>
              <a:rPr lang="en-US" sz="2400" dirty="0"/>
              <a:t>Graphically, a class is rendered as a </a:t>
            </a:r>
          </a:p>
          <a:p>
            <a:r>
              <a:rPr lang="en-US" sz="2400" dirty="0"/>
              <a:t>rectangle, usually including its name,</a:t>
            </a:r>
          </a:p>
          <a:p>
            <a:r>
              <a:rPr lang="en-US" sz="2400" dirty="0"/>
              <a:t>attributes, and operations in separate,</a:t>
            </a:r>
          </a:p>
          <a:p>
            <a:r>
              <a:rPr lang="en-US" sz="2400" dirty="0"/>
              <a:t>designated compartments. </a:t>
            </a:r>
          </a:p>
        </p:txBody>
      </p:sp>
      <p:pic>
        <p:nvPicPr>
          <p:cNvPr id="9" name="Picture 8" descr="brac.png"/>
          <p:cNvPicPr>
            <a:picLocks noChangeAspect="1"/>
          </p:cNvPicPr>
          <p:nvPr/>
        </p:nvPicPr>
        <p:blipFill>
          <a:blip r:embed="rId2" cstate="print"/>
          <a:stretch>
            <a:fillRect/>
          </a:stretch>
        </p:blipFill>
        <p:spPr>
          <a:xfrm>
            <a:off x="7884368" y="5733256"/>
            <a:ext cx="1259632" cy="11247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0"/>
          </p:nvPr>
        </p:nvSpPr>
        <p:spPr/>
        <p:txBody>
          <a:bodyPr/>
          <a:lstStyle/>
          <a:p>
            <a:r>
              <a:rPr lang="en-US"/>
              <a:t>Software Design (UML)</a:t>
            </a:r>
          </a:p>
        </p:txBody>
      </p:sp>
      <p:sp>
        <p:nvSpPr>
          <p:cNvPr id="155650" name="Rectangle 2"/>
          <p:cNvSpPr>
            <a:spLocks noGrp="1" noChangeArrowheads="1"/>
          </p:cNvSpPr>
          <p:nvPr>
            <p:ph type="title"/>
          </p:nvPr>
        </p:nvSpPr>
        <p:spPr/>
        <p:txBody>
          <a:bodyPr>
            <a:normAutofit fontScale="90000"/>
          </a:bodyPr>
          <a:lstStyle/>
          <a:p>
            <a:r>
              <a:rPr lang="en-US"/>
              <a:t>Class Names</a:t>
            </a:r>
          </a:p>
        </p:txBody>
      </p:sp>
      <p:grpSp>
        <p:nvGrpSpPr>
          <p:cNvPr id="2" name="Group 3"/>
          <p:cNvGrpSpPr>
            <a:grpSpLocks/>
          </p:cNvGrpSpPr>
          <p:nvPr/>
        </p:nvGrpSpPr>
        <p:grpSpPr bwMode="auto">
          <a:xfrm>
            <a:off x="685800" y="1676400"/>
            <a:ext cx="2057400" cy="2571750"/>
            <a:chOff x="576" y="1056"/>
            <a:chExt cx="1296" cy="1620"/>
          </a:xfrm>
        </p:grpSpPr>
        <p:sp>
          <p:nvSpPr>
            <p:cNvPr id="155652" name="Rectangle 4"/>
            <p:cNvSpPr>
              <a:spLocks noChangeArrowheads="1"/>
            </p:cNvSpPr>
            <p:nvPr/>
          </p:nvSpPr>
          <p:spPr bwMode="auto">
            <a:xfrm>
              <a:off x="576" y="1056"/>
              <a:ext cx="1296" cy="480"/>
            </a:xfrm>
            <a:prstGeom prst="rect">
              <a:avLst/>
            </a:prstGeom>
            <a:solidFill>
              <a:schemeClr val="accent1"/>
            </a:solidFill>
            <a:ln w="9525">
              <a:solidFill>
                <a:schemeClr val="tx1"/>
              </a:solidFill>
              <a:miter lim="800000"/>
              <a:headEnd/>
              <a:tailEnd/>
            </a:ln>
            <a:effectLst/>
          </p:spPr>
          <p:txBody>
            <a:bodyPr wrap="none" anchor="ctr"/>
            <a:lstStyle/>
            <a:p>
              <a:pPr algn="ctr"/>
              <a:r>
                <a:rPr lang="en-US"/>
                <a:t>ClassName</a:t>
              </a:r>
            </a:p>
          </p:txBody>
        </p:sp>
        <p:sp>
          <p:nvSpPr>
            <p:cNvPr id="155653" name="Rectangle 5"/>
            <p:cNvSpPr>
              <a:spLocks noChangeArrowheads="1"/>
            </p:cNvSpPr>
            <p:nvPr/>
          </p:nvSpPr>
          <p:spPr bwMode="auto">
            <a:xfrm>
              <a:off x="576" y="1536"/>
              <a:ext cx="1296" cy="540"/>
            </a:xfrm>
            <a:prstGeom prst="rect">
              <a:avLst/>
            </a:prstGeom>
            <a:solidFill>
              <a:schemeClr val="bg1"/>
            </a:solidFill>
            <a:ln w="9525">
              <a:solidFill>
                <a:schemeClr val="tx1"/>
              </a:solidFill>
              <a:miter lim="800000"/>
              <a:headEnd/>
              <a:tailEnd/>
            </a:ln>
            <a:effectLst/>
          </p:spPr>
          <p:txBody>
            <a:bodyPr wrap="none" anchor="ctr"/>
            <a:lstStyle/>
            <a:p>
              <a:pPr algn="ctr"/>
              <a:r>
                <a:rPr lang="en-US"/>
                <a:t>attributes</a:t>
              </a:r>
            </a:p>
          </p:txBody>
        </p:sp>
        <p:sp>
          <p:nvSpPr>
            <p:cNvPr id="155654" name="Rectangle 6"/>
            <p:cNvSpPr>
              <a:spLocks noChangeArrowheads="1"/>
            </p:cNvSpPr>
            <p:nvPr/>
          </p:nvSpPr>
          <p:spPr bwMode="auto">
            <a:xfrm>
              <a:off x="576" y="2076"/>
              <a:ext cx="1296" cy="600"/>
            </a:xfrm>
            <a:prstGeom prst="rect">
              <a:avLst/>
            </a:prstGeom>
            <a:solidFill>
              <a:schemeClr val="bg1"/>
            </a:solidFill>
            <a:ln w="9525">
              <a:solidFill>
                <a:schemeClr val="tx1"/>
              </a:solidFill>
              <a:miter lim="800000"/>
              <a:headEnd/>
              <a:tailEnd/>
            </a:ln>
            <a:effectLst/>
          </p:spPr>
          <p:txBody>
            <a:bodyPr wrap="none" anchor="ctr"/>
            <a:lstStyle/>
            <a:p>
              <a:pPr algn="ctr"/>
              <a:r>
                <a:rPr lang="en-US"/>
                <a:t>operations</a:t>
              </a:r>
            </a:p>
          </p:txBody>
        </p:sp>
      </p:grpSp>
      <p:sp>
        <p:nvSpPr>
          <p:cNvPr id="155655" name="Text Box 7"/>
          <p:cNvSpPr txBox="1">
            <a:spLocks noChangeArrowheads="1"/>
          </p:cNvSpPr>
          <p:nvPr/>
        </p:nvSpPr>
        <p:spPr bwMode="auto">
          <a:xfrm>
            <a:off x="3352800" y="1600200"/>
            <a:ext cx="5486400" cy="1569660"/>
          </a:xfrm>
          <a:prstGeom prst="rect">
            <a:avLst/>
          </a:prstGeom>
          <a:noFill/>
          <a:ln w="9525">
            <a:noFill/>
            <a:miter lim="800000"/>
            <a:headEnd/>
            <a:tailEnd/>
          </a:ln>
          <a:effectLst/>
        </p:spPr>
        <p:txBody>
          <a:bodyPr>
            <a:spAutoFit/>
          </a:bodyPr>
          <a:lstStyle/>
          <a:p>
            <a:r>
              <a:rPr lang="en-US" sz="2400" dirty="0"/>
              <a:t>The name of the class is the only required tag in the graphical representation of a class.  It always appears in the top-most compartment.</a:t>
            </a:r>
          </a:p>
        </p:txBody>
      </p:sp>
      <p:pic>
        <p:nvPicPr>
          <p:cNvPr id="9" name="Picture 8" descr="brac.png"/>
          <p:cNvPicPr>
            <a:picLocks noChangeAspect="1"/>
          </p:cNvPicPr>
          <p:nvPr/>
        </p:nvPicPr>
        <p:blipFill>
          <a:blip r:embed="rId2" cstate="print"/>
          <a:stretch>
            <a:fillRect/>
          </a:stretch>
        </p:blipFill>
        <p:spPr>
          <a:xfrm>
            <a:off x="7884368" y="5733256"/>
            <a:ext cx="1259632" cy="1124744"/>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390</TotalTime>
  <Words>3420</Words>
  <Application>Microsoft Office PowerPoint</Application>
  <PresentationFormat>On-screen Show (4:3)</PresentationFormat>
  <Paragraphs>533</Paragraphs>
  <Slides>54</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Arial</vt:lpstr>
      <vt:lpstr>Bookman Old Style</vt:lpstr>
      <vt:lpstr>Calibri</vt:lpstr>
      <vt:lpstr>Courier New</vt:lpstr>
      <vt:lpstr>Gill Sans MT</vt:lpstr>
      <vt:lpstr>Times New Roman</vt:lpstr>
      <vt:lpstr>Wingdings</vt:lpstr>
      <vt:lpstr>Wingdings 3</vt:lpstr>
      <vt:lpstr>Origin</vt:lpstr>
      <vt:lpstr>CSE 470 – Class Diagram in UML</vt:lpstr>
      <vt:lpstr>What is a Class?</vt:lpstr>
      <vt:lpstr>What is a Class?</vt:lpstr>
      <vt:lpstr>What is an Object?</vt:lpstr>
      <vt:lpstr>Types of Classes</vt:lpstr>
      <vt:lpstr>Potential Classes</vt:lpstr>
      <vt:lpstr>2 Kinds of Classes during Analysis</vt:lpstr>
      <vt:lpstr>Classes</vt:lpstr>
      <vt:lpstr>Class Names</vt:lpstr>
      <vt:lpstr>Attributes in a Class</vt:lpstr>
      <vt:lpstr>Attributes in a Class</vt:lpstr>
      <vt:lpstr>Class Attributes</vt:lpstr>
      <vt:lpstr>Class Attributes (Cont’d)</vt:lpstr>
      <vt:lpstr>Operations in a Class</vt:lpstr>
      <vt:lpstr>Class Operations</vt:lpstr>
      <vt:lpstr>Class Operations (Cont’d)</vt:lpstr>
      <vt:lpstr>Depicting Classes</vt:lpstr>
      <vt:lpstr>UML Representation of Class</vt:lpstr>
      <vt:lpstr>Visibility  of Attributes and Operations</vt:lpstr>
      <vt:lpstr>Visibility  of Attributes and Operations</vt:lpstr>
      <vt:lpstr>Visibility (Cont’d)</vt:lpstr>
      <vt:lpstr>Relationships among Classes</vt:lpstr>
      <vt:lpstr>Association Relationship</vt:lpstr>
      <vt:lpstr>Association Relationship</vt:lpstr>
      <vt:lpstr>Association Relationships</vt:lpstr>
      <vt:lpstr>Association Relationships (Cont’d)</vt:lpstr>
      <vt:lpstr>Association Relationships (Cont’d)</vt:lpstr>
      <vt:lpstr>Association Relationship</vt:lpstr>
      <vt:lpstr>Aggregation Relationship</vt:lpstr>
      <vt:lpstr>Aggregation Relationship</vt:lpstr>
      <vt:lpstr>Composition Relationship</vt:lpstr>
      <vt:lpstr>Generalization Relationship</vt:lpstr>
      <vt:lpstr>Generalization relationships</vt:lpstr>
      <vt:lpstr>Generalization Relationships</vt:lpstr>
      <vt:lpstr>Generalization Relationships (Cont’d)</vt:lpstr>
      <vt:lpstr>Generalization Relationship</vt:lpstr>
      <vt:lpstr>Generalization Relationship</vt:lpstr>
      <vt:lpstr>Multiplicity</vt:lpstr>
      <vt:lpstr>Multiplicity</vt:lpstr>
      <vt:lpstr>Example: Video rental store</vt:lpstr>
      <vt:lpstr>PowerPoint Presentation</vt:lpstr>
      <vt:lpstr>More Example of Inheritance</vt:lpstr>
      <vt:lpstr>Multiple Inheritance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Rabeeb Ibrat</cp:lastModifiedBy>
  <cp:revision>46</cp:revision>
  <dcterms:created xsi:type="dcterms:W3CDTF">2020-05-26T17:53:17Z</dcterms:created>
  <dcterms:modified xsi:type="dcterms:W3CDTF">2022-06-16T03:02:13Z</dcterms:modified>
</cp:coreProperties>
</file>