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388" r:id="rId9"/>
    <p:sldId id="269" r:id="rId10"/>
    <p:sldId id="273" r:id="rId11"/>
    <p:sldId id="270" r:id="rId12"/>
    <p:sldId id="271" r:id="rId13"/>
    <p:sldId id="27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64D1-628F-4D00-B4B2-402C7ACA9A74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04E83-7A2F-4DC4-9757-FBEE64591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ottawa.ca/academic/arts/writcent/hypergrammar/objcompl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31D00B-67FA-4C6F-BD9C-E9C32D819C9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Examine the text to identify potential objects, attributes, operations, and relationships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6CDB97-DFAC-4A92-B3C4-662FC9815F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Examine the text to identify potential objects, attributes, operations, and relationships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43921B-5063-4E71-80AC-D44B4704587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400" u="sng" dirty="0">
                <a:latin typeface="Arial" charset="0"/>
              </a:rPr>
              <a:t>Transitive Verb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The meaning of a </a:t>
            </a:r>
            <a:r>
              <a:rPr lang="en-US" altLang="en-US" sz="1400" b="1" dirty="0">
                <a:latin typeface="Arial" charset="0"/>
              </a:rPr>
              <a:t>transitive verb</a:t>
            </a:r>
            <a:r>
              <a:rPr lang="en-US" altLang="en-US" sz="1400" dirty="0">
                <a:latin typeface="Arial" charset="0"/>
              </a:rPr>
              <a:t> is incomplete without a </a:t>
            </a:r>
            <a:r>
              <a:rPr lang="en-US" altLang="en-US" sz="1400" dirty="0">
                <a:latin typeface="Arial" charset="0"/>
                <a:hlinkClick r:id="rId3"/>
              </a:rPr>
              <a:t>direct object</a:t>
            </a:r>
            <a:r>
              <a:rPr lang="en-US" altLang="en-US" sz="1400" dirty="0">
                <a:latin typeface="Arial" charset="0"/>
              </a:rPr>
              <a:t>, as in the following examples:</a:t>
            </a:r>
            <a:endParaRPr lang="en-US" altLang="en-US" sz="1400" b="1" dirty="0">
              <a:latin typeface="Arial" charset="0"/>
            </a:endParaRPr>
          </a:p>
          <a:p>
            <a:pPr eaLnBrk="1" hangingPunct="1"/>
            <a:r>
              <a:rPr lang="en-US" altLang="en-US" sz="1400" b="1" dirty="0">
                <a:latin typeface="Arial" charset="0"/>
              </a:rPr>
              <a:t>INCOMPLETE</a:t>
            </a:r>
            <a:r>
              <a:rPr lang="en-US" altLang="en-US" sz="1400" dirty="0">
                <a:latin typeface="Arial" charset="0"/>
              </a:rPr>
              <a:t> 		</a:t>
            </a:r>
            <a:r>
              <a:rPr lang="en-US" altLang="en-US" sz="1400" b="1" dirty="0">
                <a:latin typeface="Arial" charset="0"/>
              </a:rPr>
              <a:t>COMPLETE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The shelf </a:t>
            </a:r>
            <a:r>
              <a:rPr lang="en-US" altLang="en-US" sz="1400" b="1" dirty="0">
                <a:latin typeface="Arial" charset="0"/>
              </a:rPr>
              <a:t>holds</a:t>
            </a:r>
            <a:r>
              <a:rPr lang="en-US" altLang="en-US" sz="1400" dirty="0">
                <a:latin typeface="Arial" charset="0"/>
              </a:rPr>
              <a:t>. 		The shelf </a:t>
            </a:r>
            <a:r>
              <a:rPr lang="en-US" altLang="en-US" sz="1400" b="1" dirty="0">
                <a:latin typeface="Arial" charset="0"/>
              </a:rPr>
              <a:t>holds</a:t>
            </a:r>
            <a:r>
              <a:rPr lang="en-US" altLang="en-US" sz="1400" dirty="0">
                <a:latin typeface="Arial" charset="0"/>
              </a:rPr>
              <a:t> three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 books and a vase of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 flowers.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The committee </a:t>
            </a:r>
            <a:r>
              <a:rPr lang="en-US" altLang="en-US" sz="1400" b="1" dirty="0">
                <a:latin typeface="Arial" charset="0"/>
              </a:rPr>
              <a:t>named</a:t>
            </a:r>
            <a:r>
              <a:rPr lang="en-US" altLang="en-US" sz="1400" dirty="0">
                <a:latin typeface="Arial" charset="0"/>
              </a:rPr>
              <a:t>. 	The committee </a:t>
            </a:r>
            <a:r>
              <a:rPr lang="en-US" altLang="en-US" sz="1400" b="1" dirty="0">
                <a:latin typeface="Arial" charset="0"/>
              </a:rPr>
              <a:t>named</a:t>
            </a:r>
            <a:r>
              <a:rPr lang="en-US" altLang="en-US" sz="1400" dirty="0">
                <a:latin typeface="Arial" charset="0"/>
              </a:rPr>
              <a:t> a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new chairperson.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The child </a:t>
            </a:r>
            <a:r>
              <a:rPr lang="en-US" altLang="en-US" sz="1400" b="1" dirty="0">
                <a:latin typeface="Arial" charset="0"/>
              </a:rPr>
              <a:t>broke</a:t>
            </a:r>
            <a:r>
              <a:rPr lang="en-US" altLang="en-US" sz="1400" dirty="0">
                <a:latin typeface="Arial" charset="0"/>
              </a:rPr>
              <a:t>. 		The child </a:t>
            </a:r>
            <a:r>
              <a:rPr lang="en-US" altLang="en-US" sz="1400" b="1" dirty="0">
                <a:latin typeface="Arial" charset="0"/>
              </a:rPr>
              <a:t>broke</a:t>
            </a:r>
            <a:r>
              <a:rPr lang="en-US" altLang="en-US" sz="1400" dirty="0">
                <a:latin typeface="Arial" charset="0"/>
              </a:rPr>
              <a:t> the plate. </a:t>
            </a:r>
            <a:endParaRPr lang="en-US" altLang="en-US" sz="1400" u="sng" dirty="0">
              <a:latin typeface="Arial" charset="0"/>
            </a:endParaRPr>
          </a:p>
          <a:p>
            <a:pPr eaLnBrk="1" hangingPunct="1"/>
            <a:endParaRPr lang="en-US" altLang="en-US" sz="1400" u="sng" dirty="0">
              <a:latin typeface="Arial" charset="0"/>
            </a:endParaRPr>
          </a:p>
          <a:p>
            <a:pPr eaLnBrk="1" hangingPunct="1"/>
            <a:r>
              <a:rPr lang="en-US" altLang="en-US" sz="1400" u="sng" dirty="0">
                <a:latin typeface="Arial" charset="0"/>
              </a:rPr>
              <a:t>Intransitive Verb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An </a:t>
            </a:r>
            <a:r>
              <a:rPr lang="en-US" altLang="en-US" sz="1400" b="1" dirty="0">
                <a:latin typeface="Arial" charset="0"/>
              </a:rPr>
              <a:t>intransitive verb</a:t>
            </a:r>
            <a:r>
              <a:rPr lang="en-US" altLang="en-US" sz="1400" dirty="0">
                <a:latin typeface="Arial" charset="0"/>
              </a:rPr>
              <a:t>, on the other hand, </a:t>
            </a:r>
            <a:r>
              <a:rPr lang="en-US" altLang="en-US" sz="1400" i="1" dirty="0">
                <a:latin typeface="Arial" charset="0"/>
              </a:rPr>
              <a:t>cannot</a:t>
            </a:r>
            <a:r>
              <a:rPr lang="en-US" altLang="en-US" sz="1400" dirty="0">
                <a:latin typeface="Arial" charset="0"/>
              </a:rPr>
              <a:t> take a direct object.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Example:  This plant has thrived on the south windowsill. 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u="sng" dirty="0">
                <a:latin typeface="Arial" charset="0"/>
              </a:rPr>
              <a:t>Predicate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part of the sentence that contains a verb or verb phrase and its complements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248FDC-6DA5-403C-B940-DC6BC987F9D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Constraints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Example of constraint:  attribute that can only be within a certain range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Look at the pre-conditions and post-conditions in the use cases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Decide how to handle violations to the constraints (how to handle errors/exceptions)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961119-E15A-4C0D-AFAE-8861E0119D0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Redundant Classes:</a:t>
            </a:r>
            <a:r>
              <a:rPr lang="en-US" altLang="en-US" sz="1400" dirty="0">
                <a:latin typeface="Arial" charset="0"/>
              </a:rPr>
              <a:t> Some potential classes differ only in name.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Irrelevant Classes:</a:t>
            </a:r>
            <a:r>
              <a:rPr lang="en-US" altLang="en-US" sz="1400" dirty="0">
                <a:latin typeface="Arial" charset="0"/>
              </a:rPr>
              <a:t> Classes that have nothing to do with the system. Example: </a:t>
            </a:r>
            <a:r>
              <a:rPr lang="en-US" altLang="en-US" sz="1400" i="1" dirty="0">
                <a:latin typeface="Arial" charset="0"/>
              </a:rPr>
              <a:t>computer connection</a:t>
            </a:r>
            <a:endParaRPr lang="en-US" altLang="en-US" sz="14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Vague Classes:</a:t>
            </a:r>
            <a:r>
              <a:rPr lang="en-US" altLang="en-US" sz="1400" dirty="0">
                <a:latin typeface="Arial" charset="0"/>
              </a:rPr>
              <a:t> Classes whose meaning is not clear at all. Examples: </a:t>
            </a:r>
            <a:r>
              <a:rPr lang="en-US" altLang="en-US" sz="1400" i="1" dirty="0">
                <a:latin typeface="Arial" charset="0"/>
              </a:rPr>
              <a:t>system</a:t>
            </a:r>
            <a:r>
              <a:rPr lang="en-US" altLang="en-US" sz="1400" dirty="0">
                <a:latin typeface="Arial" charset="0"/>
              </a:rPr>
              <a:t> and </a:t>
            </a:r>
            <a:r>
              <a:rPr lang="en-US" altLang="en-US" sz="1400" i="1" dirty="0">
                <a:latin typeface="Arial" charset="0"/>
              </a:rPr>
              <a:t>software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Attributes:</a:t>
            </a:r>
            <a:r>
              <a:rPr lang="en-US" altLang="en-US" sz="1400" dirty="0">
                <a:latin typeface="Arial" charset="0"/>
              </a:rPr>
              <a:t> Some nouns in the list above are likely to be modeled as attributes rather as classes. Examples: </a:t>
            </a:r>
            <a:r>
              <a:rPr lang="en-US" altLang="en-US" sz="1400" i="1" dirty="0">
                <a:latin typeface="Arial" charset="0"/>
              </a:rPr>
              <a:t>author</a:t>
            </a:r>
            <a:r>
              <a:rPr lang="en-US" altLang="en-US" sz="1400" dirty="0">
                <a:latin typeface="Arial" charset="0"/>
              </a:rPr>
              <a:t>, </a:t>
            </a:r>
            <a:r>
              <a:rPr lang="en-US" altLang="en-US" sz="1400" i="1" dirty="0">
                <a:latin typeface="Arial" charset="0"/>
              </a:rPr>
              <a:t>title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Operations:</a:t>
            </a:r>
            <a:r>
              <a:rPr lang="en-US" altLang="en-US" sz="1400" dirty="0">
                <a:latin typeface="Arial" charset="0"/>
              </a:rPr>
              <a:t> Some nouns are likely to be operations rather than classes. Example: </a:t>
            </a:r>
            <a:r>
              <a:rPr lang="en-US" altLang="en-US" sz="1400" i="1" dirty="0">
                <a:latin typeface="Arial" charset="0"/>
              </a:rPr>
              <a:t>book search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Roles:</a:t>
            </a:r>
            <a:r>
              <a:rPr lang="en-US" altLang="en-US" sz="1400" dirty="0">
                <a:latin typeface="Arial" charset="0"/>
              </a:rPr>
              <a:t> Some nouns are roles of objects involved in associations rather than classes.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Implementation Constructs:</a:t>
            </a:r>
            <a:r>
              <a:rPr lang="en-US" altLang="en-US" sz="1400" dirty="0">
                <a:latin typeface="Arial" charset="0"/>
              </a:rPr>
              <a:t> Anything that is not part of the real-world problem.</a:t>
            </a:r>
          </a:p>
          <a:p>
            <a:pPr eaLnBrk="1" hangingPunct="1">
              <a:buFontTx/>
              <a:buChar char="•"/>
            </a:pP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34A023-0E12-4235-B74B-FBBCF60B195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Redundant Classes:</a:t>
            </a:r>
            <a:r>
              <a:rPr lang="en-US" altLang="en-US" sz="1400" dirty="0">
                <a:latin typeface="Arial" charset="0"/>
              </a:rPr>
              <a:t> Some potential classes differ only in name.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Irrelevant Classes:</a:t>
            </a:r>
            <a:r>
              <a:rPr lang="en-US" altLang="en-US" sz="1400" dirty="0">
                <a:latin typeface="Arial" charset="0"/>
              </a:rPr>
              <a:t> Classes that have nothing to do with the system. Example: </a:t>
            </a:r>
            <a:r>
              <a:rPr lang="en-US" altLang="en-US" sz="1400" i="1" dirty="0">
                <a:latin typeface="Arial" charset="0"/>
              </a:rPr>
              <a:t>computer connection</a:t>
            </a:r>
            <a:endParaRPr lang="en-US" altLang="en-US" sz="14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Vague Classes:</a:t>
            </a:r>
            <a:r>
              <a:rPr lang="en-US" altLang="en-US" sz="1400" dirty="0">
                <a:latin typeface="Arial" charset="0"/>
              </a:rPr>
              <a:t> Classes whose meaning is not clear at all. Examples: </a:t>
            </a:r>
            <a:r>
              <a:rPr lang="en-US" altLang="en-US" sz="1400" i="1" dirty="0">
                <a:latin typeface="Arial" charset="0"/>
              </a:rPr>
              <a:t>system</a:t>
            </a:r>
            <a:r>
              <a:rPr lang="en-US" altLang="en-US" sz="1400" dirty="0">
                <a:latin typeface="Arial" charset="0"/>
              </a:rPr>
              <a:t> and </a:t>
            </a:r>
            <a:r>
              <a:rPr lang="en-US" altLang="en-US" sz="1400" i="1" dirty="0">
                <a:latin typeface="Arial" charset="0"/>
              </a:rPr>
              <a:t>software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Attributes:</a:t>
            </a:r>
            <a:r>
              <a:rPr lang="en-US" altLang="en-US" sz="1400" dirty="0">
                <a:latin typeface="Arial" charset="0"/>
              </a:rPr>
              <a:t> Some nouns in the list above are likely to be modeled as attributes rather as classes. Examples: </a:t>
            </a:r>
            <a:r>
              <a:rPr lang="en-US" altLang="en-US" sz="1400" i="1" dirty="0">
                <a:latin typeface="Arial" charset="0"/>
              </a:rPr>
              <a:t>author</a:t>
            </a:r>
            <a:r>
              <a:rPr lang="en-US" altLang="en-US" sz="1400" dirty="0">
                <a:latin typeface="Arial" charset="0"/>
              </a:rPr>
              <a:t>, </a:t>
            </a:r>
            <a:r>
              <a:rPr lang="en-US" altLang="en-US" sz="1400" i="1" dirty="0">
                <a:latin typeface="Arial" charset="0"/>
              </a:rPr>
              <a:t>title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Operations:</a:t>
            </a:r>
            <a:r>
              <a:rPr lang="en-US" altLang="en-US" sz="1400" dirty="0">
                <a:latin typeface="Arial" charset="0"/>
              </a:rPr>
              <a:t> Some nouns are likely to be operations rather than classes. Example: </a:t>
            </a:r>
            <a:r>
              <a:rPr lang="en-US" altLang="en-US" sz="1400" i="1" dirty="0">
                <a:latin typeface="Arial" charset="0"/>
              </a:rPr>
              <a:t>book search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Roles:</a:t>
            </a:r>
            <a:r>
              <a:rPr lang="en-US" altLang="en-US" sz="1400" dirty="0">
                <a:latin typeface="Arial" charset="0"/>
              </a:rPr>
              <a:t> Some nouns are roles of objects involved in associations rather than classes.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Implementation Constructs:</a:t>
            </a:r>
            <a:r>
              <a:rPr lang="en-US" altLang="en-US" sz="1400" dirty="0">
                <a:latin typeface="Arial" charset="0"/>
              </a:rPr>
              <a:t> Anything that is not part of the real-world problem.</a:t>
            </a:r>
          </a:p>
          <a:p>
            <a:pPr eaLnBrk="1" hangingPunct="1">
              <a:buFontTx/>
              <a:buChar char="•"/>
            </a:pP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E4DF57-B467-480A-9BC5-7850B333EA8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marL="225011" indent="-22501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marL="225011" indent="-225011">
              <a:buFontTx/>
              <a:buChar char="•"/>
            </a:pPr>
            <a:r>
              <a:rPr lang="en-US" altLang="en-US" sz="1400" dirty="0">
                <a:latin typeface="Arial" charset="0"/>
              </a:rPr>
              <a:t>Name typed in top compartment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CDF000-C089-4E81-8629-E892ED0D36E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-cassetteID: int</a:t>
            </a:r>
          </a:p>
          <a:p>
            <a:pPr eaLnBrk="1" hangingPunct="1"/>
            <a:r>
              <a:rPr lang="en-US" altLang="en-US">
                <a:latin typeface="Arial" charset="0"/>
              </a:rPr>
              <a:t>-cassetteVolumeNo: int</a:t>
            </a:r>
          </a:p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/>
              <a:t>CSE 470 – Class </a:t>
            </a:r>
            <a:r>
              <a:rPr lang="en-US"/>
              <a:t>Diagram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/>
              <a:t>BRAC University</a:t>
            </a:r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33400" y="457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>
                <a:cs typeface="Times New Roman" pitchFamily="18" charset="0"/>
              </a:rPr>
              <a:t>Example of a Class Diagram</a:t>
            </a:r>
            <a:endParaRPr lang="en-US" altLang="en-US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5684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3600"/>
              <a:t>Video Rental System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7010400" y="5791200"/>
            <a:ext cx="1905000" cy="514350"/>
          </a:xfrm>
          <a:prstGeom prst="wedgeRoundRectCallout">
            <a:avLst>
              <a:gd name="adj1" fmla="val -76000"/>
              <a:gd name="adj2" fmla="val -15925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methods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6400800" y="2609850"/>
            <a:ext cx="2438400" cy="514350"/>
          </a:xfrm>
          <a:prstGeom prst="wedgeRoundRectCallout">
            <a:avLst>
              <a:gd name="adj1" fmla="val -42579"/>
              <a:gd name="adj2" fmla="val 15246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3200">
                <a:latin typeface="Times New Roman" pitchFamily="18" charset="0"/>
              </a:rPr>
              <a:t>class name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3429000"/>
            <a:ext cx="3505200" cy="2066925"/>
            <a:chOff x="1584" y="2496"/>
            <a:chExt cx="2016" cy="1200"/>
          </a:xfrm>
        </p:grpSpPr>
        <p:sp>
          <p:nvSpPr>
            <p:cNvPr id="21531" name="Rectangle 9"/>
            <p:cNvSpPr>
              <a:spLocks noChangeArrowheads="1"/>
            </p:cNvSpPr>
            <p:nvPr/>
          </p:nvSpPr>
          <p:spPr bwMode="auto">
            <a:xfrm>
              <a:off x="1584" y="2496"/>
              <a:ext cx="2016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GB" altLang="en-US"/>
            </a:p>
          </p:txBody>
        </p:sp>
        <p:sp>
          <p:nvSpPr>
            <p:cNvPr id="21532" name="Line 10"/>
            <p:cNvSpPr>
              <a:spLocks noChangeShapeType="1"/>
            </p:cNvSpPr>
            <p:nvPr/>
          </p:nvSpPr>
          <p:spPr bwMode="auto">
            <a:xfrm>
              <a:off x="1584" y="28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11"/>
            <p:cNvSpPr>
              <a:spLocks noChangeShapeType="1"/>
            </p:cNvSpPr>
            <p:nvPr/>
          </p:nvSpPr>
          <p:spPr bwMode="auto">
            <a:xfrm>
              <a:off x="1584" y="336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12"/>
            <p:cNvSpPr txBox="1">
              <a:spLocks noChangeArrowheads="1"/>
            </p:cNvSpPr>
            <p:nvPr/>
          </p:nvSpPr>
          <p:spPr bwMode="auto">
            <a:xfrm>
              <a:off x="2112" y="2592"/>
              <a:ext cx="91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Video</a:t>
              </a:r>
            </a:p>
          </p:txBody>
        </p:sp>
        <p:sp>
          <p:nvSpPr>
            <p:cNvPr id="21535" name="Text Box 13"/>
            <p:cNvSpPr txBox="1">
              <a:spLocks noChangeArrowheads="1"/>
            </p:cNvSpPr>
            <p:nvPr/>
          </p:nvSpPr>
          <p:spPr bwMode="auto">
            <a:xfrm>
              <a:off x="1728" y="2976"/>
              <a:ext cx="9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200"/>
            </a:p>
          </p:txBody>
        </p:sp>
        <p:sp>
          <p:nvSpPr>
            <p:cNvPr id="21536" name="Text Box 14"/>
            <p:cNvSpPr txBox="1">
              <a:spLocks noChangeArrowheads="1"/>
            </p:cNvSpPr>
            <p:nvPr/>
          </p:nvSpPr>
          <p:spPr bwMode="auto">
            <a:xfrm>
              <a:off x="1728" y="3398"/>
              <a:ext cx="96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+rentMovie()</a:t>
              </a:r>
            </a:p>
          </p:txBody>
        </p:sp>
      </p:grp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533400" y="3424238"/>
            <a:ext cx="320040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  <p:sp>
        <p:nvSpPr>
          <p:cNvPr id="21515" name="Line 17"/>
          <p:cNvSpPr>
            <a:spLocks noChangeShapeType="1"/>
          </p:cNvSpPr>
          <p:nvPr/>
        </p:nvSpPr>
        <p:spPr bwMode="auto">
          <a:xfrm>
            <a:off x="533400" y="4110038"/>
            <a:ext cx="3200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8"/>
          <p:cNvSpPr>
            <a:spLocks noChangeShapeType="1"/>
          </p:cNvSpPr>
          <p:nvPr/>
        </p:nvSpPr>
        <p:spPr bwMode="auto">
          <a:xfrm>
            <a:off x="533400" y="4967288"/>
            <a:ext cx="3200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914400" y="35956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Customer</a:t>
            </a:r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762000" y="4114800"/>
            <a:ext cx="2895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-CID:  int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-name:  String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19" name="Text Box 21"/>
          <p:cNvSpPr txBox="1">
            <a:spLocks noChangeArrowheads="1"/>
          </p:cNvSpPr>
          <p:nvPr/>
        </p:nvSpPr>
        <p:spPr bwMode="auto">
          <a:xfrm>
            <a:off x="762000" y="51054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+authenticateCustomer ()</a:t>
            </a:r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>
            <a:off x="3733800" y="42814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AutoShape 23"/>
          <p:cNvSpPr>
            <a:spLocks noChangeArrowheads="1"/>
          </p:cNvSpPr>
          <p:nvPr/>
        </p:nvSpPr>
        <p:spPr bwMode="auto">
          <a:xfrm>
            <a:off x="4419600" y="5962650"/>
            <a:ext cx="2133600" cy="514350"/>
          </a:xfrm>
          <a:prstGeom prst="wedgeRoundRectCallout">
            <a:avLst>
              <a:gd name="adj1" fmla="val -56472"/>
              <a:gd name="adj2" fmla="val -2781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relationship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3962400" y="44037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rents</a:t>
            </a:r>
          </a:p>
        </p:txBody>
      </p:sp>
      <p:sp>
        <p:nvSpPr>
          <p:cNvPr id="21523" name="Text Box 25"/>
          <p:cNvSpPr txBox="1">
            <a:spLocks noChangeArrowheads="1"/>
          </p:cNvSpPr>
          <p:nvPr/>
        </p:nvSpPr>
        <p:spPr bwMode="auto">
          <a:xfrm>
            <a:off x="4572000" y="3852863"/>
            <a:ext cx="609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1..*</a:t>
            </a:r>
          </a:p>
        </p:txBody>
      </p:sp>
      <p:sp>
        <p:nvSpPr>
          <p:cNvPr id="21524" name="Text Box 26"/>
          <p:cNvSpPr txBox="1">
            <a:spLocks noChangeArrowheads="1"/>
          </p:cNvSpPr>
          <p:nvPr/>
        </p:nvSpPr>
        <p:spPr bwMode="auto">
          <a:xfrm>
            <a:off x="3733800" y="3852863"/>
            <a:ext cx="609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1..*</a:t>
            </a:r>
          </a:p>
        </p:txBody>
      </p:sp>
      <p:sp>
        <p:nvSpPr>
          <p:cNvPr id="21525" name="AutoShape 27"/>
          <p:cNvSpPr>
            <a:spLocks noChangeArrowheads="1"/>
          </p:cNvSpPr>
          <p:nvPr/>
        </p:nvSpPr>
        <p:spPr bwMode="auto">
          <a:xfrm>
            <a:off x="3505200" y="2590800"/>
            <a:ext cx="2209800" cy="514350"/>
          </a:xfrm>
          <a:prstGeom prst="wedgeRoundRectCallout">
            <a:avLst>
              <a:gd name="adj1" fmla="val -26292"/>
              <a:gd name="adj2" fmla="val 19598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multiplicity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6" name="Rectangle 28"/>
          <p:cNvSpPr>
            <a:spLocks noChangeArrowheads="1"/>
          </p:cNvSpPr>
          <p:nvPr/>
        </p:nvSpPr>
        <p:spPr bwMode="auto">
          <a:xfrm>
            <a:off x="1828800" y="67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27" name="AutoShape 29"/>
          <p:cNvSpPr>
            <a:spLocks noChangeArrowheads="1"/>
          </p:cNvSpPr>
          <p:nvPr/>
        </p:nvSpPr>
        <p:spPr bwMode="auto">
          <a:xfrm>
            <a:off x="304800" y="2514600"/>
            <a:ext cx="2209800" cy="514350"/>
          </a:xfrm>
          <a:prstGeom prst="wedgeRoundRectCallout">
            <a:avLst>
              <a:gd name="adj1" fmla="val -24352"/>
              <a:gd name="adj2" fmla="val 2750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visibility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8" name="AutoShape 30"/>
          <p:cNvSpPr>
            <a:spLocks noChangeArrowheads="1"/>
          </p:cNvSpPr>
          <p:nvPr/>
        </p:nvSpPr>
        <p:spPr bwMode="auto">
          <a:xfrm>
            <a:off x="152400" y="5867400"/>
            <a:ext cx="1828800" cy="514350"/>
          </a:xfrm>
          <a:prstGeom prst="wedgeRoundRectCallout">
            <a:avLst>
              <a:gd name="adj1" fmla="val -22481"/>
              <a:gd name="adj2" fmla="val -30833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attributes</a:t>
            </a:r>
          </a:p>
        </p:txBody>
      </p:sp>
      <p:sp>
        <p:nvSpPr>
          <p:cNvPr id="21529" name="Text Box 31"/>
          <p:cNvSpPr txBox="1">
            <a:spLocks noChangeArrowheads="1"/>
          </p:cNvSpPr>
          <p:nvPr/>
        </p:nvSpPr>
        <p:spPr bwMode="auto">
          <a:xfrm>
            <a:off x="5257800" y="42672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30" name="Text Box 32"/>
          <p:cNvSpPr txBox="1">
            <a:spLocks noChangeArrowheads="1"/>
          </p:cNvSpPr>
          <p:nvPr/>
        </p:nvSpPr>
        <p:spPr bwMode="auto">
          <a:xfrm>
            <a:off x="5334000" y="4114800"/>
            <a:ext cx="3124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-cassetteID : int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-cassetteVolumeNo:  int</a:t>
            </a:r>
          </a:p>
        </p:txBody>
      </p:sp>
      <p:pic>
        <p:nvPicPr>
          <p:cNvPr id="33" name="Picture 32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537BF-9DCC-4C4B-9102-62D6E2ACC176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447800"/>
            <a:ext cx="7620000" cy="4724400"/>
            <a:chOff x="528" y="912"/>
            <a:chExt cx="4800" cy="2976"/>
          </a:xfrm>
        </p:grpSpPr>
        <p:sp>
          <p:nvSpPr>
            <p:cNvPr id="1413124" name="Rectangle 4"/>
            <p:cNvSpPr>
              <a:spLocks noChangeArrowheads="1"/>
            </p:cNvSpPr>
            <p:nvPr/>
          </p:nvSpPr>
          <p:spPr bwMode="auto">
            <a:xfrm>
              <a:off x="794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5" name="Rectangle 5"/>
            <p:cNvSpPr>
              <a:spLocks noChangeArrowheads="1"/>
            </p:cNvSpPr>
            <p:nvPr/>
          </p:nvSpPr>
          <p:spPr bwMode="auto">
            <a:xfrm>
              <a:off x="794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6" name="Rectangle 6"/>
            <p:cNvSpPr>
              <a:spLocks noChangeArrowheads="1"/>
            </p:cNvSpPr>
            <p:nvPr/>
          </p:nvSpPr>
          <p:spPr bwMode="auto">
            <a:xfrm>
              <a:off x="872" y="3482"/>
              <a:ext cx="4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DVD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27" name="Rectangle 7"/>
            <p:cNvSpPr>
              <a:spLocks noChangeArrowheads="1"/>
            </p:cNvSpPr>
            <p:nvPr/>
          </p:nvSpPr>
          <p:spPr bwMode="auto">
            <a:xfrm>
              <a:off x="1634" y="3467"/>
              <a:ext cx="629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8" name="Rectangle 8"/>
            <p:cNvSpPr>
              <a:spLocks noChangeArrowheads="1"/>
            </p:cNvSpPr>
            <p:nvPr/>
          </p:nvSpPr>
          <p:spPr bwMode="auto">
            <a:xfrm>
              <a:off x="1634" y="3467"/>
              <a:ext cx="629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9" name="Rectangle 9"/>
            <p:cNvSpPr>
              <a:spLocks noChangeArrowheads="1"/>
            </p:cNvSpPr>
            <p:nvPr/>
          </p:nvSpPr>
          <p:spPr bwMode="auto">
            <a:xfrm>
              <a:off x="1715" y="3482"/>
              <a:ext cx="4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VHS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0" name="Rectangle 10"/>
            <p:cNvSpPr>
              <a:spLocks noChangeArrowheads="1"/>
            </p:cNvSpPr>
            <p:nvPr/>
          </p:nvSpPr>
          <p:spPr bwMode="auto">
            <a:xfrm>
              <a:off x="2473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1" name="Rectangle 11"/>
            <p:cNvSpPr>
              <a:spLocks noChangeArrowheads="1"/>
            </p:cNvSpPr>
            <p:nvPr/>
          </p:nvSpPr>
          <p:spPr bwMode="auto">
            <a:xfrm>
              <a:off x="2473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2" name="Rectangle 12"/>
            <p:cNvSpPr>
              <a:spLocks noChangeArrowheads="1"/>
            </p:cNvSpPr>
            <p:nvPr/>
          </p:nvSpPr>
          <p:spPr bwMode="auto">
            <a:xfrm>
              <a:off x="2522" y="3482"/>
              <a:ext cx="5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Video Game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3" name="Rectangle 13"/>
            <p:cNvSpPr>
              <a:spLocks noChangeArrowheads="1"/>
            </p:cNvSpPr>
            <p:nvPr/>
          </p:nvSpPr>
          <p:spPr bwMode="auto">
            <a:xfrm>
              <a:off x="1529" y="2504"/>
              <a:ext cx="839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4" name="Rectangle 14"/>
            <p:cNvSpPr>
              <a:spLocks noChangeArrowheads="1"/>
            </p:cNvSpPr>
            <p:nvPr/>
          </p:nvSpPr>
          <p:spPr bwMode="auto">
            <a:xfrm>
              <a:off x="1529" y="2347"/>
              <a:ext cx="839" cy="2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i="1">
                  <a:latin typeface="Verdana" pitchFamily="34" charset="0"/>
                </a:rPr>
                <a:t>Rental Item</a:t>
              </a:r>
            </a:p>
          </p:txBody>
        </p:sp>
        <p:sp>
          <p:nvSpPr>
            <p:cNvPr id="1413135" name="Rectangle 15"/>
            <p:cNvSpPr>
              <a:spLocks noChangeArrowheads="1"/>
            </p:cNvSpPr>
            <p:nvPr/>
          </p:nvSpPr>
          <p:spPr bwMode="auto">
            <a:xfrm>
              <a:off x="3733" y="1868"/>
              <a:ext cx="840" cy="6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6" name="Rectangle 16"/>
            <p:cNvSpPr>
              <a:spLocks noChangeArrowheads="1"/>
            </p:cNvSpPr>
            <p:nvPr/>
          </p:nvSpPr>
          <p:spPr bwMode="auto">
            <a:xfrm>
              <a:off x="3733" y="186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7" name="Rectangle 17"/>
            <p:cNvSpPr>
              <a:spLocks noChangeArrowheads="1"/>
            </p:cNvSpPr>
            <p:nvPr/>
          </p:nvSpPr>
          <p:spPr bwMode="auto">
            <a:xfrm>
              <a:off x="3827" y="1917"/>
              <a:ext cx="6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Rental Invoice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8" name="Freeform 18"/>
            <p:cNvSpPr>
              <a:spLocks/>
            </p:cNvSpPr>
            <p:nvPr/>
          </p:nvSpPr>
          <p:spPr bwMode="auto">
            <a:xfrm>
              <a:off x="3523" y="234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9" name="Rectangle 19"/>
            <p:cNvSpPr>
              <a:spLocks noChangeArrowheads="1"/>
            </p:cNvSpPr>
            <p:nvPr/>
          </p:nvSpPr>
          <p:spPr bwMode="auto">
            <a:xfrm>
              <a:off x="2448" y="2323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1..*</a:t>
              </a:r>
            </a:p>
          </p:txBody>
        </p:sp>
        <p:sp>
          <p:nvSpPr>
            <p:cNvPr id="1413140" name="Rectangle 20"/>
            <p:cNvSpPr>
              <a:spLocks noChangeArrowheads="1"/>
            </p:cNvSpPr>
            <p:nvPr/>
          </p:nvSpPr>
          <p:spPr bwMode="auto">
            <a:xfrm>
              <a:off x="3608" y="246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1" name="Rectangle 21"/>
            <p:cNvSpPr>
              <a:spLocks noChangeArrowheads="1"/>
            </p:cNvSpPr>
            <p:nvPr/>
          </p:nvSpPr>
          <p:spPr bwMode="auto">
            <a:xfrm>
              <a:off x="1529" y="1248"/>
              <a:ext cx="839" cy="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2" name="Rectangle 22"/>
            <p:cNvSpPr>
              <a:spLocks noChangeArrowheads="1"/>
            </p:cNvSpPr>
            <p:nvPr/>
          </p:nvSpPr>
          <p:spPr bwMode="auto">
            <a:xfrm>
              <a:off x="1529" y="1248"/>
              <a:ext cx="839" cy="1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3" name="Rectangle 23"/>
            <p:cNvSpPr>
              <a:spLocks noChangeArrowheads="1"/>
            </p:cNvSpPr>
            <p:nvPr/>
          </p:nvSpPr>
          <p:spPr bwMode="auto">
            <a:xfrm>
              <a:off x="1741" y="1280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Customer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4" name="Freeform 24"/>
            <p:cNvSpPr>
              <a:spLocks/>
            </p:cNvSpPr>
            <p:nvPr/>
          </p:nvSpPr>
          <p:spPr bwMode="auto">
            <a:xfrm>
              <a:off x="3523" y="213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5" name="Rectangle 25"/>
            <p:cNvSpPr>
              <a:spLocks noChangeArrowheads="1"/>
            </p:cNvSpPr>
            <p:nvPr/>
          </p:nvSpPr>
          <p:spPr bwMode="auto">
            <a:xfrm>
              <a:off x="3733" y="3338"/>
              <a:ext cx="840" cy="4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6" name="Rectangle 26"/>
            <p:cNvSpPr>
              <a:spLocks noChangeArrowheads="1"/>
            </p:cNvSpPr>
            <p:nvPr/>
          </p:nvSpPr>
          <p:spPr bwMode="auto">
            <a:xfrm>
              <a:off x="3733" y="333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793" y="3387"/>
              <a:ext cx="7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Checkout Screen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8" name="Line 28"/>
            <p:cNvSpPr>
              <a:spLocks noChangeShapeType="1"/>
            </p:cNvSpPr>
            <p:nvPr/>
          </p:nvSpPr>
          <p:spPr bwMode="auto">
            <a:xfrm flipV="1">
              <a:off x="4153" y="2498"/>
              <a:ext cx="1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9" name="Rectangle 29"/>
            <p:cNvSpPr>
              <a:spLocks noChangeArrowheads="1"/>
            </p:cNvSpPr>
            <p:nvPr/>
          </p:nvSpPr>
          <p:spPr bwMode="auto">
            <a:xfrm>
              <a:off x="4199" y="25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0" name="Rectangle 30"/>
            <p:cNvSpPr>
              <a:spLocks noChangeArrowheads="1"/>
            </p:cNvSpPr>
            <p:nvPr/>
          </p:nvSpPr>
          <p:spPr bwMode="auto">
            <a:xfrm>
              <a:off x="2415" y="13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1" name="AutoShape 31"/>
            <p:cNvSpPr>
              <a:spLocks noChangeArrowheads="1"/>
            </p:cNvSpPr>
            <p:nvPr/>
          </p:nvSpPr>
          <p:spPr bwMode="auto">
            <a:xfrm>
              <a:off x="4512" y="2832"/>
              <a:ext cx="816" cy="384"/>
            </a:xfrm>
            <a:prstGeom prst="wedgeRoundRectCallout">
              <a:avLst>
                <a:gd name="adj1" fmla="val -92032"/>
                <a:gd name="adj2" fmla="val -80991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 Association</a:t>
              </a:r>
            </a:p>
          </p:txBody>
        </p:sp>
        <p:sp>
          <p:nvSpPr>
            <p:cNvPr id="1413152" name="AutoShape 32"/>
            <p:cNvSpPr>
              <a:spLocks noChangeArrowheads="1"/>
            </p:cNvSpPr>
            <p:nvPr/>
          </p:nvSpPr>
          <p:spPr bwMode="auto">
            <a:xfrm>
              <a:off x="720" y="1392"/>
              <a:ext cx="480" cy="288"/>
            </a:xfrm>
            <a:prstGeom prst="wedgeRoundRectCallout">
              <a:avLst>
                <a:gd name="adj1" fmla="val 117708"/>
                <a:gd name="adj2" fmla="val -70486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3" name="AutoShape 33"/>
            <p:cNvSpPr>
              <a:spLocks noChangeArrowheads="1"/>
            </p:cNvSpPr>
            <p:nvPr/>
          </p:nvSpPr>
          <p:spPr bwMode="auto">
            <a:xfrm>
              <a:off x="624" y="1872"/>
              <a:ext cx="624" cy="432"/>
            </a:xfrm>
            <a:prstGeom prst="wedgeRoundRectCallout">
              <a:avLst>
                <a:gd name="adj1" fmla="val 93111"/>
                <a:gd name="adj2" fmla="val 67130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Abstract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4" name="AutoShape 34"/>
            <p:cNvSpPr>
              <a:spLocks noChangeArrowheads="1"/>
            </p:cNvSpPr>
            <p:nvPr/>
          </p:nvSpPr>
          <p:spPr bwMode="auto">
            <a:xfrm>
              <a:off x="3168" y="1296"/>
              <a:ext cx="864" cy="336"/>
            </a:xfrm>
            <a:prstGeom prst="wedgeRoundRectCallout">
              <a:avLst>
                <a:gd name="adj1" fmla="val -1157"/>
                <a:gd name="adj2" fmla="val 17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 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Aggregation</a:t>
              </a:r>
            </a:p>
          </p:txBody>
        </p:sp>
        <p:sp>
          <p:nvSpPr>
            <p:cNvPr id="1413155" name="AutoShape 35"/>
            <p:cNvSpPr>
              <a:spLocks noChangeArrowheads="1"/>
            </p:cNvSpPr>
            <p:nvPr/>
          </p:nvSpPr>
          <p:spPr bwMode="auto">
            <a:xfrm>
              <a:off x="528" y="2928"/>
              <a:ext cx="912" cy="240"/>
            </a:xfrm>
            <a:prstGeom prst="wedgeRoundRectCallout">
              <a:avLst>
                <a:gd name="adj1" fmla="val 97477"/>
                <a:gd name="adj2" fmla="val -4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Generalization</a:t>
              </a:r>
            </a:p>
          </p:txBody>
        </p:sp>
        <p:sp>
          <p:nvSpPr>
            <p:cNvPr id="1413156" name="AutoShape 36"/>
            <p:cNvSpPr>
              <a:spLocks noChangeArrowheads="1"/>
            </p:cNvSpPr>
            <p:nvPr/>
          </p:nvSpPr>
          <p:spPr bwMode="auto">
            <a:xfrm>
              <a:off x="2640" y="2736"/>
              <a:ext cx="768" cy="384"/>
            </a:xfrm>
            <a:prstGeom prst="wedgeRoundRectCallout">
              <a:avLst>
                <a:gd name="adj1" fmla="val 70315"/>
                <a:gd name="adj2" fmla="val -117968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Composition</a:t>
              </a:r>
            </a:p>
          </p:txBody>
        </p:sp>
        <p:cxnSp>
          <p:nvCxnSpPr>
            <p:cNvPr id="1413157" name="AutoShape 37"/>
            <p:cNvCxnSpPr>
              <a:cxnSpLocks noChangeShapeType="1"/>
              <a:stCxn id="1413128" idx="0"/>
              <a:endCxn id="1413133" idx="2"/>
            </p:cNvCxnSpPr>
            <p:nvPr/>
          </p:nvCxnSpPr>
          <p:spPr bwMode="auto">
            <a:xfrm flipV="1">
              <a:off x="1949" y="2792"/>
              <a:ext cx="0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13158" name="AutoShape 38"/>
            <p:cNvSpPr>
              <a:spLocks noChangeArrowheads="1"/>
            </p:cNvSpPr>
            <p:nvPr/>
          </p:nvSpPr>
          <p:spPr bwMode="auto">
            <a:xfrm>
              <a:off x="1853" y="2792"/>
              <a:ext cx="191" cy="147"/>
            </a:xfrm>
            <a:prstGeom prst="flowChartExtra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13159" name="AutoShape 39"/>
            <p:cNvCxnSpPr>
              <a:cxnSpLocks noChangeShapeType="1"/>
              <a:stCxn id="1413125" idx="0"/>
              <a:endCxn id="1413131" idx="0"/>
            </p:cNvCxnSpPr>
            <p:nvPr/>
          </p:nvCxnSpPr>
          <p:spPr bwMode="auto">
            <a:xfrm rot="5400000" flipV="1">
              <a:off x="1948" y="2628"/>
              <a:ext cx="1" cy="1679"/>
            </a:xfrm>
            <a:prstGeom prst="bentConnector3">
              <a:avLst>
                <a:gd name="adj1" fmla="val -18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0" name="AutoShape 40"/>
            <p:cNvCxnSpPr>
              <a:cxnSpLocks noChangeShapeType="1"/>
              <a:stCxn id="1413138" idx="4"/>
              <a:endCxn id="1413133" idx="3"/>
            </p:cNvCxnSpPr>
            <p:nvPr/>
          </p:nvCxnSpPr>
          <p:spPr bwMode="auto">
            <a:xfrm rot="10800000" flipV="1">
              <a:off x="2368" y="2393"/>
              <a:ext cx="1155" cy="255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1" name="AutoShape 41"/>
            <p:cNvCxnSpPr>
              <a:cxnSpLocks noChangeShapeType="1"/>
              <a:stCxn id="1413144" idx="4"/>
              <a:endCxn id="1413141" idx="3"/>
            </p:cNvCxnSpPr>
            <p:nvPr/>
          </p:nvCxnSpPr>
          <p:spPr bwMode="auto">
            <a:xfrm rot="10800000">
              <a:off x="2368" y="1511"/>
              <a:ext cx="1155" cy="672"/>
            </a:xfrm>
            <a:prstGeom prst="bentConnector3">
              <a:avLst>
                <a:gd name="adj1" fmla="val 42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413162" name="AutoShape 42"/>
            <p:cNvSpPr>
              <a:spLocks noChangeArrowheads="1"/>
            </p:cNvSpPr>
            <p:nvPr/>
          </p:nvSpPr>
          <p:spPr bwMode="auto">
            <a:xfrm>
              <a:off x="3107" y="912"/>
              <a:ext cx="720" cy="288"/>
            </a:xfrm>
            <a:prstGeom prst="wedgeRoundRectCallout">
              <a:avLst>
                <a:gd name="adj1" fmla="val -127361"/>
                <a:gd name="adj2" fmla="val 116319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Multiplicity</a:t>
              </a:r>
            </a:p>
          </p:txBody>
        </p:sp>
      </p:grpSp>
      <p:pic>
        <p:nvPicPr>
          <p:cNvPr id="44" name="Picture 4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9CAE9-86D6-4002-89C8-323E6022F4E1}" type="slidenum">
              <a:rPr lang="en-US"/>
              <a:pPr/>
              <a:t>12</a:t>
            </a:fld>
            <a:endParaRPr lang="en-US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 2</a:t>
            </a:r>
          </a:p>
        </p:txBody>
      </p:sp>
      <p:pic>
        <p:nvPicPr>
          <p:cNvPr id="18" name="Picture 17" descr="c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1" y="1600200"/>
            <a:ext cx="7961869" cy="4271169"/>
          </a:xfrm>
          <a:prstGeom prst="rect">
            <a:avLst/>
          </a:prstGeom>
        </p:spPr>
      </p:pic>
      <p:pic>
        <p:nvPicPr>
          <p:cNvPr id="19" name="Picture 18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2F08A2-6E9C-0BB3-C385-938BD0F2BD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5" y="381000"/>
            <a:ext cx="843384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575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Class Diagram </a:t>
            </a:r>
            <a:r>
              <a:rPr lang="en-US" dirty="0"/>
              <a:t>Example 3</a:t>
            </a:r>
            <a:endParaRPr lang="en-US" sz="3200" dirty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31809F5-6432-42A0-925E-A789ED41510D}" type="slidenum">
              <a:rPr lang="en-US"/>
              <a:pPr/>
              <a:t>14</a:t>
            </a:fld>
            <a:endParaRPr lang="en-US"/>
          </a:p>
          <a:p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3058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altLang="en-US" dirty="0"/>
              <a:t>Guidelines </a:t>
            </a:r>
            <a:br>
              <a:rPr lang="en-US" altLang="en-US" dirty="0"/>
            </a:br>
            <a:r>
              <a:rPr lang="en-US" altLang="en-US" dirty="0"/>
              <a:t>for Analyzing Requirements / Use Cases</a:t>
            </a:r>
            <a:endParaRPr lang="en-US" altLang="en-US" sz="4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/>
              <a:t>A common or improper noun implies a class of objects</a:t>
            </a:r>
          </a:p>
          <a:p>
            <a:pPr eaLnBrk="1" hangingPunct="1"/>
            <a:r>
              <a:rPr lang="en-US" altLang="en-US" sz="3600"/>
              <a:t>A proper noun implies an instance of a class</a:t>
            </a:r>
          </a:p>
          <a:p>
            <a:pPr eaLnBrk="1" hangingPunct="1"/>
            <a:r>
              <a:rPr lang="en-US" altLang="en-US" sz="3600"/>
              <a:t>A collective noun implies a class of objects made up of groups of instances of another class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Guidelines </a:t>
            </a:r>
            <a:br>
              <a:rPr lang="en-US" altLang="en-US" dirty="0"/>
            </a:br>
            <a:r>
              <a:rPr lang="en-US" altLang="en-US" dirty="0"/>
              <a:t>for Analyzing Requirements / Use Cases (2)</a:t>
            </a:r>
            <a:endParaRPr lang="en-US" alt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/>
              <a:t>An adjective implies an attribute of an object </a:t>
            </a:r>
          </a:p>
          <a:p>
            <a:pPr eaLnBrk="1" hangingPunct="1"/>
            <a:r>
              <a:rPr lang="en-US" altLang="en-US" sz="3600"/>
              <a:t>A doing verb implies an operation</a:t>
            </a:r>
          </a:p>
          <a:p>
            <a:pPr eaLnBrk="1" hangingPunct="1"/>
            <a:r>
              <a:rPr lang="en-US" altLang="en-US" sz="3600"/>
              <a:t>A being verb implies a relationship between an object and its class</a:t>
            </a:r>
          </a:p>
          <a:p>
            <a:pPr eaLnBrk="1" hangingPunct="1"/>
            <a:r>
              <a:rPr lang="en-US" altLang="en-US" sz="3600"/>
              <a:t>A having verb implies an aggregation or association relationship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Guidelines </a:t>
            </a:r>
            <a:br>
              <a:rPr lang="en-US" altLang="en-US" dirty="0"/>
            </a:br>
            <a:r>
              <a:rPr lang="en-US" altLang="en-US" dirty="0"/>
              <a:t>for Analyzing Requirements / Use Cases (3)</a:t>
            </a:r>
            <a:endParaRPr lang="en-US" altLang="en-US" sz="4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/>
              <a:t>A transitive verb implies an operation</a:t>
            </a:r>
          </a:p>
          <a:p>
            <a:pPr eaLnBrk="1" hangingPunct="1"/>
            <a:r>
              <a:rPr lang="en-US" altLang="en-US" sz="3600"/>
              <a:t>An intransitive verb implies an exception </a:t>
            </a:r>
          </a:p>
          <a:p>
            <a:pPr eaLnBrk="1" hangingPunct="1"/>
            <a:r>
              <a:rPr lang="en-US" altLang="en-US" sz="3600"/>
              <a:t>A predicate or descriptive verb phrase implies an operation</a:t>
            </a:r>
          </a:p>
          <a:p>
            <a:pPr eaLnBrk="1" hangingPunct="1"/>
            <a:r>
              <a:rPr lang="en-US" altLang="en-US" sz="3600"/>
              <a:t>An adverb implies an attribute of a relationship or an operation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/>
              <a:t>Class Diagram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3600"/>
              <a:t>Ensure that the classes are both necessary and sufficient to solve the underlying problem</a:t>
            </a:r>
          </a:p>
          <a:p>
            <a:pPr lvl="1" eaLnBrk="1" hangingPunct="1"/>
            <a:r>
              <a:rPr lang="en-US" altLang="en-US" sz="3200"/>
              <a:t>no missing attributes or methods in each class</a:t>
            </a:r>
          </a:p>
          <a:p>
            <a:pPr lvl="1" eaLnBrk="1" hangingPunct="1"/>
            <a:r>
              <a:rPr lang="en-US" altLang="en-US" sz="3200"/>
              <a:t>no extra or unused attributes or methods in each class</a:t>
            </a:r>
          </a:p>
          <a:p>
            <a:pPr lvl="1" eaLnBrk="1" hangingPunct="1"/>
            <a:r>
              <a:rPr lang="en-US" altLang="en-US" sz="3200"/>
              <a:t>no missing or extra classes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Discarding Unnecessary and Incorrect Classes</a:t>
            </a:r>
            <a:endParaRPr lang="en-US" altLang="en-US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3600"/>
              <a:t>Redundant Classes: Some potential classes differ only in name. </a:t>
            </a:r>
          </a:p>
          <a:p>
            <a:pPr eaLnBrk="1" hangingPunct="1"/>
            <a:r>
              <a:rPr lang="en-US" altLang="en-US" sz="3600"/>
              <a:t>Irrelevant Classes: Classes that have nothing to do with the system. Example: </a:t>
            </a:r>
            <a:r>
              <a:rPr lang="en-US" altLang="en-US" sz="3600" i="1"/>
              <a:t>computer connection</a:t>
            </a:r>
            <a:endParaRPr lang="en-US" altLang="en-US" sz="3600"/>
          </a:p>
          <a:p>
            <a:pPr eaLnBrk="1" hangingPunct="1"/>
            <a:r>
              <a:rPr lang="en-US" altLang="en-US" sz="3600"/>
              <a:t>Vague Classes: Classes whose meaning is not clear at all. Examples: </a:t>
            </a:r>
            <a:r>
              <a:rPr lang="en-US" altLang="en-US" sz="3600" i="1"/>
              <a:t>system</a:t>
            </a:r>
            <a:r>
              <a:rPr lang="en-US" altLang="en-US" sz="3600"/>
              <a:t> and </a:t>
            </a:r>
            <a:r>
              <a:rPr lang="en-US" altLang="en-US" sz="3600" i="1"/>
              <a:t>software</a:t>
            </a:r>
            <a:endParaRPr lang="en-US" altLang="en-US" sz="360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Discarding Unnecessary and Incorrect Classes</a:t>
            </a:r>
            <a:endParaRPr lang="en-US" altLang="en-US" sz="40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Attributes: Some nouns in the list above are likely to be modeled as attributes rather as classes. Examples: </a:t>
            </a:r>
            <a:r>
              <a:rPr lang="en-US" altLang="en-US" sz="2800" i="1" dirty="0"/>
              <a:t>author</a:t>
            </a:r>
            <a:r>
              <a:rPr lang="en-US" altLang="en-US" sz="2800" dirty="0"/>
              <a:t>, </a:t>
            </a:r>
            <a:r>
              <a:rPr lang="en-US" altLang="en-US" sz="2800" i="1" dirty="0"/>
              <a:t>title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Operations: Some nouns are likely to be operations rather than classes. Example: </a:t>
            </a:r>
            <a:r>
              <a:rPr lang="en-US" altLang="en-US" sz="2800" i="1" dirty="0"/>
              <a:t>book search</a:t>
            </a:r>
            <a:r>
              <a:rPr lang="en-US" altLang="en-US" sz="2800" dirty="0"/>
              <a:t>. </a:t>
            </a:r>
          </a:p>
          <a:p>
            <a:pPr eaLnBrk="1" hangingPunct="1"/>
            <a:r>
              <a:rPr lang="en-US" altLang="en-US" sz="2800" dirty="0"/>
              <a:t>Roles: Some nouns are roles of objects involved in associations rather than classes. </a:t>
            </a:r>
          </a:p>
          <a:p>
            <a:pPr eaLnBrk="1" hangingPunct="1"/>
            <a:r>
              <a:rPr lang="en-US" altLang="en-US" sz="2800" dirty="0"/>
              <a:t>Implementation Constructs: Anything that is not part of the real-world problem.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691"/>
            <a:ext cx="8229600" cy="990600"/>
          </a:xfrm>
        </p:spPr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3126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an association between two classes, the association itself might have properties.</a:t>
            </a:r>
          </a:p>
          <a:p>
            <a:r>
              <a:rPr lang="en-US" dirty="0"/>
              <a:t> For example, in an employer/employee relationship between a Company and a Person, there is a Job that represents the properties of that relationship that apply to exactly one pairing of the Person and Company. </a:t>
            </a:r>
          </a:p>
          <a:p>
            <a:r>
              <a:rPr lang="en-US" dirty="0"/>
              <a:t>It wouldn't be appropriate to model this situation with a Company to Job association together with a Job to Person association. That wouldn't tie a specific instance of the Job to the specific pairing of Company and Person.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131563"/>
            <a:ext cx="4191000" cy="249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pPr eaLnBrk="1" hangingPunct="1"/>
            <a:r>
              <a:rPr lang="en-GB" altLang="en-US"/>
              <a:t>Types of Classes</a:t>
            </a:r>
            <a:endParaRPr lang="en-US" alt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343400"/>
          </a:xfrm>
        </p:spPr>
        <p:txBody>
          <a:bodyPr/>
          <a:lstStyle/>
          <a:p>
            <a:pPr eaLnBrk="1" hangingPunct="1"/>
            <a:r>
              <a:rPr lang="en-US" altLang="en-US" sz="3600"/>
              <a:t>Ones found during analysis:</a:t>
            </a:r>
          </a:p>
          <a:p>
            <a:pPr lvl="1" eaLnBrk="1" hangingPunct="1"/>
            <a:r>
              <a:rPr lang="en-US" altLang="en-US" sz="3200"/>
              <a:t>people, places, events, and things about which the system will capture information</a:t>
            </a:r>
          </a:p>
          <a:p>
            <a:pPr lvl="1" eaLnBrk="1" hangingPunct="1"/>
            <a:r>
              <a:rPr lang="en-US" altLang="en-US" sz="3200"/>
              <a:t>ones found in application domain</a:t>
            </a:r>
          </a:p>
          <a:p>
            <a:pPr eaLnBrk="1" hangingPunct="1"/>
            <a:r>
              <a:rPr lang="en-US" altLang="en-US" sz="3600"/>
              <a:t>Ones found during design</a:t>
            </a:r>
          </a:p>
          <a:p>
            <a:pPr lvl="1" eaLnBrk="1" hangingPunct="1"/>
            <a:r>
              <a:rPr lang="en-US" altLang="en-US" sz="3200"/>
              <a:t>specific objects like windows and forms that are used to build the system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</TotalTime>
  <Words>984</Words>
  <Application>Microsoft Office PowerPoint</Application>
  <PresentationFormat>On-screen Show (4:3)</PresentationFormat>
  <Paragraphs>136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Gill Sans MT</vt:lpstr>
      <vt:lpstr>Times New Roman</vt:lpstr>
      <vt:lpstr>Verdana</vt:lpstr>
      <vt:lpstr>Wingdings</vt:lpstr>
      <vt:lpstr>Wingdings 3</vt:lpstr>
      <vt:lpstr>Origin</vt:lpstr>
      <vt:lpstr>CSE 470 – Class Diagram Design</vt:lpstr>
      <vt:lpstr>Guidelines  for Analyzing Requirements / Use Cases</vt:lpstr>
      <vt:lpstr>Guidelines  for Analyzing Requirements / Use Cases (2)</vt:lpstr>
      <vt:lpstr>Guidelines  for Analyzing Requirements / Use Cases (3)</vt:lpstr>
      <vt:lpstr>Class Diagram</vt:lpstr>
      <vt:lpstr>Discarding Unnecessary and Incorrect Classes</vt:lpstr>
      <vt:lpstr>Discarding Unnecessary and Incorrect Classes</vt:lpstr>
      <vt:lpstr>Association Class</vt:lpstr>
      <vt:lpstr>Types of Classes</vt:lpstr>
      <vt:lpstr>PowerPoint Presentation</vt:lpstr>
      <vt:lpstr>Class diagram example 1</vt:lpstr>
      <vt:lpstr>Class diagram example 2</vt:lpstr>
      <vt:lpstr>PowerPoint Presentation</vt:lpstr>
      <vt:lpstr>Class Diagram 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Rabeeb Ibrat</cp:lastModifiedBy>
  <cp:revision>36</cp:revision>
  <dcterms:created xsi:type="dcterms:W3CDTF">2020-05-26T17:53:17Z</dcterms:created>
  <dcterms:modified xsi:type="dcterms:W3CDTF">2022-06-18T02:34:35Z</dcterms:modified>
</cp:coreProperties>
</file>