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4"/>
  </p:notesMasterIdLst>
  <p:sldIdLst>
    <p:sldId id="256" r:id="rId2"/>
    <p:sldId id="263" r:id="rId3"/>
    <p:sldId id="264" r:id="rId4"/>
    <p:sldId id="265" r:id="rId5"/>
    <p:sldId id="266" r:id="rId6"/>
    <p:sldId id="267" r:id="rId7"/>
    <p:sldId id="268" r:id="rId8"/>
    <p:sldId id="269" r:id="rId9"/>
    <p:sldId id="270" r:id="rId10"/>
    <p:sldId id="271" r:id="rId11"/>
    <p:sldId id="275" r:id="rId12"/>
    <p:sldId id="273" r:id="rId13"/>
    <p:sldId id="274" r:id="rId14"/>
    <p:sldId id="272" r:id="rId15"/>
    <p:sldId id="280" r:id="rId16"/>
    <p:sldId id="281" r:id="rId17"/>
    <p:sldId id="282" r:id="rId18"/>
    <p:sldId id="276" r:id="rId19"/>
    <p:sldId id="278" r:id="rId20"/>
    <p:sldId id="277" r:id="rId21"/>
    <p:sldId id="279" r:id="rId22"/>
    <p:sldId id="26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AC9"/>
    <a:srgbClr val="BD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73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9FDF-3D86-40BD-9E6D-87F507109F35}" type="datetimeFigureOut">
              <a:rPr lang="en-US" smtClean="0"/>
              <a:t>6/18/2022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9233F7-148C-40EF-965A-B57E5DDAFC1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7F85DA0-2937-431A-ADCC-78A0ADFD0BE0}" type="datetime1">
              <a:rPr lang="en-US" smtClean="0"/>
              <a:t>6/18/2022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9A133FA-4EFC-4CF4-804E-37598CAC01C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503ABA-FC3D-474D-8454-BF29181C7E7E}" type="datetime1">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336052D-2664-4786-9107-EC92B42D4D6D}" type="datetime1">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C66D15D-44BC-49E9-BCFB-33F56C3160AA}" type="datetime1">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35A8F749-33BD-479A-9BF5-6962BA697288}" type="datetime1">
              <a:rPr lang="en-US" smtClean="0"/>
              <a:t>6/18/2022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9A133FA-4EFC-4CF4-804E-37598CAC01C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3AF61FB-C70D-4A51-B2B9-3C0B5B9519AC}" type="datetime1">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8E76C52-C88A-49E8-AB21-4CC624A2E35C}" type="datetime1">
              <a:rPr lang="en-US" smtClean="0"/>
              <a:t>6/18/2022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133FA-4EFC-4CF4-804E-37598CAC01C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02A12D8-97B4-4398-9BCE-45C8BBD4A5DB}" type="datetime1">
              <a:rPr lang="en-US" smtClean="0"/>
              <a:t>6/18/2022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133FA-4EFC-4CF4-804E-37598CAC01C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34292-72F8-44A1-98D6-4572C7792570}" type="datetime1">
              <a:rPr lang="en-US" smtClean="0"/>
              <a:t>6/18/2022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133FA-4EFC-4CF4-804E-37598CAC01C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22D5A50-1B5C-4552-A4BF-9045B9B5AB16}" type="datetime1">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DDE1B6C-A60B-4BB3-819E-021D65D43870}" type="datetime1">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D8589EA-CB55-4130-8745-51EF0F51AB3C}" type="datetime1">
              <a:rPr lang="en-US" smtClean="0"/>
              <a:t>6/18/2022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9A133FA-4EFC-4CF4-804E-37598CAC01C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0"/>
            <a:ext cx="6858000" cy="990600"/>
          </a:xfrm>
        </p:spPr>
        <p:txBody>
          <a:bodyPr>
            <a:normAutofit/>
          </a:bodyPr>
          <a:lstStyle/>
          <a:p>
            <a:r>
              <a:rPr lang="en-US" dirty="0"/>
              <a:t>CSE 470 - Software Architecture</a:t>
            </a:r>
          </a:p>
        </p:txBody>
      </p:sp>
      <p:sp>
        <p:nvSpPr>
          <p:cNvPr id="3" name="Subtitle 2"/>
          <p:cNvSpPr>
            <a:spLocks noGrp="1"/>
          </p:cNvSpPr>
          <p:nvPr>
            <p:ph type="subTitle" idx="1"/>
          </p:nvPr>
        </p:nvSpPr>
        <p:spPr>
          <a:xfrm>
            <a:off x="1219200" y="5410200"/>
            <a:ext cx="6858000" cy="533400"/>
          </a:xfrm>
        </p:spPr>
        <p:txBody>
          <a:bodyPr/>
          <a:lstStyle/>
          <a:p>
            <a:r>
              <a:rPr lang="en-US" dirty="0"/>
              <a:t>BRAC University</a:t>
            </a:r>
          </a:p>
        </p:txBody>
      </p:sp>
      <p:pic>
        <p:nvPicPr>
          <p:cNvPr id="6" name="Picture 5" descr="software-engineering-5b4daa8bab12ae7f4848c482.jpg"/>
          <p:cNvPicPr>
            <a:picLocks noChangeAspect="1"/>
          </p:cNvPicPr>
          <p:nvPr/>
        </p:nvPicPr>
        <p:blipFill>
          <a:blip r:embed="rId2" cstate="print"/>
          <a:stretch>
            <a:fillRect/>
          </a:stretch>
        </p:blipFill>
        <p:spPr>
          <a:xfrm>
            <a:off x="0" y="0"/>
            <a:ext cx="9144000" cy="3581400"/>
          </a:xfrm>
          <a:prstGeom prst="rect">
            <a:avLst/>
          </a:prstGeom>
        </p:spPr>
      </p:pic>
      <p:pic>
        <p:nvPicPr>
          <p:cNvPr id="5" name="Picture 4" descr="brac.png"/>
          <p:cNvPicPr>
            <a:picLocks noChangeAspect="1"/>
          </p:cNvPicPr>
          <p:nvPr/>
        </p:nvPicPr>
        <p:blipFill>
          <a:blip r:embed="rId3" cstate="print"/>
          <a:stretch>
            <a:fillRect/>
          </a:stretch>
        </p:blipFill>
        <p:spPr>
          <a:xfrm>
            <a:off x="7772400" y="5791200"/>
            <a:ext cx="1371600" cy="10668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DEE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MVC Pattern</a:t>
            </a:r>
          </a:p>
        </p:txBody>
      </p:sp>
      <p:sp>
        <p:nvSpPr>
          <p:cNvPr id="3" name="Content Placeholder 2"/>
          <p:cNvSpPr>
            <a:spLocks noGrp="1"/>
          </p:cNvSpPr>
          <p:nvPr>
            <p:ph sz="quarter" idx="1"/>
          </p:nvPr>
        </p:nvSpPr>
        <p:spPr/>
        <p:txBody>
          <a:bodyPr/>
          <a:lstStyle/>
          <a:p>
            <a:r>
              <a:rPr lang="en-GB" dirty="0"/>
              <a:t>MVC goes for Model-View-Controller Pattern</a:t>
            </a:r>
          </a:p>
          <a:p>
            <a:r>
              <a:rPr lang="en-GB" dirty="0"/>
              <a:t>Separates presentation and interaction from the data handling logic.</a:t>
            </a:r>
          </a:p>
          <a:p>
            <a:r>
              <a:rPr lang="en-GB" dirty="0"/>
              <a:t>The system is structured into three logical components that interact with each other- Model, View and Controller</a:t>
            </a:r>
          </a:p>
        </p:txBody>
      </p:sp>
      <p:pic>
        <p:nvPicPr>
          <p:cNvPr id="5" name="Picture 4" descr="Online_Grocery_Shopping18SlideCover-1024x640.jpg"/>
          <p:cNvPicPr>
            <a:picLocks noChangeAspect="1"/>
          </p:cNvPicPr>
          <p:nvPr/>
        </p:nvPicPr>
        <p:blipFill>
          <a:blip r:embed="rId2" cstate="print"/>
          <a:stretch>
            <a:fillRect/>
          </a:stretch>
        </p:blipFill>
        <p:spPr>
          <a:xfrm>
            <a:off x="2286000" y="3505200"/>
            <a:ext cx="3581400" cy="3086100"/>
          </a:xfrm>
          <a:prstGeom prst="rect">
            <a:avLst/>
          </a:prstGeom>
        </p:spPr>
      </p:pic>
      <p:pic>
        <p:nvPicPr>
          <p:cNvPr id="6" name="Picture 5" descr="brac.png"/>
          <p:cNvPicPr>
            <a:picLocks noChangeAspect="1"/>
          </p:cNvPicPr>
          <p:nvPr/>
        </p:nvPicPr>
        <p:blipFill>
          <a:blip r:embed="rId3" cstate="print"/>
          <a:stretch>
            <a:fillRect/>
          </a:stretch>
        </p:blipFill>
        <p:spPr>
          <a:xfrm>
            <a:off x="7772400" y="5791200"/>
            <a:ext cx="1371600" cy="1066800"/>
          </a:xfrm>
          <a:prstGeom prst="rect">
            <a:avLst/>
          </a:prstGeom>
        </p:spPr>
      </p:pic>
      <p:sp>
        <p:nvSpPr>
          <p:cNvPr id="7" name="Slide Number Placeholder 6"/>
          <p:cNvSpPr>
            <a:spLocks noGrp="1"/>
          </p:cNvSpPr>
          <p:nvPr>
            <p:ph type="sldNum" sz="quarter" idx="12"/>
          </p:nvPr>
        </p:nvSpPr>
        <p:spPr/>
        <p:txBody>
          <a:bodyPr/>
          <a:lstStyle/>
          <a:p>
            <a:fld id="{D9A133FA-4EFC-4CF4-804E-37598CAC01C8}" type="slidenum">
              <a:rPr lang="en-US" smtClean="0"/>
              <a:pPr/>
              <a:t>10</a:t>
            </a:fld>
            <a:endParaRPr lang="en-US"/>
          </a:p>
        </p:txBody>
      </p:sp>
    </p:spTree>
    <p:extLst>
      <p:ext uri="{BB962C8B-B14F-4D97-AF65-F5344CB8AC3E}">
        <p14:creationId xmlns:p14="http://schemas.microsoft.com/office/powerpoint/2010/main" val="2957875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GB" dirty="0"/>
              <a:t>Controller</a:t>
            </a:r>
          </a:p>
        </p:txBody>
      </p:sp>
      <p:sp>
        <p:nvSpPr>
          <p:cNvPr id="3" name="Content Placeholder 2"/>
          <p:cNvSpPr>
            <a:spLocks noGrp="1"/>
          </p:cNvSpPr>
          <p:nvPr>
            <p:ph sz="quarter" idx="1"/>
          </p:nvPr>
        </p:nvSpPr>
        <p:spPr/>
        <p:txBody>
          <a:bodyPr>
            <a:normAutofit lnSpcReduction="10000"/>
          </a:bodyPr>
          <a:lstStyle/>
          <a:p>
            <a:r>
              <a:rPr lang="en-GB" dirty="0"/>
              <a:t>Handles all the user inputs through </a:t>
            </a:r>
            <a:r>
              <a:rPr lang="en-GB" dirty="0" err="1"/>
              <a:t>url</a:t>
            </a:r>
            <a:endParaRPr lang="en-GB" dirty="0"/>
          </a:p>
          <a:p>
            <a:r>
              <a:rPr lang="en-GB" dirty="0"/>
              <a:t>The interaction to an application starts here by the user interactions – mouse click, key press </a:t>
            </a:r>
            <a:r>
              <a:rPr lang="en-GB" dirty="0" err="1"/>
              <a:t>etc</a:t>
            </a:r>
            <a:endParaRPr lang="en-GB" dirty="0"/>
          </a:p>
          <a:p>
            <a:r>
              <a:rPr lang="en-GB" dirty="0"/>
              <a:t>Process http </a:t>
            </a:r>
            <a:r>
              <a:rPr lang="en-GB" dirty="0" err="1"/>
              <a:t>url</a:t>
            </a:r>
            <a:r>
              <a:rPr lang="en-GB" dirty="0"/>
              <a:t> requests (</a:t>
            </a:r>
            <a:r>
              <a:rPr lang="en-GB" i="1" dirty="0"/>
              <a:t>GET, POST, PUT, DELETE</a:t>
            </a:r>
            <a:r>
              <a:rPr lang="en-GB" dirty="0"/>
              <a:t>)</a:t>
            </a:r>
          </a:p>
          <a:p>
            <a:pPr lvl="1"/>
            <a:r>
              <a:rPr lang="en-GB" i="1" dirty="0"/>
              <a:t>GET</a:t>
            </a:r>
            <a:r>
              <a:rPr lang="en-GB" dirty="0"/>
              <a:t>: for getting a data</a:t>
            </a:r>
          </a:p>
          <a:p>
            <a:pPr lvl="1"/>
            <a:r>
              <a:rPr lang="en-GB" i="1" dirty="0"/>
              <a:t>POST</a:t>
            </a:r>
            <a:r>
              <a:rPr lang="en-GB" dirty="0"/>
              <a:t>: for posting / inserting a data</a:t>
            </a:r>
          </a:p>
          <a:p>
            <a:pPr lvl="1"/>
            <a:r>
              <a:rPr lang="en-GB" i="1" dirty="0"/>
              <a:t>PUT</a:t>
            </a:r>
            <a:r>
              <a:rPr lang="en-GB" dirty="0"/>
              <a:t>: for updating a data</a:t>
            </a:r>
          </a:p>
          <a:p>
            <a:pPr lvl="1"/>
            <a:r>
              <a:rPr lang="en-GB" i="1" dirty="0"/>
              <a:t>DELETE</a:t>
            </a:r>
            <a:r>
              <a:rPr lang="en-GB" dirty="0"/>
              <a:t>: for removing a data</a:t>
            </a:r>
          </a:p>
          <a:p>
            <a:r>
              <a:rPr lang="en-GB" dirty="0"/>
              <a:t>Communicates with both Model and View</a:t>
            </a:r>
          </a:p>
          <a:p>
            <a:r>
              <a:rPr lang="en-GB" dirty="0"/>
              <a:t>Contains all server side logic</a:t>
            </a:r>
          </a:p>
          <a:p>
            <a:r>
              <a:rPr lang="en-GB" dirty="0"/>
              <a:t>In the example – </a:t>
            </a:r>
            <a:r>
              <a:rPr lang="en-GB" dirty="0" err="1"/>
              <a:t>ProductController</a:t>
            </a:r>
            <a:r>
              <a:rPr lang="en-GB" dirty="0"/>
              <a:t>, </a:t>
            </a:r>
            <a:r>
              <a:rPr lang="en-GB" dirty="0" err="1"/>
              <a:t>UserController</a:t>
            </a:r>
            <a:r>
              <a:rPr lang="en-GB" dirty="0"/>
              <a:t>, </a:t>
            </a:r>
            <a:r>
              <a:rPr lang="en-GB" dirty="0" err="1"/>
              <a:t>AccountController</a:t>
            </a:r>
            <a:r>
              <a:rPr lang="en-GB" dirty="0"/>
              <a:t> etc.</a:t>
            </a:r>
          </a:p>
        </p:txBody>
      </p:sp>
      <p:pic>
        <p:nvPicPr>
          <p:cNvPr id="4" name="Picture 3" descr="brac.png"/>
          <p:cNvPicPr>
            <a:picLocks noChangeAspect="1"/>
          </p:cNvPicPr>
          <p:nvPr/>
        </p:nvPicPr>
        <p:blipFill>
          <a:blip r:embed="rId2" cstate="print"/>
          <a:stretch>
            <a:fillRect/>
          </a:stretch>
        </p:blipFill>
        <p:spPr>
          <a:xfrm>
            <a:off x="7772400" y="5791200"/>
            <a:ext cx="1371600" cy="1066800"/>
          </a:xfrm>
          <a:prstGeom prst="rect">
            <a:avLst/>
          </a:prstGeom>
        </p:spPr>
      </p:pic>
      <p:sp>
        <p:nvSpPr>
          <p:cNvPr id="5" name="Slide Number Placeholder 4"/>
          <p:cNvSpPr>
            <a:spLocks noGrp="1"/>
          </p:cNvSpPr>
          <p:nvPr>
            <p:ph type="sldNum" sz="quarter" idx="12"/>
          </p:nvPr>
        </p:nvSpPr>
        <p:spPr/>
        <p:txBody>
          <a:bodyPr/>
          <a:lstStyle/>
          <a:p>
            <a:fld id="{D9A133FA-4EFC-4CF4-804E-37598CAC01C8}" type="slidenum">
              <a:rPr lang="en-US" smtClean="0"/>
              <a:pPr/>
              <a:t>11</a:t>
            </a:fld>
            <a:endParaRPr lang="en-US"/>
          </a:p>
        </p:txBody>
      </p:sp>
    </p:spTree>
    <p:extLst>
      <p:ext uri="{BB962C8B-B14F-4D97-AF65-F5344CB8AC3E}">
        <p14:creationId xmlns:p14="http://schemas.microsoft.com/office/powerpoint/2010/main" val="2682430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GB" dirty="0"/>
              <a:t>Model</a:t>
            </a:r>
          </a:p>
        </p:txBody>
      </p:sp>
      <p:sp>
        <p:nvSpPr>
          <p:cNvPr id="3" name="Content Placeholder 2"/>
          <p:cNvSpPr>
            <a:spLocks noGrp="1"/>
          </p:cNvSpPr>
          <p:nvPr>
            <p:ph sz="quarter" idx="1"/>
          </p:nvPr>
        </p:nvSpPr>
        <p:spPr/>
        <p:txBody>
          <a:bodyPr/>
          <a:lstStyle/>
          <a:p>
            <a:r>
              <a:rPr lang="en-GB" dirty="0"/>
              <a:t>It refers to the Data Related Logic</a:t>
            </a:r>
          </a:p>
          <a:p>
            <a:r>
              <a:rPr lang="en-GB" dirty="0"/>
              <a:t>Interaction with database (such as </a:t>
            </a:r>
            <a:r>
              <a:rPr lang="en-GB" i="1" dirty="0"/>
              <a:t>SELECT, INSERT, UPDATE, DELETE</a:t>
            </a:r>
            <a:r>
              <a:rPr lang="en-GB" dirty="0"/>
              <a:t>)</a:t>
            </a:r>
          </a:p>
          <a:p>
            <a:r>
              <a:rPr lang="en-GB" dirty="0"/>
              <a:t>It communicates with the controllers</a:t>
            </a:r>
          </a:p>
          <a:p>
            <a:r>
              <a:rPr lang="en-GB" dirty="0"/>
              <a:t>Can sometimes update or collaborate with the view (Depends on framework)</a:t>
            </a:r>
          </a:p>
          <a:p>
            <a:r>
              <a:rPr lang="en-GB" dirty="0"/>
              <a:t>In the example – Product, User, Transaction, Cart </a:t>
            </a:r>
            <a:r>
              <a:rPr lang="en-GB" dirty="0" err="1"/>
              <a:t>etc</a:t>
            </a:r>
            <a:r>
              <a:rPr lang="en-GB" dirty="0"/>
              <a:t> are model classes.</a:t>
            </a:r>
          </a:p>
        </p:txBody>
      </p:sp>
      <p:pic>
        <p:nvPicPr>
          <p:cNvPr id="4" name="Picture 3" descr="brac.png"/>
          <p:cNvPicPr>
            <a:picLocks noChangeAspect="1"/>
          </p:cNvPicPr>
          <p:nvPr/>
        </p:nvPicPr>
        <p:blipFill>
          <a:blip r:embed="rId2" cstate="print"/>
          <a:stretch>
            <a:fillRect/>
          </a:stretch>
        </p:blipFill>
        <p:spPr>
          <a:xfrm>
            <a:off x="7772400" y="5791200"/>
            <a:ext cx="1371600" cy="1066800"/>
          </a:xfrm>
          <a:prstGeom prst="rect">
            <a:avLst/>
          </a:prstGeom>
        </p:spPr>
      </p:pic>
      <p:sp>
        <p:nvSpPr>
          <p:cNvPr id="5" name="Slide Number Placeholder 4"/>
          <p:cNvSpPr>
            <a:spLocks noGrp="1"/>
          </p:cNvSpPr>
          <p:nvPr>
            <p:ph type="sldNum" sz="quarter" idx="12"/>
          </p:nvPr>
        </p:nvSpPr>
        <p:spPr/>
        <p:txBody>
          <a:bodyPr/>
          <a:lstStyle/>
          <a:p>
            <a:fld id="{D9A133FA-4EFC-4CF4-804E-37598CAC01C8}" type="slidenum">
              <a:rPr lang="en-US" smtClean="0"/>
              <a:pPr/>
              <a:t>12</a:t>
            </a:fld>
            <a:endParaRPr lang="en-US"/>
          </a:p>
        </p:txBody>
      </p:sp>
    </p:spTree>
    <p:extLst>
      <p:ext uri="{BB962C8B-B14F-4D97-AF65-F5344CB8AC3E}">
        <p14:creationId xmlns:p14="http://schemas.microsoft.com/office/powerpoint/2010/main" val="20598019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GB" dirty="0"/>
              <a:t>View</a:t>
            </a:r>
          </a:p>
        </p:txBody>
      </p:sp>
      <p:sp>
        <p:nvSpPr>
          <p:cNvPr id="3" name="Content Placeholder 2"/>
          <p:cNvSpPr>
            <a:spLocks noGrp="1"/>
          </p:cNvSpPr>
          <p:nvPr>
            <p:ph sz="quarter" idx="1"/>
          </p:nvPr>
        </p:nvSpPr>
        <p:spPr/>
        <p:txBody>
          <a:bodyPr/>
          <a:lstStyle/>
          <a:p>
            <a:r>
              <a:rPr lang="en-GB" dirty="0"/>
              <a:t>What the end users see (UI)</a:t>
            </a:r>
          </a:p>
          <a:p>
            <a:r>
              <a:rPr lang="en-GB" dirty="0"/>
              <a:t>Usually Consists of </a:t>
            </a:r>
            <a:r>
              <a:rPr lang="en-GB" i="1" dirty="0"/>
              <a:t>html/</a:t>
            </a:r>
            <a:r>
              <a:rPr lang="en-GB" i="1" dirty="0" err="1"/>
              <a:t>css</a:t>
            </a:r>
            <a:endParaRPr lang="en-GB" i="1" dirty="0"/>
          </a:p>
          <a:p>
            <a:r>
              <a:rPr lang="en-GB" dirty="0"/>
              <a:t>Communicates with the controller</a:t>
            </a:r>
          </a:p>
          <a:p>
            <a:r>
              <a:rPr lang="en-GB" dirty="0"/>
              <a:t>While coding are passed as dynamic values from the controller</a:t>
            </a:r>
          </a:p>
          <a:p>
            <a:r>
              <a:rPr lang="en-GB" dirty="0"/>
              <a:t>A controller can have multiple associated views.</a:t>
            </a:r>
          </a:p>
          <a:p>
            <a:r>
              <a:rPr lang="en-GB" dirty="0"/>
              <a:t>In the example – product.html, user.html to view a html file</a:t>
            </a:r>
          </a:p>
          <a:p>
            <a:endParaRPr lang="en-GB" i="1" dirty="0"/>
          </a:p>
        </p:txBody>
      </p:sp>
      <p:pic>
        <p:nvPicPr>
          <p:cNvPr id="4" name="Picture 3" descr="brac.png"/>
          <p:cNvPicPr>
            <a:picLocks noChangeAspect="1"/>
          </p:cNvPicPr>
          <p:nvPr/>
        </p:nvPicPr>
        <p:blipFill>
          <a:blip r:embed="rId2" cstate="print"/>
          <a:stretch>
            <a:fillRect/>
          </a:stretch>
        </p:blipFill>
        <p:spPr>
          <a:xfrm>
            <a:off x="7772400" y="5791200"/>
            <a:ext cx="1371600" cy="1066800"/>
          </a:xfrm>
          <a:prstGeom prst="rect">
            <a:avLst/>
          </a:prstGeom>
        </p:spPr>
      </p:pic>
      <p:sp>
        <p:nvSpPr>
          <p:cNvPr id="5" name="Slide Number Placeholder 4"/>
          <p:cNvSpPr>
            <a:spLocks noGrp="1"/>
          </p:cNvSpPr>
          <p:nvPr>
            <p:ph type="sldNum" sz="quarter" idx="12"/>
          </p:nvPr>
        </p:nvSpPr>
        <p:spPr/>
        <p:txBody>
          <a:bodyPr/>
          <a:lstStyle/>
          <a:p>
            <a:fld id="{D9A133FA-4EFC-4CF4-804E-37598CAC01C8}" type="slidenum">
              <a:rPr lang="en-US" smtClean="0"/>
              <a:pPr/>
              <a:t>13</a:t>
            </a:fld>
            <a:endParaRPr lang="en-US"/>
          </a:p>
        </p:txBody>
      </p:sp>
    </p:spTree>
    <p:extLst>
      <p:ext uri="{BB962C8B-B14F-4D97-AF65-F5344CB8AC3E}">
        <p14:creationId xmlns:p14="http://schemas.microsoft.com/office/powerpoint/2010/main" val="2764673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28600" y="3962400"/>
            <a:ext cx="1524000" cy="1485900"/>
          </a:xfrm>
        </p:spPr>
      </p:pic>
      <p:sp>
        <p:nvSpPr>
          <p:cNvPr id="4" name="Flowchart: Alternate Process 3"/>
          <p:cNvSpPr/>
          <p:nvPr/>
        </p:nvSpPr>
        <p:spPr>
          <a:xfrm>
            <a:off x="4572000" y="4114800"/>
            <a:ext cx="1943100" cy="114300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t>Controller</a:t>
            </a:r>
          </a:p>
        </p:txBody>
      </p:sp>
      <p:sp>
        <p:nvSpPr>
          <p:cNvPr id="9" name="Flowchart: Alternate Process 8"/>
          <p:cNvSpPr/>
          <p:nvPr/>
        </p:nvSpPr>
        <p:spPr>
          <a:xfrm>
            <a:off x="2005469" y="685800"/>
            <a:ext cx="1943100" cy="114300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t>Model</a:t>
            </a:r>
          </a:p>
        </p:txBody>
      </p:sp>
      <p:sp>
        <p:nvSpPr>
          <p:cNvPr id="10" name="Flowchart: Alternate Process 9"/>
          <p:cNvSpPr/>
          <p:nvPr/>
        </p:nvSpPr>
        <p:spPr>
          <a:xfrm>
            <a:off x="6649233" y="673274"/>
            <a:ext cx="1943100" cy="114300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t>View</a:t>
            </a:r>
          </a:p>
        </p:txBody>
      </p:sp>
      <p:cxnSp>
        <p:nvCxnSpPr>
          <p:cNvPr id="12" name="Straight Arrow Connector 11"/>
          <p:cNvCxnSpPr/>
          <p:nvPr/>
        </p:nvCxnSpPr>
        <p:spPr>
          <a:xfrm>
            <a:off x="1828800" y="4419600"/>
            <a:ext cx="2743200"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73280" y="3897868"/>
            <a:ext cx="2690160" cy="369332"/>
          </a:xfrm>
          <a:prstGeom prst="rect">
            <a:avLst/>
          </a:prstGeom>
          <a:noFill/>
        </p:spPr>
        <p:txBody>
          <a:bodyPr wrap="none" rtlCol="0">
            <a:spAutoFit/>
          </a:bodyPr>
          <a:lstStyle/>
          <a:p>
            <a:r>
              <a:rPr lang="en-GB" dirty="0"/>
              <a:t>[1] Request: Get a product</a:t>
            </a:r>
          </a:p>
        </p:txBody>
      </p:sp>
      <p:cxnSp>
        <p:nvCxnSpPr>
          <p:cNvPr id="15" name="Straight Arrow Connector 14"/>
          <p:cNvCxnSpPr/>
          <p:nvPr/>
        </p:nvCxnSpPr>
        <p:spPr>
          <a:xfrm flipH="1" flipV="1">
            <a:off x="3154897" y="1865859"/>
            <a:ext cx="1975980" cy="22166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2977217">
            <a:off x="3418529" y="2753186"/>
            <a:ext cx="2662698" cy="646331"/>
          </a:xfrm>
          <a:prstGeom prst="rect">
            <a:avLst/>
          </a:prstGeom>
          <a:noFill/>
        </p:spPr>
        <p:txBody>
          <a:bodyPr wrap="square" rtlCol="0">
            <a:spAutoFit/>
          </a:bodyPr>
          <a:lstStyle/>
          <a:p>
            <a:r>
              <a:rPr lang="en-GB" dirty="0"/>
              <a:t>[2] Get the product data from DB</a:t>
            </a:r>
          </a:p>
        </p:txBody>
      </p:sp>
      <p:cxnSp>
        <p:nvCxnSpPr>
          <p:cNvPr id="21" name="Straight Arrow Connector 20"/>
          <p:cNvCxnSpPr/>
          <p:nvPr/>
        </p:nvCxnSpPr>
        <p:spPr>
          <a:xfrm>
            <a:off x="2819400" y="1865859"/>
            <a:ext cx="1930478" cy="224894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2977217">
            <a:off x="2079628" y="2905584"/>
            <a:ext cx="2662698" cy="646331"/>
          </a:xfrm>
          <a:prstGeom prst="rect">
            <a:avLst/>
          </a:prstGeom>
          <a:noFill/>
        </p:spPr>
        <p:txBody>
          <a:bodyPr wrap="square" rtlCol="0">
            <a:spAutoFit/>
          </a:bodyPr>
          <a:lstStyle/>
          <a:p>
            <a:r>
              <a:rPr lang="en-GB" dirty="0"/>
              <a:t>[3] Fetch the data and return to controller</a:t>
            </a:r>
          </a:p>
        </p:txBody>
      </p:sp>
      <p:cxnSp>
        <p:nvCxnSpPr>
          <p:cNvPr id="26" name="Straight Arrow Connector 25"/>
          <p:cNvCxnSpPr/>
          <p:nvPr/>
        </p:nvCxnSpPr>
        <p:spPr>
          <a:xfrm flipV="1">
            <a:off x="5858570" y="1852809"/>
            <a:ext cx="1676400" cy="22166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8528410">
            <a:off x="5283102" y="2312309"/>
            <a:ext cx="2332840" cy="646331"/>
          </a:xfrm>
          <a:prstGeom prst="rect">
            <a:avLst/>
          </a:prstGeom>
          <a:noFill/>
        </p:spPr>
        <p:txBody>
          <a:bodyPr wrap="square" rtlCol="0">
            <a:spAutoFit/>
          </a:bodyPr>
          <a:lstStyle/>
          <a:p>
            <a:r>
              <a:rPr lang="en-GB" dirty="0"/>
              <a:t>[4] Get Presentation of the product data</a:t>
            </a:r>
          </a:p>
        </p:txBody>
      </p:sp>
      <p:sp>
        <p:nvSpPr>
          <p:cNvPr id="30" name="TextBox 29"/>
          <p:cNvSpPr txBox="1"/>
          <p:nvPr/>
        </p:nvSpPr>
        <p:spPr>
          <a:xfrm rot="18409887">
            <a:off x="6399706" y="2654592"/>
            <a:ext cx="2332840" cy="923330"/>
          </a:xfrm>
          <a:prstGeom prst="rect">
            <a:avLst/>
          </a:prstGeom>
          <a:noFill/>
        </p:spPr>
        <p:txBody>
          <a:bodyPr wrap="square" rtlCol="0">
            <a:spAutoFit/>
          </a:bodyPr>
          <a:lstStyle/>
          <a:p>
            <a:r>
              <a:rPr lang="en-GB" dirty="0"/>
              <a:t>[5] Returns the presentation with dynamic rendering</a:t>
            </a:r>
          </a:p>
        </p:txBody>
      </p:sp>
      <p:sp>
        <p:nvSpPr>
          <p:cNvPr id="31" name="TextBox 30"/>
          <p:cNvSpPr txBox="1"/>
          <p:nvPr/>
        </p:nvSpPr>
        <p:spPr>
          <a:xfrm>
            <a:off x="1860144" y="4759705"/>
            <a:ext cx="2528449" cy="369332"/>
          </a:xfrm>
          <a:prstGeom prst="rect">
            <a:avLst/>
          </a:prstGeom>
          <a:noFill/>
        </p:spPr>
        <p:txBody>
          <a:bodyPr wrap="none" rtlCol="0">
            <a:spAutoFit/>
          </a:bodyPr>
          <a:lstStyle/>
          <a:p>
            <a:r>
              <a:rPr lang="en-GB" dirty="0"/>
              <a:t>[6] Returns the response</a:t>
            </a:r>
          </a:p>
        </p:txBody>
      </p:sp>
      <p:cxnSp>
        <p:nvCxnSpPr>
          <p:cNvPr id="33" name="Straight Arrow Connector 32"/>
          <p:cNvCxnSpPr>
            <a:stCxn id="4" idx="1"/>
          </p:cNvCxnSpPr>
          <p:nvPr/>
        </p:nvCxnSpPr>
        <p:spPr>
          <a:xfrm flipH="1">
            <a:off x="1828800" y="4686300"/>
            <a:ext cx="2743200"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Flowchart: Alternate Process 36"/>
          <p:cNvSpPr/>
          <p:nvPr/>
        </p:nvSpPr>
        <p:spPr>
          <a:xfrm>
            <a:off x="6660715" y="4498502"/>
            <a:ext cx="1943100" cy="1143000"/>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Routes</a:t>
            </a:r>
          </a:p>
        </p:txBody>
      </p:sp>
      <p:cxnSp>
        <p:nvCxnSpPr>
          <p:cNvPr id="38" name="Straight Arrow Connector 37"/>
          <p:cNvCxnSpPr/>
          <p:nvPr/>
        </p:nvCxnSpPr>
        <p:spPr>
          <a:xfrm flipH="1">
            <a:off x="6172200" y="1865859"/>
            <a:ext cx="1676400" cy="224894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19" descr="brac.png"/>
          <p:cNvPicPr>
            <a:picLocks noChangeAspect="1"/>
          </p:cNvPicPr>
          <p:nvPr/>
        </p:nvPicPr>
        <p:blipFill>
          <a:blip r:embed="rId3" cstate="print"/>
          <a:stretch>
            <a:fillRect/>
          </a:stretch>
        </p:blipFill>
        <p:spPr>
          <a:xfrm>
            <a:off x="7772400" y="5791200"/>
            <a:ext cx="1371600" cy="1066800"/>
          </a:xfrm>
          <a:prstGeom prst="rect">
            <a:avLst/>
          </a:prstGeom>
        </p:spPr>
      </p:pic>
      <p:sp>
        <p:nvSpPr>
          <p:cNvPr id="22" name="Slide Number Placeholder 21"/>
          <p:cNvSpPr>
            <a:spLocks noGrp="1"/>
          </p:cNvSpPr>
          <p:nvPr>
            <p:ph type="sldNum" sz="quarter" idx="12"/>
          </p:nvPr>
        </p:nvSpPr>
        <p:spPr/>
        <p:txBody>
          <a:bodyPr/>
          <a:lstStyle/>
          <a:p>
            <a:fld id="{D9A133FA-4EFC-4CF4-804E-37598CAC01C8}" type="slidenum">
              <a:rPr lang="en-US" smtClean="0"/>
              <a:pPr/>
              <a:t>14</a:t>
            </a:fld>
            <a:endParaRPr lang="en-US"/>
          </a:p>
        </p:txBody>
      </p:sp>
    </p:spTree>
    <p:extLst>
      <p:ext uri="{BB962C8B-B14F-4D97-AF65-F5344CB8AC3E}">
        <p14:creationId xmlns:p14="http://schemas.microsoft.com/office/powerpoint/2010/main" val="12341301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1000" fill="hold"/>
                                        <p:tgtEl>
                                          <p:spTgt spid="37"/>
                                        </p:tgtEl>
                                        <p:attrNameLst>
                                          <p:attrName>ppt_x</p:attrName>
                                        </p:attrNameLst>
                                      </p:cBhvr>
                                      <p:tavLst>
                                        <p:tav tm="0">
                                          <p:val>
                                            <p:strVal val="#ppt_x"/>
                                          </p:val>
                                        </p:tav>
                                        <p:tav tm="100000">
                                          <p:val>
                                            <p:strVal val="#ppt_x"/>
                                          </p:val>
                                        </p:tav>
                                      </p:tavLst>
                                    </p:anim>
                                    <p:anim calcmode="lin" valueType="num">
                                      <p:cBhvr additive="base">
                                        <p:cTn id="56"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5" grpId="0"/>
      <p:bldP spid="29" grpId="0"/>
      <p:bldP spid="30" grpId="0"/>
      <p:bldP spid="31" grpId="0"/>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AC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061D-4779-E8A5-ED98-F674180520E7}"/>
              </a:ext>
            </a:extLst>
          </p:cNvPr>
          <p:cNvSpPr>
            <a:spLocks noGrp="1"/>
          </p:cNvSpPr>
          <p:nvPr>
            <p:ph type="title"/>
          </p:nvPr>
        </p:nvSpPr>
        <p:spPr/>
        <p:txBody>
          <a:bodyPr/>
          <a:lstStyle/>
          <a:p>
            <a:r>
              <a:rPr lang="en-US" dirty="0"/>
              <a:t>Some debate:</a:t>
            </a:r>
          </a:p>
        </p:txBody>
      </p:sp>
      <p:sp>
        <p:nvSpPr>
          <p:cNvPr id="3" name="Slide Number Placeholder 2">
            <a:extLst>
              <a:ext uri="{FF2B5EF4-FFF2-40B4-BE49-F238E27FC236}">
                <a16:creationId xmlns:a16="http://schemas.microsoft.com/office/drawing/2014/main" id="{0F0D5A4D-0EE1-082F-D4E6-120232110932}"/>
              </a:ext>
            </a:extLst>
          </p:cNvPr>
          <p:cNvSpPr>
            <a:spLocks noGrp="1"/>
          </p:cNvSpPr>
          <p:nvPr>
            <p:ph type="sldNum" sz="quarter" idx="12"/>
          </p:nvPr>
        </p:nvSpPr>
        <p:spPr/>
        <p:txBody>
          <a:bodyPr/>
          <a:lstStyle/>
          <a:p>
            <a:fld id="{D9A133FA-4EFC-4CF4-804E-37598CAC01C8}" type="slidenum">
              <a:rPr lang="en-US" smtClean="0"/>
              <a:pPr/>
              <a:t>15</a:t>
            </a:fld>
            <a:endParaRPr lang="en-US"/>
          </a:p>
        </p:txBody>
      </p:sp>
      <p:pic>
        <p:nvPicPr>
          <p:cNvPr id="8" name="Picture 7">
            <a:extLst>
              <a:ext uri="{FF2B5EF4-FFF2-40B4-BE49-F238E27FC236}">
                <a16:creationId xmlns:a16="http://schemas.microsoft.com/office/drawing/2014/main" id="{E8AB0BF4-ACA8-A445-4B61-10C6AFFA1621}"/>
              </a:ext>
            </a:extLst>
          </p:cNvPr>
          <p:cNvPicPr>
            <a:picLocks noChangeAspect="1"/>
          </p:cNvPicPr>
          <p:nvPr/>
        </p:nvPicPr>
        <p:blipFill>
          <a:blip r:embed="rId2"/>
          <a:stretch>
            <a:fillRect/>
          </a:stretch>
        </p:blipFill>
        <p:spPr>
          <a:xfrm>
            <a:off x="595312" y="1700212"/>
            <a:ext cx="7953375" cy="3457575"/>
          </a:xfrm>
          <a:prstGeom prst="rect">
            <a:avLst/>
          </a:prstGeom>
        </p:spPr>
      </p:pic>
    </p:spTree>
    <p:extLst>
      <p:ext uri="{BB962C8B-B14F-4D97-AF65-F5344CB8AC3E}">
        <p14:creationId xmlns:p14="http://schemas.microsoft.com/office/powerpoint/2010/main" val="27483855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061D-4779-E8A5-ED98-F674180520E7}"/>
              </a:ext>
            </a:extLst>
          </p:cNvPr>
          <p:cNvSpPr>
            <a:spLocks noGrp="1"/>
          </p:cNvSpPr>
          <p:nvPr>
            <p:ph type="title"/>
          </p:nvPr>
        </p:nvSpPr>
        <p:spPr/>
        <p:txBody>
          <a:bodyPr/>
          <a:lstStyle/>
          <a:p>
            <a:r>
              <a:rPr lang="en-US" dirty="0"/>
              <a:t>Some debate:</a:t>
            </a:r>
          </a:p>
        </p:txBody>
      </p:sp>
      <p:sp>
        <p:nvSpPr>
          <p:cNvPr id="3" name="Slide Number Placeholder 2">
            <a:extLst>
              <a:ext uri="{FF2B5EF4-FFF2-40B4-BE49-F238E27FC236}">
                <a16:creationId xmlns:a16="http://schemas.microsoft.com/office/drawing/2014/main" id="{0F0D5A4D-0EE1-082F-D4E6-120232110932}"/>
              </a:ext>
            </a:extLst>
          </p:cNvPr>
          <p:cNvSpPr>
            <a:spLocks noGrp="1"/>
          </p:cNvSpPr>
          <p:nvPr>
            <p:ph type="sldNum" sz="quarter" idx="12"/>
          </p:nvPr>
        </p:nvSpPr>
        <p:spPr/>
        <p:txBody>
          <a:bodyPr/>
          <a:lstStyle/>
          <a:p>
            <a:fld id="{D9A133FA-4EFC-4CF4-804E-37598CAC01C8}" type="slidenum">
              <a:rPr lang="en-US" smtClean="0"/>
              <a:pPr/>
              <a:t>16</a:t>
            </a:fld>
            <a:endParaRPr lang="en-US"/>
          </a:p>
        </p:txBody>
      </p:sp>
      <p:pic>
        <p:nvPicPr>
          <p:cNvPr id="5" name="Picture 4">
            <a:extLst>
              <a:ext uri="{FF2B5EF4-FFF2-40B4-BE49-F238E27FC236}">
                <a16:creationId xmlns:a16="http://schemas.microsoft.com/office/drawing/2014/main" id="{D5C8307D-C000-C83F-A188-364E611F56B3}"/>
              </a:ext>
            </a:extLst>
          </p:cNvPr>
          <p:cNvPicPr>
            <a:picLocks noChangeAspect="1"/>
          </p:cNvPicPr>
          <p:nvPr/>
        </p:nvPicPr>
        <p:blipFill>
          <a:blip r:embed="rId2"/>
          <a:stretch>
            <a:fillRect/>
          </a:stretch>
        </p:blipFill>
        <p:spPr>
          <a:xfrm>
            <a:off x="519112" y="1301750"/>
            <a:ext cx="8105775" cy="4895850"/>
          </a:xfrm>
          <a:prstGeom prst="rect">
            <a:avLst/>
          </a:prstGeom>
        </p:spPr>
      </p:pic>
    </p:spTree>
    <p:extLst>
      <p:ext uri="{BB962C8B-B14F-4D97-AF65-F5344CB8AC3E}">
        <p14:creationId xmlns:p14="http://schemas.microsoft.com/office/powerpoint/2010/main" val="909861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061D-4779-E8A5-ED98-F674180520E7}"/>
              </a:ext>
            </a:extLst>
          </p:cNvPr>
          <p:cNvSpPr>
            <a:spLocks noGrp="1"/>
          </p:cNvSpPr>
          <p:nvPr>
            <p:ph type="title"/>
          </p:nvPr>
        </p:nvSpPr>
        <p:spPr/>
        <p:txBody>
          <a:bodyPr/>
          <a:lstStyle/>
          <a:p>
            <a:r>
              <a:rPr lang="en-US" dirty="0"/>
              <a:t>Some debate:</a:t>
            </a:r>
          </a:p>
        </p:txBody>
      </p:sp>
      <p:sp>
        <p:nvSpPr>
          <p:cNvPr id="3" name="Slide Number Placeholder 2">
            <a:extLst>
              <a:ext uri="{FF2B5EF4-FFF2-40B4-BE49-F238E27FC236}">
                <a16:creationId xmlns:a16="http://schemas.microsoft.com/office/drawing/2014/main" id="{0F0D5A4D-0EE1-082F-D4E6-120232110932}"/>
              </a:ext>
            </a:extLst>
          </p:cNvPr>
          <p:cNvSpPr>
            <a:spLocks noGrp="1"/>
          </p:cNvSpPr>
          <p:nvPr>
            <p:ph type="sldNum" sz="quarter" idx="12"/>
          </p:nvPr>
        </p:nvSpPr>
        <p:spPr/>
        <p:txBody>
          <a:bodyPr/>
          <a:lstStyle/>
          <a:p>
            <a:fld id="{D9A133FA-4EFC-4CF4-804E-37598CAC01C8}" type="slidenum">
              <a:rPr lang="en-US" smtClean="0"/>
              <a:pPr/>
              <a:t>17</a:t>
            </a:fld>
            <a:endParaRPr lang="en-US"/>
          </a:p>
        </p:txBody>
      </p:sp>
      <p:pic>
        <p:nvPicPr>
          <p:cNvPr id="10" name="Picture 9">
            <a:extLst>
              <a:ext uri="{FF2B5EF4-FFF2-40B4-BE49-F238E27FC236}">
                <a16:creationId xmlns:a16="http://schemas.microsoft.com/office/drawing/2014/main" id="{CA7FB1CF-4EC2-5A1F-9F96-9D8218B37362}"/>
              </a:ext>
            </a:extLst>
          </p:cNvPr>
          <p:cNvPicPr>
            <a:picLocks noChangeAspect="1"/>
          </p:cNvPicPr>
          <p:nvPr/>
        </p:nvPicPr>
        <p:blipFill>
          <a:blip r:embed="rId2"/>
          <a:stretch>
            <a:fillRect/>
          </a:stretch>
        </p:blipFill>
        <p:spPr>
          <a:xfrm>
            <a:off x="171450" y="1371600"/>
            <a:ext cx="8801100" cy="2505075"/>
          </a:xfrm>
          <a:prstGeom prst="rect">
            <a:avLst/>
          </a:prstGeom>
        </p:spPr>
      </p:pic>
      <p:pic>
        <p:nvPicPr>
          <p:cNvPr id="12" name="Picture 11">
            <a:extLst>
              <a:ext uri="{FF2B5EF4-FFF2-40B4-BE49-F238E27FC236}">
                <a16:creationId xmlns:a16="http://schemas.microsoft.com/office/drawing/2014/main" id="{E3459BDC-F393-A27A-4EAB-163E03513C2C}"/>
              </a:ext>
            </a:extLst>
          </p:cNvPr>
          <p:cNvPicPr>
            <a:picLocks noChangeAspect="1"/>
          </p:cNvPicPr>
          <p:nvPr/>
        </p:nvPicPr>
        <p:blipFill>
          <a:blip r:embed="rId3"/>
          <a:stretch>
            <a:fillRect/>
          </a:stretch>
        </p:blipFill>
        <p:spPr>
          <a:xfrm>
            <a:off x="223837" y="4133850"/>
            <a:ext cx="8696325" cy="1047750"/>
          </a:xfrm>
          <a:prstGeom prst="rect">
            <a:avLst/>
          </a:prstGeom>
        </p:spPr>
      </p:pic>
    </p:spTree>
    <p:extLst>
      <p:ext uri="{BB962C8B-B14F-4D97-AF65-F5344CB8AC3E}">
        <p14:creationId xmlns:p14="http://schemas.microsoft.com/office/powerpoint/2010/main" val="6956397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Routes</a:t>
            </a:r>
          </a:p>
        </p:txBody>
      </p:sp>
      <p:sp>
        <p:nvSpPr>
          <p:cNvPr id="3" name="Content Placeholder 2"/>
          <p:cNvSpPr>
            <a:spLocks noGrp="1"/>
          </p:cNvSpPr>
          <p:nvPr>
            <p:ph sz="quarter" idx="1"/>
          </p:nvPr>
        </p:nvSpPr>
        <p:spPr/>
        <p:txBody>
          <a:bodyPr/>
          <a:lstStyle/>
          <a:p>
            <a:r>
              <a:rPr lang="en-GB" dirty="0"/>
              <a:t>Are </a:t>
            </a:r>
            <a:r>
              <a:rPr lang="en-GB" dirty="0" err="1"/>
              <a:t>urls</a:t>
            </a:r>
            <a:r>
              <a:rPr lang="en-GB" dirty="0"/>
              <a:t> to access a resource</a:t>
            </a:r>
          </a:p>
          <a:p>
            <a:r>
              <a:rPr lang="en-GB" dirty="0"/>
              <a:t>General structure - http://domainName/{controller}/{action}/{id}</a:t>
            </a:r>
          </a:p>
          <a:p>
            <a:r>
              <a:rPr lang="en-GB" dirty="0"/>
              <a:t> http://YourApp.com/Users/Profile/25</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7559" y="3429000"/>
            <a:ext cx="5315692" cy="2648320"/>
          </a:xfrm>
          <a:prstGeom prst="rect">
            <a:avLst/>
          </a:prstGeom>
        </p:spPr>
      </p:pic>
      <p:pic>
        <p:nvPicPr>
          <p:cNvPr id="5" name="Picture 4" descr="brac.png"/>
          <p:cNvPicPr>
            <a:picLocks noChangeAspect="1"/>
          </p:cNvPicPr>
          <p:nvPr/>
        </p:nvPicPr>
        <p:blipFill>
          <a:blip r:embed="rId3" cstate="print"/>
          <a:stretch>
            <a:fillRect/>
          </a:stretch>
        </p:blipFill>
        <p:spPr>
          <a:xfrm>
            <a:off x="7772400" y="5791200"/>
            <a:ext cx="1371600" cy="1066800"/>
          </a:xfrm>
          <a:prstGeom prst="rect">
            <a:avLst/>
          </a:prstGeom>
        </p:spPr>
      </p:pic>
      <p:sp>
        <p:nvSpPr>
          <p:cNvPr id="6" name="Slide Number Placeholder 5"/>
          <p:cNvSpPr>
            <a:spLocks noGrp="1"/>
          </p:cNvSpPr>
          <p:nvPr>
            <p:ph type="sldNum" sz="quarter" idx="12"/>
          </p:nvPr>
        </p:nvSpPr>
        <p:spPr/>
        <p:txBody>
          <a:bodyPr/>
          <a:lstStyle/>
          <a:p>
            <a:fld id="{D9A133FA-4EFC-4CF4-804E-37598CAC01C8}" type="slidenum">
              <a:rPr lang="en-US" smtClean="0"/>
              <a:pPr/>
              <a:t>18</a:t>
            </a:fld>
            <a:endParaRPr lang="en-US"/>
          </a:p>
        </p:txBody>
      </p:sp>
    </p:spTree>
    <p:extLst>
      <p:ext uri="{BB962C8B-B14F-4D97-AF65-F5344CB8AC3E}">
        <p14:creationId xmlns:p14="http://schemas.microsoft.com/office/powerpoint/2010/main" val="3678594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514600" y="990600"/>
            <a:ext cx="3962400" cy="5153025"/>
          </a:xfrm>
        </p:spPr>
      </p:pic>
      <p:pic>
        <p:nvPicPr>
          <p:cNvPr id="5" name="Picture 4" descr="brac.png"/>
          <p:cNvPicPr>
            <a:picLocks noChangeAspect="1"/>
          </p:cNvPicPr>
          <p:nvPr/>
        </p:nvPicPr>
        <p:blipFill>
          <a:blip r:embed="rId3" cstate="print"/>
          <a:stretch>
            <a:fillRect/>
          </a:stretch>
        </p:blipFill>
        <p:spPr>
          <a:xfrm>
            <a:off x="7772400" y="5791200"/>
            <a:ext cx="1371600" cy="1066800"/>
          </a:xfrm>
          <a:prstGeom prst="rect">
            <a:avLst/>
          </a:prstGeom>
        </p:spPr>
      </p:pic>
      <p:sp>
        <p:nvSpPr>
          <p:cNvPr id="6" name="Slide Number Placeholder 5"/>
          <p:cNvSpPr>
            <a:spLocks noGrp="1"/>
          </p:cNvSpPr>
          <p:nvPr>
            <p:ph type="sldNum" sz="quarter" idx="12"/>
          </p:nvPr>
        </p:nvSpPr>
        <p:spPr/>
        <p:txBody>
          <a:bodyPr/>
          <a:lstStyle/>
          <a:p>
            <a:fld id="{D9A133FA-4EFC-4CF4-804E-37598CAC01C8}" type="slidenum">
              <a:rPr lang="en-US" smtClean="0"/>
              <a:pPr/>
              <a:t>19</a:t>
            </a:fld>
            <a:endParaRPr lang="en-US"/>
          </a:p>
        </p:txBody>
      </p:sp>
    </p:spTree>
    <p:extLst>
      <p:ext uri="{BB962C8B-B14F-4D97-AF65-F5344CB8AC3E}">
        <p14:creationId xmlns:p14="http://schemas.microsoft.com/office/powerpoint/2010/main" val="93054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rac.png"/>
          <p:cNvPicPr>
            <a:picLocks noChangeAspect="1"/>
          </p:cNvPicPr>
          <p:nvPr/>
        </p:nvPicPr>
        <p:blipFill>
          <a:blip r:embed="rId2" cstate="print"/>
          <a:stretch>
            <a:fillRect/>
          </a:stretch>
        </p:blipFill>
        <p:spPr>
          <a:xfrm>
            <a:off x="7772400" y="5791200"/>
            <a:ext cx="1371600" cy="1066800"/>
          </a:xfrm>
          <a:prstGeom prst="rect">
            <a:avLst/>
          </a:prstGeom>
        </p:spPr>
      </p:pic>
      <p:sp>
        <p:nvSpPr>
          <p:cNvPr id="2" name="Title 1"/>
          <p:cNvSpPr>
            <a:spLocks noGrp="1"/>
          </p:cNvSpPr>
          <p:nvPr>
            <p:ph type="title"/>
          </p:nvPr>
        </p:nvSpPr>
        <p:spPr/>
        <p:txBody>
          <a:bodyPr/>
          <a:lstStyle/>
          <a:p>
            <a:r>
              <a:rPr lang="en-GB" dirty="0"/>
              <a:t>Software Architecture</a:t>
            </a:r>
          </a:p>
        </p:txBody>
      </p:sp>
      <p:sp>
        <p:nvSpPr>
          <p:cNvPr id="3" name="Content Placeholder 2"/>
          <p:cNvSpPr>
            <a:spLocks noGrp="1"/>
          </p:cNvSpPr>
          <p:nvPr>
            <p:ph sz="quarter" idx="1"/>
          </p:nvPr>
        </p:nvSpPr>
        <p:spPr>
          <a:xfrm>
            <a:off x="457200" y="1219200"/>
            <a:ext cx="8229600" cy="4953000"/>
          </a:xfrm>
        </p:spPr>
        <p:txBody>
          <a:bodyPr>
            <a:normAutofit/>
          </a:bodyPr>
          <a:lstStyle/>
          <a:p>
            <a:r>
              <a:rPr lang="en-US" sz="2800" dirty="0"/>
              <a:t>Architectural design is concerned with understanding how a software system should be organized and designing the overall structure of that system.</a:t>
            </a:r>
          </a:p>
          <a:p>
            <a:r>
              <a:rPr lang="en-US" sz="2800" dirty="0"/>
              <a:t>Software Architecture is how the defining components of a software system are </a:t>
            </a:r>
            <a:r>
              <a:rPr lang="en-US" sz="2800" b="1" dirty="0"/>
              <a:t>organized and assembled.</a:t>
            </a:r>
            <a:r>
              <a:rPr lang="en-US" sz="2800" dirty="0"/>
              <a:t> How they </a:t>
            </a:r>
            <a:r>
              <a:rPr lang="en-US" sz="2800" b="1" dirty="0"/>
              <a:t>communicate</a:t>
            </a:r>
            <a:r>
              <a:rPr lang="en-US" sz="2800" dirty="0"/>
              <a:t> each other. And how </a:t>
            </a:r>
            <a:r>
              <a:rPr lang="en-US" sz="2800" b="1" dirty="0"/>
              <a:t>the constraints of the whole system is ruled</a:t>
            </a:r>
            <a:r>
              <a:rPr lang="en-US" sz="2800" dirty="0"/>
              <a:t> by.</a:t>
            </a:r>
          </a:p>
          <a:p>
            <a:r>
              <a:rPr lang="en-US" sz="2800" b="1" dirty="0"/>
              <a:t>The architectural model serves as a input to the development phase.</a:t>
            </a:r>
            <a:endParaRPr lang="en-GB" sz="2800" b="1" dirty="0"/>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4779" y="4579307"/>
            <a:ext cx="4481512" cy="2278693"/>
          </a:xfrm>
          <a:prstGeom prst="rect">
            <a:avLst/>
          </a:prstGeom>
        </p:spPr>
      </p:pic>
      <p:sp>
        <p:nvSpPr>
          <p:cNvPr id="6" name="Slide Number Placeholder 5"/>
          <p:cNvSpPr>
            <a:spLocks noGrp="1"/>
          </p:cNvSpPr>
          <p:nvPr>
            <p:ph type="sldNum" sz="quarter" idx="12"/>
          </p:nvPr>
        </p:nvSpPr>
        <p:spPr/>
        <p:txBody>
          <a:bodyPr/>
          <a:lstStyle/>
          <a:p>
            <a:fld id="{D9A133FA-4EFC-4CF4-804E-37598CAC01C8}" type="slidenum">
              <a:rPr lang="en-US" smtClean="0"/>
              <a:pPr/>
              <a:t>2</a:t>
            </a:fld>
            <a:endParaRPr lang="en-US"/>
          </a:p>
        </p:txBody>
      </p:sp>
    </p:spTree>
    <p:extLst>
      <p:ext uri="{BB962C8B-B14F-4D97-AF65-F5344CB8AC3E}">
        <p14:creationId xmlns:p14="http://schemas.microsoft.com/office/powerpoint/2010/main" val="815363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4"/>
                                        </p:tgtEl>
                                      </p:cBhvr>
                                    </p:animEffect>
                                    <p:anim calcmode="lin" valueType="num">
                                      <p:cBhvr>
                                        <p:cTn id="26" dur="1000"/>
                                        <p:tgtEl>
                                          <p:spTgt spid="4"/>
                                        </p:tgtEl>
                                        <p:attrNameLst>
                                          <p:attrName>ppt_x</p:attrName>
                                        </p:attrNameLst>
                                      </p:cBhvr>
                                      <p:tavLst>
                                        <p:tav tm="0">
                                          <p:val>
                                            <p:strVal val="ppt_x"/>
                                          </p:val>
                                        </p:tav>
                                        <p:tav tm="100000">
                                          <p:val>
                                            <p:strVal val="ppt_x"/>
                                          </p:val>
                                        </p:tav>
                                      </p:tavLst>
                                    </p:anim>
                                    <p:anim calcmode="lin" valueType="num">
                                      <p:cBhvr>
                                        <p:cTn id="27" dur="1000"/>
                                        <p:tgtEl>
                                          <p:spTgt spid="4"/>
                                        </p:tgtEl>
                                        <p:attrNameLst>
                                          <p:attrName>ppt_y</p:attrName>
                                        </p:attrNameLst>
                                      </p:cBhvr>
                                      <p:tavLst>
                                        <p:tav tm="0">
                                          <p:val>
                                            <p:strVal val="ppt_y"/>
                                          </p:val>
                                        </p:tav>
                                        <p:tav tm="100000">
                                          <p:val>
                                            <p:strVal val="ppt_y+.1"/>
                                          </p:val>
                                        </p:tav>
                                      </p:tavLst>
                                    </p:anim>
                                    <p:set>
                                      <p:cBhvr>
                                        <p:cTn id="28" dur="1" fill="hold">
                                          <p:stCondLst>
                                            <p:cond delay="999"/>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381000" y="304800"/>
            <a:ext cx="8382000" cy="6172200"/>
          </a:xfrm>
        </p:spPr>
      </p:pic>
      <p:pic>
        <p:nvPicPr>
          <p:cNvPr id="5" name="Picture 4" descr="brac.png"/>
          <p:cNvPicPr>
            <a:picLocks noChangeAspect="1"/>
          </p:cNvPicPr>
          <p:nvPr/>
        </p:nvPicPr>
        <p:blipFill>
          <a:blip r:embed="rId3" cstate="print"/>
          <a:stretch>
            <a:fillRect/>
          </a:stretch>
        </p:blipFill>
        <p:spPr>
          <a:xfrm>
            <a:off x="7772400" y="5791200"/>
            <a:ext cx="1371600" cy="1066800"/>
          </a:xfrm>
          <a:prstGeom prst="rect">
            <a:avLst/>
          </a:prstGeom>
        </p:spPr>
      </p:pic>
      <p:sp>
        <p:nvSpPr>
          <p:cNvPr id="6" name="Slide Number Placeholder 5"/>
          <p:cNvSpPr>
            <a:spLocks noGrp="1"/>
          </p:cNvSpPr>
          <p:nvPr>
            <p:ph type="sldNum" sz="quarter" idx="12"/>
          </p:nvPr>
        </p:nvSpPr>
        <p:spPr/>
        <p:txBody>
          <a:bodyPr/>
          <a:lstStyle/>
          <a:p>
            <a:fld id="{D9A133FA-4EFC-4CF4-804E-37598CAC01C8}" type="slidenum">
              <a:rPr lang="en-US" smtClean="0"/>
              <a:pPr/>
              <a:t>20</a:t>
            </a:fld>
            <a:endParaRPr lang="en-US"/>
          </a:p>
        </p:txBody>
      </p:sp>
      <p:pic>
        <p:nvPicPr>
          <p:cNvPr id="7" name="Picture 6" descr="Capture.PNG"/>
          <p:cNvPicPr>
            <a:picLocks noChangeAspect="1"/>
          </p:cNvPicPr>
          <p:nvPr/>
        </p:nvPicPr>
        <p:blipFill>
          <a:blip r:embed="rId4" cstate="print"/>
          <a:stretch>
            <a:fillRect/>
          </a:stretch>
        </p:blipFill>
        <p:spPr>
          <a:xfrm>
            <a:off x="4800600" y="0"/>
            <a:ext cx="4343400" cy="3276600"/>
          </a:xfrm>
          <a:prstGeom prst="rect">
            <a:avLst/>
          </a:prstGeom>
        </p:spPr>
      </p:pic>
    </p:spTree>
    <p:extLst>
      <p:ext uri="{BB962C8B-B14F-4D97-AF65-F5344CB8AC3E}">
        <p14:creationId xmlns:p14="http://schemas.microsoft.com/office/powerpoint/2010/main" val="11154248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5217" y="914400"/>
            <a:ext cx="4800600" cy="1477328"/>
          </a:xfrm>
          <a:prstGeom prst="rect">
            <a:avLst/>
          </a:prstGeom>
          <a:noFill/>
        </p:spPr>
        <p:txBody>
          <a:bodyPr wrap="square" rtlCol="0">
            <a:spAutoFit/>
          </a:bodyPr>
          <a:lstStyle/>
          <a:p>
            <a:r>
              <a:rPr lang="en-GB" b="1" dirty="0">
                <a:solidFill>
                  <a:srgbClr val="00B0F0"/>
                </a:solidFill>
              </a:rPr>
              <a:t>When Used: </a:t>
            </a:r>
          </a:p>
          <a:p>
            <a:r>
              <a:rPr lang="en-GB"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p:txBody>
      </p:sp>
      <p:sp>
        <p:nvSpPr>
          <p:cNvPr id="5" name="TextBox 4"/>
          <p:cNvSpPr txBox="1"/>
          <p:nvPr/>
        </p:nvSpPr>
        <p:spPr>
          <a:xfrm>
            <a:off x="3200400" y="2590800"/>
            <a:ext cx="4800600" cy="1754326"/>
          </a:xfrm>
          <a:prstGeom prst="rect">
            <a:avLst/>
          </a:prstGeom>
          <a:noFill/>
        </p:spPr>
        <p:txBody>
          <a:bodyPr wrap="square" rtlCol="0">
            <a:spAutoFit/>
          </a:bodyPr>
          <a:lstStyle/>
          <a:p>
            <a:pPr algn="just">
              <a:spcAft>
                <a:spcPts val="0"/>
              </a:spcAft>
              <a:tabLst>
                <a:tab pos="342900" algn="l"/>
                <a:tab pos="685800" algn="l"/>
                <a:tab pos="1028700" algn="l"/>
              </a:tabLst>
            </a:pPr>
            <a:r>
              <a:rPr lang="en-GB" b="1" dirty="0">
                <a:solidFill>
                  <a:srgbClr val="00B0F0"/>
                </a:solidFill>
                <a:latin typeface="Helvetica"/>
                <a:ea typeface="Times New Roman"/>
                <a:cs typeface="Helvetica"/>
              </a:rPr>
              <a:t>Advantages:</a:t>
            </a:r>
          </a:p>
          <a:p>
            <a:pPr algn="just">
              <a:spcAft>
                <a:spcPts val="0"/>
              </a:spcAft>
              <a:tabLst>
                <a:tab pos="342900" algn="l"/>
                <a:tab pos="685800" algn="l"/>
                <a:tab pos="1028700" algn="l"/>
              </a:tabLst>
            </a:pPr>
            <a:r>
              <a:rPr lang="en-GB"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p:txBody>
      </p:sp>
      <p:sp>
        <p:nvSpPr>
          <p:cNvPr id="6" name="TextBox 5"/>
          <p:cNvSpPr txBox="1"/>
          <p:nvPr/>
        </p:nvSpPr>
        <p:spPr>
          <a:xfrm>
            <a:off x="762522" y="4648200"/>
            <a:ext cx="4800600" cy="1200329"/>
          </a:xfrm>
          <a:prstGeom prst="rect">
            <a:avLst/>
          </a:prstGeom>
          <a:noFill/>
        </p:spPr>
        <p:txBody>
          <a:bodyPr wrap="square" rtlCol="0">
            <a:spAutoFit/>
          </a:bodyPr>
          <a:lstStyle/>
          <a:p>
            <a:pPr algn="just">
              <a:spcAft>
                <a:spcPts val="0"/>
              </a:spcAft>
              <a:tabLst>
                <a:tab pos="342900" algn="l"/>
                <a:tab pos="685800" algn="l"/>
                <a:tab pos="1028700" algn="l"/>
              </a:tabLst>
            </a:pPr>
            <a:r>
              <a:rPr lang="en-GB" b="1" dirty="0">
                <a:solidFill>
                  <a:srgbClr val="00B0F0"/>
                </a:solidFill>
                <a:latin typeface="Helvetica"/>
                <a:ea typeface="Times New Roman"/>
                <a:cs typeface="Helvetica"/>
              </a:rPr>
              <a:t>Disadvantages:</a:t>
            </a:r>
          </a:p>
          <a:p>
            <a:pPr algn="just">
              <a:spcAft>
                <a:spcPts val="0"/>
              </a:spcAft>
              <a:tabLst>
                <a:tab pos="342900" algn="l"/>
                <a:tab pos="685800" algn="l"/>
                <a:tab pos="1028700" algn="l"/>
              </a:tabLst>
            </a:pPr>
            <a:r>
              <a:rPr lang="en-GB" dirty="0">
                <a:solidFill>
                  <a:srgbClr val="000000"/>
                </a:solidFill>
                <a:latin typeface="Helvetica"/>
                <a:ea typeface="Times New Roman"/>
                <a:cs typeface="Helvetica"/>
              </a:rPr>
              <a:t>Can involve additional code and code complexity when the data model and interactions are simple.</a:t>
            </a:r>
          </a:p>
        </p:txBody>
      </p:sp>
      <p:pic>
        <p:nvPicPr>
          <p:cNvPr id="7" name="Picture 6" descr="brac.png"/>
          <p:cNvPicPr>
            <a:picLocks noChangeAspect="1"/>
          </p:cNvPicPr>
          <p:nvPr/>
        </p:nvPicPr>
        <p:blipFill>
          <a:blip r:embed="rId2" cstate="print"/>
          <a:stretch>
            <a:fillRect/>
          </a:stretch>
        </p:blipFill>
        <p:spPr>
          <a:xfrm>
            <a:off x="7772400" y="5791200"/>
            <a:ext cx="1371600" cy="1066800"/>
          </a:xfrm>
          <a:prstGeom prst="rect">
            <a:avLst/>
          </a:prstGeom>
        </p:spPr>
      </p:pic>
      <p:sp>
        <p:nvSpPr>
          <p:cNvPr id="8" name="Slide Number Placeholder 7"/>
          <p:cNvSpPr>
            <a:spLocks noGrp="1"/>
          </p:cNvSpPr>
          <p:nvPr>
            <p:ph type="sldNum" sz="quarter" idx="12"/>
          </p:nvPr>
        </p:nvSpPr>
        <p:spPr/>
        <p:txBody>
          <a:bodyPr/>
          <a:lstStyle/>
          <a:p>
            <a:fld id="{D9A133FA-4EFC-4CF4-804E-37598CAC01C8}" type="slidenum">
              <a:rPr lang="en-US" smtClean="0"/>
              <a:pPr/>
              <a:t>21</a:t>
            </a:fld>
            <a:endParaRPr lang="en-US"/>
          </a:p>
        </p:txBody>
      </p:sp>
    </p:spTree>
    <p:extLst>
      <p:ext uri="{BB962C8B-B14F-4D97-AF65-F5344CB8AC3E}">
        <p14:creationId xmlns:p14="http://schemas.microsoft.com/office/powerpoint/2010/main" val="4222233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
          </p:nvPr>
        </p:nvSpPr>
        <p:spPr/>
        <p:txBody>
          <a:bodyPr/>
          <a:lstStyle/>
          <a:p>
            <a:r>
              <a:rPr lang="en-US" dirty="0"/>
              <a:t>MVC is one of the most used architectural patterns.</a:t>
            </a:r>
          </a:p>
          <a:p>
            <a:r>
              <a:rPr lang="en-US" dirty="0"/>
              <a:t>It divides the system into three parts – model, view and controller</a:t>
            </a:r>
          </a:p>
          <a:p>
            <a:r>
              <a:rPr lang="en-US" dirty="0"/>
              <a:t>It provides a extensible separation of concern (SOC) from presentation view to data </a:t>
            </a:r>
            <a:r>
              <a:rPr lang="en-US"/>
              <a:t>processing logic.</a:t>
            </a:r>
            <a:endParaRPr lang="en-US" dirty="0"/>
          </a:p>
        </p:txBody>
      </p:sp>
      <p:pic>
        <p:nvPicPr>
          <p:cNvPr id="5" name="Picture 4" descr="1474612861_giphy (1).gif"/>
          <p:cNvPicPr>
            <a:picLocks noChangeAspect="1"/>
          </p:cNvPicPr>
          <p:nvPr/>
        </p:nvPicPr>
        <p:blipFill>
          <a:blip r:embed="rId2" cstate="print"/>
          <a:stretch>
            <a:fillRect/>
          </a:stretch>
        </p:blipFill>
        <p:spPr>
          <a:xfrm>
            <a:off x="6172200" y="4191000"/>
            <a:ext cx="2743200" cy="2362200"/>
          </a:xfrm>
          <a:prstGeom prst="rect">
            <a:avLst/>
          </a:prstGeom>
        </p:spPr>
      </p:pic>
      <p:pic>
        <p:nvPicPr>
          <p:cNvPr id="6" name="Picture 5" descr="brac.png"/>
          <p:cNvPicPr>
            <a:picLocks noChangeAspect="1"/>
          </p:cNvPicPr>
          <p:nvPr/>
        </p:nvPicPr>
        <p:blipFill>
          <a:blip r:embed="rId3" cstate="print"/>
          <a:stretch>
            <a:fillRect/>
          </a:stretch>
        </p:blipFill>
        <p:spPr>
          <a:xfrm>
            <a:off x="0" y="5791200"/>
            <a:ext cx="1371600" cy="1066800"/>
          </a:xfrm>
          <a:prstGeom prst="rect">
            <a:avLst/>
          </a:prstGeom>
        </p:spPr>
      </p:pic>
      <p:sp>
        <p:nvSpPr>
          <p:cNvPr id="7" name="Slide Number Placeholder 6"/>
          <p:cNvSpPr>
            <a:spLocks noGrp="1"/>
          </p:cNvSpPr>
          <p:nvPr>
            <p:ph type="sldNum" sz="quarter" idx="12"/>
          </p:nvPr>
        </p:nvSpPr>
        <p:spPr/>
        <p:txBody>
          <a:bodyPr/>
          <a:lstStyle/>
          <a:p>
            <a:fld id="{D9A133FA-4EFC-4CF4-804E-37598CAC01C8}" type="slidenum">
              <a:rPr lang="en-US" smtClean="0"/>
              <a:pPr/>
              <a:t>22</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Architectural Representation</a:t>
            </a:r>
          </a:p>
        </p:txBody>
      </p:sp>
      <p:sp>
        <p:nvSpPr>
          <p:cNvPr id="3" name="Content Placeholder 2"/>
          <p:cNvSpPr>
            <a:spLocks noGrp="1"/>
          </p:cNvSpPr>
          <p:nvPr>
            <p:ph sz="quarter" idx="1"/>
          </p:nvPr>
        </p:nvSpPr>
        <p:spPr/>
        <p:txBody>
          <a:bodyPr/>
          <a:lstStyle/>
          <a:p>
            <a:r>
              <a:rPr lang="en-US" sz="2800" dirty="0"/>
              <a:t>Simple, informal block diagrams showing entities and relationships are the most frequently used method for documenting software architectures.</a:t>
            </a:r>
          </a:p>
          <a:p>
            <a:endParaRPr lang="en-GB" dirty="0"/>
          </a:p>
        </p:txBody>
      </p:sp>
      <p:pic>
        <p:nvPicPr>
          <p:cNvPr id="4" name="Picture 2" descr="6"/>
          <p:cNvPicPr>
            <a:picLocks noChangeAspect="1" noChangeArrowheads="1"/>
          </p:cNvPicPr>
          <p:nvPr/>
        </p:nvPicPr>
        <p:blipFill>
          <a:blip r:embed="rId2" cstate="print"/>
          <a:srcRect b="-8765"/>
          <a:stretch>
            <a:fillRect/>
          </a:stretch>
        </p:blipFill>
        <p:spPr bwMode="auto">
          <a:xfrm>
            <a:off x="3505200" y="2667000"/>
            <a:ext cx="4648200" cy="4054475"/>
          </a:xfrm>
          <a:prstGeom prst="rect">
            <a:avLst/>
          </a:prstGeom>
          <a:noFill/>
          <a:ln w="9525">
            <a:noFill/>
            <a:miter lim="800000"/>
            <a:headEnd/>
            <a:tailEnd/>
          </a:ln>
        </p:spPr>
      </p:pic>
      <p:pic>
        <p:nvPicPr>
          <p:cNvPr id="5" name="Picture 4" descr="brac.png"/>
          <p:cNvPicPr>
            <a:picLocks noChangeAspect="1"/>
          </p:cNvPicPr>
          <p:nvPr/>
        </p:nvPicPr>
        <p:blipFill>
          <a:blip r:embed="rId3" cstate="print"/>
          <a:stretch>
            <a:fillRect/>
          </a:stretch>
        </p:blipFill>
        <p:spPr>
          <a:xfrm>
            <a:off x="7772400" y="5791200"/>
            <a:ext cx="1371600" cy="1066800"/>
          </a:xfrm>
          <a:prstGeom prst="rect">
            <a:avLst/>
          </a:prstGeom>
        </p:spPr>
      </p:pic>
      <p:sp>
        <p:nvSpPr>
          <p:cNvPr id="6" name="Slide Number Placeholder 5"/>
          <p:cNvSpPr>
            <a:spLocks noGrp="1"/>
          </p:cNvSpPr>
          <p:nvPr>
            <p:ph type="sldNum" sz="quarter" idx="12"/>
          </p:nvPr>
        </p:nvSpPr>
        <p:spPr/>
        <p:txBody>
          <a:bodyPr/>
          <a:lstStyle/>
          <a:p>
            <a:fld id="{D9A133FA-4EFC-4CF4-804E-37598CAC01C8}" type="slidenum">
              <a:rPr lang="en-US" smtClean="0"/>
              <a:pPr/>
              <a:t>3</a:t>
            </a:fld>
            <a:endParaRPr lang="en-US"/>
          </a:p>
        </p:txBody>
      </p:sp>
    </p:spTree>
    <p:extLst>
      <p:ext uri="{BB962C8B-B14F-4D97-AF65-F5344CB8AC3E}">
        <p14:creationId xmlns:p14="http://schemas.microsoft.com/office/powerpoint/2010/main" val="476006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of explicit architecture</a:t>
            </a:r>
          </a:p>
        </p:txBody>
      </p:sp>
      <p:sp>
        <p:nvSpPr>
          <p:cNvPr id="3" name="Content Placeholder 2"/>
          <p:cNvSpPr>
            <a:spLocks noGrp="1"/>
          </p:cNvSpPr>
          <p:nvPr>
            <p:ph sz="quarter" idx="1"/>
          </p:nvPr>
        </p:nvSpPr>
        <p:spPr/>
        <p:txBody>
          <a:bodyPr/>
          <a:lstStyle/>
          <a:p>
            <a:pPr algn="just">
              <a:lnSpc>
                <a:spcPct val="90000"/>
              </a:lnSpc>
            </a:pPr>
            <a:r>
              <a:rPr lang="en-GB" sz="2800" dirty="0"/>
              <a:t>Stakeholder communication</a:t>
            </a:r>
          </a:p>
          <a:p>
            <a:pPr lvl="1" algn="just">
              <a:lnSpc>
                <a:spcPct val="90000"/>
              </a:lnSpc>
            </a:pPr>
            <a:r>
              <a:rPr lang="en-GB" sz="2400" dirty="0"/>
              <a:t>Architecture may be used as a focus of discussion by system stakeholders.</a:t>
            </a:r>
          </a:p>
          <a:p>
            <a:pPr algn="just">
              <a:lnSpc>
                <a:spcPct val="90000"/>
              </a:lnSpc>
            </a:pPr>
            <a:r>
              <a:rPr lang="en-GB" sz="2800" dirty="0"/>
              <a:t>System analysis</a:t>
            </a:r>
          </a:p>
          <a:p>
            <a:pPr lvl="1" algn="just">
              <a:lnSpc>
                <a:spcPct val="90000"/>
              </a:lnSpc>
            </a:pPr>
            <a:r>
              <a:rPr lang="en-GB" sz="2400" dirty="0"/>
              <a:t>Means that analysis of whether the system can meet its non-functional requirements is possible.</a:t>
            </a:r>
          </a:p>
          <a:p>
            <a:pPr algn="just">
              <a:lnSpc>
                <a:spcPct val="90000"/>
              </a:lnSpc>
            </a:pPr>
            <a:r>
              <a:rPr lang="en-GB" sz="2800" dirty="0"/>
              <a:t>Large-scale reuse</a:t>
            </a:r>
          </a:p>
          <a:p>
            <a:pPr lvl="1" algn="just">
              <a:lnSpc>
                <a:spcPct val="90000"/>
              </a:lnSpc>
            </a:pPr>
            <a:r>
              <a:rPr lang="en-GB" sz="2400" dirty="0"/>
              <a:t>The architecture may be reusable across a range of systems</a:t>
            </a:r>
          </a:p>
        </p:txBody>
      </p:sp>
      <p:pic>
        <p:nvPicPr>
          <p:cNvPr id="4" name="Picture 3" descr="brac.png"/>
          <p:cNvPicPr>
            <a:picLocks noChangeAspect="1"/>
          </p:cNvPicPr>
          <p:nvPr/>
        </p:nvPicPr>
        <p:blipFill>
          <a:blip r:embed="rId2" cstate="print"/>
          <a:stretch>
            <a:fillRect/>
          </a:stretch>
        </p:blipFill>
        <p:spPr>
          <a:xfrm>
            <a:off x="7772400" y="5791200"/>
            <a:ext cx="1371600" cy="1066800"/>
          </a:xfrm>
          <a:prstGeom prst="rect">
            <a:avLst/>
          </a:prstGeom>
        </p:spPr>
      </p:pic>
      <p:sp>
        <p:nvSpPr>
          <p:cNvPr id="5" name="Slide Number Placeholder 4"/>
          <p:cNvSpPr>
            <a:spLocks noGrp="1"/>
          </p:cNvSpPr>
          <p:nvPr>
            <p:ph type="sldNum" sz="quarter" idx="12"/>
          </p:nvPr>
        </p:nvSpPr>
        <p:spPr/>
        <p:txBody>
          <a:bodyPr/>
          <a:lstStyle/>
          <a:p>
            <a:fld id="{D9A133FA-4EFC-4CF4-804E-37598CAC01C8}" type="slidenum">
              <a:rPr lang="en-US" smtClean="0"/>
              <a:pPr/>
              <a:t>4</a:t>
            </a:fld>
            <a:endParaRPr lang="en-US"/>
          </a:p>
        </p:txBody>
      </p:sp>
    </p:spTree>
    <p:extLst>
      <p:ext uri="{BB962C8B-B14F-4D97-AF65-F5344CB8AC3E}">
        <p14:creationId xmlns:p14="http://schemas.microsoft.com/office/powerpoint/2010/main" val="19979282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 Design Decisions</a:t>
            </a:r>
          </a:p>
        </p:txBody>
      </p:sp>
      <p:pic>
        <p:nvPicPr>
          <p:cNvPr id="4" name="Picture 3" descr="6.2 Arch design questions.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839" y="1684421"/>
            <a:ext cx="8705841" cy="4671929"/>
          </a:xfrm>
          <a:prstGeom prst="rect">
            <a:avLst/>
          </a:prstGeom>
        </p:spPr>
      </p:pic>
      <p:pic>
        <p:nvPicPr>
          <p:cNvPr id="5" name="Picture 4" descr="brac.png"/>
          <p:cNvPicPr>
            <a:picLocks noChangeAspect="1"/>
          </p:cNvPicPr>
          <p:nvPr/>
        </p:nvPicPr>
        <p:blipFill>
          <a:blip r:embed="rId3" cstate="print"/>
          <a:stretch>
            <a:fillRect/>
          </a:stretch>
        </p:blipFill>
        <p:spPr>
          <a:xfrm>
            <a:off x="7772400" y="0"/>
            <a:ext cx="1371600" cy="1066800"/>
          </a:xfrm>
          <a:prstGeom prst="rect">
            <a:avLst/>
          </a:prstGeom>
        </p:spPr>
      </p:pic>
      <p:sp>
        <p:nvSpPr>
          <p:cNvPr id="6" name="Slide Number Placeholder 5"/>
          <p:cNvSpPr>
            <a:spLocks noGrp="1"/>
          </p:cNvSpPr>
          <p:nvPr>
            <p:ph type="sldNum" sz="quarter" idx="12"/>
          </p:nvPr>
        </p:nvSpPr>
        <p:spPr/>
        <p:txBody>
          <a:bodyPr/>
          <a:lstStyle/>
          <a:p>
            <a:fld id="{D9A133FA-4EFC-4CF4-804E-37598CAC01C8}" type="slidenum">
              <a:rPr lang="en-US" smtClean="0"/>
              <a:pPr/>
              <a:t>5</a:t>
            </a:fld>
            <a:endParaRPr lang="en-US"/>
          </a:p>
        </p:txBody>
      </p:sp>
    </p:spTree>
    <p:extLst>
      <p:ext uri="{BB962C8B-B14F-4D97-AF65-F5344CB8AC3E}">
        <p14:creationId xmlns:p14="http://schemas.microsoft.com/office/powerpoint/2010/main" val="23603786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Architectural View</a:t>
            </a:r>
          </a:p>
        </p:txBody>
      </p:sp>
      <p:sp>
        <p:nvSpPr>
          <p:cNvPr id="3" name="Content Placeholder 2"/>
          <p:cNvSpPr>
            <a:spLocks noGrp="1"/>
          </p:cNvSpPr>
          <p:nvPr>
            <p:ph sz="quarter" idx="1"/>
          </p:nvPr>
        </p:nvSpPr>
        <p:spPr/>
        <p:txBody>
          <a:bodyPr/>
          <a:lstStyle/>
          <a:p>
            <a:r>
              <a:rPr lang="en-US" sz="2800" dirty="0"/>
              <a:t>There are four views from which the architecture of a software can be observed</a:t>
            </a:r>
          </a:p>
          <a:p>
            <a:r>
              <a:rPr lang="en-US" sz="2800" dirty="0"/>
              <a:t>Each architectural diagram only shows one view or perspective of the system. </a:t>
            </a:r>
          </a:p>
          <a:p>
            <a:endParaRPr lang="en-GB" dirty="0"/>
          </a:p>
        </p:txBody>
      </p:sp>
      <p:pic>
        <p:nvPicPr>
          <p:cNvPr id="4" name="Picture 3" descr="6.3 Architectural views.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3200400"/>
            <a:ext cx="4156555" cy="3206416"/>
          </a:xfrm>
          <a:prstGeom prst="rect">
            <a:avLst/>
          </a:prstGeom>
        </p:spPr>
      </p:pic>
      <p:pic>
        <p:nvPicPr>
          <p:cNvPr id="5" name="Picture 4" descr="brac.png"/>
          <p:cNvPicPr>
            <a:picLocks noChangeAspect="1"/>
          </p:cNvPicPr>
          <p:nvPr/>
        </p:nvPicPr>
        <p:blipFill>
          <a:blip r:embed="rId3" cstate="print"/>
          <a:stretch>
            <a:fillRect/>
          </a:stretch>
        </p:blipFill>
        <p:spPr>
          <a:xfrm>
            <a:off x="7772400" y="5791200"/>
            <a:ext cx="1371600" cy="1066800"/>
          </a:xfrm>
          <a:prstGeom prst="rect">
            <a:avLst/>
          </a:prstGeom>
        </p:spPr>
      </p:pic>
      <p:sp>
        <p:nvSpPr>
          <p:cNvPr id="6" name="Slide Number Placeholder 5"/>
          <p:cNvSpPr>
            <a:spLocks noGrp="1"/>
          </p:cNvSpPr>
          <p:nvPr>
            <p:ph type="sldNum" sz="quarter" idx="12"/>
          </p:nvPr>
        </p:nvSpPr>
        <p:spPr/>
        <p:txBody>
          <a:bodyPr/>
          <a:lstStyle/>
          <a:p>
            <a:fld id="{D9A133FA-4EFC-4CF4-804E-37598CAC01C8}" type="slidenum">
              <a:rPr lang="en-US" smtClean="0"/>
              <a:pPr/>
              <a:t>6</a:t>
            </a:fld>
            <a:endParaRPr lang="en-US"/>
          </a:p>
        </p:txBody>
      </p:sp>
    </p:spTree>
    <p:extLst>
      <p:ext uri="{BB962C8B-B14F-4D97-AF65-F5344CB8AC3E}">
        <p14:creationId xmlns:p14="http://schemas.microsoft.com/office/powerpoint/2010/main" val="4005207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a:t>4 + 1 view model of software architecture</a:t>
            </a:r>
            <a:endParaRPr lang="en-GB" dirty="0"/>
          </a:p>
        </p:txBody>
      </p:sp>
      <p:sp>
        <p:nvSpPr>
          <p:cNvPr id="3" name="Content Placeholder 2"/>
          <p:cNvSpPr>
            <a:spLocks noGrp="1"/>
          </p:cNvSpPr>
          <p:nvPr>
            <p:ph sz="quarter" idx="1"/>
          </p:nvPr>
        </p:nvSpPr>
        <p:spPr>
          <a:xfrm>
            <a:off x="457200" y="762000"/>
            <a:ext cx="5638800" cy="5410200"/>
          </a:xfrm>
        </p:spPr>
        <p:txBody>
          <a:bodyPr>
            <a:normAutofit fontScale="85000" lnSpcReduction="10000"/>
          </a:bodyPr>
          <a:lstStyle/>
          <a:p>
            <a:pPr algn="just"/>
            <a:r>
              <a:rPr lang="en-US" sz="2800" dirty="0"/>
              <a:t>A logical view, which shows the key abstractions in the system as objects or object classes. (class/state diagrams)</a:t>
            </a:r>
            <a:endParaRPr lang="en-GB" sz="2800" dirty="0"/>
          </a:p>
          <a:p>
            <a:pPr algn="just"/>
            <a:r>
              <a:rPr lang="en-US" sz="2800" dirty="0"/>
              <a:t>A process view, which shows how, at run-time, the system is composed of interacting processes. (activity diagram)</a:t>
            </a:r>
            <a:endParaRPr lang="en-GB" sz="2800" dirty="0"/>
          </a:p>
          <a:p>
            <a:pPr algn="just"/>
            <a:r>
              <a:rPr lang="en-US" sz="2800" dirty="0"/>
              <a:t>A development view, which shows how the software is decomposed for development. (Component/package diagram)</a:t>
            </a:r>
            <a:endParaRPr lang="en-GB" sz="2800" dirty="0"/>
          </a:p>
          <a:p>
            <a:pPr algn="just"/>
            <a:r>
              <a:rPr lang="en-US" sz="2800" dirty="0"/>
              <a:t>A physical view, which shows the system hardware and how software components are distributed across the processors in the system. (Deployment diagram.)</a:t>
            </a:r>
          </a:p>
          <a:p>
            <a:pPr algn="just"/>
            <a:r>
              <a:rPr lang="en-US" sz="2800" dirty="0"/>
              <a:t>Related using use cases or scenarios (+1) </a:t>
            </a:r>
            <a:endParaRPr lang="en-GB" sz="2800" dirty="0"/>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9068" y="685800"/>
            <a:ext cx="2971800" cy="146304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4936" y="1972851"/>
            <a:ext cx="3105932" cy="184549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4936" y="2148840"/>
            <a:ext cx="3025817" cy="246554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41798" y="2362200"/>
            <a:ext cx="2812092" cy="3240405"/>
          </a:xfrm>
          <a:prstGeom prst="rect">
            <a:avLst/>
          </a:prstGeom>
        </p:spPr>
      </p:pic>
      <p:pic>
        <p:nvPicPr>
          <p:cNvPr id="8" name="Picture 7" descr="brac.png"/>
          <p:cNvPicPr>
            <a:picLocks noChangeAspect="1"/>
          </p:cNvPicPr>
          <p:nvPr/>
        </p:nvPicPr>
        <p:blipFill>
          <a:blip r:embed="rId6" cstate="print"/>
          <a:stretch>
            <a:fillRect/>
          </a:stretch>
        </p:blipFill>
        <p:spPr>
          <a:xfrm>
            <a:off x="7772400" y="5791200"/>
            <a:ext cx="1371600" cy="1066800"/>
          </a:xfrm>
          <a:prstGeom prst="rect">
            <a:avLst/>
          </a:prstGeom>
        </p:spPr>
      </p:pic>
      <p:sp>
        <p:nvSpPr>
          <p:cNvPr id="9" name="Slide Number Placeholder 8"/>
          <p:cNvSpPr>
            <a:spLocks noGrp="1"/>
          </p:cNvSpPr>
          <p:nvPr>
            <p:ph type="sldNum" sz="quarter" idx="12"/>
          </p:nvPr>
        </p:nvSpPr>
        <p:spPr/>
        <p:txBody>
          <a:bodyPr/>
          <a:lstStyle/>
          <a:p>
            <a:fld id="{D9A133FA-4EFC-4CF4-804E-37598CAC01C8}" type="slidenum">
              <a:rPr lang="en-US" smtClean="0"/>
              <a:pPr/>
              <a:t>7</a:t>
            </a:fld>
            <a:endParaRPr lang="en-US"/>
          </a:p>
        </p:txBody>
      </p:sp>
    </p:spTree>
    <p:extLst>
      <p:ext uri="{BB962C8B-B14F-4D97-AF65-F5344CB8AC3E}">
        <p14:creationId xmlns:p14="http://schemas.microsoft.com/office/powerpoint/2010/main" val="30050994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4"/>
                                        </p:tgtEl>
                                      </p:cBhvr>
                                    </p:animEffect>
                                    <p:anim calcmode="lin" valueType="num">
                                      <p:cBhvr>
                                        <p:cTn id="19" dur="1000"/>
                                        <p:tgtEl>
                                          <p:spTgt spid="4"/>
                                        </p:tgtEl>
                                        <p:attrNameLst>
                                          <p:attrName>ppt_x</p:attrName>
                                        </p:attrNameLst>
                                      </p:cBhvr>
                                      <p:tavLst>
                                        <p:tav tm="0">
                                          <p:val>
                                            <p:strVal val="ppt_x"/>
                                          </p:val>
                                        </p:tav>
                                        <p:tav tm="100000">
                                          <p:val>
                                            <p:strVal val="ppt_x"/>
                                          </p:val>
                                        </p:tav>
                                      </p:tavLst>
                                    </p:anim>
                                    <p:anim calcmode="lin" valueType="num">
                                      <p:cBhvr>
                                        <p:cTn id="20" dur="1000"/>
                                        <p:tgtEl>
                                          <p:spTgt spid="4"/>
                                        </p:tgtEl>
                                        <p:attrNameLst>
                                          <p:attrName>ppt_y</p:attrName>
                                        </p:attrNameLst>
                                      </p:cBhvr>
                                      <p:tavLst>
                                        <p:tav tm="0">
                                          <p:val>
                                            <p:strVal val="ppt_y"/>
                                          </p:val>
                                        </p:tav>
                                        <p:tav tm="100000">
                                          <p:val>
                                            <p:strVal val="ppt_y+.1"/>
                                          </p:val>
                                        </p:tav>
                                      </p:tavLst>
                                    </p:anim>
                                    <p:set>
                                      <p:cBhvr>
                                        <p:cTn id="21" dur="1" fill="hold">
                                          <p:stCondLst>
                                            <p:cond delay="999"/>
                                          </p:stCondLst>
                                        </p:cTn>
                                        <p:tgtEl>
                                          <p:spTgt spid="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5"/>
                                        </p:tgtEl>
                                      </p:cBhvr>
                                    </p:animEffect>
                                    <p:anim calcmode="lin" valueType="num">
                                      <p:cBhvr>
                                        <p:cTn id="39" dur="1000"/>
                                        <p:tgtEl>
                                          <p:spTgt spid="5"/>
                                        </p:tgtEl>
                                        <p:attrNameLst>
                                          <p:attrName>ppt_x</p:attrName>
                                        </p:attrNameLst>
                                      </p:cBhvr>
                                      <p:tavLst>
                                        <p:tav tm="0">
                                          <p:val>
                                            <p:strVal val="ppt_x"/>
                                          </p:val>
                                        </p:tav>
                                        <p:tav tm="100000">
                                          <p:val>
                                            <p:strVal val="ppt_x"/>
                                          </p:val>
                                        </p:tav>
                                      </p:tavLst>
                                    </p:anim>
                                    <p:anim calcmode="lin" valueType="num">
                                      <p:cBhvr>
                                        <p:cTn id="40" dur="1000"/>
                                        <p:tgtEl>
                                          <p:spTgt spid="5"/>
                                        </p:tgtEl>
                                        <p:attrNameLst>
                                          <p:attrName>ppt_y</p:attrName>
                                        </p:attrNameLst>
                                      </p:cBhvr>
                                      <p:tavLst>
                                        <p:tav tm="0">
                                          <p:val>
                                            <p:strVal val="ppt_y"/>
                                          </p:val>
                                        </p:tav>
                                        <p:tav tm="100000">
                                          <p:val>
                                            <p:strVal val="ppt_y+.1"/>
                                          </p:val>
                                        </p:tav>
                                      </p:tavLst>
                                    </p:anim>
                                    <p:set>
                                      <p:cBhvr>
                                        <p:cTn id="41" dur="1" fill="hold">
                                          <p:stCondLst>
                                            <p:cond delay="999"/>
                                          </p:stCondLst>
                                        </p:cTn>
                                        <p:tgtEl>
                                          <p:spTgt spid="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1000"/>
                                        <p:tgtEl>
                                          <p:spTgt spid="3">
                                            <p:txEl>
                                              <p:pRg st="2" end="2"/>
                                            </p:txEl>
                                          </p:spTgt>
                                        </p:tgtEl>
                                      </p:cBhvr>
                                    </p:animEffect>
                                    <p:anim calcmode="lin" valueType="num">
                                      <p:cBhvr>
                                        <p:cTn id="4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1000"/>
                                        <p:tgtEl>
                                          <p:spTgt spid="6"/>
                                        </p:tgtEl>
                                      </p:cBhvr>
                                    </p:animEffect>
                                    <p:anim calcmode="lin" valueType="num">
                                      <p:cBhvr>
                                        <p:cTn id="52" dur="1000" fill="hold"/>
                                        <p:tgtEl>
                                          <p:spTgt spid="6"/>
                                        </p:tgtEl>
                                        <p:attrNameLst>
                                          <p:attrName>ppt_x</p:attrName>
                                        </p:attrNameLst>
                                      </p:cBhvr>
                                      <p:tavLst>
                                        <p:tav tm="0">
                                          <p:val>
                                            <p:strVal val="#ppt_x"/>
                                          </p:val>
                                        </p:tav>
                                        <p:tav tm="100000">
                                          <p:val>
                                            <p:strVal val="#ppt_x"/>
                                          </p:val>
                                        </p:tav>
                                      </p:tavLst>
                                    </p:anim>
                                    <p:anim calcmode="lin" valueType="num">
                                      <p:cBhvr>
                                        <p:cTn id="5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xit" presetSubtype="0" fill="hold" nodeType="clickEffect">
                                  <p:stCondLst>
                                    <p:cond delay="0"/>
                                  </p:stCondLst>
                                  <p:childTnLst>
                                    <p:animEffect transition="out" filter="fade">
                                      <p:cBhvr>
                                        <p:cTn id="57" dur="1000"/>
                                        <p:tgtEl>
                                          <p:spTgt spid="6"/>
                                        </p:tgtEl>
                                      </p:cBhvr>
                                    </p:animEffect>
                                    <p:anim calcmode="lin" valueType="num">
                                      <p:cBhvr>
                                        <p:cTn id="58" dur="1000"/>
                                        <p:tgtEl>
                                          <p:spTgt spid="6"/>
                                        </p:tgtEl>
                                        <p:attrNameLst>
                                          <p:attrName>ppt_x</p:attrName>
                                        </p:attrNameLst>
                                      </p:cBhvr>
                                      <p:tavLst>
                                        <p:tav tm="0">
                                          <p:val>
                                            <p:strVal val="ppt_x"/>
                                          </p:val>
                                        </p:tav>
                                        <p:tav tm="100000">
                                          <p:val>
                                            <p:strVal val="ppt_x"/>
                                          </p:val>
                                        </p:tav>
                                      </p:tavLst>
                                    </p:anim>
                                    <p:anim calcmode="lin" valueType="num">
                                      <p:cBhvr>
                                        <p:cTn id="59" dur="1000"/>
                                        <p:tgtEl>
                                          <p:spTgt spid="6"/>
                                        </p:tgtEl>
                                        <p:attrNameLst>
                                          <p:attrName>ppt_y</p:attrName>
                                        </p:attrNameLst>
                                      </p:cBhvr>
                                      <p:tavLst>
                                        <p:tav tm="0">
                                          <p:val>
                                            <p:strVal val="ppt_y"/>
                                          </p:val>
                                        </p:tav>
                                        <p:tav tm="100000">
                                          <p:val>
                                            <p:strVal val="ppt_y+.1"/>
                                          </p:val>
                                        </p:tav>
                                      </p:tavLst>
                                    </p:anim>
                                    <p:set>
                                      <p:cBhvr>
                                        <p:cTn id="60" dur="1" fill="hold">
                                          <p:stCondLst>
                                            <p:cond delay="999"/>
                                          </p:stCondLst>
                                        </p:cTn>
                                        <p:tgtEl>
                                          <p:spTgt spid="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1000"/>
                                        <p:tgtEl>
                                          <p:spTgt spid="3">
                                            <p:txEl>
                                              <p:pRg st="3" end="3"/>
                                            </p:txEl>
                                          </p:spTgt>
                                        </p:tgtEl>
                                      </p:cBhvr>
                                    </p:animEffect>
                                    <p:anim calcmode="lin" valueType="num">
                                      <p:cBhvr>
                                        <p:cTn id="6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fade">
                                      <p:cBhvr>
                                        <p:cTn id="70" dur="1000"/>
                                        <p:tgtEl>
                                          <p:spTgt spid="7"/>
                                        </p:tgtEl>
                                      </p:cBhvr>
                                    </p:animEffect>
                                    <p:anim calcmode="lin" valueType="num">
                                      <p:cBhvr>
                                        <p:cTn id="71" dur="1000" fill="hold"/>
                                        <p:tgtEl>
                                          <p:spTgt spid="7"/>
                                        </p:tgtEl>
                                        <p:attrNameLst>
                                          <p:attrName>ppt_x</p:attrName>
                                        </p:attrNameLst>
                                      </p:cBhvr>
                                      <p:tavLst>
                                        <p:tav tm="0">
                                          <p:val>
                                            <p:strVal val="#ppt_x"/>
                                          </p:val>
                                        </p:tav>
                                        <p:tav tm="100000">
                                          <p:val>
                                            <p:strVal val="#ppt_x"/>
                                          </p:val>
                                        </p:tav>
                                      </p:tavLst>
                                    </p:anim>
                                    <p:anim calcmode="lin" valueType="num">
                                      <p:cBhvr>
                                        <p:cTn id="7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xit" presetSubtype="0" fill="hold" nodeType="clickEffect">
                                  <p:stCondLst>
                                    <p:cond delay="0"/>
                                  </p:stCondLst>
                                  <p:childTnLst>
                                    <p:animEffect transition="out" filter="fade">
                                      <p:cBhvr>
                                        <p:cTn id="76" dur="1000"/>
                                        <p:tgtEl>
                                          <p:spTgt spid="7"/>
                                        </p:tgtEl>
                                      </p:cBhvr>
                                    </p:animEffect>
                                    <p:anim calcmode="lin" valueType="num">
                                      <p:cBhvr>
                                        <p:cTn id="77" dur="1000"/>
                                        <p:tgtEl>
                                          <p:spTgt spid="7"/>
                                        </p:tgtEl>
                                        <p:attrNameLst>
                                          <p:attrName>ppt_x</p:attrName>
                                        </p:attrNameLst>
                                      </p:cBhvr>
                                      <p:tavLst>
                                        <p:tav tm="0">
                                          <p:val>
                                            <p:strVal val="ppt_x"/>
                                          </p:val>
                                        </p:tav>
                                        <p:tav tm="100000">
                                          <p:val>
                                            <p:strVal val="ppt_x"/>
                                          </p:val>
                                        </p:tav>
                                      </p:tavLst>
                                    </p:anim>
                                    <p:anim calcmode="lin" valueType="num">
                                      <p:cBhvr>
                                        <p:cTn id="78" dur="1000"/>
                                        <p:tgtEl>
                                          <p:spTgt spid="7"/>
                                        </p:tgtEl>
                                        <p:attrNameLst>
                                          <p:attrName>ppt_y</p:attrName>
                                        </p:attrNameLst>
                                      </p:cBhvr>
                                      <p:tavLst>
                                        <p:tav tm="0">
                                          <p:val>
                                            <p:strVal val="ppt_y"/>
                                          </p:val>
                                        </p:tav>
                                        <p:tav tm="100000">
                                          <p:val>
                                            <p:strVal val="ppt_y+.1"/>
                                          </p:val>
                                        </p:tav>
                                      </p:tavLst>
                                    </p:anim>
                                    <p:set>
                                      <p:cBhvr>
                                        <p:cTn id="79" dur="1" fill="hold">
                                          <p:stCondLst>
                                            <p:cond delay="999"/>
                                          </p:stCondLst>
                                        </p:cTn>
                                        <p:tgtEl>
                                          <p:spTgt spid="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4" end="4"/>
                                            </p:txEl>
                                          </p:spTgt>
                                        </p:tgtEl>
                                        <p:attrNameLst>
                                          <p:attrName>style.visibility</p:attrName>
                                        </p:attrNameLst>
                                      </p:cBhvr>
                                      <p:to>
                                        <p:strVal val="visible"/>
                                      </p:to>
                                    </p:set>
                                    <p:animEffect transition="in" filter="fade">
                                      <p:cBhvr>
                                        <p:cTn id="84" dur="1000"/>
                                        <p:tgtEl>
                                          <p:spTgt spid="3">
                                            <p:txEl>
                                              <p:pRg st="4" end="4"/>
                                            </p:txEl>
                                          </p:spTgt>
                                        </p:tgtEl>
                                      </p:cBhvr>
                                    </p:animEffect>
                                    <p:anim calcmode="lin" valueType="num">
                                      <p:cBhvr>
                                        <p:cTn id="8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Architectural Pattern</a:t>
            </a:r>
          </a:p>
        </p:txBody>
      </p:sp>
      <p:sp>
        <p:nvSpPr>
          <p:cNvPr id="3" name="Content Placeholder 2"/>
          <p:cNvSpPr>
            <a:spLocks noGrp="1"/>
          </p:cNvSpPr>
          <p:nvPr>
            <p:ph sz="quarter" idx="1"/>
          </p:nvPr>
        </p:nvSpPr>
        <p:spPr/>
        <p:txBody>
          <a:bodyPr/>
          <a:lstStyle/>
          <a:p>
            <a:r>
              <a:rPr lang="en-GB" dirty="0"/>
              <a:t>Lets think of some problems - </a:t>
            </a:r>
          </a:p>
          <a:p>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2438400"/>
            <a:ext cx="4419600" cy="3200400"/>
          </a:xfrm>
          <a:prstGeom prst="rect">
            <a:avLst/>
          </a:prstGeom>
        </p:spPr>
      </p:pic>
      <p:pic>
        <p:nvPicPr>
          <p:cNvPr id="6" name="Picture 5" descr="Online_Grocery_Shopping18SlideCover-1024x640.jpg"/>
          <p:cNvPicPr>
            <a:picLocks noChangeAspect="1"/>
          </p:cNvPicPr>
          <p:nvPr/>
        </p:nvPicPr>
        <p:blipFill>
          <a:blip r:embed="rId3" cstate="print"/>
          <a:stretch>
            <a:fillRect/>
          </a:stretch>
        </p:blipFill>
        <p:spPr>
          <a:xfrm>
            <a:off x="152400" y="2133600"/>
            <a:ext cx="4267200" cy="3124200"/>
          </a:xfrm>
          <a:prstGeom prst="rect">
            <a:avLst/>
          </a:prstGeom>
        </p:spPr>
      </p:pic>
      <p:pic>
        <p:nvPicPr>
          <p:cNvPr id="7" name="Picture 6" descr="brac.png"/>
          <p:cNvPicPr>
            <a:picLocks noChangeAspect="1"/>
          </p:cNvPicPr>
          <p:nvPr/>
        </p:nvPicPr>
        <p:blipFill>
          <a:blip r:embed="rId4" cstate="print"/>
          <a:stretch>
            <a:fillRect/>
          </a:stretch>
        </p:blipFill>
        <p:spPr>
          <a:xfrm>
            <a:off x="7772400" y="5791200"/>
            <a:ext cx="1371600" cy="1066800"/>
          </a:xfrm>
          <a:prstGeom prst="rect">
            <a:avLst/>
          </a:prstGeom>
        </p:spPr>
      </p:pic>
      <p:sp>
        <p:nvSpPr>
          <p:cNvPr id="8" name="Slide Number Placeholder 7"/>
          <p:cNvSpPr>
            <a:spLocks noGrp="1"/>
          </p:cNvSpPr>
          <p:nvPr>
            <p:ph type="sldNum" sz="quarter" idx="12"/>
          </p:nvPr>
        </p:nvSpPr>
        <p:spPr/>
        <p:txBody>
          <a:bodyPr/>
          <a:lstStyle/>
          <a:p>
            <a:fld id="{D9A133FA-4EFC-4CF4-804E-37598CAC01C8}" type="slidenum">
              <a:rPr lang="en-US" smtClean="0"/>
              <a:pPr/>
              <a:t>8</a:t>
            </a:fld>
            <a:endParaRPr lang="en-US"/>
          </a:p>
        </p:txBody>
      </p:sp>
    </p:spTree>
    <p:extLst>
      <p:ext uri="{BB962C8B-B14F-4D97-AF65-F5344CB8AC3E}">
        <p14:creationId xmlns:p14="http://schemas.microsoft.com/office/powerpoint/2010/main" val="39589073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2000" fill="hold"/>
                                        <p:tgtEl>
                                          <p:spTgt spid="6"/>
                                        </p:tgtEl>
                                        <p:attrNameLst>
                                          <p:attrName>ppt_x</p:attrName>
                                        </p:attrNameLst>
                                      </p:cBhvr>
                                      <p:tavLst>
                                        <p:tav tm="0">
                                          <p:val>
                                            <p:strVal val="0-#ppt_w/2"/>
                                          </p:val>
                                        </p:tav>
                                        <p:tav tm="100000">
                                          <p:val>
                                            <p:strVal val="#ppt_x"/>
                                          </p:val>
                                        </p:tav>
                                      </p:tavLst>
                                    </p:anim>
                                    <p:anim calcmode="lin" valueType="num">
                                      <p:cBhvr additive="base">
                                        <p:cTn id="15"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Architectural Pattern</a:t>
            </a:r>
          </a:p>
        </p:txBody>
      </p:sp>
      <p:sp>
        <p:nvSpPr>
          <p:cNvPr id="3" name="Content Placeholder 2"/>
          <p:cNvSpPr>
            <a:spLocks noGrp="1"/>
          </p:cNvSpPr>
          <p:nvPr>
            <p:ph sz="quarter" idx="1"/>
          </p:nvPr>
        </p:nvSpPr>
        <p:spPr/>
        <p:txBody>
          <a:bodyPr/>
          <a:lstStyle/>
          <a:p>
            <a:r>
              <a:rPr lang="en-US" sz="2800" dirty="0"/>
              <a:t>An architectural pattern is a stylized description of good design practice, which has been tried and tested in different environments.</a:t>
            </a:r>
          </a:p>
          <a:p>
            <a:r>
              <a:rPr lang="en-GB" dirty="0"/>
              <a:t>It’s a solution to a existing and commonly occurring problem.</a:t>
            </a:r>
          </a:p>
          <a:p>
            <a:r>
              <a:rPr lang="en-US" sz="2800" dirty="0"/>
              <a:t>Patterns include information about when they are and when they are not useful.</a:t>
            </a:r>
          </a:p>
          <a:p>
            <a:endParaRPr lang="en-GB" dirty="0"/>
          </a:p>
        </p:txBody>
      </p:sp>
      <p:pic>
        <p:nvPicPr>
          <p:cNvPr id="4" name="Picture 3" descr="brac.png"/>
          <p:cNvPicPr>
            <a:picLocks noChangeAspect="1"/>
          </p:cNvPicPr>
          <p:nvPr/>
        </p:nvPicPr>
        <p:blipFill>
          <a:blip r:embed="rId2" cstate="print"/>
          <a:stretch>
            <a:fillRect/>
          </a:stretch>
        </p:blipFill>
        <p:spPr>
          <a:xfrm>
            <a:off x="7772400" y="5791200"/>
            <a:ext cx="1371600" cy="1066800"/>
          </a:xfrm>
          <a:prstGeom prst="rect">
            <a:avLst/>
          </a:prstGeom>
        </p:spPr>
      </p:pic>
      <p:sp>
        <p:nvSpPr>
          <p:cNvPr id="5" name="Slide Number Placeholder 4"/>
          <p:cNvSpPr>
            <a:spLocks noGrp="1"/>
          </p:cNvSpPr>
          <p:nvPr>
            <p:ph type="sldNum" sz="quarter" idx="12"/>
          </p:nvPr>
        </p:nvSpPr>
        <p:spPr/>
        <p:txBody>
          <a:bodyPr/>
          <a:lstStyle/>
          <a:p>
            <a:fld id="{D9A133FA-4EFC-4CF4-804E-37598CAC01C8}" type="slidenum">
              <a:rPr lang="en-US" smtClean="0"/>
              <a:pPr/>
              <a:t>9</a:t>
            </a:fld>
            <a:endParaRPr lang="en-US"/>
          </a:p>
        </p:txBody>
      </p:sp>
    </p:spTree>
    <p:extLst>
      <p:ext uri="{BB962C8B-B14F-4D97-AF65-F5344CB8AC3E}">
        <p14:creationId xmlns:p14="http://schemas.microsoft.com/office/powerpoint/2010/main" val="42088080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762</TotalTime>
  <Words>821</Words>
  <Application>Microsoft Office PowerPoint</Application>
  <PresentationFormat>On-screen Show (4:3)</PresentationFormat>
  <Paragraphs>107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Bookman Old Style</vt:lpstr>
      <vt:lpstr>Calibri</vt:lpstr>
      <vt:lpstr>Gill Sans MT</vt:lpstr>
      <vt:lpstr>Helvetica</vt:lpstr>
      <vt:lpstr>Wingdings</vt:lpstr>
      <vt:lpstr>Wingdings 3</vt:lpstr>
      <vt:lpstr>Origin</vt:lpstr>
      <vt:lpstr>CSE 470 - Software Architecture</vt:lpstr>
      <vt:lpstr>Software Architecture</vt:lpstr>
      <vt:lpstr>Architectural Representation</vt:lpstr>
      <vt:lpstr>Advantages of explicit architecture</vt:lpstr>
      <vt:lpstr>Architecture Design Decisions</vt:lpstr>
      <vt:lpstr>Architectural View</vt:lpstr>
      <vt:lpstr>4 + 1 view model of software architecture</vt:lpstr>
      <vt:lpstr>Architectural Pattern</vt:lpstr>
      <vt:lpstr>Architectural Pattern</vt:lpstr>
      <vt:lpstr>MVC Pattern</vt:lpstr>
      <vt:lpstr>Controller</vt:lpstr>
      <vt:lpstr>Model</vt:lpstr>
      <vt:lpstr>View</vt:lpstr>
      <vt:lpstr>PowerPoint Presentation</vt:lpstr>
      <vt:lpstr>Some debate:</vt:lpstr>
      <vt:lpstr>Some debate:</vt:lpstr>
      <vt:lpstr>Some debate:</vt:lpstr>
      <vt:lpstr>Routes</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Rabeeb Ibrat</cp:lastModifiedBy>
  <cp:revision>64</cp:revision>
  <dcterms:created xsi:type="dcterms:W3CDTF">2020-05-26T17:53:17Z</dcterms:created>
  <dcterms:modified xsi:type="dcterms:W3CDTF">2022-06-18T03:29:02Z</dcterms:modified>
</cp:coreProperties>
</file>