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258" r:id="rId3"/>
    <p:sldId id="263" r:id="rId4"/>
    <p:sldId id="259" r:id="rId5"/>
    <p:sldId id="260" r:id="rId6"/>
    <p:sldId id="262" r:id="rId7"/>
    <p:sldId id="261" r:id="rId8"/>
    <p:sldId id="264" r:id="rId9"/>
    <p:sldId id="268" r:id="rId10"/>
    <p:sldId id="265" r:id="rId11"/>
    <p:sldId id="267" r:id="rId12"/>
    <p:sldId id="271" r:id="rId13"/>
    <p:sldId id="270" r:id="rId14"/>
    <p:sldId id="269" r:id="rId15"/>
    <p:sldId id="273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52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0-08-24T16:55:01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661 174,'-23'0,"1"0,22-25,-23 25,23-25,-22 25,22-24,-23 24,0 0,23-25,0 25,-22 0,-1 0,23-25,-22 25,-1 0,23-25,-23 25,1 0,22 0,-23-25,23 25,-22 0,22 0,-23 0,0 0,23 0,-22 0,22 0,0 0,-23 0,23 0,-22 0,22 0,-23 25,0-25,23 0,-22 0,22 0,-23 25,23-25,-22 0,22 0,-23 0,23 0,0 25,0-25,-23 0,23 0,0 25,-22-25,22 0,0 24,0-24,0 25,0-25,0 25,0-25,0 25,0 0,0-25,0 25,0-25,0 24,0-24,0 25,0 0,0-25,0 25,0-25,0 25,0-25,0 0,0 25,0-25,0 24,0-24,0 25,0-25,0 25,0 0,0-25,0 25,0-25,0 25,0-25,0 24,0 1,0-25,0 25,0-25,0 25,0-25,0 25,0 0,0-25,0 24,0-24,0 25,0-25,0 25,0 0,0-25,0 25,0-25,0 25,0-25,0 24,0 1,0-25,0 25,0-25,0 25,0-25,0 25,0-25,0 0,0 25,0-25,0 24,0-24,0 25,0-25,0 25,0 0,0-25,0 25,0-25,0 25,0-25,0 24,0 1,0-25,0 25,0-25,0 25,0-25,0 25,0 0,0-25,0 24,0-24,0 25,0-25,0 25,0 0,0-25,0 25,0-25,0 25,0-25,0 24,0 1,0-25,0 25,0-25,0 25,0-25,0 25,0 0,0-25,0 0,0 24,0-24,0 0,22 0,-22 25,23-25,-23 0,0 0,23 0,-23 0,0 0,22 0,-22 0,23 0,-23 0,22 0,-22 0,23 0,-23-25,0 25,23 0,-23 0,22 0,-22 0,0-24,0 24,23 0,-23 0,22 0,-22 0,23-25,-23 25,23 0,-1 0,-22-25,0 25,0-25,0 25,23 0,-23-25,0 25,0-25,0 1,0 24,22 0,-22-25,0 25,23 0,-23-25,0 25,0-25,0 25,23 0,-23-25,0 25,22 0,-22 0,0-25,0 25,23 0,-23-24,0 24,22 0,-22-25,23 25,-23-50,0 50,-23-25,23 25,23 0,-23 0,23-25,-23 25,0-24,0 24,0-25,0 25,0-25,0 25,0-25,0 25,22 0,-22-25,0 25,0-25,0 25,0-24,0 24,23-25,-23 0,22 25,-22-25,23 25,-23-25,0 25,23 0,-23-25,0 25,0-24,0 24,22-25,-22 25,0-25,0 25,0-25,0 25,23-25,-23 25,0-25,0 25,0-24,0 24,0-25,0 0,0 25,0-25,0 25,0-25,0 25,0-25,0 25,0-24,0-1,0 25,0-25,0 25,0-25,0 25,0-25,0 0,0 25,0-24,0 24,0-25,0 25,-23 0,23-25,-22 25,22-25,-23 25,23-25,0 0,-23 25,23-24,-22 24,22-25,-23 25,23-25,-22 25,22-25,-23 25,23-25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0-08-24T16:55:01.530"/>
    </inkml:context>
    <inkml:brush xml:id="br0">
      <inkml:brushProperty name="width" value="0.05292" units="cm"/>
      <inkml:brushProperty name="height" value="0.05292" units="cm"/>
      <inkml:brushProperty name="color" value="#800080"/>
      <inkml:brushProperty name="fitToCurve" value="1"/>
      <inkml:brushProperty name="ignorePressure" value="1"/>
    </inkml:brush>
  </inkml:definitions>
  <inkml:trace contextRef="#ctx0" brushRef="#br0">1167 495,'0'-25,"0"0,0 25,0-24,0 24,-25 0,25-25,0 0,-25 25,25-24,0-1,0 25,-24 0,24-25,-25 25,25-24,-24 24,24-25,0 0,-25 25,25-24,-25 24,25-25,-24 25,24-25,-25 25,25-24,-24 24,-1 0,25-25,-25 25,1 0,24 0,-25 0,25-25,-24 25,-1 0,25 0,-25 0,25 0,-24 0,24-24,-25 24,1 0,24 0,0-25,-25 25,25-25,-25 25,1 0,24 0,-25 0,25 0,-24 0,24 0,-25 0,0 0,25 0,-24 0,24 0,-25 0,25 0,-24 0,-1 0,25 0,-25 0,25 0,0 0,-24 0,-1 0,25 0,0 0,-24 25,-1-25,25 0,-25 0,1 0,24 0,-25 0,25 0,-24 0,-1 0,25 0,-25 0,25 0,-24 0,24 0,-25 0,25 0,-24 0,24 0,0 25,-25-25,25 24,-25-24,25 0,0 25,0-25,0 25,0-25,0 24,0-24,0 0,0 0,0 25,0-25,0 0,0 0,0 25,0-25,0 0,0 24,0-24,0 0,0 0,0 25,0-25,0 0,0 25,0-25,0 0,0 0,0 24,0-24,0 0,0 0,0 0,0 0,0 0,0 25,0-25,0 0,0 0,0 0,0 0,0 0,0 0,0 0,0 0,0 0,0 25,0-25,0 0,0 0,0 0,0 0,0 24,0-24,0 0,0 0,0 0,0 0,0 25,0-25,0 0,0 0,0 0,0 25,0-25,25 0,-25 0,0 0,0 0,0 0,0 0,0 24,0-24,0 25,0-25,0 0,0 0,0 0,0 25,0-25,0 0,25 0,-25 25,0-25,24 0,-24 0,0 0,0 0,0 0,25 0,-25 0,0 0,0 0,0 0,0 0,24 0,-24 0,0 0,0 0,0 0,0 0,25 0,-25 24,25-24,-25 0,24 25,-24-25,25 0,-1 25,-24-25,25 0,-25 0,25 0,-25 0,0 24,24-24,-24 0,25 0,-25 0,0 25,24-25,-24 0,25 0,-25 0,0 25,25-25,-25 0,0 0,24 0,-24 0,0 0,0 24,25-24,-25 0,24 25,-24-25,25 0,-25 25,25-25,-25 0,0 0,24 0,-24 0,0 0,0 0,25 0,-25 24,49-24,-24 0,24 0,-25 25,1 0,0-25,-1 0,-24 0,0 0,0 0,25 0,-25 0,0 0,24 0,-24 0,0 0,25 0,-25 0,25 0,-25 0,0 0,24 0,-24 0,25 0,-25 0,24 0,-24 0,25 0,0 0,-25 0,24 0,-24 0,25 0,-25 0,24 0,1 0,-25 0,25 0,-1 0,1 0,-25-25,0 0,0 25,0-24,-25 24,25-25,0 0,-24 25,24-24,0 24,-25 0,25-25,0 0,-25 25,25-24,0 24,-24-25,24 25,0-25,0 1,0 24,0-25,0 25,0-25,0 25,0-25,0 25,24 0,-24 0,0-24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0-08-24T16:55:01.531"/>
    </inkml:context>
    <inkml:brush xml:id="br0">
      <inkml:brushProperty name="width" value="0.05292" units="cm"/>
      <inkml:brushProperty name="height" value="0.05292" units="cm"/>
      <inkml:brushProperty name="color" value="#339966"/>
      <inkml:brushProperty name="fitToCurve" value="1"/>
      <inkml:brushProperty name="ignorePressure" value="1"/>
    </inkml:brush>
  </inkml:definitions>
  <inkml:trace contextRef="#ctx0" brushRef="#br0">5070 284,'-25'-25,"25"25,-25 0,25-24,-24 24,-1-25,25 25,-25-25,1 1,-1 24,-24 0,49-25,-25 0,25 25,-24 0,24-25,-25 25,0 0,25-24,-24 24,-1 0,25 0,-25 0,25 0,-24 0,24 0,-25 0,25-25,-25 25,1 0,24 0,-25 0,25 0,-25 0,25 0,-24 0,-1 0,25 0,-25 0,25 0,-24 0,24 0,-25 0,1 0,24 0,-25 0,0 0,1 0,-1 0,25 0,-25 0,25 0,-49 0,49 0,-25 0,1 0,-1 0,0 0,25 0,-24 0,-1 0,25 0,-25 0,25 0,-24 0,24 0,-25 0,25 0,-25 0,1 0,24 0,-25 0,25 0,-24 0,24 0,-25 0,0 0,25 0,-24 0,-1 0,25 0,-25 0,25 0,-24 0,24 0,-25 0,25 0,-49 0,49 0,-25 0,0 0,25 0,0 0,-24 0,-1 0,25 0,-25 0,1 0,-1 25,25-25,-25 0,25 0,-49 0,49 0,-24 0,24 0,-25 0,0 0,25 24,-24-24,-1 0,25 0,-25 25,25-25,-24 25,-1-25,0 25,25-1,-49-24,49 25,-25-25,1 25,-1-25,25 24,-25 1,1-25,24 25,0 0,-50-1,26 1,24 0,-25-1,25 1,-49 0,49 0,-49 24,24-24,25-1,-49 1,49 25,-25-50,0 24,25 26,-24-50,24 49,-25-49,0 25,1 0,24-1,-25 1,0-25,25 25,-24-25,24 49,-25-49,0 25,1 0,24-1,-25-24,1 25,-1 25,0-26,1 1,-1 0,25 24,-25-49,1 50,-1-26,0 1,1 0,-1 24,0-49,25 50,-24-26,-26 1,50 25,-24-26,-1 26,0-26,1 1,-1 25,-24-26,24 26,-24-1,24 1,1-26,-26 26,26-1,-1-24,0 24,1-24,-1 24,0 1,25-1,-49-24,24 24,1-24,-1 25,25 24,-24-25,-1-24,0 24,25 26,-24-51,-26 26,50-1,-24 1,-1-26,25 26,0-1,-25-24,1 0,24 24,-25-24,0-1,25 26,-49-25,49-1,-25 26,1-1,24-24,0 24,-25 1,25-25,-25-1,25 26,-24-26,-1 1,25 25,0-1,-24-24,-1-1,0 26,25-25,-24-1,-1 1,25 0,-49 24,49-24,-25 0,0 24,25-24,-49-1,49 26,-25-25,1-1,24 26,0-1,-25 1,25-26,-25 26,25 24,-24-25,24 1,-25-1,25 1,-25-1,25 25,0-24,-24-1,-1 1,25-1,-24 0,24 26,-25-51,25 26,-25-25,25 49,0-50,-24 26,24-25,0 24,0 0,0 1,0-25,0 24,0 0,0 1,0 24,0-49,0-1,-25 26,25-1,-25-24,25 0,0 24,0-24,0 0,0-1,0 26,0-1,0-24,0 24,0-24,0 0,0 24,0 1,0-50,0 24,0 26,0-50,0 25,0-25,0 49,0-49,0 25,0-1,0-24,0 25,-24 0,24-25,0 25,0-25,-25 24,25 1,0 0,-25-1,25 1,0 0,0 0,0-1,0 26,-24-25,24-1,0 26,0-1,0-24,-25 0,25 24,-25 0,25 1,0-25,-24 24,24 0,-25-24,25 0,0 24,-25-24,25 24,0-24,-24 25,24-26,0 1,-25 24,25 1,0-25,0-1,0 51,0-51,0 1,0 24,0 1,0-1,0-24,0 24,0 1,0-25,0 24,0 0,0-24,0 25,0-1,0-24,0 24,0 1,0-26,0 26,0-1,0-24,0 0,0 24,0-24,0 24,0-24,0 24,0-24,0 25,0-26,0 26,0-26,0 1,0 0,0 24,0-49,0 25,0 24,0-24,0 0,0 0,0-1,0 1,0 0,0-1,0 1,0 0,0 0,0 24,0-24,0-1,0 1,25 0,-25 0,24 24,-24-49,0 50,25-1,-25-49,0-25,-49 50,49 0,0-1,0 26,0-1,24 1,1-1,-25 1,25-1,-1-24,1 24,-25 1,25-1,-1-24,-24 24,25-24,0 24,-25-24,0 0,0 0,24 24,26-24,-1 24,-49-24,25 0,-1 24,25-49,-24 25,0-1,24 1,-49 0,49-25,-49 25,25-25,0 24,-1 1,1-25,0 0,-1 0,26 0,-26 0,1 0,24 0,0 0,-24 0,0 0,24 0,0 0,-24 0,24 0,1 0,-26 0,26 0,-1 0,0 0,50 0,-50 25,25-25,0 0,0 24,0-24,0 0,0 0,24 0,-24 0,-24 0,48 0,-24 0,0 0,0 0,0 0,25 0,-25 0,0 0,-1 0,26 0,-25 0,25 0,-25 0,24 0,1 0,-25 0,24 0,1 0,-25 0,24-24,-24 24,25 0,-25 0,25 0,-25 0,24 0,-24-25,0 0,49 1,-49 24,25-25,-25 0,0 0,24 25,-24-24,0-1,0 25,0-25,25 1,-25 24,-25-50,0 25,25 1,-24 24,73-50,-49 50,-25-24,25-1,-25 25,1-25,-1 0,25 1,0-1,-25 0,0 0,1 1,24-1,-25 0,0 1,0-1,1 0,24 25,-50-25,26-24,-1 49,25-25,-49 1,24 24,-24-25,24 0,-25 25,26-25,-26 1,26-1,-26 25,50-49,-49 49,24-25,1-25,24 50,-25-24,0-1,0 0,1 1,-26-1,1 0,49-24,-49 49,24-50,-49 50,25-25,24 1,-24-1,-1 0,1 1,-1-1,-24 25,50-25,-50 25,24-25,-24 1,25-1,-25 25,25-49,-1 24,-24 0,50 0,-26 1,-24-1,25 0,-25 1,25 24,-25-25,24 0,1 0,-25 25,0-24,25-1,-25 0,24 1,1-1,-25 0,25 0,-1-24,-24 24,49 1,-49-26,0 25,0-24,25-1,0 26,-25-1,24-24,1 24,-25 0,0-24,0 49,25-50,-25 26,0-1,24-25,1 26,-25-1,25-24,-1-1,-24 25,0 1,25-26,-25 26,0-1,0-25,0 26,0-26,0 26,0-26,0 25,0 1,0-26,0 25,0 1,0-1,0-49,0 24,0 26,0-26,0 1,0-1,0-24,0 25,0-1,0-24,0 0,0 25,-25-25,25 24,-24 1,24-26,-25 26,25 0,-25-1,25 1,0-1,-24-24,-1 25,25-1,-25 1,25-1,-24 1,-1 0,0-1,25 25,-49-24,49-25,-49 49,49-24,-49-1,49 1,-50-1,50 1,-49-1,24 1,25-25,-49 24,24-24,1 0,-26 0,26 0,-1 24,-24 1,49-25,-49-25,24 49,0-24,1 25,-1-1,0-24,25 25,-49-1,24-24,25 25,-49-1,24-24,25 0,-49 49,24-49,25 0,-49 25,24-26,25 26,-24 0,-1-1,-24-24,24 25,1-1,-26 1,1-25,24 24,-24 1,24-1,-24 1,24-1,-24 26,24-51,-24 26,25 24,-26-49,1 25,24 24,-24-49,24 24,1 26,-1-26,0 26,25-26,-24 1,-1-1,0 26,1-1,-1-25,-24 26,24-51,1 51,-26-26,26 1,-1-1,0 26,-24-26,24 26,1-1,-1-49,-24 24,24 26,0-26,1 1,-26-1,26 1,-25 24,49-24,-50-1,50 26,-49-1,49 0,-49 0,49-24,-50 24,50 0,-49-24,24 24,25-24,-49 49,49-50,-25 26,1-1,-1 0,1 1,24-1,-25 0,0 0,25 25,-24-49,24 49,0-25,-25 1,0-1,25 25,0-25,-49 25,49-25,-25 1,1 24,24-25,0 25,-25-25,25 25,0-49,-25 49,1-25,24 25,-25 0,0-25,25 1,-24 24,24-25,-25 25,0 0,25-25,-24 25,24-25,-25 1,25 24,0-25,-24 25,24-25,-25 25,0-24,25 24,-24 0,24-25,-25 25,25-25,-25 25,25-25,-24 25,-1 0,25-24,0-1,-25 25,25-25,-24 25,24-24,-25 24,25-25,-25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479B-FD34-4F8B-A1A6-1888A71C925B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558BC-A169-4F43-99C4-737A2E65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8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1FDD7A-5F3B-4EAB-BA4C-51D25FDEFF24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E81E54-8C70-4D13-8228-586789B81973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E81E54-8C70-4D13-8228-586789B81973}" type="slidenum">
              <a:rPr lang="en-US" altLang="en-US" sz="1300"/>
              <a:pPr eaLnBrk="1" hangingPunct="1"/>
              <a:t>14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8EA014-A970-4997-8BC0-FA897AB4C914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E81E54-8C70-4D13-8228-586789B81973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19EFB3-C889-449B-9A0E-202B6DEB993C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3DA08A-7B8B-4241-836D-E61793C00893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Dirichlet Principle: Given n boxes and m&gt;n objects, at least one box must contain more than one object. </a:t>
            </a:r>
          </a:p>
          <a:p>
            <a:pPr eaLnBrk="1" hangingPunct="1"/>
            <a:r>
              <a:rPr lang="en-US" altLang="en-US">
                <a:latin typeface="Arial" charset="0"/>
              </a:rPr>
              <a:t>Example: Lamar elevator: Given Lamar University Library building, if there are 8 people in the elevator at the ground floor, then there exists a floor where two people will get off. (knowing that the Lamar University Library building has 8 floors – including ground floor).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0E5DA3-82DF-4702-8563-57160C1EF1A9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8C7D62-55E1-4216-9F78-420CC9BD6997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FA4BF-E757-4C28-BA68-FCF1B23B8026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752DBA-BEB4-45D7-BDB7-465DA106F4EC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FA4BF-E757-4C28-BA68-FCF1B23B8026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C35623-C789-4F48-A3DC-07BBE5FC9FCB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B0365-1CDF-4B5F-BE85-3A97EBDF55B6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244039-09EB-41D5-96CC-27E458518C58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C1ADA0-691F-41A6-9C1C-5E344C40D3CD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1F7B35-4D32-4C41-A68D-8CFFF94D2572}" type="datetime1">
              <a:rPr lang="en-US" smtClean="0"/>
              <a:t>7/30/2022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D1-9165-4CED-945C-44207ABD3522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6DE4-CCB5-4B7B-91F4-53E78F326CA2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CED-DC89-4924-8CFD-06F591DC6F6D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374C3BD-5268-4C89-AE8A-542B0D0199CF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F2C-694B-455A-9F75-3127272A800D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5995-6AF8-4478-8FC1-93325CFEDE21}" type="datetime1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F001-46F4-4C4E-9390-76E384B2A3ED}" type="datetime1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C592-FD4B-449C-AE3B-71FA0A3FFBEF}" type="datetime1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D49-A98A-477C-A1E9-201ECB0043EB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172C-DB11-4B20-8147-82D33012FA26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CEA67B-5E4C-45BD-B4C6-B147A0468056}" type="datetime1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CPSC-4360-01, CPSC-5360-01, Lecture 12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CSE 470 –Control Flow Graph (Path Based Testing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/>
              <a:t>BRAC University</a:t>
            </a:r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Testing: Path Based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600" dirty="0"/>
              <a:t>A generalized technique to find out the number of paths needed (known as </a:t>
            </a:r>
            <a:r>
              <a:rPr lang="en-US" altLang="en-US" sz="2600" i="1" dirty="0" err="1"/>
              <a:t>cyclomatic</a:t>
            </a:r>
            <a:r>
              <a:rPr lang="en-US" altLang="en-US" sz="2600" i="1" dirty="0"/>
              <a:t> complexity</a:t>
            </a:r>
            <a:r>
              <a:rPr lang="en-US" altLang="en-US" sz="2600" dirty="0"/>
              <a:t>) to cover all arcs and nodes in CFG.</a:t>
            </a:r>
          </a:p>
          <a:p>
            <a:pPr marL="533400" indent="-533400" eaLnBrk="1" hangingPunct="1"/>
            <a:r>
              <a:rPr lang="en-US" altLang="en-US" sz="2600" dirty="0"/>
              <a:t>Steps: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dirty="0"/>
              <a:t>Draw the CFG for the code fragment.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dirty="0"/>
              <a:t>Compute the </a:t>
            </a:r>
            <a:r>
              <a:rPr lang="en-US" altLang="en-US" sz="2200" i="1" dirty="0" err="1"/>
              <a:t>cyclomatic</a:t>
            </a:r>
            <a:r>
              <a:rPr lang="en-US" altLang="en-US" sz="2200" i="1" dirty="0"/>
              <a:t> complexity number </a:t>
            </a:r>
            <a:r>
              <a:rPr lang="en-US" altLang="en-US" sz="2200" b="1" i="1" dirty="0"/>
              <a:t>C</a:t>
            </a:r>
            <a:r>
              <a:rPr lang="en-US" altLang="en-US" sz="2200" dirty="0"/>
              <a:t>, for the CFG.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dirty="0"/>
              <a:t>Find at most </a:t>
            </a:r>
            <a:r>
              <a:rPr lang="en-US" altLang="en-US" sz="2200" b="1" i="1" dirty="0"/>
              <a:t>C </a:t>
            </a:r>
            <a:r>
              <a:rPr lang="en-US" altLang="en-US" sz="2200" dirty="0"/>
              <a:t>paths that cover the nodes and arcs in a CFG, also known as </a:t>
            </a:r>
            <a:r>
              <a:rPr lang="en-US" altLang="en-US" sz="2200" b="1" dirty="0"/>
              <a:t>Basic Paths Set;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dirty="0"/>
              <a:t>Design test cases to force execution along paths in the </a:t>
            </a:r>
            <a:r>
              <a:rPr lang="en-US" altLang="en-US" sz="2200" b="1" dirty="0"/>
              <a:t>Basic Paths Set.</a:t>
            </a:r>
            <a:endParaRPr lang="en-US" alt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4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Based Testing: Step 1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print min</a:t>
            </a:r>
          </a:p>
        </p:txBody>
      </p:sp>
      <p:sp>
        <p:nvSpPr>
          <p:cNvPr id="15367" name="AutoShape 4"/>
          <p:cNvSpPr>
            <a:spLocks/>
          </p:cNvSpPr>
          <p:nvPr/>
        </p:nvSpPr>
        <p:spPr bwMode="auto">
          <a:xfrm>
            <a:off x="4038600" y="2286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267200" y="2362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5369" name="AutoShape 6"/>
          <p:cNvSpPr>
            <a:spLocks/>
          </p:cNvSpPr>
          <p:nvPr/>
        </p:nvSpPr>
        <p:spPr bwMode="auto">
          <a:xfrm>
            <a:off x="4038600" y="3200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4267200" y="3124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5371" name="AutoShape 8"/>
          <p:cNvSpPr>
            <a:spLocks/>
          </p:cNvSpPr>
          <p:nvPr/>
        </p:nvSpPr>
        <p:spPr bwMode="auto">
          <a:xfrm>
            <a:off x="4038600" y="3581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426720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5373" name="AutoShape 10"/>
          <p:cNvSpPr>
            <a:spLocks/>
          </p:cNvSpPr>
          <p:nvPr/>
        </p:nvSpPr>
        <p:spPr bwMode="auto">
          <a:xfrm>
            <a:off x="4038600" y="39624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Text Box 11"/>
          <p:cNvSpPr txBox="1">
            <a:spLocks noChangeArrowheads="1"/>
          </p:cNvSpPr>
          <p:nvPr/>
        </p:nvSpPr>
        <p:spPr bwMode="auto">
          <a:xfrm>
            <a:off x="42672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5375" name="AutoShape 12"/>
          <p:cNvSpPr>
            <a:spLocks/>
          </p:cNvSpPr>
          <p:nvPr/>
        </p:nvSpPr>
        <p:spPr bwMode="auto">
          <a:xfrm>
            <a:off x="4038600" y="42672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4267200" y="4191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5</a:t>
            </a:r>
          </a:p>
        </p:txBody>
      </p:sp>
      <p:sp>
        <p:nvSpPr>
          <p:cNvPr id="15377" name="AutoShape 14"/>
          <p:cNvSpPr>
            <a:spLocks/>
          </p:cNvSpPr>
          <p:nvPr/>
        </p:nvSpPr>
        <p:spPr bwMode="auto">
          <a:xfrm>
            <a:off x="4038600" y="4876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42672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6</a:t>
            </a:r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4800600" y="1447800"/>
            <a:ext cx="3810000" cy="45688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64008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1" name="Text Box 18"/>
          <p:cNvSpPr txBox="1">
            <a:spLocks noChangeArrowheads="1"/>
          </p:cNvSpPr>
          <p:nvPr/>
        </p:nvSpPr>
        <p:spPr bwMode="auto">
          <a:xfrm>
            <a:off x="6553200" y="5715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5382" name="Oval 19"/>
          <p:cNvSpPr>
            <a:spLocks noChangeArrowheads="1"/>
          </p:cNvSpPr>
          <p:nvPr/>
        </p:nvSpPr>
        <p:spPr bwMode="auto">
          <a:xfrm>
            <a:off x="6096000" y="2057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3" name="Oval 20"/>
          <p:cNvSpPr>
            <a:spLocks noChangeArrowheads="1"/>
          </p:cNvSpPr>
          <p:nvPr/>
        </p:nvSpPr>
        <p:spPr bwMode="auto">
          <a:xfrm>
            <a:off x="6096000" y="2819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4" name="Line 21"/>
          <p:cNvSpPr>
            <a:spLocks noChangeShapeType="1"/>
          </p:cNvSpPr>
          <p:nvPr/>
        </p:nvSpPr>
        <p:spPr bwMode="auto">
          <a:xfrm>
            <a:off x="6400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5" name="Oval 22"/>
          <p:cNvSpPr>
            <a:spLocks noChangeArrowheads="1"/>
          </p:cNvSpPr>
          <p:nvPr/>
        </p:nvSpPr>
        <p:spPr bwMode="auto">
          <a:xfrm>
            <a:off x="6858000" y="3505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3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6727031" y="311943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T</a:t>
            </a:r>
          </a:p>
        </p:txBody>
      </p:sp>
      <p:sp>
        <p:nvSpPr>
          <p:cNvPr id="15387" name="Text Box 24"/>
          <p:cNvSpPr txBox="1">
            <a:spLocks noChangeArrowheads="1"/>
          </p:cNvSpPr>
          <p:nvPr/>
        </p:nvSpPr>
        <p:spPr bwMode="auto">
          <a:xfrm>
            <a:off x="5715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5388" name="Oval 25"/>
          <p:cNvSpPr>
            <a:spLocks noChangeArrowheads="1"/>
          </p:cNvSpPr>
          <p:nvPr/>
        </p:nvSpPr>
        <p:spPr bwMode="auto">
          <a:xfrm>
            <a:off x="7620000" y="4221307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4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>
            <a:off x="6705600" y="3124200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0" name="Line 27"/>
          <p:cNvSpPr>
            <a:spLocks noChangeShapeType="1"/>
          </p:cNvSpPr>
          <p:nvPr/>
        </p:nvSpPr>
        <p:spPr bwMode="auto">
          <a:xfrm flipH="1">
            <a:off x="6553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1" name="Oval 28"/>
          <p:cNvSpPr>
            <a:spLocks noChangeArrowheads="1"/>
          </p:cNvSpPr>
          <p:nvPr/>
        </p:nvSpPr>
        <p:spPr bwMode="auto">
          <a:xfrm>
            <a:off x="6195796" y="426936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5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15392" name="Oval 29"/>
          <p:cNvSpPr>
            <a:spLocks noChangeArrowheads="1"/>
          </p:cNvSpPr>
          <p:nvPr/>
        </p:nvSpPr>
        <p:spPr bwMode="auto">
          <a:xfrm>
            <a:off x="5181600" y="4800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6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93" name="Text Box 30"/>
          <p:cNvSpPr txBox="1">
            <a:spLocks noChangeArrowheads="1"/>
          </p:cNvSpPr>
          <p:nvPr/>
        </p:nvSpPr>
        <p:spPr bwMode="auto">
          <a:xfrm>
            <a:off x="73914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>
            <a:off x="7338796" y="3948112"/>
            <a:ext cx="357404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5" name="Text Box 32"/>
          <p:cNvSpPr txBox="1">
            <a:spLocks noChangeArrowheads="1"/>
          </p:cNvSpPr>
          <p:nvPr/>
        </p:nvSpPr>
        <p:spPr bwMode="auto">
          <a:xfrm>
            <a:off x="6526898" y="3876676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  <p:sp>
        <p:nvSpPr>
          <p:cNvPr id="15396" name="Line 33"/>
          <p:cNvSpPr>
            <a:spLocks noChangeShapeType="1"/>
          </p:cNvSpPr>
          <p:nvPr/>
        </p:nvSpPr>
        <p:spPr bwMode="auto">
          <a:xfrm flipH="1">
            <a:off x="5486400" y="32004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7" name="Line 34"/>
          <p:cNvSpPr>
            <a:spLocks noChangeShapeType="1"/>
          </p:cNvSpPr>
          <p:nvPr/>
        </p:nvSpPr>
        <p:spPr bwMode="auto">
          <a:xfrm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H="1" flipV="1">
            <a:off x="6805395" y="4495800"/>
            <a:ext cx="814603" cy="6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7" name="Picture 3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071147-50BE-4A48-B61C-FB8980607B58}"/>
              </a:ext>
            </a:extLst>
          </p:cNvPr>
          <p:cNvCxnSpPr>
            <a:cxnSpLocks/>
            <a:endCxn id="15383" idx="4"/>
          </p:cNvCxnSpPr>
          <p:nvPr/>
        </p:nvCxnSpPr>
        <p:spPr>
          <a:xfrm flipH="1" flipV="1">
            <a:off x="6400800" y="3286125"/>
            <a:ext cx="19050" cy="10001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41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animBg="1"/>
      <p:bldP spid="15382" grpId="0" animBg="1"/>
      <p:bldP spid="15383" grpId="0" animBg="1"/>
      <p:bldP spid="15384" grpId="0" animBg="1"/>
      <p:bldP spid="15385" grpId="0" animBg="1"/>
      <p:bldP spid="15386" grpId="0"/>
      <p:bldP spid="15387" grpId="0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/>
      <p:bldP spid="15394" grpId="0" animBg="1"/>
      <p:bldP spid="15395" grpId="0"/>
      <p:bldP spid="15396" grpId="0" animBg="1"/>
      <p:bldP spid="15397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Base Testing: Step 2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19200"/>
            <a:ext cx="7747000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ea typeface="Times New Roman" pitchFamily="18" charset="0"/>
                <a:cs typeface="Arial" charset="0"/>
              </a:rPr>
              <a:t>1.  The complexity M is then defined as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b="1" dirty="0">
                <a:ea typeface="Times New Roman" pitchFamily="18" charset="0"/>
                <a:cs typeface="Arial" charset="0"/>
              </a:rPr>
              <a:t>                  </a:t>
            </a:r>
            <a:r>
              <a:rPr lang="en-US" altLang="en-US" sz="2400" b="1" dirty="0">
                <a:solidFill>
                  <a:srgbClr val="0070C0"/>
                </a:solidFill>
                <a:latin typeface="+mj-lt"/>
                <a:ea typeface="Times New Roman" pitchFamily="18" charset="0"/>
                <a:cs typeface="Arial" charset="0"/>
              </a:rPr>
              <a:t>M = R + 1</a:t>
            </a:r>
            <a:r>
              <a:rPr lang="en-US" altLang="en-US" sz="2400" dirty="0">
                <a:ea typeface="Times New Roman" pitchFamily="18" charset="0"/>
                <a:cs typeface="Arial" charset="0"/>
              </a:rPr>
              <a:t>,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dirty="0">
                <a:ea typeface="Times New Roman" pitchFamily="18" charset="0"/>
                <a:cs typeface="Arial" charset="0"/>
              </a:rPr>
              <a:t>where </a:t>
            </a:r>
            <a:r>
              <a:rPr lang="en-US" altLang="en-US" sz="2000" i="1" dirty="0">
                <a:ea typeface="Times New Roman" pitchFamily="18" charset="0"/>
                <a:cs typeface="Arial" charset="0"/>
              </a:rPr>
              <a:t>R </a:t>
            </a:r>
            <a:r>
              <a:rPr lang="en-US" altLang="en-US" sz="2000" dirty="0">
                <a:ea typeface="Times New Roman" pitchFamily="18" charset="0"/>
                <a:cs typeface="Arial" charset="0"/>
              </a:rPr>
              <a:t>= the number of regions in the graph. </a:t>
            </a:r>
          </a:p>
          <a:p>
            <a:pPr marL="0" indent="0">
              <a:buNone/>
            </a:pPr>
            <a:r>
              <a:rPr lang="en-US" altLang="en-US" sz="2000" dirty="0">
                <a:ea typeface="Times New Roman" pitchFamily="18" charset="0"/>
                <a:cs typeface="Arial" charset="0"/>
              </a:rPr>
              <a:t>2.   The complexity M is then defined as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b="1" dirty="0">
                <a:ea typeface="Times New Roman" pitchFamily="18" charset="0"/>
                <a:cs typeface="Arial" charset="0"/>
              </a:rPr>
              <a:t>                  </a:t>
            </a:r>
            <a:r>
              <a:rPr lang="en-US" altLang="en-US" sz="2400" b="1" dirty="0">
                <a:solidFill>
                  <a:srgbClr val="0070C0"/>
                </a:solidFill>
                <a:latin typeface="+mj-lt"/>
                <a:ea typeface="Times New Roman" pitchFamily="18" charset="0"/>
                <a:cs typeface="Arial" charset="0"/>
              </a:rPr>
              <a:t>M = P + 1</a:t>
            </a:r>
            <a:r>
              <a:rPr lang="en-US" altLang="en-US" sz="2400" dirty="0">
                <a:ea typeface="Times New Roman" pitchFamily="18" charset="0"/>
                <a:cs typeface="Arial" charset="0"/>
              </a:rPr>
              <a:t>,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dirty="0">
                <a:ea typeface="Times New Roman" pitchFamily="18" charset="0"/>
                <a:cs typeface="Arial" charset="0"/>
              </a:rPr>
              <a:t>where </a:t>
            </a:r>
            <a:r>
              <a:rPr lang="en-US" altLang="en-US" sz="2000" i="1" dirty="0">
                <a:ea typeface="Times New Roman" pitchFamily="18" charset="0"/>
                <a:cs typeface="Arial" charset="0"/>
              </a:rPr>
              <a:t>P </a:t>
            </a:r>
            <a:r>
              <a:rPr lang="en-US" altLang="en-US" sz="2000" dirty="0">
                <a:ea typeface="Times New Roman" pitchFamily="18" charset="0"/>
                <a:cs typeface="Arial" charset="0"/>
              </a:rPr>
              <a:t>= the number of predicate nodes in the graph.</a:t>
            </a:r>
          </a:p>
          <a:p>
            <a:pPr marL="0" indent="0">
              <a:buNone/>
            </a:pPr>
            <a:r>
              <a:rPr lang="en-US" altLang="en-US" sz="2000" dirty="0">
                <a:ea typeface="Times New Roman" pitchFamily="18" charset="0"/>
                <a:cs typeface="Arial" charset="0"/>
              </a:rPr>
              <a:t>3.   The complexity M is then defined as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dirty="0">
                <a:ea typeface="Times New Roman" pitchFamily="18" charset="0"/>
                <a:cs typeface="Arial" charset="0"/>
              </a:rPr>
              <a:t>			</a:t>
            </a:r>
            <a:r>
              <a:rPr lang="en-US" altLang="en-US" sz="2400" b="1" dirty="0">
                <a:solidFill>
                  <a:srgbClr val="0070C0"/>
                </a:solidFill>
                <a:latin typeface="+mj-lt"/>
                <a:ea typeface="Times New Roman" pitchFamily="18" charset="0"/>
                <a:cs typeface="Arial" charset="0"/>
              </a:rPr>
              <a:t>M = E − N + 2P</a:t>
            </a:r>
            <a:r>
              <a:rPr lang="en-US" altLang="en-US" sz="2400" dirty="0">
                <a:ea typeface="Times New Roman" pitchFamily="18" charset="0"/>
                <a:cs typeface="Arial" charset="0"/>
              </a:rPr>
              <a:t>,where </a:t>
            </a:r>
          </a:p>
          <a:p>
            <a:pPr lvl="1"/>
            <a:r>
              <a:rPr lang="en-US" altLang="en-US" sz="2000" i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E </a:t>
            </a:r>
            <a:r>
              <a:rPr lang="en-US" altLang="en-US" sz="20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= the number of edges of the graph. </a:t>
            </a:r>
          </a:p>
          <a:p>
            <a:pPr lvl="1"/>
            <a:r>
              <a:rPr lang="en-US" altLang="en-US" sz="2000" i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N </a:t>
            </a:r>
            <a:r>
              <a:rPr lang="en-US" altLang="en-US" sz="20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= the number of nodes of the graph. </a:t>
            </a:r>
          </a:p>
          <a:p>
            <a:pPr lvl="1"/>
            <a:r>
              <a:rPr lang="en-US" altLang="en-US" sz="2000" i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= the number of connected components. 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dirty="0">
                <a:ea typeface="Times New Roman" pitchFamily="18" charset="0"/>
                <a:cs typeface="Arial" charset="0"/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en-US" altLang="en-US" sz="2000" dirty="0">
              <a:ea typeface="Times New Roman" pitchFamily="18" charset="0"/>
              <a:cs typeface="Arial" charset="0"/>
            </a:endParaRPr>
          </a:p>
          <a:p>
            <a:endParaRPr lang="en-US" altLang="en-US" dirty="0">
              <a:ea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8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2</a:t>
            </a:r>
          </a:p>
        </p:txBody>
      </p:sp>
      <p:grpSp>
        <p:nvGrpSpPr>
          <p:cNvPr id="20486" name="Group 3"/>
          <p:cNvGrpSpPr>
            <a:grpSpLocks/>
          </p:cNvGrpSpPr>
          <p:nvPr/>
        </p:nvGrpSpPr>
        <p:grpSpPr bwMode="auto">
          <a:xfrm>
            <a:off x="457200" y="1600200"/>
            <a:ext cx="3581400" cy="4416425"/>
            <a:chOff x="3072" y="1056"/>
            <a:chExt cx="2400" cy="278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49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114800" y="2590800"/>
            <a:ext cx="5029200" cy="2514600"/>
          </a:xfrm>
          <a:noFill/>
        </p:spPr>
        <p:txBody>
          <a:bodyPr/>
          <a:lstStyle/>
          <a:p>
            <a:pPr eaLnBrk="1" hangingPunct="1"/>
            <a:r>
              <a:rPr lang="en-US" altLang="en-US" sz="2600" dirty="0" err="1"/>
              <a:t>Cyclomatic</a:t>
            </a:r>
            <a:r>
              <a:rPr lang="en-US" altLang="en-US" sz="2600" dirty="0"/>
              <a:t> complexity = </a:t>
            </a:r>
          </a:p>
          <a:p>
            <a:pPr lvl="1" eaLnBrk="1" hangingPunct="1"/>
            <a:r>
              <a:rPr lang="en-US" altLang="en-US" sz="2400" dirty="0"/>
              <a:t>The number of ‘regions’ in the graph( R )  + 1</a:t>
            </a:r>
          </a:p>
          <a:p>
            <a:pPr lvl="1" eaLnBrk="1" hangingPunct="1"/>
            <a:r>
              <a:rPr lang="en-US" altLang="en-US" sz="2400" dirty="0"/>
              <a:t> 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7" name="Picture 2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09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Base Testing: Step 2</a:t>
            </a:r>
          </a:p>
        </p:txBody>
      </p: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682836" y="2628900"/>
            <a:ext cx="5029200" cy="2514600"/>
          </a:xfrm>
          <a:noFill/>
        </p:spPr>
        <p:txBody>
          <a:bodyPr/>
          <a:lstStyle/>
          <a:p>
            <a:pPr eaLnBrk="1" hangingPunct="1"/>
            <a:r>
              <a:rPr lang="en-US" altLang="en-US" sz="2600" dirty="0" err="1"/>
              <a:t>Cyclomatic</a:t>
            </a:r>
            <a:r>
              <a:rPr lang="en-US" altLang="en-US" sz="2600" dirty="0"/>
              <a:t> complexity, M = </a:t>
            </a:r>
          </a:p>
          <a:p>
            <a:pPr lvl="1" eaLnBrk="1" hangingPunct="1"/>
            <a:r>
              <a:rPr lang="en-US" altLang="en-US" sz="2400" dirty="0"/>
              <a:t>The number of ‘regions’ in the graph( R )  + 1</a:t>
            </a:r>
          </a:p>
          <a:p>
            <a:pPr lvl="1" eaLnBrk="1" hangingPunct="1"/>
            <a:r>
              <a:rPr lang="en-US" altLang="en-US" sz="2400" dirty="0"/>
              <a:t> = 2 +1 = 3</a:t>
            </a:r>
            <a:endParaRPr lang="en-US" altLang="en-US" dirty="0"/>
          </a:p>
        </p:txBody>
      </p: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6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3419475"/>
              <a:ext cx="268288" cy="590550"/>
            </p14:xfrm>
          </p:contentPart>
        </mc:Choice>
        <mc:Fallback xmlns="">
          <p:pic>
            <p:nvPicPr>
              <p:cNvPr id="79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399" y="3410113"/>
                <a:ext cx="286989" cy="60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4152900"/>
              <a:ext cx="438150" cy="295275"/>
            </p14:xfrm>
          </p:contentPart>
        </mc:Choice>
        <mc:Fallback xmlns="">
          <p:pic>
            <p:nvPicPr>
              <p:cNvPr id="80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464" y="4143538"/>
                <a:ext cx="456871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1731963"/>
              <a:ext cx="3268662" cy="4010025"/>
            </p14:xfrm>
          </p:contentPart>
        </mc:Choice>
        <mc:Fallback xmlns="">
          <p:pic>
            <p:nvPicPr>
              <p:cNvPr id="81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728" y="1722603"/>
                <a:ext cx="3287381" cy="402874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" name="Picture 29" descr="bra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81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Base Testing: Step 2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1515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1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4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5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7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1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2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151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752600"/>
            <a:ext cx="3962400" cy="4343400"/>
          </a:xfrm>
          <a:noFill/>
        </p:spPr>
        <p:txBody>
          <a:bodyPr/>
          <a:lstStyle/>
          <a:p>
            <a:pPr eaLnBrk="1" hangingPunct="1"/>
            <a:r>
              <a:rPr lang="en-US" altLang="en-US" sz="2100" dirty="0"/>
              <a:t>M = Number of ‘predicate’ node (P) + 1</a:t>
            </a:r>
          </a:p>
          <a:p>
            <a:pPr eaLnBrk="1" hangingPunct="1"/>
            <a:r>
              <a:rPr lang="en-US" altLang="en-US" sz="2100" dirty="0"/>
              <a:t>In this example:</a:t>
            </a:r>
          </a:p>
          <a:p>
            <a:pPr lvl="1" eaLnBrk="1" hangingPunct="1"/>
            <a:r>
              <a:rPr lang="en-US" altLang="en-US" sz="2000" dirty="0"/>
              <a:t>Predicates, P = 2 </a:t>
            </a:r>
          </a:p>
          <a:p>
            <a:pPr lvl="2" eaLnBrk="1" hangingPunct="1"/>
            <a:r>
              <a:rPr lang="en-US" altLang="en-US" sz="1800" dirty="0"/>
              <a:t>(Node 2 and 3)</a:t>
            </a:r>
          </a:p>
          <a:p>
            <a:pPr lvl="1" eaLnBrk="1" hangingPunct="1"/>
            <a:r>
              <a:rPr lang="en-US" altLang="en-US" sz="2000" dirty="0" err="1"/>
              <a:t>Cyclomatic</a:t>
            </a:r>
            <a:r>
              <a:rPr lang="en-US" altLang="en-US" sz="2000" dirty="0"/>
              <a:t> Complexity, M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/>
              <a:t>	= 2 + 1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/>
              <a:t>    = 3</a:t>
            </a:r>
            <a:endParaRPr lang="en-US" alt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7" name="Picture 2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98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Base Testing: Step 2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6019800" cy="4191000"/>
          </a:xfrm>
        </p:spPr>
      </p:pic>
      <p:sp>
        <p:nvSpPr>
          <p:cNvPr id="6" name="TextBox 5"/>
          <p:cNvSpPr txBox="1"/>
          <p:nvPr/>
        </p:nvSpPr>
        <p:spPr>
          <a:xfrm>
            <a:off x="2667000" y="1288473"/>
            <a:ext cx="354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 Components in a Graph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7579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2</a:t>
            </a:r>
          </a:p>
        </p:txBody>
      </p:sp>
      <p:grpSp>
        <p:nvGrpSpPr>
          <p:cNvPr id="20486" name="Group 3"/>
          <p:cNvGrpSpPr>
            <a:grpSpLocks/>
          </p:cNvGrpSpPr>
          <p:nvPr/>
        </p:nvGrpSpPr>
        <p:grpSpPr bwMode="auto">
          <a:xfrm>
            <a:off x="457200" y="1600200"/>
            <a:ext cx="3581400" cy="4416425"/>
            <a:chOff x="3072" y="1056"/>
            <a:chExt cx="2400" cy="278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49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114800" y="2590800"/>
            <a:ext cx="5029200" cy="25146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600" dirty="0" err="1"/>
              <a:t>Cyclomatic</a:t>
            </a:r>
            <a:r>
              <a:rPr lang="en-US" altLang="en-US" sz="2600" dirty="0"/>
              <a:t> complexity, M = </a:t>
            </a:r>
            <a:r>
              <a:rPr lang="en-US" altLang="en-US" sz="2400" b="1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E − N + 2P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/>
              <a:t>E, edges = 7</a:t>
            </a:r>
          </a:p>
          <a:p>
            <a:pPr eaLnBrk="1" hangingPunct="1"/>
            <a:r>
              <a:rPr lang="en-US" altLang="en-US" sz="2400" dirty="0"/>
              <a:t>N, nodes = 6</a:t>
            </a:r>
          </a:p>
          <a:p>
            <a:pPr eaLnBrk="1" hangingPunct="1"/>
            <a:r>
              <a:rPr lang="en-US" altLang="en-US" sz="2400" dirty="0"/>
              <a:t>P, connected components = 1</a:t>
            </a:r>
          </a:p>
          <a:p>
            <a:pPr eaLnBrk="1" hangingPunct="1"/>
            <a:r>
              <a:rPr lang="en-US" altLang="en-US" sz="2400" dirty="0"/>
              <a:t>= 7 – 6 + (2x1)</a:t>
            </a:r>
          </a:p>
          <a:p>
            <a:pPr eaLnBrk="1" hangingPunct="1"/>
            <a:r>
              <a:rPr lang="en-US" altLang="en-US" sz="2400" dirty="0"/>
              <a:t>= 3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" name="Picture 2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545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3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Independent path: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An </a:t>
            </a:r>
            <a:r>
              <a:rPr lang="en-US" altLang="en-US" sz="2200" b="1" dirty="0"/>
              <a:t>executable </a:t>
            </a:r>
            <a:r>
              <a:rPr lang="en-US" altLang="en-US" sz="2200" dirty="0"/>
              <a:t>or</a:t>
            </a:r>
            <a:r>
              <a:rPr lang="en-US" altLang="en-US" sz="2200" b="1" dirty="0"/>
              <a:t> realizable path</a:t>
            </a:r>
            <a:r>
              <a:rPr lang="en-US" altLang="en-US" sz="2200" dirty="0"/>
              <a:t> through the graph from the start node to the end node that has not been traversed before.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Must </a:t>
            </a:r>
            <a:r>
              <a:rPr lang="en-US" altLang="en-US" sz="2200" dirty="0"/>
              <a:t>move along </a:t>
            </a:r>
            <a:r>
              <a:rPr lang="en-US" altLang="en-US" sz="2200" b="1" dirty="0"/>
              <a:t>at least one arc</a:t>
            </a:r>
            <a:r>
              <a:rPr lang="en-US" altLang="en-US" sz="2200" dirty="0"/>
              <a:t> that has not been yet traversed (an unvisited arc).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The objective is to cover all statements in a program by independent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number of independent paths to discover &lt;= </a:t>
            </a:r>
            <a:r>
              <a:rPr lang="en-US" altLang="en-US" dirty="0" err="1">
                <a:sym typeface="Wingdings" pitchFamily="2" charset="2"/>
              </a:rPr>
              <a:t>C</a:t>
            </a:r>
            <a:r>
              <a:rPr lang="en-US" altLang="en-US" sz="2600" dirty="0" err="1">
                <a:sym typeface="Wingdings" pitchFamily="2" charset="2"/>
              </a:rPr>
              <a:t>yclomatic</a:t>
            </a:r>
            <a:r>
              <a:rPr lang="en-US" altLang="en-US" sz="2600" dirty="0">
                <a:sym typeface="Wingdings" pitchFamily="2" charset="2"/>
              </a:rPr>
              <a:t> complexity number</a:t>
            </a:r>
            <a:r>
              <a:rPr lang="en-US" altLang="en-US" dirty="0">
                <a:sym typeface="Wingdings" pitchFamily="2" charset="2"/>
              </a:rPr>
              <a:t>, 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ym typeface="Wingdings" pitchFamily="2" charset="2"/>
              </a:rPr>
              <a:t>The set of Independent paths is called </a:t>
            </a:r>
            <a:r>
              <a:rPr lang="en-US" altLang="en-US" sz="2600" b="1" dirty="0">
                <a:sym typeface="Wingdings" pitchFamily="2" charset="2"/>
              </a:rPr>
              <a:t>Basic Path Set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3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763000" cy="36576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 = Regions + 1 = 2 + 1 = 3</a:t>
            </a:r>
          </a:p>
          <a:p>
            <a:r>
              <a:rPr lang="en-US" altLang="en-US" sz="2400" dirty="0"/>
              <a:t>1-2-3-5 can be the first independent path; 1-2-4-5 is another; 1-2-3-5-2-4-5 is one more. </a:t>
            </a:r>
          </a:p>
          <a:p>
            <a:r>
              <a:rPr lang="en-US" altLang="en-US" sz="2400" dirty="0"/>
              <a:t>Alternatively, if we had identified 1-2-3-5-2-4-5 as the first independent path, there would be no more independent paths.  </a:t>
            </a:r>
          </a:p>
          <a:p>
            <a:r>
              <a:rPr lang="en-US" altLang="en-US" sz="2400" dirty="0"/>
              <a:t>The number of independent paths therefore can vary according to the order we identify them. </a:t>
            </a:r>
          </a:p>
          <a:p>
            <a:endParaRPr lang="en-US" altLang="en-US" dirty="0"/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4BE85E-E6FF-4BCF-9EF0-E7513A496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0111"/>
            <a:ext cx="6019800" cy="2133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93AFF-1076-4BB0-9DA4-F3D8ACFB5112}"/>
              </a:ext>
            </a:extLst>
          </p:cNvPr>
          <p:cNvCxnSpPr/>
          <p:nvPr/>
        </p:nvCxnSpPr>
        <p:spPr>
          <a:xfrm>
            <a:off x="7285382" y="16764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5D28DD-3D9D-469D-A6DE-C4A2A090AE62}"/>
              </a:ext>
            </a:extLst>
          </p:cNvPr>
          <p:cNvSpPr/>
          <p:nvPr/>
        </p:nvSpPr>
        <p:spPr>
          <a:xfrm>
            <a:off x="8352183" y="1350894"/>
            <a:ext cx="606287" cy="61042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77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Flow Graph: Introduction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An abstract representation of a structured program/function/method.</a:t>
            </a:r>
          </a:p>
          <a:p>
            <a:pPr eaLnBrk="1" hangingPunct="1"/>
            <a:r>
              <a:rPr lang="en-US" altLang="en-US" sz="2600" dirty="0"/>
              <a:t>Consists of two major components:</a:t>
            </a:r>
          </a:p>
          <a:p>
            <a:pPr lvl="1" eaLnBrk="1" hangingPunct="1"/>
            <a:r>
              <a:rPr lang="en-US" altLang="en-US" sz="2200" i="1" dirty="0"/>
              <a:t>Node</a:t>
            </a:r>
            <a:r>
              <a:rPr lang="en-US" altLang="en-US" sz="2200" dirty="0"/>
              <a:t>:</a:t>
            </a:r>
          </a:p>
          <a:p>
            <a:pPr lvl="2" eaLnBrk="1" hangingPunct="1"/>
            <a:r>
              <a:rPr lang="en-US" altLang="en-US" sz="2000" dirty="0"/>
              <a:t>Represents a stretch of sequential code statements with no branches.</a:t>
            </a:r>
          </a:p>
          <a:p>
            <a:pPr lvl="1" eaLnBrk="1" hangingPunct="1"/>
            <a:r>
              <a:rPr lang="en-US" altLang="en-US" sz="2200" i="1" dirty="0"/>
              <a:t>Directed Edge</a:t>
            </a:r>
            <a:r>
              <a:rPr lang="en-US" altLang="en-US" sz="2200" dirty="0"/>
              <a:t> (also called </a:t>
            </a:r>
            <a:r>
              <a:rPr lang="en-US" altLang="en-US" sz="2200" i="1" dirty="0"/>
              <a:t>arc</a:t>
            </a:r>
            <a:r>
              <a:rPr lang="en-US" altLang="en-US" sz="2200" dirty="0"/>
              <a:t>):</a:t>
            </a:r>
          </a:p>
          <a:p>
            <a:pPr lvl="2" eaLnBrk="1" hangingPunct="1"/>
            <a:r>
              <a:rPr lang="en-US" altLang="en-US" sz="2000" dirty="0"/>
              <a:t>Represents a branch, alternative path in execution.</a:t>
            </a:r>
          </a:p>
          <a:p>
            <a:pPr eaLnBrk="1" hangingPunct="1"/>
            <a:r>
              <a:rPr lang="en-US" altLang="en-US" sz="2600" dirty="0"/>
              <a:t>Path:</a:t>
            </a:r>
          </a:p>
          <a:p>
            <a:pPr lvl="1" eaLnBrk="1" hangingPunct="1"/>
            <a:r>
              <a:rPr lang="en-US" altLang="en-US" sz="2200" dirty="0"/>
              <a:t>A collection of </a:t>
            </a:r>
            <a:r>
              <a:rPr lang="en-US" altLang="en-US" sz="2200" i="1" dirty="0"/>
              <a:t>Nodes </a:t>
            </a:r>
            <a:r>
              <a:rPr lang="en-US" altLang="en-US" sz="2200" dirty="0"/>
              <a:t>linked with </a:t>
            </a:r>
            <a:r>
              <a:rPr lang="en-US" altLang="en-US" sz="2200" i="1" dirty="0"/>
              <a:t>Directed Edges.</a:t>
            </a:r>
            <a:endParaRPr lang="en-US" alt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0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3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4587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1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3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595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7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8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602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604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5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6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7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58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828800"/>
            <a:ext cx="4343400" cy="3505200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Cyclomatic complexity = 3.</a:t>
            </a:r>
          </a:p>
          <a:p>
            <a:pPr eaLnBrk="1" hangingPunct="1"/>
            <a:r>
              <a:rPr lang="en-US" altLang="en-US" sz="2400"/>
              <a:t>Need at most </a:t>
            </a:r>
            <a:r>
              <a:rPr lang="en-US" altLang="en-US" sz="2400" b="1"/>
              <a:t>3 </a:t>
            </a:r>
            <a:r>
              <a:rPr lang="en-US" altLang="en-US" sz="2400"/>
              <a:t>independent paths to cover the CFG.</a:t>
            </a:r>
          </a:p>
          <a:p>
            <a:pPr eaLnBrk="1" hangingPunct="1"/>
            <a:r>
              <a:rPr lang="en-US" altLang="en-US" sz="2400"/>
              <a:t>In this example:</a:t>
            </a:r>
          </a:p>
          <a:p>
            <a:pPr lvl="1" eaLnBrk="1" hangingPunct="1"/>
            <a:r>
              <a:rPr lang="en-US" altLang="en-US" sz="2000">
                <a:solidFill>
                  <a:srgbClr val="FF3300"/>
                </a:solidFill>
              </a:rPr>
              <a:t>[ 1 – 2 – 6 ]</a:t>
            </a:r>
          </a:p>
          <a:p>
            <a:pPr lvl="1" eaLnBrk="1" hangingPunct="1"/>
            <a:r>
              <a:rPr lang="en-US" altLang="en-US" sz="2000">
                <a:solidFill>
                  <a:srgbClr val="009900"/>
                </a:solidFill>
              </a:rPr>
              <a:t>[ 1 – 2 – 3 – 5 – 2 – 6 ]</a:t>
            </a:r>
          </a:p>
          <a:p>
            <a:pPr lvl="1" eaLnBrk="1" hangingPunct="1"/>
            <a:r>
              <a:rPr lang="en-US" altLang="en-US" sz="2000">
                <a:solidFill>
                  <a:srgbClr val="0033CC"/>
                </a:solidFill>
              </a:rPr>
              <a:t>[ 1 – 2 – 3 – 4 – 5 – 2 – 6]</a:t>
            </a:r>
          </a:p>
        </p:txBody>
      </p:sp>
      <p:sp>
        <p:nvSpPr>
          <p:cNvPr id="24584" name="Freeform 26"/>
          <p:cNvSpPr>
            <a:spLocks/>
          </p:cNvSpPr>
          <p:nvPr/>
        </p:nvSpPr>
        <p:spPr bwMode="auto">
          <a:xfrm>
            <a:off x="1271588" y="1771650"/>
            <a:ext cx="1071562" cy="3986213"/>
          </a:xfrm>
          <a:custGeom>
            <a:avLst/>
            <a:gdLst>
              <a:gd name="T0" fmla="*/ 2147483647 w 675"/>
              <a:gd name="T1" fmla="*/ 0 h 2511"/>
              <a:gd name="T2" fmla="*/ 2147483647 w 675"/>
              <a:gd name="T3" fmla="*/ 2147483647 h 2511"/>
              <a:gd name="T4" fmla="*/ 2147483647 w 675"/>
              <a:gd name="T5" fmla="*/ 2147483647 h 2511"/>
              <a:gd name="T6" fmla="*/ 0 w 675"/>
              <a:gd name="T7" fmla="*/ 2147483647 h 2511"/>
              <a:gd name="T8" fmla="*/ 0 60000 65536"/>
              <a:gd name="T9" fmla="*/ 0 60000 65536"/>
              <a:gd name="T10" fmla="*/ 0 60000 65536"/>
              <a:gd name="T11" fmla="*/ 0 60000 65536"/>
              <a:gd name="T12" fmla="*/ 0 w 675"/>
              <a:gd name="T13" fmla="*/ 0 h 2511"/>
              <a:gd name="T14" fmla="*/ 675 w 675"/>
              <a:gd name="T15" fmla="*/ 2511 h 2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5" h="2511">
                <a:moveTo>
                  <a:pt x="639" y="0"/>
                </a:moveTo>
                <a:lnTo>
                  <a:pt x="675" y="747"/>
                </a:lnTo>
                <a:lnTo>
                  <a:pt x="34" y="2071"/>
                </a:lnTo>
                <a:lnTo>
                  <a:pt x="0" y="251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Freeform 27"/>
          <p:cNvSpPr>
            <a:spLocks/>
          </p:cNvSpPr>
          <p:nvPr/>
        </p:nvSpPr>
        <p:spPr bwMode="auto">
          <a:xfrm>
            <a:off x="1447800" y="1757363"/>
            <a:ext cx="1709738" cy="4033837"/>
          </a:xfrm>
          <a:custGeom>
            <a:avLst/>
            <a:gdLst>
              <a:gd name="T0" fmla="*/ 2147483647 w 1077"/>
              <a:gd name="T1" fmla="*/ 0 h 2541"/>
              <a:gd name="T2" fmla="*/ 2147483647 w 1077"/>
              <a:gd name="T3" fmla="*/ 2147483647 h 2541"/>
              <a:gd name="T4" fmla="*/ 2147483647 w 1077"/>
              <a:gd name="T5" fmla="*/ 2147483647 h 2541"/>
              <a:gd name="T6" fmla="*/ 2147483647 w 1077"/>
              <a:gd name="T7" fmla="*/ 2147483647 h 2541"/>
              <a:gd name="T8" fmla="*/ 2147483647 w 1077"/>
              <a:gd name="T9" fmla="*/ 2147483647 h 2541"/>
              <a:gd name="T10" fmla="*/ 2147483647 w 1077"/>
              <a:gd name="T11" fmla="*/ 2147483647 h 2541"/>
              <a:gd name="T12" fmla="*/ 2147483647 w 1077"/>
              <a:gd name="T13" fmla="*/ 2147483647 h 2541"/>
              <a:gd name="T14" fmla="*/ 2147483647 w 1077"/>
              <a:gd name="T15" fmla="*/ 2147483647 h 2541"/>
              <a:gd name="T16" fmla="*/ 0 w 1077"/>
              <a:gd name="T17" fmla="*/ 2147483647 h 2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7"/>
              <a:gd name="T28" fmla="*/ 0 h 2541"/>
              <a:gd name="T29" fmla="*/ 1077 w 1077"/>
              <a:gd name="T30" fmla="*/ 2541 h 2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7" h="2541">
                <a:moveTo>
                  <a:pt x="609" y="0"/>
                </a:moveTo>
                <a:lnTo>
                  <a:pt x="672" y="846"/>
                </a:lnTo>
                <a:lnTo>
                  <a:pt x="1077" y="1305"/>
                </a:lnTo>
                <a:lnTo>
                  <a:pt x="699" y="1584"/>
                </a:lnTo>
                <a:lnTo>
                  <a:pt x="690" y="1593"/>
                </a:lnTo>
                <a:lnTo>
                  <a:pt x="636" y="918"/>
                </a:lnTo>
                <a:lnTo>
                  <a:pt x="573" y="837"/>
                </a:lnTo>
                <a:lnTo>
                  <a:pt x="18" y="2161"/>
                </a:lnTo>
                <a:lnTo>
                  <a:pt x="0" y="2541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Freeform 28"/>
          <p:cNvSpPr>
            <a:spLocks/>
          </p:cNvSpPr>
          <p:nvPr/>
        </p:nvSpPr>
        <p:spPr bwMode="auto">
          <a:xfrm>
            <a:off x="1676400" y="1743075"/>
            <a:ext cx="2209800" cy="4043363"/>
          </a:xfrm>
          <a:custGeom>
            <a:avLst/>
            <a:gdLst>
              <a:gd name="T0" fmla="*/ 2147483647 w 1392"/>
              <a:gd name="T1" fmla="*/ 0 h 2547"/>
              <a:gd name="T2" fmla="*/ 2147483647 w 1392"/>
              <a:gd name="T3" fmla="*/ 2147483647 h 2547"/>
              <a:gd name="T4" fmla="*/ 2147483647 w 1392"/>
              <a:gd name="T5" fmla="*/ 2147483647 h 2547"/>
              <a:gd name="T6" fmla="*/ 2147483647 w 1392"/>
              <a:gd name="T7" fmla="*/ 2147483647 h 2547"/>
              <a:gd name="T8" fmla="*/ 2147483647 w 1392"/>
              <a:gd name="T9" fmla="*/ 2147483647 h 2547"/>
              <a:gd name="T10" fmla="*/ 2147483647 w 1392"/>
              <a:gd name="T11" fmla="*/ 2147483647 h 2547"/>
              <a:gd name="T12" fmla="*/ 2147483647 w 1392"/>
              <a:gd name="T13" fmla="*/ 2147483647 h 2547"/>
              <a:gd name="T14" fmla="*/ 2147483647 w 1392"/>
              <a:gd name="T15" fmla="*/ 2147483647 h 2547"/>
              <a:gd name="T16" fmla="*/ 2147483647 w 1392"/>
              <a:gd name="T17" fmla="*/ 2147483647 h 2547"/>
              <a:gd name="T18" fmla="*/ 0 w 1392"/>
              <a:gd name="T19" fmla="*/ 2147483647 h 25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92"/>
              <a:gd name="T31" fmla="*/ 0 h 2547"/>
              <a:gd name="T32" fmla="*/ 1392 w 1392"/>
              <a:gd name="T33" fmla="*/ 2547 h 254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92" h="2547">
                <a:moveTo>
                  <a:pt x="519" y="0"/>
                </a:moveTo>
                <a:lnTo>
                  <a:pt x="609" y="828"/>
                </a:lnTo>
                <a:lnTo>
                  <a:pt x="1068" y="1341"/>
                </a:lnTo>
                <a:lnTo>
                  <a:pt x="1392" y="1656"/>
                </a:lnTo>
                <a:lnTo>
                  <a:pt x="1356" y="1827"/>
                </a:lnTo>
                <a:lnTo>
                  <a:pt x="438" y="1800"/>
                </a:lnTo>
                <a:lnTo>
                  <a:pt x="438" y="1008"/>
                </a:lnTo>
                <a:lnTo>
                  <a:pt x="420" y="972"/>
                </a:lnTo>
                <a:lnTo>
                  <a:pt x="18" y="2167"/>
                </a:lnTo>
                <a:lnTo>
                  <a:pt x="0" y="2547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" name="Picture 29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5365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Base Testing: Step 4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Prepare a test case for each independent path.</a:t>
            </a:r>
          </a:p>
          <a:p>
            <a:pPr eaLnBrk="1" hangingPunct="1"/>
            <a:r>
              <a:rPr lang="en-US" altLang="en-US" sz="2400" dirty="0"/>
              <a:t>In this example:</a:t>
            </a:r>
          </a:p>
          <a:p>
            <a:pPr lvl="1" eaLnBrk="1" hangingPunct="1"/>
            <a:r>
              <a:rPr lang="en-US" altLang="en-US" sz="2000" dirty="0"/>
              <a:t>Path: [ 1 – 2 – 6 ]</a:t>
            </a:r>
          </a:p>
          <a:p>
            <a:pPr lvl="2" eaLnBrk="1" hangingPunct="1"/>
            <a:r>
              <a:rPr lang="en-US" altLang="en-US" sz="1800" dirty="0"/>
              <a:t>Test Case:  A = { 5, …}, N = 1</a:t>
            </a:r>
          </a:p>
          <a:p>
            <a:pPr lvl="2" eaLnBrk="1" hangingPunct="1"/>
            <a:r>
              <a:rPr lang="en-US" altLang="en-US" sz="1800" dirty="0"/>
              <a:t>Expected Output: 5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04800" y="6172200"/>
            <a:ext cx="739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Try to verify that the test cases actually force execution along a desired path.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724400" y="1850571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print min</a:t>
            </a:r>
          </a:p>
        </p:txBody>
      </p:sp>
      <p:sp>
        <p:nvSpPr>
          <p:cNvPr id="18" name="AutoShape 4"/>
          <p:cNvSpPr>
            <a:spLocks/>
          </p:cNvSpPr>
          <p:nvPr/>
        </p:nvSpPr>
        <p:spPr bwMode="auto">
          <a:xfrm>
            <a:off x="8077200" y="19812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305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20" name="AutoShape 6"/>
          <p:cNvSpPr>
            <a:spLocks/>
          </p:cNvSpPr>
          <p:nvPr/>
        </p:nvSpPr>
        <p:spPr bwMode="auto">
          <a:xfrm>
            <a:off x="8077200" y="2895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83058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22" name="AutoShape 8"/>
          <p:cNvSpPr>
            <a:spLocks/>
          </p:cNvSpPr>
          <p:nvPr/>
        </p:nvSpPr>
        <p:spPr bwMode="auto">
          <a:xfrm>
            <a:off x="8077200" y="3276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8305800" y="3276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>
            <a:off x="8077200" y="36576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30580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26" name="AutoShape 12"/>
          <p:cNvSpPr>
            <a:spLocks/>
          </p:cNvSpPr>
          <p:nvPr/>
        </p:nvSpPr>
        <p:spPr bwMode="auto">
          <a:xfrm>
            <a:off x="8077200" y="39624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83058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5</a:t>
            </a:r>
          </a:p>
        </p:txBody>
      </p:sp>
      <p:sp>
        <p:nvSpPr>
          <p:cNvPr id="28" name="AutoShape 14"/>
          <p:cNvSpPr>
            <a:spLocks/>
          </p:cNvSpPr>
          <p:nvPr/>
        </p:nvSpPr>
        <p:spPr bwMode="auto">
          <a:xfrm>
            <a:off x="8077200" y="45720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8305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" name="Picture 29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0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 Guide for CFG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 CFG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1 entry arc (known as a directed edge, too).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All nodes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At least 1 entry arc.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At least 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/>
              <a:t>A Logical Node </a:t>
            </a:r>
            <a:r>
              <a:rPr lang="en-US" altLang="en-US" sz="2600" dirty="0"/>
              <a:t>that does not represent any actual statements</a:t>
            </a:r>
            <a:r>
              <a:rPr lang="en-US" altLang="en-US" sz="2600" b="1" dirty="0"/>
              <a:t> </a:t>
            </a:r>
            <a:r>
              <a:rPr lang="en-US" altLang="en-US" sz="2600" dirty="0"/>
              <a:t>can be added as a joining point for several incoming edges.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Represents a logical closure.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Node 4 in the </a:t>
            </a:r>
            <a:r>
              <a:rPr lang="en-US" altLang="en-US" sz="2000" dirty="0">
                <a:latin typeface="Courier New" pitchFamily="49" charset="0"/>
              </a:rPr>
              <a:t>if-then-else</a:t>
            </a:r>
            <a:r>
              <a:rPr lang="en-US" altLang="en-US" i="1" dirty="0"/>
              <a:t> </a:t>
            </a:r>
            <a:r>
              <a:rPr lang="en-US" altLang="en-US" dirty="0"/>
              <a:t>example in next 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44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Examples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Statement1;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Statement2;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Statement3;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2301" name="AutoShape 10"/>
          <p:cNvSpPr>
            <a:spLocks/>
          </p:cNvSpPr>
          <p:nvPr/>
        </p:nvSpPr>
        <p:spPr bwMode="auto">
          <a:xfrm>
            <a:off x="3276600" y="19812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3505200" y="1905000"/>
            <a:ext cx="1905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Can be represented as </a:t>
            </a:r>
            <a:r>
              <a:rPr lang="en-US" altLang="en-US" sz="1600" b="1"/>
              <a:t>one </a:t>
            </a:r>
            <a:r>
              <a:rPr lang="en-US" altLang="en-US" sz="1600"/>
              <a:t>node as there is no branch.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72200" y="1676400"/>
            <a:ext cx="1755775" cy="1825625"/>
            <a:chOff x="6172200" y="1676400"/>
            <a:chExt cx="1755775" cy="1825625"/>
          </a:xfrm>
        </p:grpSpPr>
        <p:sp>
          <p:nvSpPr>
            <p:cNvPr id="12294" name="Rectangle 3"/>
            <p:cNvSpPr>
              <a:spLocks noChangeArrowheads="1"/>
            </p:cNvSpPr>
            <p:nvPr/>
          </p:nvSpPr>
          <p:spPr bwMode="auto">
            <a:xfrm>
              <a:off x="6172200" y="1676400"/>
              <a:ext cx="1755775" cy="182562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" name="Oval 7"/>
            <p:cNvSpPr>
              <a:spLocks noChangeArrowheads="1"/>
            </p:cNvSpPr>
            <p:nvPr/>
          </p:nvSpPr>
          <p:spPr bwMode="auto">
            <a:xfrm>
              <a:off x="6781800" y="22860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>
              <a:off x="7086600" y="1828800"/>
              <a:ext cx="3175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>
              <a:off x="7086600" y="2743200"/>
              <a:ext cx="3175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6172200" y="3200400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54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Examples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266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if X &gt; 0 then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   Statement1;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else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   Statement2;</a:t>
            </a:r>
          </a:p>
        </p:txBody>
      </p:sp>
      <p:sp>
        <p:nvSpPr>
          <p:cNvPr id="13319" name="AutoShape 4"/>
          <p:cNvSpPr>
            <a:spLocks/>
          </p:cNvSpPr>
          <p:nvPr/>
        </p:nvSpPr>
        <p:spPr bwMode="auto">
          <a:xfrm>
            <a:off x="3429000" y="19050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36576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21" name="AutoShape 6"/>
          <p:cNvSpPr>
            <a:spLocks/>
          </p:cNvSpPr>
          <p:nvPr/>
        </p:nvSpPr>
        <p:spPr bwMode="auto">
          <a:xfrm>
            <a:off x="3429000" y="2209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36576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23" name="AutoShape 8"/>
          <p:cNvSpPr>
            <a:spLocks/>
          </p:cNvSpPr>
          <p:nvPr/>
        </p:nvSpPr>
        <p:spPr bwMode="auto">
          <a:xfrm>
            <a:off x="3429000" y="27432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48200" y="1600200"/>
            <a:ext cx="3810000" cy="1874838"/>
            <a:chOff x="4648200" y="1600200"/>
            <a:chExt cx="3810000" cy="1874838"/>
          </a:xfrm>
        </p:grpSpPr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4648200" y="1600200"/>
              <a:ext cx="3810000" cy="182562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>
              <a:off x="4800600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800600" y="3200400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 dirty="0"/>
                <a:t>CFG</a:t>
              </a:r>
            </a:p>
          </p:txBody>
        </p:sp>
        <p:sp>
          <p:nvSpPr>
            <p:cNvPr id="13328" name="Oval 13"/>
            <p:cNvSpPr>
              <a:spLocks noChangeArrowheads="1"/>
            </p:cNvSpPr>
            <p:nvPr/>
          </p:nvSpPr>
          <p:spPr bwMode="auto">
            <a:xfrm>
              <a:off x="5181600" y="21336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29" name="Oval 14"/>
            <p:cNvSpPr>
              <a:spLocks noChangeArrowheads="1"/>
            </p:cNvSpPr>
            <p:nvPr/>
          </p:nvSpPr>
          <p:spPr bwMode="auto">
            <a:xfrm>
              <a:off x="6248400" y="18288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30" name="Line 15"/>
            <p:cNvSpPr>
              <a:spLocks noChangeShapeType="1"/>
            </p:cNvSpPr>
            <p:nvPr/>
          </p:nvSpPr>
          <p:spPr bwMode="auto">
            <a:xfrm flipV="1">
              <a:off x="5715000" y="20574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1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32" name="Line 17"/>
            <p:cNvSpPr>
              <a:spLocks noChangeShapeType="1"/>
            </p:cNvSpPr>
            <p:nvPr/>
          </p:nvSpPr>
          <p:spPr bwMode="auto">
            <a:xfrm>
              <a:off x="5715000" y="25146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3" name="Line 18"/>
            <p:cNvSpPr>
              <a:spLocks noChangeShapeType="1"/>
            </p:cNvSpPr>
            <p:nvPr/>
          </p:nvSpPr>
          <p:spPr bwMode="auto">
            <a:xfrm>
              <a:off x="6858000" y="19812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 flipV="1">
              <a:off x="6934200" y="2667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5" name="Text Box 20"/>
            <p:cNvSpPr txBox="1">
              <a:spLocks noChangeArrowheads="1"/>
            </p:cNvSpPr>
            <p:nvPr/>
          </p:nvSpPr>
          <p:spPr bwMode="auto">
            <a:xfrm>
              <a:off x="5867400" y="1828800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3336" name="Text Box 21"/>
            <p:cNvSpPr txBox="1">
              <a:spLocks noChangeArrowheads="1"/>
            </p:cNvSpPr>
            <p:nvPr/>
          </p:nvSpPr>
          <p:spPr bwMode="auto">
            <a:xfrm>
              <a:off x="5791200" y="2819400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3337" name="Oval 22"/>
            <p:cNvSpPr>
              <a:spLocks noChangeArrowheads="1"/>
            </p:cNvSpPr>
            <p:nvPr/>
          </p:nvSpPr>
          <p:spPr bwMode="auto">
            <a:xfrm>
              <a:off x="7239000" y="22098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38" name="Line 23"/>
            <p:cNvSpPr>
              <a:spLocks noChangeShapeType="1"/>
            </p:cNvSpPr>
            <p:nvPr/>
          </p:nvSpPr>
          <p:spPr bwMode="auto">
            <a:xfrm>
              <a:off x="7848600" y="2438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3339" name="Line 24"/>
          <p:cNvSpPr>
            <a:spLocks noChangeShapeType="1"/>
          </p:cNvSpPr>
          <p:nvPr/>
        </p:nvSpPr>
        <p:spPr bwMode="auto">
          <a:xfrm>
            <a:off x="6858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0" name="Text Box 25"/>
          <p:cNvSpPr txBox="1">
            <a:spLocks noChangeArrowheads="1"/>
          </p:cNvSpPr>
          <p:nvPr/>
        </p:nvSpPr>
        <p:spPr bwMode="auto">
          <a:xfrm>
            <a:off x="304800" y="5650202"/>
            <a:ext cx="472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Question: Why is there a node </a:t>
            </a:r>
            <a:r>
              <a:rPr lang="en-US" altLang="en-US" sz="1600" b="1" dirty="0"/>
              <a:t>4 </a:t>
            </a:r>
            <a:r>
              <a:rPr lang="en-US" altLang="en-US" sz="1600" dirty="0"/>
              <a:t>in both CFGs</a:t>
            </a:r>
            <a:r>
              <a:rPr lang="en-US" altLang="en-US" sz="1200" dirty="0"/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Answer: A logical node</a:t>
            </a:r>
          </a:p>
        </p:txBody>
      </p:sp>
      <p:sp>
        <p:nvSpPr>
          <p:cNvPr id="13341" name="Text Box 26"/>
          <p:cNvSpPr txBox="1">
            <a:spLocks noChangeArrowheads="1"/>
          </p:cNvSpPr>
          <p:nvPr/>
        </p:nvSpPr>
        <p:spPr bwMode="auto">
          <a:xfrm>
            <a:off x="838200" y="4343400"/>
            <a:ext cx="26670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while X &lt; 10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Statement1;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   X++; }</a:t>
            </a:r>
          </a:p>
        </p:txBody>
      </p:sp>
      <p:sp>
        <p:nvSpPr>
          <p:cNvPr id="13342" name="AutoShape 27"/>
          <p:cNvSpPr>
            <a:spLocks/>
          </p:cNvSpPr>
          <p:nvPr/>
        </p:nvSpPr>
        <p:spPr bwMode="auto">
          <a:xfrm>
            <a:off x="3505200" y="4495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3" name="Text Box 28"/>
          <p:cNvSpPr txBox="1">
            <a:spLocks noChangeArrowheads="1"/>
          </p:cNvSpPr>
          <p:nvPr/>
        </p:nvSpPr>
        <p:spPr bwMode="auto">
          <a:xfrm>
            <a:off x="3719513" y="44164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44" name="AutoShape 29"/>
          <p:cNvSpPr>
            <a:spLocks/>
          </p:cNvSpPr>
          <p:nvPr/>
        </p:nvSpPr>
        <p:spPr bwMode="auto">
          <a:xfrm>
            <a:off x="3505200" y="4800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Text Box 30"/>
          <p:cNvSpPr txBox="1">
            <a:spLocks noChangeArrowheads="1"/>
          </p:cNvSpPr>
          <p:nvPr/>
        </p:nvSpPr>
        <p:spPr bwMode="auto">
          <a:xfrm>
            <a:off x="3733800" y="47529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46" name="AutoShape 31"/>
          <p:cNvSpPr>
            <a:spLocks/>
          </p:cNvSpPr>
          <p:nvPr/>
        </p:nvSpPr>
        <p:spPr bwMode="auto">
          <a:xfrm>
            <a:off x="3505200" y="5105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7" name="Text Box 32"/>
          <p:cNvSpPr txBox="1">
            <a:spLocks noChangeArrowheads="1"/>
          </p:cNvSpPr>
          <p:nvPr/>
        </p:nvSpPr>
        <p:spPr bwMode="auto">
          <a:xfrm>
            <a:off x="3733800" y="5105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48200" y="4038600"/>
            <a:ext cx="3810000" cy="1874838"/>
            <a:chOff x="4648200" y="4038600"/>
            <a:chExt cx="3810000" cy="1874838"/>
          </a:xfrm>
        </p:grpSpPr>
        <p:sp>
          <p:nvSpPr>
            <p:cNvPr id="13348" name="Rectangle 33"/>
            <p:cNvSpPr>
              <a:spLocks noChangeArrowheads="1"/>
            </p:cNvSpPr>
            <p:nvPr/>
          </p:nvSpPr>
          <p:spPr bwMode="auto">
            <a:xfrm>
              <a:off x="4648200" y="4038600"/>
              <a:ext cx="3810000" cy="182562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9" name="Line 34"/>
            <p:cNvSpPr>
              <a:spLocks noChangeShapeType="1"/>
            </p:cNvSpPr>
            <p:nvPr/>
          </p:nvSpPr>
          <p:spPr bwMode="auto">
            <a:xfrm>
              <a:off x="4876800" y="4419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0" name="Text Box 35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3351" name="Oval 36"/>
            <p:cNvSpPr>
              <a:spLocks noChangeArrowheads="1"/>
            </p:cNvSpPr>
            <p:nvPr/>
          </p:nvSpPr>
          <p:spPr bwMode="auto">
            <a:xfrm>
              <a:off x="4876800" y="46482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52" name="Oval 37"/>
            <p:cNvSpPr>
              <a:spLocks noChangeArrowheads="1"/>
            </p:cNvSpPr>
            <p:nvPr/>
          </p:nvSpPr>
          <p:spPr bwMode="auto">
            <a:xfrm>
              <a:off x="5943600" y="46482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53" name="Line 38"/>
            <p:cNvSpPr>
              <a:spLocks noChangeShapeType="1"/>
            </p:cNvSpPr>
            <p:nvPr/>
          </p:nvSpPr>
          <p:spPr bwMode="auto">
            <a:xfrm flipV="1">
              <a:off x="5486400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4" name="Oval 39"/>
            <p:cNvSpPr>
              <a:spLocks noChangeArrowheads="1"/>
            </p:cNvSpPr>
            <p:nvPr/>
          </p:nvSpPr>
          <p:spPr bwMode="auto">
            <a:xfrm>
              <a:off x="6858000" y="46482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55" name="Text Box 40"/>
            <p:cNvSpPr txBox="1">
              <a:spLocks noChangeArrowheads="1"/>
            </p:cNvSpPr>
            <p:nvPr/>
          </p:nvSpPr>
          <p:spPr bwMode="auto">
            <a:xfrm>
              <a:off x="5486400" y="4876800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T</a:t>
              </a:r>
            </a:p>
          </p:txBody>
        </p:sp>
        <p:sp>
          <p:nvSpPr>
            <p:cNvPr id="13356" name="Text Box 41"/>
            <p:cNvSpPr txBox="1">
              <a:spLocks noChangeArrowheads="1"/>
            </p:cNvSpPr>
            <p:nvPr/>
          </p:nvSpPr>
          <p:spPr bwMode="auto">
            <a:xfrm>
              <a:off x="5105400" y="4114800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3357" name="Oval 42"/>
            <p:cNvSpPr>
              <a:spLocks noChangeArrowheads="1"/>
            </p:cNvSpPr>
            <p:nvPr/>
          </p:nvSpPr>
          <p:spPr bwMode="auto">
            <a:xfrm>
              <a:off x="7620000" y="46482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58" name="Line 43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9" name="Line 44"/>
            <p:cNvSpPr>
              <a:spLocks noChangeShapeType="1"/>
            </p:cNvSpPr>
            <p:nvPr/>
          </p:nvSpPr>
          <p:spPr bwMode="auto">
            <a:xfrm flipV="1">
              <a:off x="65532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60" name="Freeform 45"/>
            <p:cNvSpPr>
              <a:spLocks/>
            </p:cNvSpPr>
            <p:nvPr/>
          </p:nvSpPr>
          <p:spPr bwMode="auto">
            <a:xfrm>
              <a:off x="5170488" y="4267200"/>
              <a:ext cx="2982912" cy="381000"/>
            </a:xfrm>
            <a:custGeom>
              <a:avLst/>
              <a:gdLst>
                <a:gd name="T0" fmla="*/ 2147483647 w 1776"/>
                <a:gd name="T1" fmla="*/ 2147483647 h 240"/>
                <a:gd name="T2" fmla="*/ 2147483647 w 1776"/>
                <a:gd name="T3" fmla="*/ 2147483647 h 240"/>
                <a:gd name="T4" fmla="*/ 2147483647 w 1776"/>
                <a:gd name="T5" fmla="*/ 2147483647 h 240"/>
                <a:gd name="T6" fmla="*/ 2147483647 w 1776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6"/>
                <a:gd name="T13" fmla="*/ 0 h 240"/>
                <a:gd name="T14" fmla="*/ 1776 w 1776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6" h="240">
                  <a:moveTo>
                    <a:pt x="55" y="240"/>
                  </a:moveTo>
                  <a:cubicBezTo>
                    <a:pt x="27" y="160"/>
                    <a:pt x="0" y="83"/>
                    <a:pt x="247" y="48"/>
                  </a:cubicBezTo>
                  <a:cubicBezTo>
                    <a:pt x="494" y="13"/>
                    <a:pt x="1304" y="0"/>
                    <a:pt x="1540" y="30"/>
                  </a:cubicBezTo>
                  <a:cubicBezTo>
                    <a:pt x="1776" y="60"/>
                    <a:pt x="1640" y="187"/>
                    <a:pt x="1666" y="22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61" name="Freeform 46"/>
            <p:cNvSpPr>
              <a:spLocks/>
            </p:cNvSpPr>
            <p:nvPr/>
          </p:nvSpPr>
          <p:spPr bwMode="auto">
            <a:xfrm>
              <a:off x="4860925" y="5105400"/>
              <a:ext cx="2609850" cy="458788"/>
            </a:xfrm>
            <a:custGeom>
              <a:avLst/>
              <a:gdLst>
                <a:gd name="T0" fmla="*/ 2147483647 w 1644"/>
                <a:gd name="T1" fmla="*/ 0 h 289"/>
                <a:gd name="T2" fmla="*/ 2147483647 w 1644"/>
                <a:gd name="T3" fmla="*/ 2147483647 h 289"/>
                <a:gd name="T4" fmla="*/ 2147483647 w 1644"/>
                <a:gd name="T5" fmla="*/ 2147483647 h 289"/>
                <a:gd name="T6" fmla="*/ 2147483647 w 1644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4"/>
                <a:gd name="T13" fmla="*/ 0 h 289"/>
                <a:gd name="T14" fmla="*/ 1644 w 164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4" h="289">
                  <a:moveTo>
                    <a:pt x="1450" y="0"/>
                  </a:moveTo>
                  <a:cubicBezTo>
                    <a:pt x="1448" y="41"/>
                    <a:pt x="1644" y="209"/>
                    <a:pt x="1438" y="249"/>
                  </a:cubicBezTo>
                  <a:cubicBezTo>
                    <a:pt x="1232" y="289"/>
                    <a:pt x="428" y="281"/>
                    <a:pt x="214" y="240"/>
                  </a:cubicBezTo>
                  <a:cubicBezTo>
                    <a:pt x="0" y="199"/>
                    <a:pt x="166" y="50"/>
                    <a:pt x="154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0" name="Picture 49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5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1000" cy="49377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849582" y="1676400"/>
            <a:ext cx="4814456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for (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 I = 0; I &lt; 10 ; I ++){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Statement1;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Statement2;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Statement3;</a:t>
            </a:r>
            <a:br>
              <a:rPr lang="en-US" altLang="en-US" sz="1800" b="1" dirty="0">
                <a:latin typeface="Courier New" pitchFamily="49" charset="0"/>
                <a:cs typeface="Arial" charset="0"/>
              </a:rPr>
            </a:br>
            <a:r>
              <a:rPr lang="en-US" altLang="en-US" sz="1800" b="1" dirty="0">
                <a:latin typeface="Courier New" pitchFamily="49" charset="0"/>
                <a:cs typeface="Arial" charset="0"/>
              </a:rPr>
              <a:t>      }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172691" y="143437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819400" y="2105891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05891"/>
            <a:ext cx="647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552950" y="143762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2</a:t>
            </a:r>
          </a:p>
        </p:txBody>
      </p:sp>
      <p:sp>
        <p:nvSpPr>
          <p:cNvPr id="25" name="AutoShape 13"/>
          <p:cNvSpPr>
            <a:spLocks/>
          </p:cNvSpPr>
          <p:nvPr/>
        </p:nvSpPr>
        <p:spPr bwMode="auto">
          <a:xfrm>
            <a:off x="4256810" y="2142528"/>
            <a:ext cx="228600" cy="905471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533900" y="241190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3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702877" y="143762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4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569527" y="2105891"/>
            <a:ext cx="647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4571999" y="337638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5</a:t>
            </a:r>
          </a:p>
        </p:txBody>
      </p:sp>
      <p:sp>
        <p:nvSpPr>
          <p:cNvPr id="31" name="AutoShape 31"/>
          <p:cNvSpPr>
            <a:spLocks/>
          </p:cNvSpPr>
          <p:nvPr/>
        </p:nvSpPr>
        <p:spPr bwMode="auto">
          <a:xfrm>
            <a:off x="4275498" y="3434399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904999" y="3962400"/>
            <a:ext cx="5715001" cy="2114550"/>
            <a:chOff x="1904999" y="3962400"/>
            <a:chExt cx="5715001" cy="2114550"/>
          </a:xfrm>
        </p:grpSpPr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904999" y="3962400"/>
              <a:ext cx="5715001" cy="20653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3810000" y="5040312"/>
              <a:ext cx="438150" cy="47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2057400" y="5802312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2133600" y="4811712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3200400" y="4811712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auto">
            <a:xfrm flipV="1">
              <a:off x="2743200" y="504031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4248150" y="4795837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itchFamily="18" charset="0"/>
                  <a:cs typeface="Arial" charset="0"/>
                </a:rPr>
                <a:t>3</a:t>
              </a:r>
              <a:endParaRPr lang="en-US" altLang="en-US" sz="2500" dirty="0">
                <a:latin typeface="Times" pitchFamily="18" charset="0"/>
                <a:cs typeface="Arial" charset="0"/>
              </a:endParaRPr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4389798" y="4194606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F</a:t>
              </a:r>
            </a:p>
          </p:txBody>
        </p:sp>
        <p:sp>
          <p:nvSpPr>
            <p:cNvPr id="13" name="Oval 42"/>
            <p:cNvSpPr>
              <a:spLocks noChangeArrowheads="1"/>
            </p:cNvSpPr>
            <p:nvPr/>
          </p:nvSpPr>
          <p:spPr bwMode="auto">
            <a:xfrm>
              <a:off x="5264727" y="4795837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itchFamily="18" charset="0"/>
                  <a:cs typeface="Arial" charset="0"/>
                </a:rPr>
                <a:t>4</a:t>
              </a:r>
              <a:endParaRPr lang="en-US" altLang="en-US" sz="2500" dirty="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4857749" y="5042692"/>
              <a:ext cx="406977" cy="2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3363190" y="5278437"/>
              <a:ext cx="2609850" cy="458788"/>
            </a:xfrm>
            <a:custGeom>
              <a:avLst/>
              <a:gdLst>
                <a:gd name="T0" fmla="*/ 2147483647 w 1644"/>
                <a:gd name="T1" fmla="*/ 0 h 289"/>
                <a:gd name="T2" fmla="*/ 2147483647 w 1644"/>
                <a:gd name="T3" fmla="*/ 2147483647 h 289"/>
                <a:gd name="T4" fmla="*/ 2147483647 w 1644"/>
                <a:gd name="T5" fmla="*/ 2147483647 h 289"/>
                <a:gd name="T6" fmla="*/ 2147483647 w 1644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4"/>
                <a:gd name="T13" fmla="*/ 0 h 289"/>
                <a:gd name="T14" fmla="*/ 1644 w 164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4" h="289">
                  <a:moveTo>
                    <a:pt x="1450" y="0"/>
                  </a:moveTo>
                  <a:cubicBezTo>
                    <a:pt x="1448" y="41"/>
                    <a:pt x="1644" y="209"/>
                    <a:pt x="1438" y="249"/>
                  </a:cubicBezTo>
                  <a:cubicBezTo>
                    <a:pt x="1232" y="289"/>
                    <a:pt x="428" y="281"/>
                    <a:pt x="214" y="240"/>
                  </a:cubicBezTo>
                  <a:cubicBezTo>
                    <a:pt x="0" y="199"/>
                    <a:pt x="166" y="50"/>
                    <a:pt x="154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3821762" y="5102656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T</a:t>
              </a:r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5779077" y="4032681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itchFamily="18" charset="0"/>
                  <a:cs typeface="Arial" charset="0"/>
                </a:rPr>
                <a:t>5</a:t>
              </a:r>
              <a:endParaRPr lang="en-US" altLang="en-US" sz="2500" dirty="0">
                <a:latin typeface="Times" pitchFamily="18" charset="0"/>
                <a:cs typeface="Arial" charset="0"/>
              </a:endParaRPr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V="1">
              <a:off x="3544164" y="4347006"/>
              <a:ext cx="2234913" cy="464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2" name="Picture 31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1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904509" y="1908175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Combined Examples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1028700" y="1752600"/>
            <a:ext cx="26670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Statement1;</a:t>
            </a:r>
          </a:p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Statement2;</a:t>
            </a:r>
          </a:p>
          <a:p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if X &lt; 10 then</a:t>
            </a:r>
          </a:p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   Statement3;</a:t>
            </a:r>
          </a:p>
          <a:p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2304" name="AutoShape 13"/>
          <p:cNvSpPr>
            <a:spLocks/>
          </p:cNvSpPr>
          <p:nvPr/>
        </p:nvSpPr>
        <p:spPr bwMode="auto">
          <a:xfrm>
            <a:off x="3695700" y="1828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40005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1</a:t>
            </a:r>
          </a:p>
        </p:txBody>
      </p:sp>
      <p:sp>
        <p:nvSpPr>
          <p:cNvPr id="12307" name="AutoShape 16"/>
          <p:cNvSpPr>
            <a:spLocks/>
          </p:cNvSpPr>
          <p:nvPr/>
        </p:nvSpPr>
        <p:spPr bwMode="auto">
          <a:xfrm>
            <a:off x="3695700" y="2590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Text Box 17"/>
          <p:cNvSpPr txBox="1">
            <a:spLocks noChangeArrowheads="1"/>
          </p:cNvSpPr>
          <p:nvPr/>
        </p:nvSpPr>
        <p:spPr bwMode="auto">
          <a:xfrm>
            <a:off x="40005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2309" name="AutoShape 18"/>
          <p:cNvSpPr>
            <a:spLocks/>
          </p:cNvSpPr>
          <p:nvPr/>
        </p:nvSpPr>
        <p:spPr bwMode="auto">
          <a:xfrm>
            <a:off x="3695700" y="2895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40005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2311" name="AutoShape 20"/>
          <p:cNvSpPr>
            <a:spLocks/>
          </p:cNvSpPr>
          <p:nvPr/>
        </p:nvSpPr>
        <p:spPr bwMode="auto">
          <a:xfrm>
            <a:off x="3695700" y="34290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4000500" y="3429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2313" name="Oval 22"/>
          <p:cNvSpPr>
            <a:spLocks noChangeArrowheads="1"/>
          </p:cNvSpPr>
          <p:nvPr/>
        </p:nvSpPr>
        <p:spPr bwMode="auto">
          <a:xfrm>
            <a:off x="5209309" y="236537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>
            <a:off x="5014047" y="209391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5818909" y="2593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4980709" y="343217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2317" name="Oval 26"/>
          <p:cNvSpPr>
            <a:spLocks noChangeArrowheads="1"/>
          </p:cNvSpPr>
          <p:nvPr/>
        </p:nvSpPr>
        <p:spPr bwMode="auto">
          <a:xfrm>
            <a:off x="6352309" y="236537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8" name="Oval 27"/>
          <p:cNvSpPr>
            <a:spLocks noChangeArrowheads="1"/>
          </p:cNvSpPr>
          <p:nvPr/>
        </p:nvSpPr>
        <p:spPr bwMode="auto">
          <a:xfrm>
            <a:off x="7495309" y="206057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 flipV="1">
            <a:off x="6934200" y="23749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0" name="Oval 29"/>
          <p:cNvSpPr>
            <a:spLocks noChangeArrowheads="1"/>
          </p:cNvSpPr>
          <p:nvPr/>
        </p:nvSpPr>
        <p:spPr bwMode="auto">
          <a:xfrm>
            <a:off x="7495309" y="305117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21" name="Line 30"/>
          <p:cNvSpPr>
            <a:spLocks noChangeShapeType="1"/>
          </p:cNvSpPr>
          <p:nvPr/>
        </p:nvSpPr>
        <p:spPr bwMode="auto">
          <a:xfrm>
            <a:off x="6885709" y="28225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2" name="Line 31"/>
          <p:cNvSpPr>
            <a:spLocks noChangeShapeType="1"/>
          </p:cNvSpPr>
          <p:nvPr/>
        </p:nvSpPr>
        <p:spPr bwMode="auto">
          <a:xfrm>
            <a:off x="7800109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2"/>
          <p:cNvSpPr>
            <a:spLocks noChangeShapeType="1"/>
          </p:cNvSpPr>
          <p:nvPr/>
        </p:nvSpPr>
        <p:spPr bwMode="auto">
          <a:xfrm>
            <a:off x="8104909" y="3279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Text Box 33"/>
          <p:cNvSpPr txBox="1">
            <a:spLocks noChangeArrowheads="1"/>
          </p:cNvSpPr>
          <p:nvPr/>
        </p:nvSpPr>
        <p:spPr bwMode="auto">
          <a:xfrm>
            <a:off x="7038109" y="20605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2325" name="Text Box 34"/>
          <p:cNvSpPr txBox="1">
            <a:spLocks noChangeArrowheads="1"/>
          </p:cNvSpPr>
          <p:nvPr/>
        </p:nvSpPr>
        <p:spPr bwMode="auto">
          <a:xfrm>
            <a:off x="6961909" y="30511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" name="Picture 2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549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 of Paths through CFG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/>
          <a:lstStyle/>
          <a:p>
            <a:pPr eaLnBrk="1" hangingPunct="1"/>
            <a:r>
              <a:rPr lang="en-US" altLang="en-US" dirty="0"/>
              <a:t>Given a program, how do we exercise all statements and branches at least once?</a:t>
            </a:r>
          </a:p>
          <a:p>
            <a:pPr eaLnBrk="1" hangingPunct="1"/>
            <a:r>
              <a:rPr lang="en-US" altLang="en-US" dirty="0"/>
              <a:t>Translating the program into a CFG, an equivalent question is:</a:t>
            </a:r>
          </a:p>
          <a:p>
            <a:pPr lvl="1" eaLnBrk="1" hangingPunct="1"/>
            <a:r>
              <a:rPr lang="en-US" altLang="en-US" dirty="0"/>
              <a:t>Given a CFG, how do we cover all arcs and nodes at least once?</a:t>
            </a:r>
          </a:p>
          <a:p>
            <a:pPr eaLnBrk="1" hangingPunct="1"/>
            <a:r>
              <a:rPr lang="en-US" altLang="en-US" dirty="0"/>
              <a:t>Since a path is a trail of nodes linked by arcs, this is similar to ask:</a:t>
            </a:r>
          </a:p>
          <a:p>
            <a:pPr lvl="1" eaLnBrk="1" hangingPunct="1"/>
            <a:r>
              <a:rPr lang="en-US" altLang="en-US" dirty="0"/>
              <a:t>Given a CFG, what is the set of paths that can cover all arcs and nodes?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914400" y="167640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1524000" y="2286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1828800" y="18288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1828800" y="27432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grpSp>
        <p:nvGrpSpPr>
          <p:cNvPr id="17419" name="Group 8"/>
          <p:cNvGrpSpPr>
            <a:grpSpLocks/>
          </p:cNvGrpSpPr>
          <p:nvPr/>
        </p:nvGrpSpPr>
        <p:grpSpPr bwMode="auto">
          <a:xfrm>
            <a:off x="4419600" y="1676400"/>
            <a:ext cx="3810000" cy="1825625"/>
            <a:chOff x="3072" y="2544"/>
            <a:chExt cx="2400" cy="1150"/>
          </a:xfrm>
        </p:grpSpPr>
        <p:sp>
          <p:nvSpPr>
            <p:cNvPr id="17440" name="Rectangle 9"/>
            <p:cNvSpPr>
              <a:spLocks noChangeArrowheads="1"/>
            </p:cNvSpPr>
            <p:nvPr/>
          </p:nvSpPr>
          <p:spPr bwMode="auto">
            <a:xfrm>
              <a:off x="3072" y="2544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1" name="Oval 10"/>
            <p:cNvSpPr>
              <a:spLocks noChangeArrowheads="1"/>
            </p:cNvSpPr>
            <p:nvPr/>
          </p:nvSpPr>
          <p:spPr bwMode="auto">
            <a:xfrm>
              <a:off x="326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2" name="Line 11"/>
            <p:cNvSpPr>
              <a:spLocks noChangeShapeType="1"/>
            </p:cNvSpPr>
            <p:nvPr/>
          </p:nvSpPr>
          <p:spPr bwMode="auto">
            <a:xfrm>
              <a:off x="3141" y="266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3" name="Line 12"/>
            <p:cNvSpPr>
              <a:spLocks noChangeShapeType="1"/>
            </p:cNvSpPr>
            <p:nvPr/>
          </p:nvSpPr>
          <p:spPr bwMode="auto">
            <a:xfrm>
              <a:off x="364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4" name="Text Box 13"/>
            <p:cNvSpPr txBox="1">
              <a:spLocks noChangeArrowheads="1"/>
            </p:cNvSpPr>
            <p:nvPr/>
          </p:nvSpPr>
          <p:spPr bwMode="auto">
            <a:xfrm>
              <a:off x="3120" y="350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45" name="Oval 14"/>
            <p:cNvSpPr>
              <a:spLocks noChangeArrowheads="1"/>
            </p:cNvSpPr>
            <p:nvPr/>
          </p:nvSpPr>
          <p:spPr bwMode="auto">
            <a:xfrm>
              <a:off x="398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6" name="Oval 15"/>
            <p:cNvSpPr>
              <a:spLocks noChangeArrowheads="1"/>
            </p:cNvSpPr>
            <p:nvPr/>
          </p:nvSpPr>
          <p:spPr bwMode="auto">
            <a:xfrm>
              <a:off x="4704" y="264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7" name="Line 16"/>
            <p:cNvSpPr>
              <a:spLocks noChangeShapeType="1"/>
            </p:cNvSpPr>
            <p:nvPr/>
          </p:nvSpPr>
          <p:spPr bwMode="auto">
            <a:xfrm flipV="1">
              <a:off x="4320" y="278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8" name="Oval 17"/>
            <p:cNvSpPr>
              <a:spLocks noChangeArrowheads="1"/>
            </p:cNvSpPr>
            <p:nvPr/>
          </p:nvSpPr>
          <p:spPr bwMode="auto">
            <a:xfrm>
              <a:off x="4704" y="326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9" name="Line 18"/>
            <p:cNvSpPr>
              <a:spLocks noChangeShapeType="1"/>
            </p:cNvSpPr>
            <p:nvPr/>
          </p:nvSpPr>
          <p:spPr bwMode="auto">
            <a:xfrm>
              <a:off x="4320" y="312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0" name="Line 19"/>
            <p:cNvSpPr>
              <a:spLocks noChangeShapeType="1"/>
            </p:cNvSpPr>
            <p:nvPr/>
          </p:nvSpPr>
          <p:spPr bwMode="auto">
            <a:xfrm>
              <a:off x="489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1" name="Line 20"/>
            <p:cNvSpPr>
              <a:spLocks noChangeShapeType="1"/>
            </p:cNvSpPr>
            <p:nvPr/>
          </p:nvSpPr>
          <p:spPr bwMode="auto">
            <a:xfrm>
              <a:off x="5088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2" name="Text Box 21"/>
            <p:cNvSpPr txBox="1">
              <a:spLocks noChangeArrowheads="1"/>
            </p:cNvSpPr>
            <p:nvPr/>
          </p:nvSpPr>
          <p:spPr bwMode="auto">
            <a:xfrm>
              <a:off x="4416" y="26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7453" name="Text Box 22"/>
            <p:cNvSpPr txBox="1">
              <a:spLocks noChangeArrowheads="1"/>
            </p:cNvSpPr>
            <p:nvPr/>
          </p:nvSpPr>
          <p:spPr bwMode="auto">
            <a:xfrm>
              <a:off x="436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</p:grpSp>
      <p:sp>
        <p:nvSpPr>
          <p:cNvPr id="97794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762000" y="3581400"/>
            <a:ext cx="3276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/>
              <a:t>Only </a:t>
            </a:r>
            <a:r>
              <a:rPr lang="en-US" altLang="en-US" sz="1900" b="1"/>
              <a:t>one </a:t>
            </a:r>
            <a:r>
              <a:rPr lang="en-US" altLang="en-US" sz="1900"/>
              <a:t>path is needed: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/>
              <a:t>[ 1 ]</a:t>
            </a:r>
            <a:endParaRPr lang="en-US" altLang="en-US" sz="1700"/>
          </a:p>
        </p:txBody>
      </p:sp>
      <p:grpSp>
        <p:nvGrpSpPr>
          <p:cNvPr id="17421" name="Group 24"/>
          <p:cNvGrpSpPr>
            <a:grpSpLocks/>
          </p:cNvGrpSpPr>
          <p:nvPr/>
        </p:nvGrpSpPr>
        <p:grpSpPr bwMode="auto">
          <a:xfrm>
            <a:off x="838200" y="4419600"/>
            <a:ext cx="3810000" cy="1676400"/>
            <a:chOff x="3120" y="2496"/>
            <a:chExt cx="2400" cy="1150"/>
          </a:xfrm>
        </p:grpSpPr>
        <p:sp>
          <p:nvSpPr>
            <p:cNvPr id="17426" name="Rectangle 25"/>
            <p:cNvSpPr>
              <a:spLocks noChangeArrowheads="1"/>
            </p:cNvSpPr>
            <p:nvPr/>
          </p:nvSpPr>
          <p:spPr bwMode="auto">
            <a:xfrm>
              <a:off x="3120" y="2496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7" name="Line 26"/>
            <p:cNvSpPr>
              <a:spLocks noChangeShapeType="1"/>
            </p:cNvSpPr>
            <p:nvPr/>
          </p:nvSpPr>
          <p:spPr bwMode="auto">
            <a:xfrm>
              <a:off x="3216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8" name="Text Box 27"/>
            <p:cNvSpPr txBox="1">
              <a:spLocks noChangeArrowheads="1"/>
            </p:cNvSpPr>
            <p:nvPr/>
          </p:nvSpPr>
          <p:spPr bwMode="auto">
            <a:xfrm>
              <a:off x="3216" y="3457"/>
              <a:ext cx="38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29" name="Oval 28"/>
            <p:cNvSpPr>
              <a:spLocks noChangeArrowheads="1"/>
            </p:cNvSpPr>
            <p:nvPr/>
          </p:nvSpPr>
          <p:spPr bwMode="auto">
            <a:xfrm>
              <a:off x="3456" y="278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0" name="Oval 29"/>
            <p:cNvSpPr>
              <a:spLocks noChangeArrowheads="1"/>
            </p:cNvSpPr>
            <p:nvPr/>
          </p:nvSpPr>
          <p:spPr bwMode="auto">
            <a:xfrm>
              <a:off x="4128" y="259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1" name="Line 30"/>
            <p:cNvSpPr>
              <a:spLocks noChangeShapeType="1"/>
            </p:cNvSpPr>
            <p:nvPr/>
          </p:nvSpPr>
          <p:spPr bwMode="auto">
            <a:xfrm flipV="1">
              <a:off x="3792" y="2736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2" name="Oval 31"/>
            <p:cNvSpPr>
              <a:spLocks noChangeArrowheads="1"/>
            </p:cNvSpPr>
            <p:nvPr/>
          </p:nvSpPr>
          <p:spPr bwMode="auto">
            <a:xfrm>
              <a:off x="4176" y="312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3" name="Line 32"/>
            <p:cNvSpPr>
              <a:spLocks noChangeShapeType="1"/>
            </p:cNvSpPr>
            <p:nvPr/>
          </p:nvSpPr>
          <p:spPr bwMode="auto">
            <a:xfrm>
              <a:off x="3792" y="30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4" name="Line 33"/>
            <p:cNvSpPr>
              <a:spLocks noChangeShapeType="1"/>
            </p:cNvSpPr>
            <p:nvPr/>
          </p:nvSpPr>
          <p:spPr bwMode="auto">
            <a:xfrm>
              <a:off x="4512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5" name="Line 34"/>
            <p:cNvSpPr>
              <a:spLocks noChangeShapeType="1"/>
            </p:cNvSpPr>
            <p:nvPr/>
          </p:nvSpPr>
          <p:spPr bwMode="auto">
            <a:xfrm flipV="1">
              <a:off x="4560" y="31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6" name="Text Box 35"/>
            <p:cNvSpPr txBox="1">
              <a:spLocks noChangeArrowheads="1"/>
            </p:cNvSpPr>
            <p:nvPr/>
          </p:nvSpPr>
          <p:spPr bwMode="auto">
            <a:xfrm>
              <a:off x="3888" y="2592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T</a:t>
              </a:r>
            </a:p>
          </p:txBody>
        </p:sp>
        <p:sp>
          <p:nvSpPr>
            <p:cNvPr id="17437" name="Text Box 36"/>
            <p:cNvSpPr txBox="1">
              <a:spLocks noChangeArrowheads="1"/>
            </p:cNvSpPr>
            <p:nvPr/>
          </p:nvSpPr>
          <p:spPr bwMode="auto">
            <a:xfrm>
              <a:off x="3840" y="3216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7438" name="Oval 37"/>
            <p:cNvSpPr>
              <a:spLocks noChangeArrowheads="1"/>
            </p:cNvSpPr>
            <p:nvPr/>
          </p:nvSpPr>
          <p:spPr bwMode="auto">
            <a:xfrm>
              <a:off x="4752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9" name="Line 38"/>
            <p:cNvSpPr>
              <a:spLocks noChangeShapeType="1"/>
            </p:cNvSpPr>
            <p:nvPr/>
          </p:nvSpPr>
          <p:spPr bwMode="auto">
            <a:xfrm>
              <a:off x="513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77959" name="Rectangle 39"/>
          <p:cNvSpPr>
            <a:spLocks noChangeArrowheads="1"/>
          </p:cNvSpPr>
          <p:nvPr/>
        </p:nvSpPr>
        <p:spPr bwMode="auto">
          <a:xfrm>
            <a:off x="4800600" y="3505200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/>
              <a:t>Two </a:t>
            </a:r>
            <a:r>
              <a:rPr lang="en-US" altLang="en-US" sz="190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/>
              <a:t>[ 1 – 2 – 3 – 4 ]</a:t>
            </a:r>
          </a:p>
        </p:txBody>
      </p:sp>
      <p:sp>
        <p:nvSpPr>
          <p:cNvPr id="977960" name="Rectangle 40"/>
          <p:cNvSpPr>
            <a:spLocks noChangeArrowheads="1"/>
          </p:cNvSpPr>
          <p:nvPr/>
        </p:nvSpPr>
        <p:spPr bwMode="auto">
          <a:xfrm>
            <a:off x="4724400" y="49530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 dirty="0"/>
              <a:t>Two </a:t>
            </a:r>
            <a:r>
              <a:rPr lang="en-US" altLang="en-US" sz="1900" dirty="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/>
              <a:t>[ 1 – 3 – 4 ]</a:t>
            </a:r>
          </a:p>
        </p:txBody>
      </p:sp>
      <p:sp>
        <p:nvSpPr>
          <p:cNvPr id="17424" name="Line 41"/>
          <p:cNvSpPr>
            <a:spLocks noChangeShapeType="1"/>
          </p:cNvSpPr>
          <p:nvPr/>
        </p:nvSpPr>
        <p:spPr bwMode="auto">
          <a:xfrm>
            <a:off x="609600" y="4343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5" name="Line 42"/>
          <p:cNvSpPr>
            <a:spLocks noChangeShapeType="1"/>
          </p:cNvSpPr>
          <p:nvPr/>
        </p:nvSpPr>
        <p:spPr bwMode="auto">
          <a:xfrm>
            <a:off x="4114800" y="1524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4" name="Picture 4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64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498</TotalTime>
  <Words>1276</Words>
  <Application>Microsoft Office PowerPoint</Application>
  <PresentationFormat>On-screen Show (4:3)</PresentationFormat>
  <Paragraphs>333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Courier New</vt:lpstr>
      <vt:lpstr>Gill Sans MT</vt:lpstr>
      <vt:lpstr>Times</vt:lpstr>
      <vt:lpstr>Times New Roman</vt:lpstr>
      <vt:lpstr>Wingdings</vt:lpstr>
      <vt:lpstr>Wingdings 3</vt:lpstr>
      <vt:lpstr>Origin</vt:lpstr>
      <vt:lpstr>CSE 470 –Control Flow Graph (Path Based Testing )</vt:lpstr>
      <vt:lpstr>Control Flow Graph: Introduction</vt:lpstr>
      <vt:lpstr>Notation Guide for CFG</vt:lpstr>
      <vt:lpstr>Simple Examples</vt:lpstr>
      <vt:lpstr>More Examples</vt:lpstr>
      <vt:lpstr>More Examples</vt:lpstr>
      <vt:lpstr>Combined Examples</vt:lpstr>
      <vt:lpstr>Number of Paths through CFG</vt:lpstr>
      <vt:lpstr>Example</vt:lpstr>
      <vt:lpstr>White Box Testing: Path Based</vt:lpstr>
      <vt:lpstr>Path Based Testing: Step 1</vt:lpstr>
      <vt:lpstr>Path Base Testing: Step 2</vt:lpstr>
      <vt:lpstr>Path Base Testing: Step 2</vt:lpstr>
      <vt:lpstr>Path Base Testing: Step 2</vt:lpstr>
      <vt:lpstr>Path Base Testing: Step 2</vt:lpstr>
      <vt:lpstr>Path Base Testing: Step 2</vt:lpstr>
      <vt:lpstr>Path Base Testing: Step 2</vt:lpstr>
      <vt:lpstr>Path Base Testing: Step 3</vt:lpstr>
      <vt:lpstr>Example</vt:lpstr>
      <vt:lpstr>Path Base Testing: Step 3</vt:lpstr>
      <vt:lpstr>Path Base Testing: Step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Rabeeb Ibrat</cp:lastModifiedBy>
  <cp:revision>71</cp:revision>
  <dcterms:created xsi:type="dcterms:W3CDTF">2020-05-26T17:53:17Z</dcterms:created>
  <dcterms:modified xsi:type="dcterms:W3CDTF">2022-07-30T05:15:53Z</dcterms:modified>
</cp:coreProperties>
</file>