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lfa Slab One" panose="020B0604020202020204" charset="0"/>
      <p:regular r:id="rId15"/>
    </p:embeddedFont>
    <p:embeddedFont>
      <p:font typeface="Cambria Math" panose="02040503050406030204" pitchFamily="18" charset="0"/>
      <p:regular r:id="rId16"/>
    </p:embeddedFon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wMeo2GDEGgAZYCCZS8hntcPTv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311700" y="69232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6000" b="1" u="sng"/>
              <a:t>CSE470:Software Engineering</a:t>
            </a:r>
            <a:endParaRPr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2061025" y="2834125"/>
            <a:ext cx="62412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1"/>
                </a:solidFill>
              </a:rPr>
              <a:t>video lecture series produced by: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1"/>
                </a:solidFill>
              </a:rPr>
              <a:t>A.M.Esfar-E-Alam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1"/>
                </a:solidFill>
              </a:rPr>
              <a:t>Afrina Khatun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1"/>
                </a:solidFill>
              </a:rPr>
              <a:t>Dr.Muhammad Zavid Parvez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chemeClr val="dk1"/>
                </a:solidFill>
              </a:rPr>
              <a:t>Hossain Arif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3359400"/>
            <a:ext cx="2406350" cy="18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650" y="0"/>
            <a:ext cx="2406350" cy="177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DIT(D) = 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DIT(E) =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8075" y="2097550"/>
            <a:ext cx="4238325" cy="24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C1AA4B-6863-4E15-825D-B1720533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25" y="532270"/>
            <a:ext cx="4986926" cy="790610"/>
          </a:xfrm>
          <a:prstGeom prst="rect">
            <a:avLst/>
          </a:prstGeom>
        </p:spPr>
      </p:pic>
      <p:sp>
        <p:nvSpPr>
          <p:cNvPr id="122" name="Google Shape;12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Class Person{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 void read();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 void display();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}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Class Student extends Person{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 void read();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 void display();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 </a:t>
            </a:r>
            <a:r>
              <a:rPr lang="en-US" sz="1400" dirty="0">
                <a:solidFill>
                  <a:srgbClr val="404040"/>
                </a:solidFill>
              </a:rPr>
              <a:t>v</a:t>
            </a:r>
            <a:r>
              <a:rPr lang="en" sz="1400" dirty="0">
                <a:solidFill>
                  <a:srgbClr val="404040"/>
                </a:solidFill>
              </a:rPr>
              <a:t>oid getAverage();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}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Class GraduateStudent extends Student{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 void read();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 void display();</a:t>
            </a:r>
            <a:endParaRPr sz="1400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</a:rPr>
              <a:t> void workStatus();</a:t>
            </a: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000" dirty="0">
                <a:solidFill>
                  <a:srgbClr val="404040"/>
                </a:solidFill>
              </a:rPr>
              <a:t>}</a:t>
            </a:r>
            <a:r>
              <a:rPr lang="en" sz="1400" dirty="0">
                <a:solidFill>
                  <a:srgbClr val="404040"/>
                </a:solidFill>
              </a:rPr>
              <a:t> </a:t>
            </a:r>
            <a:r>
              <a:rPr lang="en" sz="900" dirty="0">
                <a:solidFill>
                  <a:srgbClr val="404040"/>
                </a:solidFill>
              </a:rPr>
              <a:t>                                           </a:t>
            </a:r>
            <a:endParaRPr sz="1400" dirty="0"/>
          </a:p>
        </p:txBody>
      </p:sp>
      <p:pic>
        <p:nvPicPr>
          <p:cNvPr id="124" name="Google Shape;124;p11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0976" y="2895601"/>
            <a:ext cx="2545518" cy="839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5263950" y="1794800"/>
            <a:ext cx="28911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NMO X DIT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NMO+NMA+NMI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7" name="Google Shape;127;p11"/>
          <p:cNvCxnSpPr/>
          <p:nvPr/>
        </p:nvCxnSpPr>
        <p:spPr>
          <a:xfrm>
            <a:off x="5263950" y="2190050"/>
            <a:ext cx="18912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1"/>
          <p:cNvSpPr txBox="1"/>
          <p:nvPr/>
        </p:nvSpPr>
        <p:spPr>
          <a:xfrm>
            <a:off x="4704500" y="1951450"/>
            <a:ext cx="73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SIX =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00F0B-A871-4F4A-9D08-91D44730956B}"/>
              </a:ext>
            </a:extLst>
          </p:cNvPr>
          <p:cNvSpPr txBox="1"/>
          <p:nvPr/>
        </p:nvSpPr>
        <p:spPr>
          <a:xfrm>
            <a:off x="6315876" y="1092856"/>
            <a:ext cx="1190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overridden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03598-9C4D-4D81-B879-A836CCBB6A7B}"/>
                  </a:ext>
                </a:extLst>
              </p:cNvPr>
              <p:cNvSpPr txBox="1"/>
              <p:nvPr/>
            </p:nvSpPr>
            <p:spPr>
              <a:xfrm>
                <a:off x="6272784" y="2980550"/>
                <a:ext cx="2604303" cy="66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×100%=100%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903598-9C4D-4D81-B879-A836CCBB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84" y="2980550"/>
                <a:ext cx="2604303" cy="667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DEFECT REMOVAL EFFICIENCY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lang="en" sz="1500" i="1">
                <a:solidFill>
                  <a:srgbClr val="404040"/>
                </a:solidFill>
              </a:rPr>
              <a:t>A </a:t>
            </a:r>
            <a:r>
              <a:rPr lang="en" sz="1500" b="1" i="1">
                <a:solidFill>
                  <a:srgbClr val="404040"/>
                </a:solidFill>
              </a:rPr>
              <a:t>defect </a:t>
            </a:r>
            <a:r>
              <a:rPr lang="en" sz="1500" i="1">
                <a:solidFill>
                  <a:srgbClr val="404040"/>
                </a:solidFill>
              </a:rPr>
              <a:t>is found when the application does not conform to the requirement specification. </a:t>
            </a:r>
            <a:endParaRPr sz="1500" i="1">
              <a:solidFill>
                <a:srgbClr val="40404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lang="en" sz="1500" i="1">
                <a:solidFill>
                  <a:srgbClr val="404040"/>
                </a:solidFill>
              </a:rPr>
              <a:t>A mistake in coding is called </a:t>
            </a:r>
            <a:r>
              <a:rPr lang="en" sz="1500" b="1" i="1">
                <a:solidFill>
                  <a:srgbClr val="404040"/>
                </a:solidFill>
              </a:rPr>
              <a:t>Error</a:t>
            </a:r>
            <a:endParaRPr sz="1500" b="1" i="1">
              <a:solidFill>
                <a:srgbClr val="40404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lang="en" sz="1500">
                <a:solidFill>
                  <a:srgbClr val="404040"/>
                </a:solidFill>
              </a:rPr>
              <a:t>An average DRE score is usually around 85% across a full testing program.</a:t>
            </a:r>
            <a:endParaRPr sz="1500">
              <a:solidFill>
                <a:srgbClr val="40404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lang="en" sz="1500" i="1">
                <a:solidFill>
                  <a:srgbClr val="404040"/>
                </a:solidFill>
              </a:rPr>
              <a:t>DRE = E / (E + D) where: </a:t>
            </a:r>
            <a:endParaRPr sz="1500" i="1">
              <a:solidFill>
                <a:srgbClr val="40404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➔"/>
            </a:pPr>
            <a:r>
              <a:rPr lang="en" sz="2000" i="1">
                <a:solidFill>
                  <a:srgbClr val="404040"/>
                </a:solidFill>
              </a:rPr>
              <a:t>E </a:t>
            </a:r>
            <a:r>
              <a:rPr lang="en" sz="2000">
                <a:solidFill>
                  <a:srgbClr val="404040"/>
                </a:solidFill>
              </a:rPr>
              <a:t>is the number of errors found before delivery of the software to the end-user </a:t>
            </a:r>
            <a:endParaRPr sz="2000">
              <a:solidFill>
                <a:srgbClr val="40404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➔"/>
            </a:pPr>
            <a:r>
              <a:rPr lang="en" sz="2000" i="1">
                <a:solidFill>
                  <a:srgbClr val="404040"/>
                </a:solidFill>
              </a:rPr>
              <a:t>D </a:t>
            </a:r>
            <a:r>
              <a:rPr lang="en" sz="2000">
                <a:solidFill>
                  <a:srgbClr val="404040"/>
                </a:solidFill>
              </a:rPr>
              <a:t>is the number of defects found after delivery. </a:t>
            </a:r>
            <a:endParaRPr sz="2000">
              <a:solidFill>
                <a:srgbClr val="40404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lang="en" sz="1500">
                <a:solidFill>
                  <a:srgbClr val="404040"/>
                </a:solidFill>
              </a:rPr>
              <a:t>We found 100 defects during the testing phase and then later, say within 90 days after software release (in production), found five defects, </a:t>
            </a:r>
            <a:endParaRPr sz="1500">
              <a:solidFill>
                <a:srgbClr val="40404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➔"/>
            </a:pPr>
            <a:r>
              <a:rPr lang="en" sz="1500">
                <a:solidFill>
                  <a:srgbClr val="404040"/>
                </a:solidFill>
              </a:rPr>
              <a:t>  DRE = 100/(100+5) = 95.2%</a:t>
            </a:r>
            <a:endParaRPr sz="15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Software measurement and metrics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100"/>
              <a:buChar char="➔"/>
            </a:pPr>
            <a:r>
              <a:rPr lang="en" sz="2100">
                <a:solidFill>
                  <a:srgbClr val="404040"/>
                </a:solidFill>
              </a:rPr>
              <a:t>Software measurement is concerned with deriving a numeric value for an attribute of a software product or process.</a:t>
            </a:r>
            <a:endParaRPr sz="2100">
              <a:solidFill>
                <a:srgbClr val="404040"/>
              </a:solidFill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Char char="➔"/>
            </a:pPr>
            <a:r>
              <a:rPr lang="en" sz="2100">
                <a:solidFill>
                  <a:srgbClr val="404040"/>
                </a:solidFill>
              </a:rPr>
              <a:t>This allows for objective comparisons between techniques and processes.</a:t>
            </a:r>
            <a:endParaRPr sz="2100">
              <a:solidFill>
                <a:srgbClr val="404040"/>
              </a:solidFill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Char char="➔"/>
            </a:pPr>
            <a:r>
              <a:rPr lang="en" sz="2100">
                <a:solidFill>
                  <a:srgbClr val="404040"/>
                </a:solidFill>
              </a:rPr>
              <a:t>Although some companies have introduced measurement programmes, most organisations still don’t make systematic use of software measurement.</a:t>
            </a:r>
            <a:endParaRPr sz="2100">
              <a:solidFill>
                <a:srgbClr val="40404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Char char="➔"/>
            </a:pPr>
            <a:r>
              <a:rPr lang="en" sz="2100">
                <a:solidFill>
                  <a:srgbClr val="404040"/>
                </a:solidFill>
              </a:rPr>
              <a:t>There are few established standards in this area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Software metric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4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 dirty="0">
                <a:solidFill>
                  <a:srgbClr val="404040"/>
                </a:solidFill>
              </a:rPr>
              <a:t>Any type of measurement which relates to a software system, process or related documentation</a:t>
            </a:r>
            <a:endParaRPr sz="1700" dirty="0">
              <a:solidFill>
                <a:srgbClr val="40404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 b="1" dirty="0">
                <a:solidFill>
                  <a:srgbClr val="404040"/>
                </a:solidFill>
              </a:rPr>
              <a:t>Lines of code in a program</a:t>
            </a:r>
            <a:r>
              <a:rPr lang="en" sz="1700" dirty="0">
                <a:solidFill>
                  <a:srgbClr val="404040"/>
                </a:solidFill>
              </a:rPr>
              <a:t>, the </a:t>
            </a:r>
            <a:r>
              <a:rPr lang="en" sz="1700" b="1" dirty="0">
                <a:solidFill>
                  <a:srgbClr val="404040"/>
                </a:solidFill>
              </a:rPr>
              <a:t>Fog index</a:t>
            </a:r>
            <a:r>
              <a:rPr lang="en" sz="1700" dirty="0">
                <a:solidFill>
                  <a:srgbClr val="404040"/>
                </a:solidFill>
              </a:rPr>
              <a:t>, </a:t>
            </a:r>
            <a:r>
              <a:rPr lang="en" sz="1700" b="1" dirty="0">
                <a:solidFill>
                  <a:srgbClr val="404040"/>
                </a:solidFill>
              </a:rPr>
              <a:t>number of person-days </a:t>
            </a:r>
            <a:r>
              <a:rPr lang="en" sz="1700" dirty="0">
                <a:solidFill>
                  <a:srgbClr val="404040"/>
                </a:solidFill>
              </a:rPr>
              <a:t>required to develop a component.</a:t>
            </a:r>
            <a:endParaRPr sz="1700" dirty="0">
              <a:solidFill>
                <a:srgbClr val="40404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 dirty="0">
                <a:solidFill>
                  <a:srgbClr val="404040"/>
                </a:solidFill>
              </a:rPr>
              <a:t>Allow the software and the software process to be quantified.</a:t>
            </a:r>
            <a:endParaRPr sz="1700" dirty="0">
              <a:solidFill>
                <a:srgbClr val="40404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 dirty="0">
                <a:solidFill>
                  <a:srgbClr val="404040"/>
                </a:solidFill>
              </a:rPr>
              <a:t>May be used to predict product attributes or to control the software process.</a:t>
            </a:r>
            <a:endParaRPr sz="1700" dirty="0">
              <a:solidFill>
                <a:srgbClr val="40404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 dirty="0">
                <a:solidFill>
                  <a:srgbClr val="404040"/>
                </a:solidFill>
              </a:rPr>
              <a:t>Product metrics can be used for general predictions or to identify anomalous components.</a:t>
            </a:r>
            <a:endParaRPr sz="1700" dirty="0">
              <a:solidFill>
                <a:srgbClr val="40404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2AB79C-43BD-4299-984C-A3112D719CAD}"/>
                  </a:ext>
                </a:extLst>
              </p:cNvPr>
              <p:cNvSpPr txBox="1"/>
              <p:nvPr/>
            </p:nvSpPr>
            <p:spPr>
              <a:xfrm>
                <a:off x="1443369" y="4023995"/>
                <a:ext cx="6257261" cy="67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 i="0" dirty="0" smtClean="0">
                          <a:latin typeface="Cambria Math" panose="02040503050406030204" pitchFamily="18" charset="0"/>
                        </a:rPr>
                        <m:t>Gunning</m:t>
                      </m:r>
                      <m:r>
                        <a:rPr lang="en-US" sz="17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 i="0" dirty="0" smtClean="0">
                          <a:latin typeface="Cambria Math" panose="02040503050406030204" pitchFamily="18" charset="0"/>
                        </a:rPr>
                        <m:t>fog</m:t>
                      </m:r>
                      <m:r>
                        <a:rPr lang="en-US" sz="17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 i="0" dirty="0" smtClean="0">
                          <a:latin typeface="Cambria Math" panose="02040503050406030204" pitchFamily="18" charset="0"/>
                        </a:rPr>
                        <m:t>index</m:t>
                      </m:r>
                      <m:r>
                        <a:rPr lang="en-US" sz="17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=0.4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words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sentences</m:t>
                              </m:r>
                            </m:den>
                          </m:f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+100×</m:t>
                          </m:r>
                          <m:f>
                            <m:f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complex</m:t>
                              </m:r>
                              <m: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words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words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700" dirty="0">
                  <a:latin typeface="Proxima Nova" panose="020B060402020202020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2AB79C-43BD-4299-984C-A3112D719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69" y="4023995"/>
                <a:ext cx="6257261" cy="674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240250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Relationships between internal and external software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375" y="1437975"/>
            <a:ext cx="8470924" cy="3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Product metrics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Char char="➔"/>
            </a:pPr>
            <a:r>
              <a:rPr lang="en" sz="2000">
                <a:solidFill>
                  <a:srgbClr val="404040"/>
                </a:solidFill>
              </a:rPr>
              <a:t>A quality metric should be a predictor of product quality. </a:t>
            </a:r>
            <a:endParaRPr sz="2000">
              <a:solidFill>
                <a:srgbClr val="40404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➔"/>
            </a:pPr>
            <a:r>
              <a:rPr lang="en" sz="2000">
                <a:solidFill>
                  <a:srgbClr val="404040"/>
                </a:solidFill>
              </a:rPr>
              <a:t>Classes of product metric</a:t>
            </a:r>
            <a:endParaRPr sz="2000">
              <a:solidFill>
                <a:srgbClr val="40404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➔"/>
            </a:pPr>
            <a:r>
              <a:rPr lang="en" b="1">
                <a:solidFill>
                  <a:srgbClr val="404040"/>
                </a:solidFill>
              </a:rPr>
              <a:t>Dynamic metrics </a:t>
            </a:r>
            <a:r>
              <a:rPr lang="en">
                <a:solidFill>
                  <a:srgbClr val="404040"/>
                </a:solidFill>
              </a:rPr>
              <a:t>which are collected by measurements made of a program in execution;</a:t>
            </a:r>
            <a:endParaRPr>
              <a:solidFill>
                <a:srgbClr val="40404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➔"/>
            </a:pPr>
            <a:r>
              <a:rPr lang="en" b="1">
                <a:solidFill>
                  <a:srgbClr val="404040"/>
                </a:solidFill>
              </a:rPr>
              <a:t>Static metrics </a:t>
            </a:r>
            <a:r>
              <a:rPr lang="en">
                <a:solidFill>
                  <a:srgbClr val="404040"/>
                </a:solidFill>
              </a:rPr>
              <a:t>which are collected by measurements made of the system representations;</a:t>
            </a:r>
            <a:endParaRPr>
              <a:solidFill>
                <a:srgbClr val="40404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➔"/>
            </a:pPr>
            <a:r>
              <a:rPr lang="en">
                <a:solidFill>
                  <a:srgbClr val="404040"/>
                </a:solidFill>
              </a:rPr>
              <a:t>Dynamic metrics help assess efficiency and reliability</a:t>
            </a:r>
            <a:endParaRPr>
              <a:solidFill>
                <a:srgbClr val="40404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➔"/>
            </a:pPr>
            <a:r>
              <a:rPr lang="en">
                <a:solidFill>
                  <a:srgbClr val="404040"/>
                </a:solidFill>
              </a:rPr>
              <a:t>Static metrics help assess complexity, understandability and maintainability.</a:t>
            </a:r>
            <a:endParaRPr>
              <a:solidFill>
                <a:srgbClr val="40404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Fan-in/Fan-out, Length of code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>
                <a:solidFill>
                  <a:srgbClr val="404040"/>
                </a:solidFill>
              </a:rPr>
              <a:t>Fan-in/Fan-out</a:t>
            </a:r>
            <a:endParaRPr sz="1700">
              <a:solidFill>
                <a:srgbClr val="404040"/>
              </a:solidFill>
            </a:endParaRPr>
          </a:p>
          <a:p>
            <a:pPr marL="914400" lvl="1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◆"/>
            </a:pPr>
            <a:r>
              <a:rPr lang="en" sz="1500">
                <a:solidFill>
                  <a:srgbClr val="404040"/>
                </a:solidFill>
              </a:rPr>
              <a:t>Fan-in is a measure of the number of functions or methods that call another function or method (say X). Fan-out is the number of functions that are called by function X. A high value for fan-in means that X is tightly coupled to the rest of the design and changes to X will have extensive knock-on effects. A high value for fan-out suggests that the overall complexity of X may be high because of the complexity of the control logic needed to coordinate the called components.</a:t>
            </a:r>
            <a:endParaRPr sz="1500">
              <a:solidFill>
                <a:srgbClr val="404040"/>
              </a:solidFill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➔"/>
            </a:pPr>
            <a:r>
              <a:rPr lang="en" sz="1700">
                <a:solidFill>
                  <a:srgbClr val="404040"/>
                </a:solidFill>
              </a:rPr>
              <a:t>Length of code</a:t>
            </a:r>
            <a:endParaRPr sz="1700">
              <a:solidFill>
                <a:srgbClr val="40404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◆"/>
            </a:pPr>
            <a:r>
              <a:rPr lang="en" sz="1500">
                <a:solidFill>
                  <a:srgbClr val="404040"/>
                </a:solidFill>
              </a:rPr>
              <a:t>This is a measure of the size of a program. Generally, the larger the size of the code of a component, the more complex and error-prone that component is likely to be. Length of code has been shown to be one of the most reliable metrics for predicting error-proneness in components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>
                <a:solidFill>
                  <a:srgbClr val="000000"/>
                </a:solidFill>
              </a:rPr>
              <a:t>CYCLOMATIC COMPLEXITY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238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Cyclomatic complexity is a source code complexity measurement that is being correlated to a number of coding errors.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calculated by developing a Control Flow Graph of the code that measures the number of linearly-independent paths through a program module.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54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Lower the Program's cyclomatic complexity, lower the risk to modify and easier to understand. It can be represented using the below formula: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00">
                <a:solidFill>
                  <a:srgbClr val="000000"/>
                </a:solidFill>
              </a:rPr>
              <a:t>  </a:t>
            </a:r>
            <a:r>
              <a:rPr lang="en" sz="1900" b="1">
                <a:solidFill>
                  <a:srgbClr val="000000"/>
                </a:solidFill>
              </a:rPr>
              <a:t>M = E − N + 2P</a:t>
            </a:r>
            <a:r>
              <a:rPr lang="en" sz="1900">
                <a:solidFill>
                  <a:srgbClr val="000000"/>
                </a:solidFill>
              </a:rPr>
              <a:t>,where 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rgbClr val="000000"/>
                </a:solidFill>
              </a:rPr>
              <a:t>E </a:t>
            </a:r>
            <a:r>
              <a:rPr lang="en" sz="1500">
                <a:solidFill>
                  <a:srgbClr val="000000"/>
                </a:solidFill>
              </a:rPr>
              <a:t>= the number of edges of the graph.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rgbClr val="000000"/>
                </a:solidFill>
              </a:rPr>
              <a:t>N </a:t>
            </a:r>
            <a:r>
              <a:rPr lang="en" sz="1500">
                <a:solidFill>
                  <a:srgbClr val="000000"/>
                </a:solidFill>
              </a:rPr>
              <a:t>= the number of nodes of the graph.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rgbClr val="000000"/>
                </a:solidFill>
              </a:rPr>
              <a:t>P </a:t>
            </a:r>
            <a:r>
              <a:rPr lang="en" sz="1500">
                <a:solidFill>
                  <a:srgbClr val="000000"/>
                </a:solidFill>
              </a:rPr>
              <a:t>= the number of connected components.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The complexity M is then defined as </a:t>
            </a:r>
            <a:endParaRPr sz="2000">
              <a:solidFill>
                <a:srgbClr val="000000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</a:rPr>
              <a:t>                  M = R + 1</a:t>
            </a:r>
            <a:r>
              <a:rPr lang="en" sz="2400">
                <a:solidFill>
                  <a:srgbClr val="000000"/>
                </a:solidFill>
              </a:rPr>
              <a:t>,</a:t>
            </a:r>
            <a:endParaRPr sz="2400">
              <a:solidFill>
                <a:srgbClr val="000000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where </a:t>
            </a:r>
            <a:r>
              <a:rPr lang="en" sz="2000" i="1">
                <a:solidFill>
                  <a:srgbClr val="000000"/>
                </a:solidFill>
              </a:rPr>
              <a:t>R </a:t>
            </a:r>
            <a:r>
              <a:rPr lang="en" sz="2000">
                <a:solidFill>
                  <a:srgbClr val="000000"/>
                </a:solidFill>
              </a:rPr>
              <a:t>= the number of regions in the graph.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The complexity M is then defined as </a:t>
            </a:r>
            <a:endParaRPr sz="2000">
              <a:solidFill>
                <a:srgbClr val="000000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</a:rPr>
              <a:t>                  M = P + 1</a:t>
            </a:r>
            <a:r>
              <a:rPr lang="en" sz="2400">
                <a:solidFill>
                  <a:srgbClr val="000000"/>
                </a:solidFill>
              </a:rPr>
              <a:t>,</a:t>
            </a:r>
            <a:endParaRPr sz="2400">
              <a:solidFill>
                <a:srgbClr val="000000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where </a:t>
            </a:r>
            <a:r>
              <a:rPr lang="en" sz="2000" i="1">
                <a:solidFill>
                  <a:srgbClr val="000000"/>
                </a:solidFill>
              </a:rPr>
              <a:t>P </a:t>
            </a:r>
            <a:r>
              <a:rPr lang="en" sz="2000">
                <a:solidFill>
                  <a:srgbClr val="000000"/>
                </a:solidFill>
              </a:rPr>
              <a:t>= the number of predicate nodes in the graph. </a:t>
            </a:r>
            <a:endParaRPr sz="2000">
              <a:solidFill>
                <a:srgbClr val="000000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two formulas are easy to use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➔"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200" b="1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Specialization Index metric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measures the extent to which subclasses override their ancestors classes. This </a:t>
            </a:r>
            <a:r>
              <a:rPr lang="en" sz="1200" b="1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ratio between the number of overrid- den methods and total number of methods in a Class, weighted by the depth of inheritance for this class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metric provides a percentage, where the class contains at least one operation. For a root class, the specialization indicator is zero. Nominal range is between 0 % and 120 %.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864A9-5CFA-4A5B-B410-886638C8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483223"/>
            <a:ext cx="7810500" cy="1238250"/>
          </a:xfrm>
          <a:prstGeom prst="rect">
            <a:avLst/>
          </a:prstGeom>
        </p:spPr>
      </p:pic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311700" y="168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000000"/>
                </a:solidFill>
              </a:rPr>
              <a:t>SPECIALIZATION INDEX (SIX)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8547" y="4241829"/>
            <a:ext cx="2905050" cy="6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A119A3-852C-4D01-89A5-02444305D20F}"/>
              </a:ext>
            </a:extLst>
          </p:cNvPr>
          <p:cNvSpPr txBox="1"/>
          <p:nvPr/>
        </p:nvSpPr>
        <p:spPr>
          <a:xfrm>
            <a:off x="4497571" y="3403063"/>
            <a:ext cx="119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overridden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838</Words>
  <Application>Microsoft Office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Alfa Slab One</vt:lpstr>
      <vt:lpstr>Arial</vt:lpstr>
      <vt:lpstr>Times New Roman</vt:lpstr>
      <vt:lpstr>Comic Sans MS</vt:lpstr>
      <vt:lpstr>Proxima Nova</vt:lpstr>
      <vt:lpstr>Cambria Math</vt:lpstr>
      <vt:lpstr>Gameday</vt:lpstr>
      <vt:lpstr>CSE470:Software Engineering</vt:lpstr>
      <vt:lpstr>Software measurement and metrics</vt:lpstr>
      <vt:lpstr>Software metric</vt:lpstr>
      <vt:lpstr>Relationships between internal and external software</vt:lpstr>
      <vt:lpstr>Product metrics</vt:lpstr>
      <vt:lpstr>Fan-in/Fan-out, Length of code</vt:lpstr>
      <vt:lpstr>CYCLOMATIC COMPLEXITY </vt:lpstr>
      <vt:lpstr>PowerPoint Presentation</vt:lpstr>
      <vt:lpstr>SPECIALIZATION INDEX (SIX)  </vt:lpstr>
      <vt:lpstr>PowerPoint Presentation</vt:lpstr>
      <vt:lpstr>PowerPoint Presentation</vt:lpstr>
      <vt:lpstr>DEFECT REMOVAL EFFICIENCY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CSE470:Software Engineering</dc:title>
  <cp:lastModifiedBy>Rabeeb Ibrat</cp:lastModifiedBy>
  <cp:revision>3</cp:revision>
  <dcterms:modified xsi:type="dcterms:W3CDTF">2022-08-04T03:08:50Z</dcterms:modified>
</cp:coreProperties>
</file>