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50" r:id="rId2"/>
    <p:sldId id="354" r:id="rId3"/>
    <p:sldId id="365" r:id="rId4"/>
    <p:sldId id="369" r:id="rId5"/>
    <p:sldId id="376" r:id="rId6"/>
    <p:sldId id="381" r:id="rId7"/>
    <p:sldId id="382" r:id="rId8"/>
    <p:sldId id="397" r:id="rId9"/>
    <p:sldId id="400" r:id="rId10"/>
    <p:sldId id="401" r:id="rId11"/>
    <p:sldId id="402" r:id="rId12"/>
    <p:sldId id="403" r:id="rId13"/>
    <p:sldId id="407" r:id="rId14"/>
    <p:sldId id="408" r:id="rId15"/>
    <p:sldId id="409" r:id="rId16"/>
    <p:sldId id="410" r:id="rId17"/>
    <p:sldId id="411" r:id="rId18"/>
    <p:sldId id="413" r:id="rId19"/>
    <p:sldId id="414" r:id="rId20"/>
    <p:sldId id="415" r:id="rId21"/>
    <p:sldId id="416" r:id="rId22"/>
    <p:sldId id="417" r:id="rId23"/>
    <p:sldId id="422" r:id="rId24"/>
    <p:sldId id="423" r:id="rId25"/>
    <p:sldId id="424" r:id="rId26"/>
    <p:sldId id="626" r:id="rId27"/>
    <p:sldId id="426" r:id="rId28"/>
    <p:sldId id="627" r:id="rId29"/>
    <p:sldId id="428" r:id="rId30"/>
    <p:sldId id="628" r:id="rId31"/>
    <p:sldId id="430" r:id="rId32"/>
    <p:sldId id="433" r:id="rId33"/>
    <p:sldId id="434" r:id="rId34"/>
    <p:sldId id="549" r:id="rId35"/>
    <p:sldId id="550" r:id="rId36"/>
    <p:sldId id="552" r:id="rId37"/>
    <p:sldId id="553" r:id="rId38"/>
    <p:sldId id="554" r:id="rId39"/>
    <p:sldId id="629" r:id="rId40"/>
    <p:sldId id="555" r:id="rId41"/>
    <p:sldId id="556" r:id="rId42"/>
    <p:sldId id="630" r:id="rId43"/>
    <p:sldId id="559" r:id="rId44"/>
    <p:sldId id="560" r:id="rId45"/>
    <p:sldId id="561" r:id="rId46"/>
    <p:sldId id="562" r:id="rId47"/>
    <p:sldId id="632" r:id="rId48"/>
    <p:sldId id="631" r:id="rId49"/>
    <p:sldId id="633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4" r:id="rId59"/>
    <p:sldId id="575" r:id="rId60"/>
    <p:sldId id="576" r:id="rId61"/>
    <p:sldId id="577" r:id="rId62"/>
    <p:sldId id="579" r:id="rId63"/>
    <p:sldId id="580" r:id="rId64"/>
    <p:sldId id="594" r:id="rId65"/>
    <p:sldId id="592" r:id="rId66"/>
    <p:sldId id="593" r:id="rId67"/>
    <p:sldId id="618" r:id="rId68"/>
  </p:sldIdLst>
  <p:sldSz cx="10160000" cy="787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2F96-DD44-4C99-8E9D-2413E1C6845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685800"/>
            <a:ext cx="442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82C1-EFE8-42F4-8191-D49B971F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82C1-EFE8-42F4-8191-D49B971F0D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1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2C1-EFE8-42F4-8191-D49B971F0DE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8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190" y="2437770"/>
            <a:ext cx="8474173" cy="1684743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520958" y="4473863"/>
            <a:ext cx="7089211" cy="19802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1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875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4DAE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6A9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ECD9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14960"/>
            <a:ext cx="2286000" cy="6692899"/>
          </a:xfrm>
        </p:spPr>
        <p:txBody>
          <a:bodyPr vert="eaVert" anchor="t"/>
          <a:lstStyle/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body" orient="vert" idx="1"/>
          </p:nvPr>
        </p:nvSpPr>
        <p:spPr>
          <a:xfrm>
            <a:off x="508000" y="314960"/>
            <a:ext cx="6685280" cy="6692899"/>
          </a:xfrm>
        </p:spPr>
        <p:txBody>
          <a:bodyPr vert="eaVert"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933E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9BC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6EB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DC82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27" y="5047435"/>
            <a:ext cx="8639852" cy="1625446"/>
          </a:xfrm>
        </p:spPr>
        <p:txBody>
          <a:bodyPr anchor="t"/>
          <a:lstStyle>
            <a:lvl1pPr algn="l">
              <a:buNone/>
              <a:defRPr sz="4444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802527" y="3307079"/>
            <a:ext cx="8639852" cy="1732281"/>
          </a:xfrm>
        </p:spPr>
        <p:txBody>
          <a:bodyPr anchor="t"/>
          <a:lstStyle>
            <a:lvl1pPr marL="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1pPr>
            <a:lvl2pPr marL="50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0160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3pPr>
            <a:lvl4pPr marL="152323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4pPr>
            <a:lvl5pPr marL="203200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5pPr>
            <a:lvl6pPr marL="254000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6pPr>
            <a:lvl7pPr marL="305105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7pPr>
            <a:lvl8pPr marL="3552447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8pPr>
            <a:lvl9pPr marL="406400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B82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CC3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08000" y="1811020"/>
            <a:ext cx="4480560" cy="5196839"/>
          </a:xfrm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2"/>
          </p:nvPr>
        </p:nvSpPr>
        <p:spPr>
          <a:xfrm>
            <a:off x="5080000" y="1811020"/>
            <a:ext cx="4572000" cy="5196839"/>
          </a:xfrm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6D0D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AC28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508000" y="1604721"/>
            <a:ext cx="4488688" cy="892124"/>
          </a:xfrm>
        </p:spPr>
        <p:txBody>
          <a:bodyPr anchor="b"/>
          <a:lstStyle>
            <a:lvl1pPr>
              <a:buNone/>
              <a:defRPr sz="3039" b="1"/>
            </a:lvl1pPr>
            <a:lvl2pPr marL="317">
              <a:buNone/>
              <a:defRPr sz="2400" b="1"/>
            </a:lvl2pPr>
            <a:lvl3pPr marL="158">
              <a:buNone/>
              <a:defRPr sz="2160" b="1"/>
            </a:lvl3pPr>
            <a:lvl4pPr marL="105">
              <a:buNone/>
              <a:defRPr sz="2000" b="1"/>
            </a:lvl4pPr>
            <a:lvl5pPr marL="79">
              <a:buNone/>
              <a:defRPr sz="2000" b="1"/>
            </a:lvl5pPr>
            <a:lvl6pPr marL="63">
              <a:buNone/>
              <a:defRPr sz="2000" b="1"/>
            </a:lvl6pPr>
            <a:lvl7pPr marL="52">
              <a:buNone/>
              <a:defRPr sz="2000" b="1"/>
            </a:lvl7pPr>
            <a:lvl8pPr marL="45">
              <a:buNone/>
              <a:defRPr sz="2000" b="1"/>
            </a:lvl8pPr>
            <a:lvl9pPr marL="39">
              <a:buNone/>
              <a:defRPr sz="2000" b="1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5160264" y="1604721"/>
            <a:ext cx="4491736" cy="892124"/>
          </a:xfrm>
        </p:spPr>
        <p:txBody>
          <a:bodyPr anchor="b"/>
          <a:lstStyle>
            <a:lvl1pPr>
              <a:buNone/>
              <a:defRPr sz="3039" b="1"/>
            </a:lvl1pPr>
            <a:lvl2pPr marL="317">
              <a:buNone/>
              <a:defRPr sz="2400" b="1"/>
            </a:lvl2pPr>
            <a:lvl3pPr marL="158">
              <a:buNone/>
              <a:defRPr sz="2160" b="1"/>
            </a:lvl3pPr>
            <a:lvl4pPr marL="105">
              <a:buNone/>
              <a:defRPr sz="2000" b="1"/>
            </a:lvl4pPr>
            <a:lvl5pPr marL="79">
              <a:buNone/>
              <a:defRPr sz="2000" b="1"/>
            </a:lvl5pPr>
            <a:lvl6pPr marL="63">
              <a:buNone/>
              <a:defRPr sz="2000" b="1"/>
            </a:lvl6pPr>
            <a:lvl7pPr marL="52">
              <a:buNone/>
              <a:defRPr sz="2000" b="1"/>
            </a:lvl7pPr>
            <a:lvl8pPr marL="45">
              <a:buNone/>
              <a:defRPr sz="2000" b="1"/>
            </a:lvl8pPr>
            <a:lvl9pPr marL="39">
              <a:buNone/>
              <a:defRPr sz="2000" b="1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3"/>
          </p:nvPr>
        </p:nvSpPr>
        <p:spPr>
          <a:xfrm>
            <a:off x="508000" y="2496845"/>
            <a:ext cx="4488688" cy="4536211"/>
          </a:xfrm>
        </p:spPr>
        <p:txBody>
          <a:bodyPr/>
          <a:lstStyle>
            <a:lvl1pPr>
              <a:defRPr sz="3039"/>
            </a:lvl1pPr>
            <a:lvl2pPr>
              <a:defRPr sz="2400"/>
            </a:lvl2pPr>
            <a:lvl3pPr>
              <a:defRPr sz="216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4"/>
          </p:nvPr>
        </p:nvSpPr>
        <p:spPr>
          <a:xfrm>
            <a:off x="5160264" y="2496845"/>
            <a:ext cx="4491736" cy="4536211"/>
          </a:xfrm>
        </p:spPr>
        <p:txBody>
          <a:bodyPr/>
          <a:lstStyle>
            <a:lvl1pPr>
              <a:defRPr sz="3039"/>
            </a:lvl1pPr>
            <a:lvl2pPr>
              <a:defRPr sz="2400"/>
            </a:lvl2pPr>
            <a:lvl3pPr>
              <a:defRPr sz="216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EDA4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9C7B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459C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38E0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E6D0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2E94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13463"/>
            <a:ext cx="3342640" cy="1332202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71544" y="313463"/>
            <a:ext cx="5680456" cy="6694396"/>
          </a:xfrm>
        </p:spPr>
        <p:txBody>
          <a:bodyPr/>
          <a:lstStyle>
            <a:lvl1pPr>
              <a:defRPr sz="3520"/>
            </a:lvl1pPr>
            <a:lvl2pPr>
              <a:defRPr sz="3039"/>
            </a:lvl2pPr>
            <a:lvl3pPr>
              <a:defRPr sz="2639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508000" y="1645665"/>
            <a:ext cx="3341624" cy="5362194"/>
          </a:xfrm>
        </p:spPr>
        <p:txBody>
          <a:bodyPr/>
          <a:lstStyle>
            <a:lvl1pPr marL="0" indent="0">
              <a:buNone/>
              <a:defRPr sz="1519"/>
            </a:lvl1pPr>
            <a:lvl2pPr marL="508000" indent="0">
              <a:buNone/>
              <a:defRPr sz="1280"/>
            </a:lvl2pPr>
            <a:lvl3pPr marL="1016000" indent="0">
              <a:buNone/>
              <a:defRPr sz="1103"/>
            </a:lvl3pPr>
            <a:lvl4pPr marL="1523238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51050" indent="0">
              <a:buNone/>
              <a:defRPr sz="1000"/>
            </a:lvl7pPr>
            <a:lvl8pPr marL="3552447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2B9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C82E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60" y="5511800"/>
            <a:ext cx="6096000" cy="629920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pic" idx="1"/>
          </p:nvPr>
        </p:nvSpPr>
        <p:spPr>
          <a:xfrm>
            <a:off x="1991360" y="700786"/>
            <a:ext cx="6096000" cy="4726762"/>
          </a:xfrm>
        </p:spPr>
        <p:txBody>
          <a:bodyPr/>
          <a:lstStyle/>
          <a:p>
            <a:endParaRPr/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1991360" y="6141720"/>
            <a:ext cx="6096000" cy="866139"/>
          </a:xfrm>
        </p:spPr>
        <p:txBody>
          <a:bodyPr/>
          <a:lstStyle>
            <a:lvl1pPr marL="0" indent="0">
              <a:buNone/>
              <a:defRPr sz="1519"/>
            </a:lvl1pPr>
            <a:lvl2pPr marL="508000" indent="0">
              <a:buNone/>
              <a:defRPr sz="1280"/>
            </a:lvl2pPr>
            <a:lvl3pPr marL="1016000" indent="0">
              <a:buNone/>
              <a:defRPr sz="1103"/>
            </a:lvl3pPr>
            <a:lvl4pPr marL="1523238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51050" indent="0">
              <a:buNone/>
              <a:defRPr sz="1000"/>
            </a:lvl7pPr>
            <a:lvl8pPr marL="3552447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D571-0000-0000-0000-000000000000}" type="datetimeFigureOut">
              <a:rPr lang="en-US"/>
              <a:pPr/>
              <a:t>8/6/2022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550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34642"/>
            <a:ext cx="9144000" cy="51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7F91-6D1D-487A-93DD-6AB167742E74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140F-E0CD-4C7C-B2BC-248C8D938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 Form 4"/>
          <p:cNvSpPr/>
          <p:nvPr/>
        </p:nvSpPr>
        <p:spPr>
          <a:xfrm>
            <a:off x="63500" y="52861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Free Form 5"/>
          <p:cNvSpPr/>
          <p:nvPr/>
        </p:nvSpPr>
        <p:spPr>
          <a:xfrm>
            <a:off x="2965287" y="51591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7" name="Imag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" y="3995710"/>
            <a:ext cx="91567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ine 8"/>
          <p:cNvSpPr/>
          <p:nvPr/>
        </p:nvSpPr>
        <p:spPr>
          <a:xfrm>
            <a:off x="660400" y="4103660"/>
            <a:ext cx="8851900" cy="0"/>
          </a:xfrm>
          <a:prstGeom prst="line">
            <a:avLst/>
          </a:prstGeom>
          <a:noFill/>
          <a:ln w="38100" cmpd="sng">
            <a:solidFill>
              <a:srgbClr val="FF1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9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754510" y="4238570"/>
            <a:ext cx="9073008" cy="17281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indent="215900">
              <a:lnSpc>
                <a:spcPts val="8200"/>
              </a:lnSpc>
              <a:spcAft>
                <a:spcPts val="900"/>
              </a:spcAft>
              <a:defRPr lang="en-US"/>
            </a:pPr>
            <a:endParaRPr sz="7734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5464" y="5161136"/>
            <a:ext cx="9616504" cy="864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indent="406400" algn="r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sz="4400" b="1" dirty="0">
                <a:latin typeface="Times New Roman" charset="77"/>
                <a:ea typeface="Times New Roman" charset="77"/>
                <a:cs typeface="Times New Roman" charset="77"/>
              </a:rPr>
              <a:t>CSE 470 </a:t>
            </a:r>
            <a:r>
              <a:rPr lang="en-US" sz="4400" b="1" dirty="0">
                <a:latin typeface="Times New Roman" charset="77"/>
                <a:ea typeface="Times New Roman" charset="77"/>
                <a:cs typeface="Times New Roman" charset="77"/>
              </a:rPr>
              <a:t>–</a:t>
            </a:r>
            <a:r>
              <a:rPr sz="4400" b="1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4400" dirty="0">
                <a:latin typeface="Times New Roman" charset="77"/>
                <a:ea typeface="Times New Roman" charset="77"/>
                <a:cs typeface="Times New Roman" charset="77"/>
              </a:rPr>
              <a:t>Refactoring Code Smells</a:t>
            </a:r>
          </a:p>
          <a:p>
            <a:pPr indent="406400" algn="r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lang="en-US" sz="4400" b="1" dirty="0">
                <a:latin typeface="Times New Roman" charset="77"/>
                <a:ea typeface="Times New Roman" charset="77"/>
                <a:cs typeface="Times New Roman" charset="77"/>
              </a:rPr>
              <a:t>BRAC UNIVERSITY</a:t>
            </a:r>
          </a:p>
          <a:p>
            <a:pPr indent="406400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lang="en-US" sz="4400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  <a:p>
            <a:pPr indent="406400">
              <a:lnSpc>
                <a:spcPts val="3600"/>
              </a:lnSpc>
              <a:spcAft>
                <a:spcPts val="3600"/>
              </a:spcAft>
              <a:defRPr lang="en-US"/>
            </a:pPr>
            <a:endParaRPr sz="3395" b="1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910"/>
            <a:ext cx="10199401" cy="3925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74826" y="889000"/>
              <a:ext cx="381990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Code Smells?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327400"/>
              <a:ext cx="9112859" cy="4197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000"/>
                </a:lnSpc>
                <a:spcAft>
                  <a:spcPts val="1500"/>
                </a:spcAft>
                <a:defRPr lang="en-US"/>
              </a:pP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Code Smells identify </a:t>
              </a:r>
              <a:r>
                <a:rPr sz="2253" i="1" dirty="0">
                  <a:latin typeface="Times New Roman" charset="77"/>
                  <a:ea typeface="Times New Roman" charset="77"/>
                  <a:cs typeface="Times New Roman" charset="77"/>
                </a:rPr>
                <a:t>frequently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occurring </a:t>
              </a:r>
              <a:r>
                <a:rPr sz="2958" b="1" dirty="0">
                  <a:latin typeface="Times New Roman" charset="77"/>
                  <a:ea typeface="Times New Roman" charset="77"/>
                  <a:cs typeface="Times New Roman" charset="77"/>
                </a:rPr>
                <a:t>design problems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in a way that is more </a:t>
              </a:r>
              <a:r>
                <a:rPr sz="2253" i="1" dirty="0">
                  <a:latin typeface="Times New Roman" charset="77"/>
                  <a:ea typeface="Times New Roman" charset="77"/>
                  <a:cs typeface="Times New Roman" charset="77"/>
                </a:rPr>
                <a:t>specific or targeted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than general design guidelines (like “loosely coupled code” or “duplication-free code”). - Joshua K</a:t>
              </a:r>
            </a:p>
            <a:p>
              <a:pPr>
                <a:lnSpc>
                  <a:spcPts val="3000"/>
                </a:lnSpc>
                <a:spcAft>
                  <a:spcPts val="11600"/>
                </a:spcAft>
                <a:defRPr lang="en-US"/>
              </a:pP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A code smell is a design that duplicates, complicates, bloats or  tightly couples code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628" y="3263900"/>
              <a:ext cx="4373372" cy="39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3898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44196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61789" y="838200"/>
              <a:ext cx="84461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A short history of Code Smells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39800" y="3810000"/>
              <a:ext cx="245930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If it stinks, change it!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39800" y="4330700"/>
              <a:ext cx="568732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Kent Beck coined the term code smell to signify 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39800" y="4648200"/>
              <a:ext cx="5405160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something in code that needed to be changed.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212090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25796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307974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365124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4222752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479425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536576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58658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6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222885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7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272255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29405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8450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 2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441653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500857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558007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876" y="61515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Rectangle 2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168853" y="838200"/>
              <a:ext cx="62320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Common Code Smells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93800" y="2044700"/>
              <a:ext cx="3466851" cy="502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Inappropriate Naming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Comments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Dead Code 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Duplicated code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Primitive Obsession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Large Class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Lazy Class</a:t>
              </a:r>
            </a:p>
            <a:p>
              <a:pPr>
                <a:lnSpc>
                  <a:spcPts val="2800"/>
                </a:lnSpc>
                <a:spcAft>
                  <a:spcPts val="3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Alternative Class with 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Different Interface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5676900" y="2152650"/>
              <a:ext cx="3291504" cy="480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Long Method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Long Parameter List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Switch Statements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Speculative Generality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Oddball Solution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Feature Envy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Refused Bequest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Black Sheep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lang="en-US" sz="2641" dirty="0">
                  <a:latin typeface="Times New Roman" charset="77"/>
                  <a:ea typeface="Times New Roman" charset="77"/>
                  <a:cs typeface="Times New Roman" charset="77"/>
                </a:rPr>
                <a:t>Train Wreck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81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31" name="Image 2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2876" y="6865958"/>
            <a:ext cx="340320" cy="30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2260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3225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00" y="38099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43941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49783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00" y="5562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6146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6730999"/>
            <a:ext cx="252809" cy="2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42900" y="838200"/>
            <a:ext cx="927445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Code Smell - Inappropriate Naming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1400" y="2159000"/>
            <a:ext cx="8575954" cy="187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30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Names given to variables (fields) and methods should be clear  and meaningful.</a:t>
            </a:r>
          </a:p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A variable name should say exactly what it is.</a:t>
            </a:r>
          </a:p>
          <a:p>
            <a:pPr indent="152400">
              <a:lnSpc>
                <a:spcPts val="2600"/>
              </a:lnSpc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Which is better?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8900" y="4292600"/>
            <a:ext cx="5575988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defRPr lang="en-US"/>
            </a:pPr>
            <a:r>
              <a:rPr sz="2452" dirty="0">
                <a:solidFill>
                  <a:srgbClr val="FF0000"/>
                </a:solidFill>
                <a:latin typeface="Times New Roman" charset="77"/>
                <a:ea typeface="Times New Roman" charset="77"/>
                <a:cs typeface="Times New Roman" charset="77"/>
              </a:rPr>
              <a:t>private string s; </a:t>
            </a: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OR 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private string salary;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1400" y="4876800"/>
            <a:ext cx="5863097" cy="914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A method should say exactly what it does.</a:t>
            </a:r>
          </a:p>
          <a:p>
            <a:pPr indent="152400">
              <a:lnSpc>
                <a:spcPts val="2600"/>
              </a:lnSpc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Which is better?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8900" y="6045200"/>
            <a:ext cx="7005027" cy="1479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solidFill>
                  <a:srgbClr val="FF0000"/>
                </a:solidFill>
                <a:latin typeface="Times New Roman" charset="77"/>
                <a:ea typeface="Times New Roman" charset="77"/>
                <a:cs typeface="Times New Roman" charset="77"/>
              </a:rPr>
              <a:t>public double calc (double s)</a:t>
            </a:r>
          </a:p>
          <a:p>
            <a:pPr>
              <a:lnSpc>
                <a:spcPts val="2600"/>
              </a:lnSpc>
              <a:spcAft>
                <a:spcPts val="23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public double </a:t>
            </a:r>
            <a:r>
              <a:rPr sz="2452" b="1" dirty="0" err="1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calculateFederalTaxes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 (double salary)  </a:t>
            </a:r>
          </a:p>
          <a:p>
            <a:pPr indent="14224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82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4" name="Picture 2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42483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94553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372932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4513064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013130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441758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909678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3300" y="4419599"/>
            <a:ext cx="3165078" cy="23738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511300" y="838200"/>
            <a:ext cx="731311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lang="en-GB" sz="4716" dirty="0">
                <a:latin typeface="Times New Roman" charset="77"/>
                <a:ea typeface="Times New Roman" charset="77"/>
                <a:cs typeface="Times New Roman" charset="77"/>
              </a:rPr>
              <a:t>Code Smell - 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Comments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1528" y="2442716"/>
            <a:ext cx="8702236" cy="1638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Comments are often used as deodorant </a:t>
            </a:r>
          </a:p>
          <a:p>
            <a:pPr>
              <a:lnSpc>
                <a:spcPts val="25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Comments represent a </a:t>
            </a:r>
            <a:r>
              <a:rPr sz="1907" i="1" dirty="0">
                <a:latin typeface="Times New Roman" charset="77"/>
                <a:ea typeface="Times New Roman" charset="77"/>
                <a:cs typeface="Times New Roman" charset="77"/>
              </a:rPr>
              <a:t>failure to express an idea in the code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. Try to make your  code self-documenting or intention-revealing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When you feel like writing a comment, first try "to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so that the </a:t>
            </a:r>
            <a:r>
              <a:rPr lang="en-US" sz="2075" dirty="0">
                <a:latin typeface="Times New Roman" charset="77"/>
                <a:ea typeface="Times New Roman" charset="77"/>
                <a:cs typeface="Times New Roman" charset="77"/>
              </a:rPr>
              <a:t>comment becomes superfluous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5197" y="4014855"/>
            <a:ext cx="3784025" cy="228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Remedies: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Rename Method</a:t>
            </a:r>
          </a:p>
          <a:p>
            <a:pPr indent="152400">
              <a:lnSpc>
                <a:spcPts val="2000"/>
              </a:lnSpc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Introduce Assertion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83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3" name="Picture 22" descr="thumbnail_fdbd8478-4071-48f9-881e-7f6c58f1754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36FA88FC-9EF2-4887-8F87-77855DE9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87" y="6028758"/>
            <a:ext cx="6779613" cy="209924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88"/>
                </a:solidFill>
                <a:latin typeface="var(--bs-font-monospace)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endParaRPr lang="en-US" altLang="en-US" dirty="0">
              <a:solidFill>
                <a:srgbClr val="0000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"Cannot Vote"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"The voter's age is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ar(--bs-font-monospace)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03535" y="914400"/>
              <a:ext cx="954982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Comment: “Grow the Array” smells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68300" y="2171700"/>
              <a:ext cx="6973392" cy="5353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 indent="2413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84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1793860"/>
            <a:ext cx="5080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MyList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INITIAL_CAPACITY = 10;</a:t>
            </a:r>
          </a:p>
          <a:p>
            <a:r>
              <a:rPr lang="en-US" dirty="0"/>
              <a:t>    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m_readOnly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m_size</a:t>
            </a:r>
            <a:r>
              <a:rPr lang="en-US" dirty="0"/>
              <a:t> = 0;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m_capacity</a:t>
            </a:r>
            <a:r>
              <a:rPr lang="en-US" dirty="0"/>
              <a:t>;</a:t>
            </a:r>
          </a:p>
          <a:p>
            <a:r>
              <a:rPr lang="en-US" dirty="0"/>
              <a:t>        string[] </a:t>
            </a:r>
            <a:r>
              <a:rPr lang="en-US" dirty="0" err="1"/>
              <a:t>m_elements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public </a:t>
            </a:r>
            <a:r>
              <a:rPr lang="en-US" dirty="0" err="1"/>
              <a:t>MyList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m_elements</a:t>
            </a:r>
            <a:r>
              <a:rPr lang="en-US" dirty="0"/>
              <a:t> = new string[INITIAL_CAPACITY];</a:t>
            </a:r>
          </a:p>
          <a:p>
            <a:r>
              <a:rPr lang="en-US" dirty="0"/>
              <a:t>            </a:t>
            </a:r>
            <a:r>
              <a:rPr lang="en-US" dirty="0" err="1"/>
              <a:t>m_capacity</a:t>
            </a:r>
            <a:r>
              <a:rPr lang="en-US" dirty="0"/>
              <a:t> = INITIAL_CAPACITY;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GetCapacity</a:t>
            </a:r>
            <a:r>
              <a:rPr lang="en-US" dirty="0"/>
              <a:t>()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m_capacity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0000" y="1865298"/>
            <a:ext cx="5080000" cy="5909310"/>
          </a:xfrm>
          <a:prstGeom prst="rect">
            <a:avLst/>
          </a:prstGeom>
          <a:solidFill>
            <a:srgbClr val="BAFB79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void </a:t>
            </a:r>
            <a:r>
              <a:rPr lang="en-US" dirty="0" err="1"/>
              <a:t>AddToList</a:t>
            </a:r>
            <a:r>
              <a:rPr lang="en-US" dirty="0"/>
              <a:t>(string element)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(!</a:t>
            </a:r>
            <a:r>
              <a:rPr lang="en-US" dirty="0" err="1"/>
              <a:t>m_readOnly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newSize</a:t>
            </a:r>
            <a:r>
              <a:rPr lang="en-US" dirty="0"/>
              <a:t> = </a:t>
            </a:r>
            <a:r>
              <a:rPr lang="en-US" dirty="0" err="1"/>
              <a:t>m_size</a:t>
            </a:r>
            <a:r>
              <a:rPr lang="en-US" dirty="0"/>
              <a:t> + 1;</a:t>
            </a:r>
          </a:p>
          <a:p>
            <a:r>
              <a:rPr lang="en-US" dirty="0"/>
              <a:t>        if (</a:t>
            </a:r>
            <a:r>
              <a:rPr lang="en-US" dirty="0" err="1"/>
              <a:t>newSize</a:t>
            </a:r>
            <a:r>
              <a:rPr lang="en-US" dirty="0"/>
              <a:t> &gt; </a:t>
            </a:r>
            <a:r>
              <a:rPr lang="en-US" dirty="0" err="1"/>
              <a:t>GetCapacity</a:t>
            </a:r>
            <a:r>
              <a:rPr lang="en-US" dirty="0"/>
              <a:t>())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// grow the array</a:t>
            </a:r>
            <a:r>
              <a:rPr lang="en-US" dirty="0"/>
              <a:t>          </a:t>
            </a:r>
          </a:p>
          <a:p>
            <a:r>
              <a:rPr lang="en-US" dirty="0"/>
              <a:t>            </a:t>
            </a:r>
            <a:r>
              <a:rPr lang="en-US" dirty="0" err="1"/>
              <a:t>m_capacity</a:t>
            </a:r>
            <a:r>
              <a:rPr lang="en-US" dirty="0"/>
              <a:t> += INITIAL_CAPACITY;</a:t>
            </a:r>
          </a:p>
          <a:p>
            <a:r>
              <a:rPr lang="en-US" dirty="0"/>
              <a:t>            string[] elements2 = new string[</a:t>
            </a:r>
            <a:r>
              <a:rPr lang="en-US" dirty="0" err="1"/>
              <a:t>m_capacity</a:t>
            </a:r>
            <a:r>
              <a:rPr lang="en-US" dirty="0"/>
              <a:t>];</a:t>
            </a:r>
          </a:p>
          <a:p>
            <a:r>
              <a:rPr lang="nn-NO" dirty="0"/>
              <a:t>            for (int i = 0; i &lt; m_size; i++)</a:t>
            </a:r>
          </a:p>
          <a:p>
            <a:r>
              <a:rPr lang="en-US" dirty="0"/>
              <a:t>                elements2[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m_elements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m_elements</a:t>
            </a:r>
            <a:r>
              <a:rPr lang="en-US" dirty="0"/>
              <a:t> = elements2;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m_elements</a:t>
            </a:r>
            <a:r>
              <a:rPr lang="en-US" dirty="0"/>
              <a:t>[</a:t>
            </a:r>
            <a:r>
              <a:rPr lang="en-US" dirty="0" err="1"/>
              <a:t>m_size</a:t>
            </a:r>
            <a:r>
              <a:rPr lang="en-US" dirty="0"/>
              <a:t>++] = element;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36805" y="838200"/>
              <a:ext cx="769594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Comment Smells Make-over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93654" y="1936736"/>
              <a:ext cx="4001166" cy="3643338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/>
                <a:t>void </a:t>
              </a:r>
              <a:r>
                <a:rPr lang="en-US" sz="2000" dirty="0" err="1"/>
                <a:t>AddToList</a:t>
              </a:r>
              <a:r>
                <a:rPr lang="en-US" sz="2000" dirty="0"/>
                <a:t>(string element)</a:t>
              </a:r>
            </a:p>
            <a:p>
              <a:r>
                <a:rPr lang="en-US" sz="2000" dirty="0"/>
                <a:t>{</a:t>
              </a:r>
            </a:p>
            <a:p>
              <a:r>
                <a:rPr lang="en-US" sz="2000" dirty="0"/>
                <a:t>    if (</a:t>
              </a:r>
              <a:r>
                <a:rPr lang="en-US" sz="2000" dirty="0" err="1"/>
                <a:t>m_readOnly</a:t>
              </a:r>
              <a:r>
                <a:rPr lang="en-US" sz="2000" dirty="0"/>
                <a:t>)</a:t>
              </a:r>
            </a:p>
            <a:p>
              <a:r>
                <a:rPr lang="en-US" sz="2000" dirty="0"/>
                <a:t>        return;</a:t>
              </a:r>
            </a:p>
            <a:p>
              <a:r>
                <a:rPr lang="en-US" sz="2000" dirty="0"/>
                <a:t>    if (</a:t>
              </a:r>
              <a:r>
                <a:rPr lang="en-US" sz="2000" dirty="0" err="1"/>
                <a:t>ShouldGrow</a:t>
              </a:r>
              <a:r>
                <a:rPr lang="en-US" sz="2000" dirty="0"/>
                <a:t>())</a:t>
              </a:r>
            </a:p>
            <a:p>
              <a:r>
                <a:rPr lang="en-US" sz="2000" dirty="0"/>
                <a:t>    {</a:t>
              </a:r>
            </a:p>
            <a:p>
              <a:r>
                <a:rPr lang="en-US" sz="2000" dirty="0"/>
                <a:t>        Grow();</a:t>
              </a:r>
            </a:p>
            <a:p>
              <a:r>
                <a:rPr lang="en-US" sz="2000" dirty="0"/>
                <a:t>    }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StoreElement</a:t>
              </a:r>
              <a:r>
                <a:rPr lang="en-US" sz="2000" dirty="0"/>
                <a:t>(element);</a:t>
              </a:r>
            </a:p>
            <a:p>
              <a:r>
                <a:rPr lang="en-US" sz="2000" dirty="0"/>
                <a:t>}</a:t>
              </a:r>
            </a:p>
            <a:p>
              <a:pPr>
                <a:lnSpc>
                  <a:spcPts val="2000"/>
                </a:lnSpc>
                <a:spcAft>
                  <a:spcPts val="1800"/>
                </a:spcAft>
                <a:defRPr lang="en-US"/>
              </a:pPr>
              <a:endParaRPr sz="2018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781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58367" y="1936736"/>
              <a:ext cx="5601633" cy="3848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/>
                <a:t>private void Grow()</a:t>
              </a:r>
            </a:p>
            <a:p>
              <a:r>
                <a:rPr lang="en-US" sz="2000" dirty="0"/>
                <a:t>{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m_capacity</a:t>
              </a:r>
              <a:r>
                <a:rPr lang="en-US" sz="2000" dirty="0"/>
                <a:t> += INITIAL_CAPACITY;</a:t>
              </a:r>
            </a:p>
            <a:p>
              <a:r>
                <a:rPr lang="en-US" sz="2000" dirty="0"/>
                <a:t>    string[] elements2 = new string[</a:t>
              </a:r>
              <a:r>
                <a:rPr lang="en-US" sz="2000" dirty="0" err="1"/>
                <a:t>m_capacity</a:t>
              </a:r>
              <a:r>
                <a:rPr lang="en-US" sz="2000" dirty="0"/>
                <a:t>];</a:t>
              </a:r>
            </a:p>
            <a:p>
              <a:r>
                <a:rPr lang="nn-NO" sz="2000" dirty="0"/>
                <a:t>    for (int i = 0; i &lt; m_size; i++)</a:t>
              </a:r>
            </a:p>
            <a:p>
              <a:r>
                <a:rPr lang="en-US" sz="2000" dirty="0"/>
                <a:t>        elements2[</a:t>
              </a:r>
              <a:r>
                <a:rPr lang="en-US" sz="2000" dirty="0" err="1"/>
                <a:t>i</a:t>
              </a:r>
              <a:r>
                <a:rPr lang="en-US" sz="2000" dirty="0"/>
                <a:t>] = </a:t>
              </a:r>
              <a:r>
                <a:rPr lang="en-US" sz="2000" dirty="0" err="1"/>
                <a:t>m_elements</a:t>
              </a:r>
              <a:r>
                <a:rPr lang="en-US" sz="2000" dirty="0"/>
                <a:t>[</a:t>
              </a:r>
              <a:r>
                <a:rPr lang="en-US" sz="2000" dirty="0" err="1"/>
                <a:t>i</a:t>
              </a:r>
              <a:r>
                <a:rPr lang="en-US" sz="2000" dirty="0"/>
                <a:t>];</a:t>
              </a:r>
            </a:p>
            <a:p>
              <a:endParaRPr lang="en-US" sz="2000" dirty="0"/>
            </a:p>
            <a:p>
              <a:r>
                <a:rPr lang="en-US" sz="2000" dirty="0"/>
                <a:t>    </a:t>
              </a:r>
              <a:r>
                <a:rPr lang="en-US" sz="2000" dirty="0" err="1"/>
                <a:t>m_elements</a:t>
              </a:r>
              <a:r>
                <a:rPr lang="en-US" sz="2000" dirty="0"/>
                <a:t> = elements2;</a:t>
              </a:r>
            </a:p>
            <a:p>
              <a:r>
                <a:rPr lang="en-US" sz="2000" dirty="0"/>
                <a:t>}</a:t>
              </a:r>
            </a:p>
            <a:p>
              <a:endParaRPr lang="en-US" sz="2000" dirty="0"/>
            </a:p>
            <a:p>
              <a:r>
                <a:rPr lang="en-US" sz="2000" dirty="0"/>
                <a:t>private void </a:t>
              </a:r>
              <a:r>
                <a:rPr lang="en-US" sz="2000" dirty="0" err="1"/>
                <a:t>StoreElement</a:t>
              </a:r>
              <a:r>
                <a:rPr lang="en-US" sz="2000" dirty="0"/>
                <a:t>(string element)</a:t>
              </a:r>
            </a:p>
            <a:p>
              <a:r>
                <a:rPr lang="en-US" sz="2000" dirty="0"/>
                <a:t>{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m_elements</a:t>
              </a:r>
              <a:r>
                <a:rPr lang="en-US" sz="2000" dirty="0"/>
                <a:t>[</a:t>
              </a:r>
              <a:r>
                <a:rPr lang="en-US" sz="2000" dirty="0" err="1"/>
                <a:t>m_size</a:t>
              </a:r>
              <a:r>
                <a:rPr lang="en-US" sz="2000" dirty="0"/>
                <a:t>++] = element;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sp>
        <p:nvSpPr>
          <p:cNvPr id="16" name="TextBox 11"/>
          <p:cNvSpPr txBox="1"/>
          <p:nvPr/>
        </p:nvSpPr>
        <p:spPr>
          <a:xfrm>
            <a:off x="222216" y="5794388"/>
            <a:ext cx="5857916" cy="1500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endParaRPr lang="en-US" sz="2400" dirty="0"/>
          </a:p>
          <a:p>
            <a:r>
              <a:rPr lang="en-US" sz="2000" dirty="0"/>
              <a:t>private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ShouldGrow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(</a:t>
            </a:r>
            <a:r>
              <a:rPr lang="en-US" sz="2000" dirty="0" err="1"/>
              <a:t>m_size</a:t>
            </a:r>
            <a:r>
              <a:rPr lang="en-US" sz="2000" dirty="0"/>
              <a:t> + 1) &gt; </a:t>
            </a:r>
            <a:r>
              <a:rPr lang="en-US" sz="2000" dirty="0" err="1"/>
              <a:t>GetCapacity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pPr>
              <a:lnSpc>
                <a:spcPts val="1800"/>
              </a:lnSpc>
              <a:defRPr lang="en-US"/>
            </a:pPr>
            <a:r>
              <a:rPr sz="1781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</p:txBody>
      </p:sp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683000"/>
              <a:ext cx="8166100" cy="1486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961673" y="889000"/>
              <a:ext cx="46464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Rename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86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Extract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PrintOwning(double amount){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03190" y="2140322"/>
              <a:ext cx="6927774" cy="5384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2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PrintBanner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();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>
                  <a:solidFill>
                    <a:srgbClr val="FF0000"/>
                  </a:solidFill>
                  <a:latin typeface="Verdana" charset="77"/>
                  <a:ea typeface="Verdana" charset="77"/>
                  <a:cs typeface="Verdana" charset="77"/>
                </a:rPr>
                <a:t>// print details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(“name: “+ name);</a:t>
              </a:r>
            </a:p>
            <a:p>
              <a:pPr>
                <a:lnSpc>
                  <a:spcPts val="2000"/>
                </a:lnSpc>
                <a:spcAft>
                  <a:spcPts val="219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(“amount: “+ amount);</a:t>
              </a:r>
            </a:p>
            <a:p>
              <a:pPr indent="16764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87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2579670" y="37592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w="381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Extract Method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PrintOwning(double amount){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03190" y="2140322"/>
              <a:ext cx="640047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2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PrintBanner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();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>
                  <a:solidFill>
                    <a:srgbClr val="FF0000"/>
                  </a:solidFill>
                  <a:latin typeface="Verdana" charset="77"/>
                  <a:ea typeface="Verdana" charset="77"/>
                  <a:cs typeface="Verdana" charset="77"/>
                </a:rPr>
                <a:t>// print details</a:t>
              </a:r>
            </a:p>
            <a:p>
              <a:pPr>
                <a:lnSpc>
                  <a:spcPts val="2000"/>
                </a:lnSpc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(“name: “+ name);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03190" y="3372222"/>
              <a:ext cx="7151294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System.Console.Out.WriteLine(“amount: “+ amount);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94899" y="4679950"/>
              <a:ext cx="4703471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void </a:t>
              </a: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PrintOwning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(double amount){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652099" y="4984750"/>
              <a:ext cx="2784755" cy="55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PrintBanner();</a:t>
              </a:r>
            </a:p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PrintDetails(amount);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94899" y="5607050"/>
              <a:ext cx="7384968" cy="147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1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PrintDetails(double amount){</a:t>
              </a:r>
            </a:p>
            <a:p>
              <a:pPr indent="444500"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System.Console.Out.WriteLine(“name: “+ name);</a:t>
              </a:r>
            </a:p>
            <a:p>
              <a:pPr indent="444500"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System.Console.Out.WriteLine(“amount: “+ amount);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94899" y="7143750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87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5" name="Picture 2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160000" cy="7785100"/>
            <a:chOff x="0" y="0"/>
            <a:chExt cx="1016000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6797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44958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003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4990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9943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489700"/>
              <a:ext cx="194468" cy="175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413335" y="838200"/>
              <a:ext cx="5742940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What is Refactoring?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39800" y="2438400"/>
              <a:ext cx="8025749" cy="5086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4600"/>
                </a:lnSpc>
                <a:spcAft>
                  <a:spcPts val="18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A series of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small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steps, each of which changes the program’s 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internal structure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without changing its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external  behavior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- Martin Fowler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Verify no change in external behavior by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Testing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Using the right tool - IDE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Formal code analysis by tool</a:t>
              </a:r>
            </a:p>
            <a:p>
              <a:pPr indent="152400">
                <a:lnSpc>
                  <a:spcPts val="2000"/>
                </a:lnSpc>
                <a:spcAft>
                  <a:spcPts val="40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Being very, very careful</a:t>
              </a:r>
            </a:p>
            <a:p>
              <a:pPr indent="18415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3399" y="1903412"/>
              <a:ext cx="8028280" cy="56213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double 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getExpenseLimit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 {</a:t>
              </a:r>
            </a:p>
            <a:p>
              <a:pPr marL="368300">
                <a:lnSpc>
                  <a:spcPts val="26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// should have either expense limit or a primary project  return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</a:t>
              </a:r>
            </a:p>
            <a:p>
              <a:pPr>
                <a:lnSpc>
                  <a:spcPts val="2200"/>
                </a:lnSpc>
                <a:spcAft>
                  <a:spcPts val="227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}</a:t>
              </a:r>
            </a:p>
            <a:p>
              <a:pPr indent="21463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546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6900" y="3187700"/>
              <a:ext cx="9271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 Form 9"/>
            <p:cNvSpPr/>
            <p:nvPr/>
          </p:nvSpPr>
          <p:spPr>
            <a:xfrm>
              <a:off x="3282950" y="3327400"/>
              <a:ext cx="507640" cy="956903"/>
            </a:xfrm>
            <a:custGeom>
              <a:avLst/>
              <a:gdLst/>
              <a:ahLst/>
              <a:cxnLst/>
              <a:rect l="0" t="0" r="0" b="0"/>
              <a:pathLst>
                <a:path w="507640" h="956903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82950" y="3327400"/>
              <a:ext cx="507640" cy="956903"/>
            </a:xfrm>
            <a:custGeom>
              <a:avLst/>
              <a:gdLst/>
              <a:ahLst/>
              <a:cxnLst/>
              <a:rect l="0" t="0" r="0" b="0"/>
              <a:pathLst>
                <a:path w="507640" h="956903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23399" y="1903412"/>
              <a:ext cx="802828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double 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getExpenseLimit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 {</a:t>
              </a:r>
            </a:p>
            <a:p>
              <a:pPr marL="368300">
                <a:lnSpc>
                  <a:spcPts val="2600"/>
                </a:lnSpc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// should have either expense limit or a primary project  return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23399" y="3224212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}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47199" y="4287837"/>
              <a:ext cx="353362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double getExpenseLimit() {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04399" y="4630737"/>
              <a:ext cx="8709625" cy="2894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600"/>
                </a:lnSpc>
                <a:spcAft>
                  <a:spcPts val="2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Assert(_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 ||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null,  “Both Expense Limit and Primary Project must not be null”);</a:t>
              </a:r>
            </a:p>
            <a:p>
              <a:pPr>
                <a:lnSpc>
                  <a:spcPts val="2200"/>
                </a:lnSpc>
                <a:spcAft>
                  <a:spcPts val="400"/>
                </a:spcAft>
                <a:defRPr lang="en-US"/>
              </a:pPr>
              <a:r>
                <a:rPr lang="en-US" sz="2200" dirty="0">
                  <a:latin typeface="Arial" charset="77"/>
                  <a:ea typeface="Arial" charset="77"/>
                  <a:cs typeface="Arial" charset="77"/>
                </a:rPr>
                <a:t>r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</a:t>
              </a:r>
            </a:p>
            <a:p>
              <a:pPr indent="292100">
                <a:lnSpc>
                  <a:spcPts val="2200"/>
                </a:lnSpc>
                <a:spcAft>
                  <a:spcPts val="65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</a:t>
              </a:r>
            </a:p>
            <a:p>
              <a:pPr indent="17653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47199" y="6294437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}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2608" y="0"/>
            <a:ext cx="144016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930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438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2511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0639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467607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937132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65760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82492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512" y="6313264"/>
            <a:ext cx="204192" cy="18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8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0400" y="4216400"/>
            <a:ext cx="3879453" cy="26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511300" y="838200"/>
            <a:ext cx="7529140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lang="en-GB" sz="4716" dirty="0">
                <a:latin typeface="Times New Roman" charset="77"/>
                <a:ea typeface="Times New Roman" charset="77"/>
                <a:cs typeface="Times New Roman" charset="77"/>
              </a:rPr>
              <a:t>Code Smell - 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Long Method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5500" y="1841500"/>
            <a:ext cx="6894381" cy="266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A method is long when it is too hard to quickly comprehend. 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5500" y="2349500"/>
            <a:ext cx="8541094" cy="138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 Long methods tend to hide behavior that ought to be shared, which leads to  duplicated code in other methods or classes. </a:t>
            </a:r>
          </a:p>
          <a:p>
            <a:pPr>
              <a:lnSpc>
                <a:spcPts val="2100"/>
              </a:lnSpc>
              <a:spcAft>
                <a:spcPts val="3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Good OO code is easiest to understand and maintain with shorter methods </a:t>
            </a:r>
          </a:p>
          <a:p>
            <a:pPr>
              <a:lnSpc>
                <a:spcPts val="2100"/>
              </a:lnSpc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with good names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3975100"/>
            <a:ext cx="4245924" cy="331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b="1" dirty="0">
                <a:latin typeface="Times New Roman" charset="77"/>
                <a:ea typeface="Times New Roman" charset="77"/>
                <a:cs typeface="Times New Roman" charset="77"/>
              </a:rPr>
              <a:t>Remedies: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Replace Temp with Query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Introduce Parameter Object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Preserve Whole Object</a:t>
            </a:r>
          </a:p>
          <a:p>
            <a:pPr indent="152400">
              <a:lnSpc>
                <a:spcPts val="2100"/>
              </a:lnSpc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Decompose Conditional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89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7" name="Picture 26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05130" y="838200"/>
              <a:ext cx="615937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Long Method 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5418" y="2070100"/>
              <a:ext cx="6596274" cy="5454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/>
                <a:t>private String </a:t>
              </a:r>
              <a:r>
                <a:rPr lang="en-US" sz="1600" dirty="0" err="1"/>
                <a:t>toStringHelper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("&lt;");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(name);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</a:t>
              </a:r>
              <a:r>
                <a:rPr lang="en-US" sz="1600" dirty="0" err="1"/>
                <a:t>attributes.toString</a:t>
              </a:r>
              <a:r>
                <a:rPr lang="en-US" sz="1600" dirty="0"/>
                <a:t>());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("&gt;");</a:t>
              </a:r>
            </a:p>
            <a:p>
              <a:r>
                <a:rPr lang="en-US" sz="1600" dirty="0"/>
                <a:t>    if (!</a:t>
              </a:r>
              <a:r>
                <a:rPr lang="en-US" sz="1600" dirty="0" err="1"/>
                <a:t>value.equals</a:t>
              </a:r>
              <a:r>
                <a:rPr lang="en-US" sz="1600" dirty="0"/>
                <a:t>("")) 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(value);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Iterator</a:t>
              </a:r>
              <a:r>
                <a:rPr lang="en-US" sz="1600" dirty="0"/>
                <a:t> it = children().</a:t>
              </a:r>
              <a:r>
                <a:rPr lang="en-US" sz="1600" dirty="0" err="1"/>
                <a:t>iterator</a:t>
              </a:r>
              <a:r>
                <a:rPr lang="en-US" sz="1600" dirty="0"/>
                <a:t>(); </a:t>
              </a:r>
            </a:p>
            <a:p>
              <a:r>
                <a:rPr lang="en-US" sz="1600" dirty="0"/>
                <a:t>    while (</a:t>
              </a:r>
              <a:r>
                <a:rPr lang="en-US" sz="1600" dirty="0" err="1"/>
                <a:t>it.hasNext</a:t>
              </a:r>
              <a:r>
                <a:rPr lang="en-US" sz="1600" dirty="0"/>
                <a:t>()) </a:t>
              </a:r>
            </a:p>
            <a:p>
              <a:r>
                <a:rPr lang="en-US" sz="1600" dirty="0"/>
                <a:t>    { 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TagNode</a:t>
              </a:r>
              <a:r>
                <a:rPr lang="en-US" sz="1600" dirty="0"/>
                <a:t> node = (</a:t>
              </a:r>
              <a:r>
                <a:rPr lang="en-US" sz="1600" dirty="0" err="1"/>
                <a:t>TagNode</a:t>
              </a:r>
              <a:r>
                <a:rPr lang="en-US" sz="1600" dirty="0"/>
                <a:t>)</a:t>
              </a:r>
              <a:r>
                <a:rPr lang="en-US" sz="1600" dirty="0" err="1"/>
                <a:t>it.next</a:t>
              </a:r>
              <a:r>
                <a:rPr lang="en-US" sz="1600" dirty="0"/>
                <a:t>(); 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node.toStringHelper</a:t>
              </a:r>
              <a:r>
                <a:rPr lang="en-US" sz="1600" dirty="0"/>
                <a:t>(result); </a:t>
              </a:r>
            </a:p>
            <a:p>
              <a:r>
                <a:rPr lang="en-US" sz="1600" dirty="0"/>
                <a:t>    }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("&lt;/");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(name);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("&gt;");</a:t>
              </a:r>
            </a:p>
            <a:p>
              <a:r>
                <a:rPr lang="en-US" sz="1600" dirty="0"/>
                <a:t>    return </a:t>
              </a:r>
              <a:r>
                <a:rPr lang="en-US" sz="1600" dirty="0" err="1"/>
                <a:t>result.toString</a:t>
              </a:r>
              <a:r>
                <a:rPr lang="en-US" sz="1600" dirty="0"/>
                <a:t>();</a:t>
              </a:r>
            </a:p>
            <a:p>
              <a:r>
                <a:rPr lang="en-US" sz="1600" dirty="0"/>
                <a:t>}</a:t>
              </a:r>
            </a:p>
            <a:p>
              <a:pPr>
                <a:lnSpc>
                  <a:spcPts val="1900"/>
                </a:lnSpc>
                <a:spcAft>
                  <a:spcPts val="1500"/>
                </a:spcAft>
                <a:defRPr lang="en-US"/>
              </a:pPr>
              <a:endParaRPr sz="1600" dirty="0">
                <a:latin typeface="Helvetica" charset="77"/>
                <a:ea typeface="Helvetica" charset="77"/>
                <a:cs typeface="Helvetica" charset="77"/>
              </a:endParaRP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6875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5984" y="33609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 Html tag: </a:t>
            </a:r>
          </a:p>
          <a:p>
            <a:r>
              <a:rPr lang="en-GB" b="1" dirty="0"/>
              <a:t>&lt;name&gt; </a:t>
            </a:r>
            <a:r>
              <a:rPr lang="en-GB" b="1" dirty="0" err="1"/>
              <a:t>Jannet</a:t>
            </a:r>
            <a:r>
              <a:rPr lang="en-GB" b="1" dirty="0"/>
              <a:t> </a:t>
            </a:r>
            <a:r>
              <a:rPr lang="en-GB" b="1" dirty="0" err="1"/>
              <a:t>Jhonson</a:t>
            </a:r>
            <a:r>
              <a:rPr lang="en-GB" b="1" dirty="0"/>
              <a:t> &lt;/name&gt;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216" y="650852"/>
              <a:ext cx="99377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400" dirty="0">
                  <a:latin typeface="Times New Roman" charset="77"/>
                  <a:ea typeface="Times New Roman" charset="77"/>
                  <a:cs typeface="Times New Roman" charset="77"/>
                </a:rPr>
                <a:t>Long Method Makeover (Extract Method)</a:t>
              </a: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444378" y="2178050"/>
              <a:ext cx="4328099" cy="4787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/>
                <a:t>private void </a:t>
              </a:r>
              <a:r>
                <a:rPr lang="en-US" sz="1600" dirty="0" err="1"/>
                <a:t>writeValueTo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</a:t>
              </a:r>
            </a:p>
            <a:p>
              <a:r>
                <a:rPr lang="en-US" sz="1600" dirty="0"/>
                <a:t>{ </a:t>
              </a:r>
            </a:p>
            <a:p>
              <a:r>
                <a:rPr lang="en-US" sz="1600" dirty="0"/>
                <a:t>    if (!</a:t>
              </a:r>
              <a:r>
                <a:rPr lang="en-US" sz="1600" dirty="0" err="1"/>
                <a:t>value.equals</a:t>
              </a:r>
              <a:r>
                <a:rPr lang="en-US" sz="1600" dirty="0"/>
                <a:t>(""))  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(value); 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  <a:p>
              <a:r>
                <a:rPr lang="en-US" sz="1600" dirty="0"/>
                <a:t>private void </a:t>
              </a:r>
              <a:r>
                <a:rPr lang="en-US" sz="1600" dirty="0" err="1"/>
                <a:t>writeChildrenTo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Iterator</a:t>
              </a:r>
              <a:r>
                <a:rPr lang="en-US" sz="1600" dirty="0"/>
                <a:t> it = children().</a:t>
              </a:r>
              <a:r>
                <a:rPr lang="en-US" sz="1600" dirty="0" err="1"/>
                <a:t>iterator</a:t>
              </a:r>
              <a:r>
                <a:rPr lang="en-US" sz="1600" dirty="0"/>
                <a:t>(); </a:t>
              </a:r>
            </a:p>
            <a:p>
              <a:r>
                <a:rPr lang="en-US" sz="1600" dirty="0"/>
                <a:t>    while (</a:t>
              </a:r>
              <a:r>
                <a:rPr lang="en-US" sz="1600" dirty="0" err="1"/>
                <a:t>it.hasNext</a:t>
              </a:r>
              <a:r>
                <a:rPr lang="en-US" sz="1600" dirty="0"/>
                <a:t>())</a:t>
              </a: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TagNode</a:t>
              </a:r>
              <a:r>
                <a:rPr lang="en-US" sz="1600" dirty="0"/>
                <a:t> node = (</a:t>
              </a:r>
              <a:r>
                <a:rPr lang="en-US" sz="1600" dirty="0" err="1"/>
                <a:t>TagNode</a:t>
              </a:r>
              <a:r>
                <a:rPr lang="en-US" sz="1600" dirty="0"/>
                <a:t>)</a:t>
              </a:r>
              <a:r>
                <a:rPr lang="en-US" sz="1600" dirty="0" err="1"/>
                <a:t>it.next</a:t>
              </a:r>
              <a:r>
                <a:rPr lang="en-US" sz="1600" dirty="0"/>
                <a:t>(); </a:t>
              </a:r>
            </a:p>
            <a:p>
              <a:r>
                <a:rPr lang="en-US" sz="1600" dirty="0"/>
                <a:t>        </a:t>
              </a:r>
              <a:r>
                <a:rPr lang="en-US" sz="1600" dirty="0" err="1"/>
                <a:t>node.toStringHelper</a:t>
              </a:r>
              <a:r>
                <a:rPr lang="en-US" sz="1600" dirty="0"/>
                <a:t>(result);</a:t>
              </a:r>
            </a:p>
            <a:p>
              <a:r>
                <a:rPr lang="en-US" sz="1600" dirty="0"/>
                <a:t>    }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07968" y="2008174"/>
              <a:ext cx="4576409" cy="2000264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/>
                <a:t>private String </a:t>
              </a:r>
              <a:r>
                <a:rPr lang="en-US" sz="1600" dirty="0" err="1"/>
                <a:t>toStringHelper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 </a:t>
              </a:r>
            </a:p>
            <a:p>
              <a:r>
                <a:rPr lang="en-US" sz="1600" dirty="0"/>
                <a:t>{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writeOpenTagTo</a:t>
              </a:r>
              <a:r>
                <a:rPr lang="en-US" sz="1600" dirty="0"/>
                <a:t>(result);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writeValueTo</a:t>
              </a:r>
              <a:r>
                <a:rPr lang="en-US" sz="1600" dirty="0"/>
                <a:t>(result);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writeChildrenTo</a:t>
              </a:r>
              <a:r>
                <a:rPr lang="en-US" sz="1600" dirty="0"/>
                <a:t>(result);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writeEndTagTo</a:t>
              </a:r>
              <a:r>
                <a:rPr lang="en-US" sz="1600" dirty="0"/>
                <a:t>(result); </a:t>
              </a:r>
            </a:p>
            <a:p>
              <a:r>
                <a:rPr lang="en-US" sz="1600" dirty="0"/>
                <a:t>    return </a:t>
              </a:r>
              <a:r>
                <a:rPr lang="en-US" sz="1600" dirty="0" err="1"/>
                <a:t>result.toString</a:t>
              </a:r>
              <a:r>
                <a:rPr lang="en-US" sz="1600" dirty="0"/>
                <a:t>(); 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  <a:p>
              <a:r>
                <a:rPr lang="en-US" sz="1600" dirty="0"/>
                <a:t>private void </a:t>
              </a:r>
              <a:r>
                <a:rPr lang="en-US" sz="1600" dirty="0" err="1"/>
                <a:t>writeOpenTagTo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 </a:t>
              </a:r>
            </a:p>
            <a:p>
              <a:r>
                <a:rPr lang="en-US" sz="1600" dirty="0"/>
                <a:t>{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("&lt;");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(name);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</a:t>
              </a:r>
              <a:r>
                <a:rPr lang="en-US" sz="1600" dirty="0" err="1"/>
                <a:t>attributes.toString</a:t>
              </a:r>
              <a:r>
                <a:rPr lang="en-US" sz="1600" dirty="0"/>
                <a:t>()); 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("&gt;"); </a:t>
              </a:r>
            </a:p>
            <a:p>
              <a:r>
                <a:rPr lang="en-US" sz="1600" dirty="0"/>
                <a:t>}</a:t>
              </a:r>
            </a:p>
            <a:p>
              <a:r>
                <a:rPr lang="en-US" sz="1600" dirty="0"/>
                <a:t>private void </a:t>
              </a:r>
              <a:r>
                <a:rPr lang="en-US" sz="1600" dirty="0" err="1"/>
                <a:t>writeEndTagTo</a:t>
              </a:r>
              <a:r>
                <a:rPr lang="en-US" sz="1600" dirty="0"/>
                <a:t>(</a:t>
              </a:r>
              <a:r>
                <a:rPr lang="en-US" sz="1600" dirty="0" err="1"/>
                <a:t>StringBuffer</a:t>
              </a:r>
              <a:r>
                <a:rPr lang="en-US" sz="1600" dirty="0"/>
                <a:t> result)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("&lt;/");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(name);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result.append</a:t>
              </a:r>
              <a:r>
                <a:rPr lang="en-US" sz="1600" dirty="0"/>
                <a:t>("&gt;");</a:t>
              </a:r>
            </a:p>
            <a:p>
              <a:r>
                <a:rPr lang="en-US" sz="1600" dirty="0"/>
                <a:t>}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91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4178300" y="4198937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Replace Temp with Query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92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" y="5957887"/>
            <a:ext cx="5529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double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=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quanity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*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itemPrice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;</a:t>
            </a:r>
          </a:p>
          <a:p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return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+ 100;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5984" y="3824287"/>
            <a:ext cx="455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</a:rPr>
              <a:t>What if the </a:t>
            </a:r>
            <a:r>
              <a:rPr lang="en-GB" sz="2400" b="1" i="1" dirty="0" err="1">
                <a:solidFill>
                  <a:srgbClr val="FF0000"/>
                </a:solidFill>
              </a:rPr>
              <a:t>basePrice</a:t>
            </a:r>
            <a:r>
              <a:rPr lang="en-GB" sz="2400" b="1" i="1" dirty="0">
                <a:solidFill>
                  <a:srgbClr val="FF0000"/>
                </a:solidFill>
              </a:rPr>
              <a:t> calculation equation changes ??</a:t>
            </a:r>
          </a:p>
          <a:p>
            <a:r>
              <a:rPr lang="en-GB" sz="2400" b="1" i="1" dirty="0">
                <a:solidFill>
                  <a:srgbClr val="002060"/>
                </a:solidFill>
              </a:rPr>
              <a:t>-- We would need to change two lines in the code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900"/>
              </a:lnSpc>
              <a:defRPr lang="en-US"/>
            </a:pPr>
            <a:r>
              <a:rPr sz="2100" dirty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900"/>
              </a:lnSpc>
              <a:defRPr lang="en-US"/>
            </a:pPr>
            <a:r>
              <a:rPr sz="2100" dirty="0">
                <a:latin typeface="Arial" charset="77"/>
                <a:ea typeface="Arial" charset="77"/>
                <a:cs typeface="Arial" charset="77"/>
              </a:rPr>
              <a:t>  double 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=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quanity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*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;         if(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&gt; 1000) 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 return </a:t>
            </a:r>
            <a:r>
              <a:rPr lang="en-US"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* 0.95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else{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 return </a:t>
            </a:r>
            <a:r>
              <a:rPr lang="en-US"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*0.98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dirty="0">
              <a:latin typeface="Arial" charset="77"/>
              <a:ea typeface="Arial" charset="77"/>
              <a:cs typeface="Arial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6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4051300"/>
            <a:ext cx="13843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 Form 9"/>
          <p:cNvSpPr/>
          <p:nvPr/>
        </p:nvSpPr>
        <p:spPr>
          <a:xfrm>
            <a:off x="4178300" y="4198937"/>
            <a:ext cx="975953" cy="475891"/>
          </a:xfrm>
          <a:custGeom>
            <a:avLst/>
            <a:gdLst/>
            <a:ahLst/>
            <a:cxnLst/>
            <a:rect l="0" t="0" r="0" b="0"/>
            <a:pathLst>
              <a:path w="975953" h="475890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rgbClr val="FFFFFF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10"/>
          <p:cNvSpPr/>
          <p:nvPr/>
        </p:nvSpPr>
        <p:spPr>
          <a:xfrm>
            <a:off x="4178300" y="4198937"/>
            <a:ext cx="975953" cy="475891"/>
          </a:xfrm>
          <a:custGeom>
            <a:avLst/>
            <a:gdLst/>
            <a:ahLst/>
            <a:cxnLst/>
            <a:rect l="0" t="0" r="0" b="0"/>
            <a:pathLst>
              <a:path w="975953" h="475890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</a:path>
            </a:pathLst>
          </a:custGeom>
          <a:noFill/>
          <a:ln w="381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801682" y="31750"/>
            <a:ext cx="2471936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>
                <a:latin typeface="Times New Roman" charset="77"/>
                <a:ea typeface="Times New Roman" charset="77"/>
                <a:cs typeface="Times New Roman" charset="77"/>
              </a:rPr>
              <a:t>Smell:  Long Method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53840" y="838200"/>
            <a:ext cx="7061772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Replace Temp with Query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76675" y="2242596"/>
            <a:ext cx="3835493" cy="24145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if(</a:t>
            </a:r>
            <a:r>
              <a:rPr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&gt; 1000) {</a:t>
            </a:r>
          </a:p>
          <a:p>
            <a:pPr indent="342900"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return </a:t>
            </a:r>
            <a:r>
              <a:rPr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* 0.95;</a:t>
            </a:r>
          </a:p>
          <a:p>
            <a:pPr>
              <a:lnSpc>
                <a:spcPts val="2100"/>
              </a:lnSpc>
              <a:spcAft>
                <a:spcPts val="7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}</a:t>
            </a:r>
          </a:p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else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 return </a:t>
            </a:r>
            <a:r>
              <a:rPr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* 0.98; </a:t>
            </a:r>
          </a:p>
          <a:p>
            <a:pPr>
              <a:lnSpc>
                <a:spcPts val="2100"/>
              </a:lnSpc>
              <a:spcAft>
                <a:spcPts val="30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100"/>
              </a:lnSpc>
              <a:spcAft>
                <a:spcPts val="3000"/>
              </a:spcAft>
              <a:defRPr lang="en-US"/>
            </a:pPr>
            <a:r>
              <a:rPr lang="en-US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i="1" dirty="0">
              <a:latin typeface="Arial" charset="77"/>
              <a:ea typeface="Arial" charset="77"/>
              <a:cs typeface="Arial" charset="77"/>
            </a:endParaRPr>
          </a:p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sz="2100" dirty="0">
                <a:latin typeface="Arial" charset="77"/>
                <a:ea typeface="Arial" charset="77"/>
                <a:cs typeface="Arial" charset="77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900"/>
              </a:lnSpc>
              <a:defRPr lang="en-US"/>
            </a:pPr>
            <a:r>
              <a:rPr sz="2100" dirty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900"/>
              </a:lnSpc>
              <a:defRPr lang="en-US"/>
            </a:pPr>
            <a:r>
              <a:rPr sz="2100" dirty="0">
                <a:latin typeface="Arial" charset="77"/>
                <a:ea typeface="Arial" charset="77"/>
                <a:cs typeface="Arial" charset="77"/>
              </a:rPr>
              <a:t>  double 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=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quanity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*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;         if(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&gt; 1000) 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 return </a:t>
            </a:r>
            <a:r>
              <a:rPr lang="en-US"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* 0.95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else{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 return </a:t>
            </a:r>
            <a:r>
              <a:rPr lang="en-US"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*0.98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dirty="0">
              <a:latin typeface="Arial" charset="77"/>
              <a:ea typeface="Arial" charset="77"/>
              <a:cs typeface="Arial" charset="7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92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9879" y="5652705"/>
            <a:ext cx="531342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double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() 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return _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quanitiy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*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;</a:t>
            </a:r>
          </a:p>
          <a:p>
            <a:pPr>
              <a:lnSpc>
                <a:spcPts val="2100"/>
              </a:lnSpc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lang="en-GB" sz="21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952378" y="3600450"/>
              <a:ext cx="1384300" cy="90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 Form 9"/>
            <p:cNvSpPr/>
            <p:nvPr/>
          </p:nvSpPr>
          <p:spPr>
            <a:xfrm rot="5400000">
              <a:off x="4178300" y="4198937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 rot="5400000">
              <a:off x="3156551" y="3813353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Replace Temp with Query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92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6276" y="3446668"/>
            <a:ext cx="470428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double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() 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return _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quanitiy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*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;</a:t>
            </a:r>
          </a:p>
          <a:p>
            <a:pPr>
              <a:lnSpc>
                <a:spcPts val="2100"/>
              </a:lnSpc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lang="en-GB" sz="2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1912" y="1973807"/>
            <a:ext cx="5529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double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=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quanity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*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itemPrice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;</a:t>
            </a:r>
          </a:p>
          <a:p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return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+ 100;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9" y="4924859"/>
            <a:ext cx="55291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i="1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return </a:t>
            </a:r>
            <a:r>
              <a:rPr lang="en-GB" sz="2100" i="1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getBasePrice</a:t>
            </a:r>
            <a:r>
              <a:rPr lang="en-GB" sz="2100" i="1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() + 100;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94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6458" y="2537490"/>
            <a:ext cx="87211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MethodTooManyParameter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(Date start, Date end, </a:t>
            </a:r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value, string month, string </a:t>
            </a:r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yearStart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yearEnd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// method body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31496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36703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45085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53467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5867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6584" y="0"/>
            <a:ext cx="17658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/>
          <p:cNvGrpSpPr/>
          <p:nvPr/>
        </p:nvGrpSpPr>
        <p:grpSpPr>
          <a:xfrm>
            <a:off x="5829300" y="3174884"/>
            <a:ext cx="1015994" cy="825499"/>
            <a:chOff x="5829300" y="3174884"/>
            <a:chExt cx="1015994" cy="825499"/>
          </a:xfrm>
        </p:grpSpPr>
        <p:sp>
          <p:nvSpPr>
            <p:cNvPr id="15" name="Line 15"/>
            <p:cNvSpPr/>
            <p:nvPr/>
          </p:nvSpPr>
          <p:spPr>
            <a:xfrm>
              <a:off x="5829300" y="3212129"/>
              <a:ext cx="1015994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Line 16"/>
            <p:cNvSpPr/>
            <p:nvPr/>
          </p:nvSpPr>
          <p:spPr>
            <a:xfrm flipV="1">
              <a:off x="5885271" y="3174884"/>
              <a:ext cx="904057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9500" y="5575184"/>
            <a:ext cx="1015993" cy="825499"/>
            <a:chOff x="1079500" y="5575184"/>
            <a:chExt cx="1015993" cy="825499"/>
          </a:xfrm>
        </p:grpSpPr>
        <p:sp>
          <p:nvSpPr>
            <p:cNvPr id="17" name="Line 17"/>
            <p:cNvSpPr/>
            <p:nvPr/>
          </p:nvSpPr>
          <p:spPr>
            <a:xfrm>
              <a:off x="1079500" y="5612429"/>
              <a:ext cx="1015993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Line 18"/>
            <p:cNvSpPr/>
            <p:nvPr/>
          </p:nvSpPr>
          <p:spPr>
            <a:xfrm flipV="1">
              <a:off x="1135470" y="5575184"/>
              <a:ext cx="904058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Image 1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1110" y="3820045"/>
            <a:ext cx="918878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8910" y="4683645"/>
            <a:ext cx="918878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2726184" y="838200"/>
            <a:ext cx="5117021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What if you hear...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3060700"/>
            <a:ext cx="5442069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We’ll just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to support logging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99480" y="3576960"/>
            <a:ext cx="9215745" cy="283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Can you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so that it authenticates against LDAP instead of </a:t>
            </a:r>
            <a:r>
              <a:rPr lang="en-US" sz="2075" dirty="0">
                <a:latin typeface="Times New Roman" charset="77"/>
                <a:ea typeface="Times New Roman" charset="77"/>
                <a:cs typeface="Times New Roman" charset="77"/>
              </a:rPr>
              <a:t>Database? 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9800" y="3898900"/>
            <a:ext cx="1309044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99480" y="4441056"/>
            <a:ext cx="9541414" cy="257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 have too much duplicate code, we need 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to eliminate </a:t>
            </a:r>
            <a:r>
              <a:rPr lang="en-US" sz="2075" dirty="0">
                <a:latin typeface="Times New Roman" charset="77"/>
                <a:ea typeface="Times New Roman" charset="77"/>
                <a:cs typeface="Times New Roman" charset="77"/>
              </a:rPr>
              <a:t>duplication </a:t>
            </a: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39800" y="4737100"/>
            <a:ext cx="1408734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39800" y="5257800"/>
            <a:ext cx="4980612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This class is too big, we need 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it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39800" y="5778500"/>
            <a:ext cx="1166997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Caching?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07792" y="2640856"/>
            <a:ext cx="1015994" cy="825499"/>
            <a:chOff x="5829300" y="3174884"/>
            <a:chExt cx="1015994" cy="825499"/>
          </a:xfrm>
        </p:grpSpPr>
        <p:sp>
          <p:nvSpPr>
            <p:cNvPr id="37" name="Line 15"/>
            <p:cNvSpPr/>
            <p:nvPr/>
          </p:nvSpPr>
          <p:spPr>
            <a:xfrm>
              <a:off x="5829300" y="3212129"/>
              <a:ext cx="1015994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Line 16"/>
            <p:cNvSpPr/>
            <p:nvPr/>
          </p:nvSpPr>
          <p:spPr>
            <a:xfrm flipV="1">
              <a:off x="5885271" y="3174884"/>
              <a:ext cx="904057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7220"/>
              <a:ext cx="10160000" cy="211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94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5528" y="5360317"/>
            <a:ext cx="4245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DateRange</a:t>
            </a:r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   Date start;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    Date end;</a:t>
            </a:r>
          </a:p>
          <a:p>
            <a:r>
              <a:rPr lang="en-GB" sz="2100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7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17317" y="4663385"/>
            <a:ext cx="5894090" cy="4353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920"/>
              </a:lnSpc>
              <a:spcAft>
                <a:spcPts val="8300"/>
              </a:spcAft>
              <a:defRPr lang="en-US"/>
            </a:pP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withinPlan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plan.withinRange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);</a:t>
            </a:r>
          </a:p>
          <a:p>
            <a:pPr indent="11430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10"/>
          <p:cNvSpPr/>
          <p:nvPr/>
        </p:nvSpPr>
        <p:spPr>
          <a:xfrm>
            <a:off x="3645168" y="3835587"/>
            <a:ext cx="348221" cy="589889"/>
          </a:xfrm>
          <a:custGeom>
            <a:avLst/>
            <a:gdLst/>
            <a:ahLst/>
            <a:cxnLst/>
            <a:rect l="0" t="0" r="0" b="0"/>
            <a:pathLst>
              <a:path w="558800" h="901700">
                <a:moveTo>
                  <a:pt x="139700" y="0"/>
                </a:moveTo>
                <a:lnTo>
                  <a:pt x="139700" y="676061"/>
                </a:lnTo>
                <a:lnTo>
                  <a:pt x="0" y="676061"/>
                </a:lnTo>
                <a:lnTo>
                  <a:pt x="279400" y="901700"/>
                </a:lnTo>
                <a:lnTo>
                  <a:pt x="558800" y="676061"/>
                </a:lnTo>
                <a:lnTo>
                  <a:pt x="419100" y="676061"/>
                </a:lnTo>
                <a:lnTo>
                  <a:pt x="419100" y="0"/>
                </a:lnTo>
                <a:lnTo>
                  <a:pt x="139700" y="0"/>
                </a:lnTo>
              </a:path>
            </a:pathLst>
          </a:custGeom>
          <a:noFill/>
          <a:ln w="38100" cmpd="sng">
            <a:solidFill>
              <a:srgbClr val="510383"/>
            </a:solidFill>
            <a:prstDash val="solid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592839" y="12700"/>
            <a:ext cx="2696657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defRPr lang="en-US"/>
            </a:pPr>
            <a:r>
              <a:rPr sz="2263">
                <a:latin typeface="Times New Roman" charset="77"/>
                <a:ea typeface="Times New Roman" charset="77"/>
                <a:cs typeface="Times New Roman" charset="77"/>
              </a:rPr>
              <a:t>Smell:  Long Method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9015" y="889000"/>
            <a:ext cx="6471539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Preserve Whole Object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2008" y="2287392"/>
            <a:ext cx="4984708" cy="14122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920"/>
              </a:lnSpc>
              <a:spcAft>
                <a:spcPts val="2000"/>
              </a:spcAft>
              <a:defRPr lang="en-US"/>
            </a:pP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int low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daysTempRange.startDate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;</a:t>
            </a:r>
          </a:p>
          <a:p>
            <a:pPr>
              <a:lnSpc>
                <a:spcPts val="1920"/>
              </a:lnSpc>
              <a:spcAft>
                <a:spcPts val="2000"/>
              </a:spcAft>
              <a:defRPr lang="en-US"/>
            </a:pP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int high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daysTempRange.endDate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;</a:t>
            </a:r>
          </a:p>
          <a:p>
            <a:pPr>
              <a:lnSpc>
                <a:spcPts val="1920"/>
              </a:lnSpc>
              <a:defRPr lang="en-US"/>
            </a:pP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withinPlan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plan.withinRange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(low, high);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95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9BB89C-2F69-4616-84FF-A921CE5EA98A}"/>
              </a:ext>
            </a:extLst>
          </p:cNvPr>
          <p:cNvSpPr txBox="1"/>
          <p:nvPr/>
        </p:nvSpPr>
        <p:spPr>
          <a:xfrm>
            <a:off x="1398194" y="5336606"/>
            <a:ext cx="461791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SomeObject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withinRange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DateRange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daysRange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) {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low =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daysRange.startDate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  <a:endParaRPr lang="en-US" sz="2280" dirty="0">
              <a:solidFill>
                <a:prstClr val="black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high =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daysRange.endDate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//code as before</a:t>
            </a:r>
          </a:p>
          <a:p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F440C0-7A39-42D8-867C-5783E5859FAD}"/>
              </a:ext>
            </a:extLst>
          </p:cNvPr>
          <p:cNvSpPr txBox="1"/>
          <p:nvPr/>
        </p:nvSpPr>
        <p:spPr>
          <a:xfrm>
            <a:off x="7142233" y="2318711"/>
            <a:ext cx="2705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class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DateRange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{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startDate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endDate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remindDate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592839" y="12700"/>
            <a:ext cx="2696657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defRPr lang="en-US"/>
            </a:pPr>
            <a:r>
              <a:rPr sz="2263">
                <a:latin typeface="Times New Roman" charset="77"/>
                <a:ea typeface="Times New Roman" charset="77"/>
                <a:cs typeface="Times New Roman" charset="77"/>
              </a:rPr>
              <a:t>Smell:  Long Method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10146" y="863600"/>
            <a:ext cx="6965106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200"/>
              </a:lnSpc>
              <a:defRPr lang="en-US"/>
            </a:pPr>
            <a:r>
              <a:rPr sz="4905">
                <a:latin typeface="Times New Roman" charset="77"/>
                <a:ea typeface="Times New Roman" charset="77"/>
                <a:cs typeface="Times New Roman" charset="77"/>
              </a:rPr>
              <a:t>Decompose Conditional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9772" y="2389894"/>
            <a:ext cx="8406953" cy="16591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600"/>
              </a:lnSpc>
              <a:spcBef>
                <a:spcPts val="500"/>
              </a:spcBef>
              <a:spcAft>
                <a:spcPts val="1000"/>
              </a:spcAft>
              <a:defRPr lang="en-US"/>
            </a:pPr>
            <a:r>
              <a:rPr lang="en-US" sz="2400" b="1" dirty="0">
                <a:latin typeface="Times New Roman" charset="77"/>
                <a:ea typeface="Times New Roman" charset="77"/>
                <a:cs typeface="Times New Roman" charset="77"/>
              </a:rPr>
              <a:t>You have a complicated conditional (if-then-else) statement.</a:t>
            </a:r>
          </a:p>
          <a:p>
            <a:pPr>
              <a:lnSpc>
                <a:spcPts val="1600"/>
              </a:lnSpc>
              <a:spcAft>
                <a:spcPts val="1500"/>
              </a:spcAft>
              <a:defRPr lang="en-US"/>
            </a:pPr>
            <a:r>
              <a:rPr lang="en-US" sz="2000" i="1" dirty="0">
                <a:latin typeface="Times" charset="77"/>
                <a:ea typeface="Times" charset="77"/>
                <a:cs typeface="Times" charset="77"/>
              </a:rPr>
              <a:t>Extract methods from the condition, then part, and else parts.</a:t>
            </a:r>
          </a:p>
          <a:p>
            <a:pPr>
              <a:lnSpc>
                <a:spcPts val="1300"/>
              </a:lnSpc>
              <a:spcAft>
                <a:spcPts val="1500"/>
              </a:spcAft>
              <a:defRPr lang="en-US"/>
            </a:pP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       if (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date.before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 (SUMMER_START) || 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date.after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(SUMMER_END))</a:t>
            </a:r>
          </a:p>
          <a:p>
            <a:pPr>
              <a:lnSpc>
                <a:spcPts val="1300"/>
              </a:lnSpc>
              <a:defRPr lang="en-US"/>
            </a:pP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         charge = quantity * _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winterRate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 + _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winterServiceCharge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;</a:t>
            </a:r>
          </a:p>
          <a:p>
            <a:pPr>
              <a:lnSpc>
                <a:spcPts val="1300"/>
              </a:lnSpc>
              <a:defRPr lang="en-US"/>
            </a:pPr>
            <a:endParaRPr lang="en-US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300"/>
              </a:lnSpc>
              <a:defRPr lang="en-US"/>
            </a:pP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        else charge = quantity * _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summerRate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; </a:t>
            </a:r>
          </a:p>
          <a:p>
            <a:pPr>
              <a:lnSpc>
                <a:spcPts val="1300"/>
              </a:lnSpc>
              <a:spcAft>
                <a:spcPts val="1500"/>
              </a:spcAft>
              <a:defRPr lang="en-US"/>
            </a:pPr>
            <a:endParaRPr lang="en-US" sz="1600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300"/>
              </a:lnSpc>
              <a:spcAft>
                <a:spcPts val="1500"/>
              </a:spcAft>
              <a:defRPr lang="en-US"/>
            </a:pPr>
            <a:r>
              <a:rPr lang="en-US" sz="1600" dirty="0">
                <a:latin typeface="Times New Roman" charset="77"/>
                <a:ea typeface="Times New Roman" charset="77"/>
                <a:cs typeface="Times New Roman" charset="77"/>
              </a:rPr>
              <a:t>    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9208" y="4330700"/>
            <a:ext cx="4264400" cy="165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300"/>
              </a:lnSpc>
              <a:defRPr lang="en-US"/>
            </a:pPr>
            <a:r>
              <a:rPr sz="1543" dirty="0">
                <a:latin typeface="Times New Roman" charset="77"/>
                <a:ea typeface="Times New Roman" charset="77"/>
                <a:cs typeface="Times New Roman" charset="77"/>
              </a:rPr>
              <a:t>    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8316" y="5588000"/>
            <a:ext cx="2580100" cy="165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300"/>
              </a:lnSpc>
              <a:defRPr lang="en-US"/>
            </a:pPr>
            <a:endParaRPr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2394" y="5570096"/>
            <a:ext cx="4711371" cy="9756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300"/>
              </a:lnSpc>
              <a:spcAft>
                <a:spcPts val="1500"/>
              </a:spcAft>
              <a:defRPr lang="en-US"/>
            </a:pP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     if (</a:t>
            </a:r>
            <a:r>
              <a:rPr lang="en-US" dirty="0" err="1">
                <a:latin typeface="Times New Roman" charset="77"/>
                <a:ea typeface="Times New Roman" charset="77"/>
                <a:cs typeface="Times New Roman" charset="77"/>
              </a:rPr>
              <a:t>notSummer</a:t>
            </a:r>
            <a:r>
              <a:rPr lang="en-US" dirty="0">
                <a:latin typeface="Times New Roman" charset="77"/>
                <a:ea typeface="Times New Roman" charset="77"/>
                <a:cs typeface="Times New Roman" charset="77"/>
              </a:rPr>
              <a:t>(date)) </a:t>
            </a:r>
          </a:p>
          <a:p>
            <a:pPr>
              <a:lnSpc>
                <a:spcPts val="1300"/>
              </a:lnSpc>
              <a:spcAft>
                <a:spcPts val="1500"/>
              </a:spcAft>
              <a:defRPr lang="en-US"/>
            </a:pPr>
            <a:r>
              <a:rPr dirty="0">
                <a:latin typeface="Times New Roman" charset="77"/>
                <a:ea typeface="Times New Roman" charset="77"/>
                <a:cs typeface="Times New Roman" charset="77"/>
              </a:rPr>
              <a:t>         charge = </a:t>
            </a:r>
            <a:r>
              <a:rPr dirty="0" err="1">
                <a:latin typeface="Times New Roman" charset="77"/>
                <a:ea typeface="Times New Roman" charset="77"/>
                <a:cs typeface="Times New Roman" charset="77"/>
              </a:rPr>
              <a:t>winterCharge</a:t>
            </a:r>
            <a:r>
              <a:rPr dirty="0">
                <a:latin typeface="Times New Roman" charset="77"/>
                <a:ea typeface="Times New Roman" charset="77"/>
                <a:cs typeface="Times New Roman" charset="77"/>
              </a:rPr>
              <a:t>(quantity);</a:t>
            </a:r>
          </a:p>
          <a:p>
            <a:pPr>
              <a:lnSpc>
                <a:spcPts val="1300"/>
              </a:lnSpc>
              <a:spcAft>
                <a:spcPts val="4600"/>
              </a:spcAft>
              <a:defRPr lang="en-US"/>
            </a:pPr>
            <a:r>
              <a:rPr dirty="0">
                <a:latin typeface="Times New Roman" charset="77"/>
                <a:ea typeface="Times New Roman" charset="77"/>
                <a:cs typeface="Times New Roman" charset="77"/>
              </a:rPr>
              <a:t>     else charge = </a:t>
            </a:r>
            <a:r>
              <a:rPr dirty="0" err="1">
                <a:latin typeface="Times New Roman" charset="77"/>
                <a:ea typeface="Times New Roman" charset="77"/>
                <a:cs typeface="Times New Roman" charset="77"/>
              </a:rPr>
              <a:t>summerCharge</a:t>
            </a:r>
            <a:r>
              <a:rPr dirty="0">
                <a:latin typeface="Times New Roman" charset="77"/>
                <a:ea typeface="Times New Roman" charset="77"/>
                <a:cs typeface="Times New Roman" charset="77"/>
              </a:rPr>
              <a:t> (quantity)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97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22" name="Free Form 10">
            <a:extLst>
              <a:ext uri="{FF2B5EF4-FFF2-40B4-BE49-F238E27FC236}">
                <a16:creationId xmlns:a16="http://schemas.microsoft.com/office/drawing/2014/main" xmlns="" id="{EF07862F-6F38-4AEE-9515-CD542ADFC0EC}"/>
              </a:ext>
            </a:extLst>
          </p:cNvPr>
          <p:cNvSpPr/>
          <p:nvPr/>
        </p:nvSpPr>
        <p:spPr>
          <a:xfrm>
            <a:off x="2569859" y="4464050"/>
            <a:ext cx="348221" cy="589889"/>
          </a:xfrm>
          <a:custGeom>
            <a:avLst/>
            <a:gdLst/>
            <a:ahLst/>
            <a:cxnLst/>
            <a:rect l="0" t="0" r="0" b="0"/>
            <a:pathLst>
              <a:path w="558800" h="901700">
                <a:moveTo>
                  <a:pt x="139700" y="0"/>
                </a:moveTo>
                <a:lnTo>
                  <a:pt x="139700" y="676061"/>
                </a:lnTo>
                <a:lnTo>
                  <a:pt x="0" y="676061"/>
                </a:lnTo>
                <a:lnTo>
                  <a:pt x="279400" y="901700"/>
                </a:lnTo>
                <a:lnTo>
                  <a:pt x="558800" y="676061"/>
                </a:lnTo>
                <a:lnTo>
                  <a:pt x="419100" y="676061"/>
                </a:lnTo>
                <a:lnTo>
                  <a:pt x="419100" y="0"/>
                </a:lnTo>
                <a:lnTo>
                  <a:pt x="139700" y="0"/>
                </a:lnTo>
              </a:path>
            </a:pathLst>
          </a:custGeom>
          <a:noFill/>
          <a:ln w="38100" cmpd="sng">
            <a:solidFill>
              <a:srgbClr val="510383"/>
            </a:solidFill>
            <a:prstDash val="solid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4200"/>
              <a:ext cx="10160000" cy="543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86010" y="889000"/>
              <a:ext cx="95975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Example of Conditional Complexity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286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1242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3579810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4008438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4437066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7200" y="3175000"/>
            <a:ext cx="2981325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36688" y="838200"/>
            <a:ext cx="927360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Code Smell- Long Parameter List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9800" y="2197100"/>
            <a:ext cx="8001205" cy="59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5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Methods that take too many parameters produce client code that is  awkward and difficult to work with.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9800" y="3035300"/>
            <a:ext cx="1410299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 Remedies: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7300" y="3568700"/>
            <a:ext cx="3063377" cy="1168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800"/>
              </a:lnSpc>
              <a:spcAft>
                <a:spcPts val="1500"/>
              </a:spcAft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Introduce Parameter Object</a:t>
            </a:r>
          </a:p>
          <a:p>
            <a:pPr>
              <a:lnSpc>
                <a:spcPts val="1800"/>
              </a:lnSpc>
              <a:spcAft>
                <a:spcPts val="1500"/>
              </a:spcAft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Replace Parameter with Method</a:t>
            </a:r>
          </a:p>
          <a:p>
            <a:pPr>
              <a:lnSpc>
                <a:spcPts val="1800"/>
              </a:lnSpc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Preserve Whole Object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174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-10839" y="-1563726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07968" y="2079612"/>
              <a:ext cx="9429816" cy="5143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400" dirty="0"/>
                <a:t>private void </a:t>
              </a:r>
              <a:r>
                <a:rPr lang="en-US" sz="2400" dirty="0" err="1"/>
                <a:t>createUserInGroup</a:t>
              </a:r>
              <a:r>
                <a:rPr lang="en-US" sz="2400" dirty="0"/>
                <a:t>() {</a:t>
              </a:r>
            </a:p>
            <a:p>
              <a:r>
                <a:rPr lang="en-US" sz="2400" dirty="0"/>
                <a:t>    </a:t>
              </a:r>
              <a:r>
                <a:rPr lang="en-US" sz="2400" dirty="0" err="1"/>
                <a:t>GroupManager</a:t>
              </a:r>
              <a:r>
                <a:rPr lang="en-US" sz="2400" dirty="0"/>
                <a:t> </a:t>
              </a:r>
              <a:r>
                <a:rPr lang="en-US" sz="2400" dirty="0" err="1"/>
                <a:t>groupManager</a:t>
              </a:r>
              <a:r>
                <a:rPr lang="en-US" sz="2400" dirty="0"/>
                <a:t> = new </a:t>
              </a:r>
              <a:r>
                <a:rPr lang="en-US" sz="2400" dirty="0" err="1"/>
                <a:t>GroupManager</a:t>
              </a:r>
              <a:r>
                <a:rPr lang="en-US" sz="2400" dirty="0"/>
                <a:t>();</a:t>
              </a:r>
            </a:p>
            <a:p>
              <a:r>
                <a:rPr lang="en-US" sz="2400" dirty="0"/>
                <a:t>    Group </a:t>
              </a:r>
              <a:r>
                <a:rPr lang="en-US" sz="2400" dirty="0" err="1"/>
                <a:t>group</a:t>
              </a:r>
              <a:r>
                <a:rPr lang="en-US" sz="2400" dirty="0"/>
                <a:t> = </a:t>
              </a:r>
              <a:r>
                <a:rPr lang="en-US" sz="2400" dirty="0" err="1"/>
                <a:t>groupManager.create</a:t>
              </a:r>
              <a:r>
                <a:rPr lang="en-US" sz="2400" dirty="0"/>
                <a:t>(TEST_GROUP, false, 					</a:t>
              </a:r>
              <a:r>
                <a:rPr lang="en-US" sz="2400" dirty="0" err="1"/>
                <a:t>GroupProfile.UNLIMITED_LICENSES</a:t>
              </a:r>
              <a:r>
                <a:rPr lang="en-US" sz="2400" dirty="0"/>
                <a:t>, "", </a:t>
              </a:r>
            </a:p>
            <a:p>
              <a:r>
                <a:rPr lang="en-US" sz="2400" dirty="0"/>
                <a:t>        			</a:t>
              </a:r>
              <a:r>
                <a:rPr lang="en-US" sz="2400" dirty="0" err="1"/>
                <a:t>GroupProfile.ONE_YEAR</a:t>
              </a:r>
              <a:r>
                <a:rPr lang="en-US" sz="2400" dirty="0"/>
                <a:t>, null);</a:t>
              </a:r>
            </a:p>
            <a:p>
              <a:r>
                <a:rPr lang="en-US" sz="2400" dirty="0"/>
                <a:t>    user = </a:t>
              </a:r>
              <a:r>
                <a:rPr lang="en-US" sz="2400" dirty="0" err="1"/>
                <a:t>userManager.create</a:t>
              </a:r>
              <a:r>
                <a:rPr lang="en-US" sz="2400" dirty="0"/>
                <a:t>(USER_NAME, group, USER_NAME, "jack", 				USER_NAME, LANGUAGE, false, false, new Date(), </a:t>
              </a:r>
            </a:p>
            <a:p>
              <a:r>
                <a:rPr lang="en-US" sz="2400" dirty="0"/>
                <a:t>        			"blah", new Date());    </a:t>
              </a:r>
            </a:p>
            <a:p>
              <a:r>
                <a:rPr lang="en-US" sz="2400" dirty="0"/>
                <a:t>}</a:t>
              </a:r>
            </a:p>
            <a:p>
              <a:pPr indent="2413000">
                <a:lnSpc>
                  <a:spcPts val="1400"/>
                </a:lnSpc>
                <a:defRPr lang="en-US"/>
              </a:pPr>
              <a:endParaRPr sz="2400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175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 Form 8"/>
            <p:cNvSpPr/>
            <p:nvPr/>
          </p:nvSpPr>
          <p:spPr>
            <a:xfrm>
              <a:off x="323850" y="2052637"/>
              <a:ext cx="4483100" cy="492369"/>
            </a:xfrm>
            <a:custGeom>
              <a:avLst/>
              <a:gdLst/>
              <a:ahLst/>
              <a:cxnLst/>
              <a:rect l="0" t="0" r="0" b="0"/>
              <a:pathLst>
                <a:path w="4483100" h="492368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 start, Date end)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 start, Date end)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 start, Date end)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176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 Form 8"/>
            <p:cNvSpPr/>
            <p:nvPr/>
          </p:nvSpPr>
          <p:spPr>
            <a:xfrm>
              <a:off x="323850" y="2052637"/>
              <a:ext cx="4483100" cy="492369"/>
            </a:xfrm>
            <a:custGeom>
              <a:avLst/>
              <a:gdLst/>
              <a:ahLst/>
              <a:cxnLst/>
              <a:rect l="0" t="0" r="0" b="0"/>
              <a:pathLst>
                <a:path w="4483100" h="492368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 Form 11"/>
            <p:cNvSpPr/>
            <p:nvPr/>
          </p:nvSpPr>
          <p:spPr>
            <a:xfrm>
              <a:off x="5405437" y="5478462"/>
              <a:ext cx="4191000" cy="496277"/>
            </a:xfrm>
            <a:custGeom>
              <a:avLst/>
              <a:gdLst/>
              <a:ahLst/>
              <a:cxnLst/>
              <a:rect l="0" t="0" r="0" b="0"/>
              <a:pathLst>
                <a:path w="4191000" h="496276">
                  <a:moveTo>
                    <a:pt x="0" y="494696"/>
                  </a:moveTo>
                  <a:lnTo>
                    <a:pt x="0" y="1578"/>
                  </a:lnTo>
                  <a:cubicBezTo>
                    <a:pt x="0" y="706"/>
                    <a:pt x="707" y="0"/>
                    <a:pt x="1579" y="0"/>
                  </a:cubicBezTo>
                  <a:lnTo>
                    <a:pt x="4189420" y="0"/>
                  </a:lnTo>
                  <a:cubicBezTo>
                    <a:pt x="4190292" y="0"/>
                    <a:pt x="4191000" y="706"/>
                    <a:pt x="4191000" y="1578"/>
                  </a:cubicBezTo>
                  <a:cubicBezTo>
                    <a:pt x="4191000" y="1578"/>
                    <a:pt x="4191000" y="1578"/>
                    <a:pt x="4191000" y="1578"/>
                  </a:cubicBezTo>
                  <a:lnTo>
                    <a:pt x="4191000" y="494696"/>
                  </a:lnTo>
                  <a:cubicBezTo>
                    <a:pt x="4191000" y="495569"/>
                    <a:pt x="4190292" y="496276"/>
                    <a:pt x="4189420" y="496276"/>
                  </a:cubicBezTo>
                  <a:lnTo>
                    <a:pt x="1579" y="496275"/>
                  </a:lnTo>
                  <a:cubicBezTo>
                    <a:pt x="707" y="496275"/>
                    <a:pt x="0" y="495569"/>
                    <a:pt x="0" y="49469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 Form 12"/>
            <p:cNvSpPr/>
            <p:nvPr/>
          </p:nvSpPr>
          <p:spPr>
            <a:xfrm>
              <a:off x="5405437" y="5974739"/>
              <a:ext cx="4191000" cy="1116622"/>
            </a:xfrm>
            <a:custGeom>
              <a:avLst/>
              <a:gdLst/>
              <a:ahLst/>
              <a:cxnLst/>
              <a:rect l="0" t="0" r="0" b="0"/>
              <a:pathLst>
                <a:path w="4191000" h="1116622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 Form 13"/>
            <p:cNvSpPr/>
            <p:nvPr/>
          </p:nvSpPr>
          <p:spPr>
            <a:xfrm>
              <a:off x="5405437" y="5974739"/>
              <a:ext cx="4191000" cy="1116622"/>
            </a:xfrm>
            <a:custGeom>
              <a:avLst/>
              <a:gdLst/>
              <a:ahLst/>
              <a:cxnLst/>
              <a:rect l="0" t="0" r="0" b="0"/>
              <a:pathLst>
                <a:path w="4191000" h="1116622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600" y="3898900"/>
              <a:ext cx="29718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Free Form 15"/>
            <p:cNvSpPr/>
            <p:nvPr/>
          </p:nvSpPr>
          <p:spPr>
            <a:xfrm>
              <a:off x="2403475" y="4043362"/>
              <a:ext cx="2552700" cy="2628900"/>
            </a:xfrm>
            <a:custGeom>
              <a:avLst/>
              <a:gdLst/>
              <a:ahLst/>
              <a:cxnLst/>
              <a:rect l="0" t="0" r="0" b="0"/>
              <a:pathLst>
                <a:path w="2552700" h="26289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 Form 16"/>
            <p:cNvSpPr/>
            <p:nvPr/>
          </p:nvSpPr>
          <p:spPr>
            <a:xfrm>
              <a:off x="2403475" y="4043362"/>
              <a:ext cx="2552700" cy="2628900"/>
            </a:xfrm>
            <a:custGeom>
              <a:avLst/>
              <a:gdLst/>
              <a:ahLst/>
              <a:cxnLst/>
              <a:rect l="0" t="0" r="0" b="0"/>
              <a:pathLst>
                <a:path w="2552700" h="26289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 start, Date end)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 start, Date end)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 start, Date end)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947410" y="5565753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495893" y="6112973"/>
              <a:ext cx="3818763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AmoutInvoicedIn(DateRange range)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AmoutRecivedIn(DateRange range)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AmoutOverdueIn(DateRange range)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176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7" name="Picture 2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736432" y="12700"/>
            <a:ext cx="3540283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defRPr lang="en-US"/>
            </a:pPr>
            <a:r>
              <a:rPr sz="2263">
                <a:latin typeface="Times New Roman" charset="77"/>
                <a:ea typeface="Times New Roman" charset="77"/>
                <a:cs typeface="Times New Roman" charset="77"/>
              </a:rPr>
              <a:t>Smell:  Long Parameter List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7165" y="889000"/>
            <a:ext cx="907262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Replace Parameter with Method</a:t>
            </a:r>
            <a:r>
              <a:rPr lang="en-US" sz="4716" dirty="0">
                <a:latin typeface="Times New Roman" charset="77"/>
                <a:ea typeface="Times New Roman" charset="77"/>
                <a:cs typeface="Times New Roman" charset="77"/>
              </a:rPr>
              <a:t> Call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177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46EAF2-2CB4-4949-A39F-9D9299F5235C}"/>
              </a:ext>
            </a:extLst>
          </p:cNvPr>
          <p:cNvSpPr txBox="1"/>
          <p:nvPr/>
        </p:nvSpPr>
        <p:spPr>
          <a:xfrm>
            <a:off x="365759" y="2056080"/>
            <a:ext cx="940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basePrice</a:t>
            </a:r>
            <a:r>
              <a:rPr lang="en-US" sz="2000" dirty="0"/>
              <a:t> = quantity * </a:t>
            </a:r>
            <a:r>
              <a:rPr lang="en-US" sz="2000" dirty="0" err="1"/>
              <a:t>itemPrice</a:t>
            </a:r>
            <a:r>
              <a:rPr lang="en-US" sz="2000" dirty="0"/>
              <a:t>;</a:t>
            </a:r>
          </a:p>
          <a:p>
            <a:r>
              <a:rPr lang="en-US" sz="2000" dirty="0"/>
              <a:t>double </a:t>
            </a:r>
            <a:r>
              <a:rPr lang="en-US" sz="2000" dirty="0" err="1"/>
              <a:t>seasonDiscount</a:t>
            </a:r>
            <a:r>
              <a:rPr lang="en-US" sz="2000" dirty="0"/>
              <a:t> = </a:t>
            </a:r>
            <a:r>
              <a:rPr lang="en-US" sz="2000" dirty="0" err="1"/>
              <a:t>this.getSeasonalDiscount</a:t>
            </a:r>
            <a:r>
              <a:rPr lang="en-US" sz="2000" dirty="0"/>
              <a:t>();</a:t>
            </a:r>
          </a:p>
          <a:p>
            <a:r>
              <a:rPr lang="en-US" sz="2000" dirty="0"/>
              <a:t>double fees = </a:t>
            </a:r>
            <a:r>
              <a:rPr lang="en-US" sz="2000" dirty="0" err="1"/>
              <a:t>this.getFees</a:t>
            </a:r>
            <a:r>
              <a:rPr lang="en-US" sz="2000" dirty="0"/>
              <a:t>();</a:t>
            </a:r>
          </a:p>
          <a:p>
            <a:r>
              <a:rPr lang="en-US" sz="2000" dirty="0"/>
              <a:t>double </a:t>
            </a:r>
            <a:r>
              <a:rPr lang="en-US" sz="2000" dirty="0" err="1"/>
              <a:t>finalPrice</a:t>
            </a:r>
            <a:r>
              <a:rPr lang="en-US" sz="2000" dirty="0"/>
              <a:t> = </a:t>
            </a:r>
            <a:r>
              <a:rPr lang="en-US" sz="2000" dirty="0" err="1"/>
              <a:t>discountedPrice</a:t>
            </a:r>
            <a:r>
              <a:rPr lang="en-US" sz="2000" dirty="0"/>
              <a:t>(</a:t>
            </a:r>
            <a:r>
              <a:rPr lang="en-US" sz="2000" dirty="0" err="1"/>
              <a:t>basePrice</a:t>
            </a:r>
            <a:r>
              <a:rPr lang="en-US" sz="2000" dirty="0"/>
              <a:t>, </a:t>
            </a:r>
            <a:r>
              <a:rPr lang="en-US" sz="2000" dirty="0" err="1"/>
              <a:t>seasonDiscount</a:t>
            </a:r>
            <a:r>
              <a:rPr lang="en-US" sz="2000" dirty="0"/>
              <a:t>, fees);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AD714A2C-1890-4CF1-A390-71C85C1B5F3A}"/>
              </a:ext>
            </a:extLst>
          </p:cNvPr>
          <p:cNvSpPr/>
          <p:nvPr/>
        </p:nvSpPr>
        <p:spPr>
          <a:xfrm>
            <a:off x="4171234" y="3576960"/>
            <a:ext cx="582923" cy="88924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86DACD-B58B-4FF5-A229-CE3DCA90D0F5}"/>
              </a:ext>
            </a:extLst>
          </p:cNvPr>
          <p:cNvSpPr txBox="1"/>
          <p:nvPr/>
        </p:nvSpPr>
        <p:spPr>
          <a:xfrm>
            <a:off x="377124" y="4741282"/>
            <a:ext cx="940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basePrice</a:t>
            </a:r>
            <a:r>
              <a:rPr lang="en-US" sz="2000" dirty="0"/>
              <a:t> = quantity * </a:t>
            </a:r>
            <a:r>
              <a:rPr lang="en-US" sz="2000" dirty="0" err="1"/>
              <a:t>itemPrice</a:t>
            </a:r>
            <a:r>
              <a:rPr lang="en-US" sz="2000" dirty="0"/>
              <a:t>;</a:t>
            </a:r>
          </a:p>
          <a:p>
            <a:r>
              <a:rPr lang="en-US" sz="2000" dirty="0"/>
              <a:t>double </a:t>
            </a:r>
            <a:r>
              <a:rPr lang="en-US" sz="2000" dirty="0" err="1"/>
              <a:t>finalPrice</a:t>
            </a:r>
            <a:r>
              <a:rPr lang="en-US" sz="2000" dirty="0"/>
              <a:t> = </a:t>
            </a:r>
            <a:r>
              <a:rPr lang="en-US" sz="2000" dirty="0" err="1"/>
              <a:t>discountedPrice</a:t>
            </a:r>
            <a:r>
              <a:rPr lang="en-US" sz="2000" dirty="0"/>
              <a:t>(</a:t>
            </a:r>
            <a:r>
              <a:rPr lang="en-US" sz="2000" dirty="0" err="1"/>
              <a:t>basePrice</a:t>
            </a:r>
            <a:r>
              <a:rPr lang="en-US" sz="2000" dirty="0"/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A095782-73E4-49B6-806F-008FE7D65562}"/>
              </a:ext>
            </a:extLst>
          </p:cNvPr>
          <p:cNvSpPr txBox="1"/>
          <p:nvPr/>
        </p:nvSpPr>
        <p:spPr>
          <a:xfrm>
            <a:off x="1323226" y="5827963"/>
            <a:ext cx="8447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sz="2000" dirty="0"/>
              <a:t>double </a:t>
            </a:r>
            <a:r>
              <a:rPr lang="en-US" sz="2000" dirty="0" err="1"/>
              <a:t>discountedPrice</a:t>
            </a:r>
            <a:r>
              <a:rPr lang="en-US" sz="2000" dirty="0"/>
              <a:t>(int </a:t>
            </a:r>
            <a:r>
              <a:rPr lang="en-US" sz="2000" dirty="0" err="1"/>
              <a:t>basePrice</a:t>
            </a:r>
            <a:r>
              <a:rPr lang="en-US" sz="2000" dirty="0"/>
              <a:t>) {</a:t>
            </a:r>
          </a:p>
          <a:p>
            <a:pPr defTabSz="365760"/>
            <a:r>
              <a:rPr lang="en-US" sz="2000" dirty="0"/>
              <a:t>	double </a:t>
            </a:r>
            <a:r>
              <a:rPr lang="en-US" sz="2000" dirty="0" err="1"/>
              <a:t>seasonDiscount</a:t>
            </a:r>
            <a:r>
              <a:rPr lang="en-US" sz="2000" dirty="0"/>
              <a:t> = </a:t>
            </a:r>
            <a:r>
              <a:rPr lang="en-US" sz="2000" dirty="0" err="1"/>
              <a:t>this.getSeasonalDiscount</a:t>
            </a:r>
            <a:r>
              <a:rPr lang="en-US" sz="2000" dirty="0"/>
              <a:t>();</a:t>
            </a:r>
          </a:p>
          <a:p>
            <a:pPr defTabSz="365760"/>
            <a:r>
              <a:rPr lang="en-US" sz="2000" dirty="0"/>
              <a:t>	double fees = </a:t>
            </a:r>
            <a:r>
              <a:rPr lang="en-US" sz="2000" dirty="0" err="1"/>
              <a:t>this.getFees</a:t>
            </a:r>
            <a:r>
              <a:rPr lang="en-US" sz="2000" dirty="0"/>
              <a:t>();</a:t>
            </a:r>
          </a:p>
          <a:p>
            <a:pPr defTabSz="365760"/>
            <a:r>
              <a:rPr lang="en-US" sz="2000" dirty="0"/>
              <a:t>	//code as before</a:t>
            </a:r>
          </a:p>
          <a:p>
            <a:pPr defTabSz="365760"/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8128000"/>
            <a:chOff x="0" y="0"/>
            <a:chExt cx="10276715" cy="81280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77165" y="889000"/>
              <a:ext cx="907262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Replace Parameter with Method</a:t>
              </a:r>
              <a:r>
                <a:rPr lang="en-US" sz="4716" dirty="0">
                  <a:latin typeface="Times New Roman" charset="77"/>
                  <a:ea typeface="Times New Roman" charset="77"/>
                  <a:cs typeface="Times New Roman" charset="77"/>
                </a:rPr>
                <a:t> Call</a:t>
              </a: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79406" y="1793860"/>
              <a:ext cx="9072626" cy="63341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700"/>
                </a:lnSpc>
              </a:pPr>
              <a:r>
                <a:rPr lang="en-US" sz="2400" dirty="0"/>
                <a:t>public double </a:t>
              </a:r>
              <a:r>
                <a:rPr lang="en-US" sz="2400" dirty="0" err="1"/>
                <a:t>getPrice</a:t>
              </a:r>
              <a:r>
                <a:rPr lang="en-US" sz="2400" dirty="0"/>
                <a:t>() {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basePrice</a:t>
              </a:r>
              <a:r>
                <a:rPr lang="en-US" sz="2400" dirty="0"/>
                <a:t> = _quantity * _</a:t>
              </a:r>
              <a:r>
                <a:rPr lang="en-US" sz="2400" dirty="0" err="1"/>
                <a:t>itemPrice</a:t>
              </a:r>
              <a:r>
                <a:rPr lang="en-US" sz="2400" dirty="0"/>
                <a:t>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discountLevel</a:t>
              </a:r>
              <a:r>
                <a:rPr lang="en-US" sz="2400" dirty="0"/>
                <a:t>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if (_quantity &gt; 100) 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	</a:t>
              </a:r>
              <a:r>
                <a:rPr lang="en-US" sz="2400" dirty="0" err="1"/>
                <a:t>discountLevel</a:t>
              </a:r>
              <a:r>
                <a:rPr lang="en-US" sz="2400" dirty="0"/>
                <a:t> = 2;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else 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	</a:t>
              </a:r>
              <a:r>
                <a:rPr lang="en-US" sz="2400" dirty="0" err="1"/>
                <a:t>discountLevel</a:t>
              </a:r>
              <a:r>
                <a:rPr lang="en-US" sz="2400" dirty="0"/>
                <a:t> = 1;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double </a:t>
              </a:r>
              <a:r>
                <a:rPr lang="en-US" sz="2400" dirty="0" err="1"/>
                <a:t>finalPrice</a:t>
              </a:r>
              <a:r>
                <a:rPr lang="en-US" sz="2400" dirty="0"/>
                <a:t> = </a:t>
              </a:r>
              <a:r>
                <a:rPr lang="en-US" sz="2400" dirty="0" err="1"/>
                <a:t>discountedPrice</a:t>
              </a:r>
              <a:r>
                <a:rPr lang="en-US" sz="2400" dirty="0"/>
                <a:t> (</a:t>
              </a:r>
              <a:r>
                <a:rPr lang="en-US" sz="2400" dirty="0" err="1"/>
                <a:t>basePrice</a:t>
              </a:r>
              <a:r>
                <a:rPr lang="en-US" sz="2400" dirty="0"/>
                <a:t>, </a:t>
              </a:r>
              <a:r>
                <a:rPr lang="en-US" sz="2400" dirty="0" err="1"/>
                <a:t>discountLevel</a:t>
              </a:r>
              <a:r>
                <a:rPr lang="en-US" sz="2400" dirty="0"/>
                <a:t>);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return </a:t>
              </a:r>
              <a:r>
                <a:rPr lang="en-US" sz="2400" dirty="0" err="1"/>
                <a:t>finalPrice</a:t>
              </a:r>
              <a:r>
                <a:rPr lang="en-US" sz="2400" dirty="0"/>
                <a:t>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}</a:t>
              </a:r>
            </a:p>
            <a:p>
              <a:pPr>
                <a:lnSpc>
                  <a:spcPts val="2700"/>
                </a:lnSpc>
              </a:pPr>
              <a:endParaRPr lang="en-US" sz="800" dirty="0"/>
            </a:p>
            <a:p>
              <a:pPr>
                <a:lnSpc>
                  <a:spcPts val="2700"/>
                </a:lnSpc>
              </a:pPr>
              <a:r>
                <a:rPr lang="en-US" sz="2400" dirty="0"/>
                <a:t>private double </a:t>
              </a:r>
              <a:r>
                <a:rPr lang="en-US" sz="2400" dirty="0" err="1"/>
                <a:t>discountedPrice</a:t>
              </a:r>
              <a:r>
                <a:rPr lang="en-US" sz="2400" dirty="0"/>
                <a:t> (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basePrice</a:t>
              </a:r>
              <a:r>
                <a:rPr lang="en-US" sz="2400" dirty="0"/>
                <a:t>,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discountLevel</a:t>
              </a:r>
              <a:r>
                <a:rPr lang="en-US" sz="2400" dirty="0"/>
                <a:t>) {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if (</a:t>
              </a:r>
              <a:r>
                <a:rPr lang="en-US" sz="2400" dirty="0" err="1"/>
                <a:t>discountLevel</a:t>
              </a:r>
              <a:r>
                <a:rPr lang="en-US" sz="2400" dirty="0"/>
                <a:t> == 2) 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	return </a:t>
              </a:r>
              <a:r>
                <a:rPr lang="en-US" sz="2400" dirty="0" err="1"/>
                <a:t>basePrice</a:t>
              </a:r>
              <a:r>
                <a:rPr lang="en-US" sz="2400" dirty="0"/>
                <a:t> * 0.1;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    else 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	return </a:t>
              </a:r>
              <a:r>
                <a:rPr lang="en-US" sz="2400" dirty="0" err="1"/>
                <a:t>basePrice</a:t>
              </a:r>
              <a:r>
                <a:rPr lang="en-US" sz="2400" dirty="0"/>
                <a:t> * 0.05;</a:t>
              </a:r>
            </a:p>
            <a:p>
              <a:pPr>
                <a:lnSpc>
                  <a:spcPts val="2700"/>
                </a:lnSpc>
              </a:pPr>
              <a:r>
                <a:rPr lang="en-US" sz="2400" dirty="0"/>
                <a:t>}</a:t>
              </a:r>
            </a:p>
            <a:p>
              <a:pPr indent="1028700">
                <a:lnSpc>
                  <a:spcPts val="27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-67807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997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3517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0385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5338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029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524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019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82955" y="838200"/>
              <a:ext cx="600367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Why do we Refactor?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39800" y="2908300"/>
              <a:ext cx="6401892" cy="46164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Helps us deliver </a:t>
              </a: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more business value faster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Improves the </a:t>
              </a: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design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of our software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Minimizes </a:t>
              </a:r>
              <a:r>
                <a:rPr lang="en-US" sz="1907" i="1" dirty="0">
                  <a:latin typeface="Times New Roman" charset="77"/>
                  <a:ea typeface="Times New Roman" charset="77"/>
                  <a:cs typeface="Times New Roman" charset="77"/>
                </a:rPr>
                <a:t>technical debt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Keep </a:t>
              </a:r>
              <a:r>
                <a:rPr lang="en-US" sz="2503" b="1" dirty="0">
                  <a:latin typeface="Times New Roman" charset="77"/>
                  <a:ea typeface="Times New Roman" charset="77"/>
                  <a:cs typeface="Times New Roman" charset="77"/>
                </a:rPr>
                <a:t>development</a:t>
              </a: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 at </a:t>
              </a:r>
              <a:r>
                <a:rPr lang="en-US" sz="1907" i="1" dirty="0">
                  <a:latin typeface="Times New Roman" charset="77"/>
                  <a:ea typeface="Times New Roman" charset="77"/>
                  <a:cs typeface="Times New Roman" charset="77"/>
                </a:rPr>
                <a:t>speed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To make the software easier to </a:t>
              </a:r>
              <a:r>
                <a:rPr lang="en-US" sz="2503" b="1" dirty="0">
                  <a:latin typeface="Times New Roman" charset="77"/>
                  <a:ea typeface="Times New Roman" charset="77"/>
                  <a:cs typeface="Times New Roman" charset="77"/>
                </a:rPr>
                <a:t>understand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lang="en-US" sz="1886" dirty="0">
                  <a:latin typeface="Times New Roman" charset="77"/>
                  <a:ea typeface="Times New Roman" charset="77"/>
                  <a:cs typeface="Times New Roman" charset="77"/>
                </a:rPr>
                <a:t>Write for people, not the compiler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lang="en-US" sz="2000" dirty="0">
                  <a:latin typeface="Times New Roman" charset="77"/>
                  <a:ea typeface="Times New Roman" charset="77"/>
                  <a:cs typeface="Times New Roman" charset="77"/>
                </a:rPr>
                <a:t>To help find </a:t>
              </a:r>
              <a:r>
                <a:rPr lang="en-US" sz="2400" b="1" dirty="0">
                  <a:latin typeface="Times New Roman" charset="77"/>
                  <a:ea typeface="Times New Roman" charset="77"/>
                  <a:cs typeface="Times New Roman" charset="77"/>
                </a:rPr>
                <a:t>bugs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endParaRPr lang="en-US" sz="1886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endParaRPr sz="2075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18415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0" name="Picture 19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07968" y="1793860"/>
              <a:ext cx="9072626" cy="54063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400" dirty="0"/>
                <a:t>public double </a:t>
              </a:r>
              <a:r>
                <a:rPr lang="en-US" sz="2400" dirty="0" err="1"/>
                <a:t>getPrice</a:t>
              </a:r>
              <a:r>
                <a:rPr lang="en-US" sz="2400" dirty="0"/>
                <a:t>() {</a:t>
              </a:r>
            </a:p>
            <a:p>
              <a:r>
                <a:rPr lang="en-US" sz="2400" dirty="0"/>
                <a:t>   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basePrice</a:t>
              </a:r>
              <a:r>
                <a:rPr lang="en-US" sz="2400" dirty="0"/>
                <a:t> = _quantity * _</a:t>
              </a:r>
              <a:r>
                <a:rPr lang="en-US" sz="2400" dirty="0" err="1"/>
                <a:t>itemPrice</a:t>
              </a:r>
              <a:r>
                <a:rPr lang="en-US" sz="2400" dirty="0"/>
                <a:t>;</a:t>
              </a:r>
            </a:p>
            <a:p>
              <a:r>
                <a:rPr lang="en-US" sz="2400" dirty="0"/>
                <a:t>   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discountLevel</a:t>
              </a:r>
              <a:r>
                <a:rPr lang="en-US" sz="2400" dirty="0"/>
                <a:t> = </a:t>
              </a:r>
              <a:r>
                <a:rPr lang="en-US" sz="2400" dirty="0" err="1"/>
                <a:t>getDiscountLevel</a:t>
              </a:r>
              <a:r>
                <a:rPr lang="en-US" sz="2400" dirty="0"/>
                <a:t>();</a:t>
              </a:r>
            </a:p>
            <a:p>
              <a:r>
                <a:rPr lang="en-US" sz="2400" dirty="0"/>
                <a:t>    double </a:t>
              </a:r>
              <a:r>
                <a:rPr lang="en-US" sz="2400" dirty="0" err="1"/>
                <a:t>finalPrice</a:t>
              </a:r>
              <a:r>
                <a:rPr lang="en-US" sz="2400" dirty="0"/>
                <a:t> = </a:t>
              </a:r>
              <a:r>
                <a:rPr lang="en-US" sz="2400" dirty="0" err="1"/>
                <a:t>discountedPrice</a:t>
              </a:r>
              <a:r>
                <a:rPr lang="en-US" sz="2400" dirty="0"/>
                <a:t> (</a:t>
              </a:r>
              <a:r>
                <a:rPr lang="en-US" sz="2400" dirty="0" err="1"/>
                <a:t>basePrice</a:t>
              </a:r>
              <a:r>
                <a:rPr lang="en-US" sz="2400" dirty="0"/>
                <a:t>, </a:t>
              </a:r>
              <a:r>
                <a:rPr lang="en-US" sz="2400" dirty="0" err="1"/>
                <a:t>discountLevel</a:t>
              </a:r>
              <a:r>
                <a:rPr lang="en-US" sz="2400" dirty="0"/>
                <a:t>);</a:t>
              </a:r>
            </a:p>
            <a:p>
              <a:r>
                <a:rPr lang="en-US" sz="2400" dirty="0"/>
                <a:t>    return </a:t>
              </a:r>
              <a:r>
                <a:rPr lang="en-US" sz="2400" dirty="0" err="1"/>
                <a:t>finalPrice</a:t>
              </a:r>
              <a:r>
                <a:rPr lang="en-US" sz="2400" dirty="0"/>
                <a:t>;</a:t>
              </a:r>
            </a:p>
            <a:p>
              <a:r>
                <a:rPr lang="en-US" sz="2400" dirty="0"/>
                <a:t>}</a:t>
              </a:r>
            </a:p>
            <a:p>
              <a:endParaRPr lang="en-US" sz="2400" dirty="0"/>
            </a:p>
            <a:p>
              <a:r>
                <a:rPr lang="en-US" sz="2400" dirty="0"/>
                <a:t>private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getDiscountLevel</a:t>
              </a:r>
              <a:r>
                <a:rPr lang="en-US" sz="2400" dirty="0"/>
                <a:t>() {</a:t>
              </a:r>
            </a:p>
            <a:p>
              <a:r>
                <a:rPr lang="en-US" sz="2400" dirty="0"/>
                <a:t>    if (_quantity &gt; 100) return 2;</a:t>
              </a:r>
            </a:p>
            <a:p>
              <a:r>
                <a:rPr lang="en-US" sz="2400" dirty="0"/>
                <a:t>    else return 1;</a:t>
              </a:r>
            </a:p>
            <a:p>
              <a:r>
                <a:rPr lang="en-US" sz="2400" dirty="0"/>
                <a:t>}</a:t>
              </a:r>
            </a:p>
            <a:p>
              <a:r>
                <a:rPr lang="en-US" sz="2400" dirty="0"/>
                <a:t>private double </a:t>
              </a:r>
              <a:r>
                <a:rPr lang="en-US" sz="2400" dirty="0" err="1"/>
                <a:t>discountedPrice</a:t>
              </a:r>
              <a:r>
                <a:rPr lang="en-US" sz="2400" dirty="0"/>
                <a:t> (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basePrice</a:t>
              </a:r>
              <a:r>
                <a:rPr lang="en-US" sz="2400" dirty="0"/>
                <a:t>, </a:t>
              </a:r>
              <a:r>
                <a:rPr lang="en-US" sz="2400" dirty="0" err="1"/>
                <a:t>int</a:t>
              </a:r>
              <a:r>
                <a:rPr lang="en-US" sz="2400" dirty="0"/>
                <a:t> </a:t>
              </a:r>
              <a:r>
                <a:rPr lang="en-US" sz="2400" dirty="0" err="1"/>
                <a:t>discountLevel</a:t>
              </a:r>
              <a:r>
                <a:rPr lang="en-US" sz="2400" dirty="0"/>
                <a:t>) {</a:t>
              </a:r>
            </a:p>
            <a:p>
              <a:r>
                <a:rPr lang="en-US" sz="2400" dirty="0"/>
                <a:t>    if (</a:t>
              </a:r>
              <a:r>
                <a:rPr lang="en-US" sz="2400" dirty="0" err="1"/>
                <a:t>discountLevel</a:t>
              </a:r>
              <a:r>
                <a:rPr lang="en-US" sz="2400" dirty="0"/>
                <a:t> == 2) return </a:t>
              </a:r>
              <a:r>
                <a:rPr lang="en-US" sz="2400" dirty="0" err="1"/>
                <a:t>basePrice</a:t>
              </a:r>
              <a:r>
                <a:rPr lang="en-US" sz="2400" dirty="0"/>
                <a:t> * 0.1;</a:t>
              </a:r>
            </a:p>
            <a:p>
              <a:r>
                <a:rPr lang="en-US" sz="2400" dirty="0"/>
                <a:t>    else return </a:t>
              </a:r>
              <a:r>
                <a:rPr lang="en-US" sz="2400" dirty="0" err="1"/>
                <a:t>basePrice</a:t>
              </a:r>
              <a:r>
                <a:rPr lang="en-US" sz="2400" dirty="0"/>
                <a:t> * 0.05;</a:t>
              </a:r>
            </a:p>
            <a:p>
              <a:r>
                <a:rPr lang="en-US" sz="2400" dirty="0"/>
                <a:t>}</a:t>
              </a:r>
            </a:p>
            <a:p>
              <a:endParaRPr lang="en-US" sz="2400" dirty="0"/>
            </a:p>
            <a:p>
              <a:pPr indent="10287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xmlns="" id="{70BD25B8-E972-4F34-945C-5936C327DA5D}"/>
              </a:ext>
            </a:extLst>
          </p:cNvPr>
          <p:cNvSpPr txBox="1"/>
          <p:nvPr/>
        </p:nvSpPr>
        <p:spPr>
          <a:xfrm>
            <a:off x="577165" y="889000"/>
            <a:ext cx="907262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Replace Parameter with Method</a:t>
            </a:r>
            <a:r>
              <a:rPr lang="en-US" sz="4716" dirty="0">
                <a:latin typeface="Times New Roman" charset="77"/>
                <a:ea typeface="Times New Roman" charset="77"/>
                <a:cs typeface="Times New Roman" charset="77"/>
              </a:rPr>
              <a:t> Call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22216" y="2118359"/>
              <a:ext cx="9644130" cy="3890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300"/>
                </a:lnSpc>
                <a:defRPr lang="en-US"/>
              </a:pPr>
              <a:endParaRPr sz="2280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79406" y="2367340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double </a:t>
            </a:r>
            <a:r>
              <a:rPr lang="en-US" sz="2400" dirty="0" err="1"/>
              <a:t>getPrice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basePrice</a:t>
            </a:r>
            <a:r>
              <a:rPr lang="en-US" sz="2400" dirty="0"/>
              <a:t> = _quantity * _</a:t>
            </a:r>
            <a:r>
              <a:rPr lang="en-US" sz="2400" dirty="0" err="1"/>
              <a:t>itemPrice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double </a:t>
            </a:r>
            <a:r>
              <a:rPr lang="en-US" sz="2400" dirty="0" err="1"/>
              <a:t>finalPrice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70C0"/>
                </a:solidFill>
              </a:rPr>
              <a:t>discountedPrice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basePrice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finalPrice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private double </a:t>
            </a:r>
            <a:r>
              <a:rPr lang="en-US" sz="2400" dirty="0" err="1"/>
              <a:t>discountedPrice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basePrice</a:t>
            </a:r>
            <a:r>
              <a:rPr lang="en-US" sz="2400" dirty="0"/>
              <a:t>) {</a:t>
            </a:r>
          </a:p>
          <a:p>
            <a:r>
              <a:rPr lang="en-US" sz="2400" dirty="0"/>
              <a:t>    if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getDiscountLevel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 == 2) return </a:t>
            </a:r>
            <a:r>
              <a:rPr lang="en-US" sz="2400" dirty="0" err="1"/>
              <a:t>basePrice</a:t>
            </a:r>
            <a:r>
              <a:rPr lang="en-US" sz="2400" dirty="0"/>
              <a:t> * 0.1;</a:t>
            </a:r>
          </a:p>
          <a:p>
            <a:r>
              <a:rPr lang="en-US" sz="2400" dirty="0"/>
              <a:t>    else return </a:t>
            </a:r>
            <a:r>
              <a:rPr lang="en-US" sz="2400" dirty="0" err="1"/>
              <a:t>basePrice</a:t>
            </a:r>
            <a:r>
              <a:rPr lang="en-US" sz="2400" dirty="0"/>
              <a:t> * 0.05;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xmlns="" id="{88ED7A6F-4364-4898-BCCA-281CFCBE2727}"/>
              </a:ext>
            </a:extLst>
          </p:cNvPr>
          <p:cNvSpPr txBox="1"/>
          <p:nvPr/>
        </p:nvSpPr>
        <p:spPr>
          <a:xfrm>
            <a:off x="577165" y="889000"/>
            <a:ext cx="907262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Replace Parameter with Method</a:t>
            </a:r>
            <a:r>
              <a:rPr lang="en-US" sz="4716" dirty="0">
                <a:latin typeface="Times New Roman" charset="77"/>
                <a:ea typeface="Times New Roman" charset="77"/>
                <a:cs typeface="Times New Roman" charset="77"/>
              </a:rPr>
              <a:t> Call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17317" y="4663385"/>
            <a:ext cx="5894090" cy="4353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920"/>
              </a:lnSpc>
              <a:spcAft>
                <a:spcPts val="8300"/>
              </a:spcAft>
              <a:defRPr lang="en-US"/>
            </a:pP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withinPlan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plan.withinRange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);</a:t>
            </a:r>
          </a:p>
          <a:p>
            <a:pPr indent="11430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10"/>
          <p:cNvSpPr/>
          <p:nvPr/>
        </p:nvSpPr>
        <p:spPr>
          <a:xfrm>
            <a:off x="3645168" y="3835587"/>
            <a:ext cx="348221" cy="589889"/>
          </a:xfrm>
          <a:custGeom>
            <a:avLst/>
            <a:gdLst/>
            <a:ahLst/>
            <a:cxnLst/>
            <a:rect l="0" t="0" r="0" b="0"/>
            <a:pathLst>
              <a:path w="558800" h="901700">
                <a:moveTo>
                  <a:pt x="139700" y="0"/>
                </a:moveTo>
                <a:lnTo>
                  <a:pt x="139700" y="676061"/>
                </a:lnTo>
                <a:lnTo>
                  <a:pt x="0" y="676061"/>
                </a:lnTo>
                <a:lnTo>
                  <a:pt x="279400" y="901700"/>
                </a:lnTo>
                <a:lnTo>
                  <a:pt x="558800" y="676061"/>
                </a:lnTo>
                <a:lnTo>
                  <a:pt x="419100" y="676061"/>
                </a:lnTo>
                <a:lnTo>
                  <a:pt x="419100" y="0"/>
                </a:lnTo>
                <a:lnTo>
                  <a:pt x="139700" y="0"/>
                </a:lnTo>
              </a:path>
            </a:pathLst>
          </a:custGeom>
          <a:noFill/>
          <a:ln w="38100" cmpd="sng">
            <a:solidFill>
              <a:srgbClr val="510383"/>
            </a:solidFill>
            <a:prstDash val="solid"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592839" y="12700"/>
            <a:ext cx="2696657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defRPr lang="en-US"/>
            </a:pPr>
            <a:r>
              <a:rPr sz="2263">
                <a:latin typeface="Times New Roman" charset="77"/>
                <a:ea typeface="Times New Roman" charset="77"/>
                <a:cs typeface="Times New Roman" charset="77"/>
              </a:rPr>
              <a:t>Smell:  Long Method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49015" y="889000"/>
            <a:ext cx="6471539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Preserve Whole Object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2008" y="2287392"/>
            <a:ext cx="4984708" cy="14122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920"/>
              </a:lnSpc>
              <a:spcAft>
                <a:spcPts val="2000"/>
              </a:spcAft>
              <a:defRPr lang="en-US"/>
            </a:pP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int low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daysTempRange.startDate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;</a:t>
            </a:r>
          </a:p>
          <a:p>
            <a:pPr>
              <a:lnSpc>
                <a:spcPts val="1920"/>
              </a:lnSpc>
              <a:spcAft>
                <a:spcPts val="2000"/>
              </a:spcAft>
              <a:defRPr lang="en-US"/>
            </a:pP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int high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daysTempRange.endDate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;</a:t>
            </a:r>
          </a:p>
          <a:p>
            <a:pPr>
              <a:lnSpc>
                <a:spcPts val="1920"/>
              </a:lnSpc>
              <a:defRPr lang="en-US"/>
            </a:pP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withinPlan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 = </a:t>
            </a:r>
            <a:r>
              <a:rPr sz="2280" dirty="0" err="1">
                <a:latin typeface="Times New Roman" charset="77"/>
                <a:ea typeface="Times New Roman" charset="77"/>
                <a:cs typeface="Times New Roman" charset="77"/>
              </a:rPr>
              <a:t>plan.withinRange</a:t>
            </a:r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(low, high);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95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9BB89C-2F69-4616-84FF-A921CE5EA98A}"/>
              </a:ext>
            </a:extLst>
          </p:cNvPr>
          <p:cNvSpPr txBox="1"/>
          <p:nvPr/>
        </p:nvSpPr>
        <p:spPr>
          <a:xfrm>
            <a:off x="1398194" y="5336606"/>
            <a:ext cx="461791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SomeObject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withinRange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DateRange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daysRange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) {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low =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daysRange.startDate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  <a:endParaRPr lang="en-US" sz="2280" dirty="0">
              <a:solidFill>
                <a:prstClr val="black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high =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daysRange.endDate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//code as before</a:t>
            </a:r>
          </a:p>
          <a:p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F440C0-7A39-42D8-867C-5783E5859FAD}"/>
              </a:ext>
            </a:extLst>
          </p:cNvPr>
          <p:cNvSpPr txBox="1"/>
          <p:nvPr/>
        </p:nvSpPr>
        <p:spPr>
          <a:xfrm>
            <a:off x="7142233" y="2318711"/>
            <a:ext cx="2705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class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DateRange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ea typeface="Times New Roman" charset="77"/>
                <a:cs typeface="Times New Roman" charset="77"/>
              </a:rPr>
              <a:t> {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startDate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endDate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	Date </a:t>
            </a:r>
            <a:r>
              <a:rPr lang="en-US" sz="2280" dirty="0" err="1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remindDate</a:t>
            </a:r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;</a:t>
            </a:r>
          </a:p>
          <a:p>
            <a:pPr defTabSz="365760"/>
            <a:r>
              <a:rPr lang="en-US" sz="2280" dirty="0">
                <a:solidFill>
                  <a:prstClr val="black"/>
                </a:solidFill>
                <a:latin typeface="Times New Roman" charset="77"/>
                <a:cs typeface="Times New Roman" charset="7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1971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651116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4191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6989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1942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6895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2500" y="417830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439628" y="838200"/>
            <a:ext cx="369036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Feature Envy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5500" y="2108200"/>
            <a:ext cx="9033167" cy="1752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marL="114300">
              <a:lnSpc>
                <a:spcPts val="25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A method that seems more interested in some other class than the one it is in.</a:t>
            </a:r>
          </a:p>
          <a:p>
            <a:pPr>
              <a:lnSpc>
                <a:spcPts val="2200"/>
              </a:lnSpc>
              <a:spcAft>
                <a:spcPts val="3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Data and behavior that acts on that data belong together.  When a method </a:t>
            </a:r>
          </a:p>
          <a:p>
            <a:pPr>
              <a:lnSpc>
                <a:spcPts val="2200"/>
              </a:lnSpc>
              <a:spcAft>
                <a:spcPts val="3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makes too many calls to other classes to obtain data or functionality, Feature 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Envy is in the air.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9800" y="4102100"/>
            <a:ext cx="1838198" cy="1765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 Remedies: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Move Field 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Move Method</a:t>
            </a:r>
          </a:p>
          <a:p>
            <a:pPr indent="152400">
              <a:lnSpc>
                <a:spcPts val="2000"/>
              </a:lnSpc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Extract Method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178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65092" y="2008174"/>
              <a:ext cx="9259843" cy="4756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/>
                <a:t>public class </a:t>
              </a:r>
              <a:r>
                <a:rPr lang="en-US" sz="2000" dirty="0" err="1"/>
                <a:t>CapitalStrategy</a:t>
              </a:r>
              <a:r>
                <a:rPr lang="en-US" sz="2000" dirty="0"/>
                <a:t>{</a:t>
              </a:r>
            </a:p>
            <a:p>
              <a:pPr lvl="1"/>
              <a:r>
                <a:rPr lang="en-US" sz="2000" dirty="0"/>
                <a:t>double capital(Loan </a:t>
              </a:r>
              <a:r>
                <a:rPr lang="en-US" sz="2000" dirty="0" err="1"/>
                <a:t>loan</a:t>
              </a:r>
              <a:r>
                <a:rPr lang="en-US" sz="2000" dirty="0"/>
                <a:t>) </a:t>
              </a:r>
            </a:p>
            <a:p>
              <a:pPr lvl="1"/>
              <a:r>
                <a:rPr lang="en-US" sz="2000" dirty="0"/>
                <a:t>{</a:t>
              </a:r>
            </a:p>
            <a:p>
              <a:pPr lvl="1"/>
              <a:r>
                <a:rPr lang="en-US" sz="2000" dirty="0"/>
                <a:t>    </a:t>
              </a:r>
              <a:r>
                <a:rPr lang="en-US" sz="2000"/>
                <a:t>if (loan.getExpiry</a:t>
              </a:r>
              <a:r>
                <a:rPr lang="en-US" sz="2000" dirty="0"/>
                <a:t>() == NO_DATE </a:t>
              </a:r>
              <a:r>
                <a:rPr lang="en-US" sz="2000"/>
                <a:t>&amp;&amp; loan.getMaturity</a:t>
              </a:r>
              <a:r>
                <a:rPr lang="en-US" sz="2000" dirty="0"/>
                <a:t>() != NO_DATE)       </a:t>
              </a:r>
            </a:p>
            <a:p>
              <a:pPr lvl="1"/>
              <a:r>
                <a:rPr lang="en-US" sz="2000" dirty="0"/>
                <a:t>        </a:t>
              </a:r>
              <a:r>
                <a:rPr lang="en-US" sz="2000"/>
                <a:t>return loan.getCommitmentAmount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();   </a:t>
              </a:r>
            </a:p>
            <a:p>
              <a:pPr lvl="1"/>
              <a:r>
                <a:rPr lang="en-US" sz="2000" dirty="0"/>
                <a:t> </a:t>
              </a:r>
            </a:p>
            <a:p>
              <a:pPr lvl="1"/>
              <a:r>
                <a:rPr lang="en-US" sz="2000" dirty="0"/>
                <a:t>    </a:t>
              </a:r>
              <a:r>
                <a:rPr lang="en-US" sz="2000"/>
                <a:t>if (loan.getExpiry</a:t>
              </a:r>
              <a:r>
                <a:rPr lang="en-US" sz="2000" dirty="0"/>
                <a:t>() != NO_DATE </a:t>
              </a:r>
              <a:r>
                <a:rPr lang="en-US" sz="2000"/>
                <a:t>&amp;&amp; loan.getMaturity</a:t>
              </a:r>
              <a:r>
                <a:rPr lang="en-US" sz="2000" dirty="0"/>
                <a:t>() == NO_DATE) </a:t>
              </a:r>
            </a:p>
            <a:p>
              <a:pPr lvl="1"/>
              <a:r>
                <a:rPr lang="en-US" sz="2000" dirty="0"/>
                <a:t>    {</a:t>
              </a:r>
            </a:p>
            <a:p>
              <a:pPr lvl="1"/>
              <a:r>
                <a:rPr lang="en-US" sz="2000" dirty="0"/>
                <a:t>        </a:t>
              </a:r>
              <a:r>
                <a:rPr lang="en-US" sz="2000"/>
                <a:t>if (loan.getUnusedPercentage</a:t>
              </a:r>
              <a:r>
                <a:rPr lang="en-US" sz="2000" dirty="0"/>
                <a:t>() != 1.0)          </a:t>
              </a:r>
            </a:p>
            <a:p>
              <a:pPr lvl="1"/>
              <a:r>
                <a:rPr lang="en-US" sz="2000" dirty="0"/>
                <a:t>            </a:t>
              </a:r>
              <a:r>
                <a:rPr lang="en-US" sz="2000"/>
                <a:t>return loan.getCommitmentAmount</a:t>
              </a:r>
              <a:r>
                <a:rPr lang="en-US" sz="2000" dirty="0"/>
                <a:t>() </a:t>
              </a:r>
              <a:r>
                <a:rPr lang="en-US" sz="2000"/>
                <a:t>* loan.getUnusedPercentage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(); </a:t>
              </a:r>
            </a:p>
            <a:p>
              <a:pPr lvl="1"/>
              <a:r>
                <a:rPr lang="en-US" sz="2000" dirty="0"/>
                <a:t>        else          </a:t>
              </a:r>
            </a:p>
            <a:p>
              <a:pPr lvl="1"/>
              <a:r>
                <a:rPr lang="en-US" sz="2000" dirty="0"/>
                <a:t>            </a:t>
              </a:r>
              <a:r>
                <a:rPr lang="en-US" sz="2000"/>
                <a:t>return (loan.outstandingRiskAmount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()) + </a:t>
              </a:r>
            </a:p>
            <a:p>
              <a:pPr lvl="1"/>
              <a:r>
                <a:rPr lang="en-US" sz="2000"/>
                <a:t>                (loan.unusedRiskAmount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loan.unusedRiskFactor</a:t>
              </a:r>
              <a:r>
                <a:rPr lang="en-US" sz="2000" dirty="0"/>
                <a:t>());    </a:t>
              </a:r>
            </a:p>
            <a:p>
              <a:pPr lvl="1"/>
              <a:r>
                <a:rPr lang="en-US" sz="2000" dirty="0"/>
                <a:t>    }  </a:t>
              </a:r>
            </a:p>
            <a:p>
              <a:pPr lvl="1"/>
              <a:r>
                <a:rPr lang="en-US" sz="2000" dirty="0"/>
                <a:t>  </a:t>
              </a:r>
            </a:p>
            <a:p>
              <a:pPr lvl="1"/>
              <a:r>
                <a:rPr lang="en-US" sz="2000" dirty="0"/>
                <a:t>    return 0.0; </a:t>
              </a:r>
            </a:p>
            <a:p>
              <a:pPr lvl="1"/>
              <a:r>
                <a:rPr lang="en-US" sz="2000" dirty="0"/>
                <a:t>}</a:t>
              </a:r>
            </a:p>
            <a:p>
              <a:r>
                <a:rPr lang="en-US" sz="2000" dirty="0"/>
                <a:t>}</a:t>
              </a:r>
            </a:p>
            <a:p>
              <a:pPr>
                <a:lnSpc>
                  <a:spcPts val="1800"/>
                </a:lnSpc>
                <a:spcAft>
                  <a:spcPts val="7000"/>
                </a:spcAft>
                <a:defRPr lang="en-US"/>
              </a:pPr>
              <a:endParaRPr sz="1781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24638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179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700" y="3009900"/>
              <a:ext cx="7331958" cy="28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Feature Envy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691241" y="889000"/>
              <a:ext cx="318719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Move Field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000" y="2679700"/>
              <a:ext cx="7366000" cy="3506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Feature Envy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291885" y="889000"/>
              <a:ext cx="39860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Move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181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65092" y="2008174"/>
              <a:ext cx="9259843" cy="4756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/>
                <a:t>public class </a:t>
              </a:r>
              <a:r>
                <a:rPr lang="en-US" sz="2000" dirty="0" err="1"/>
                <a:t>CapitalStrategy</a:t>
              </a:r>
              <a:r>
                <a:rPr lang="en-US" sz="2000" dirty="0"/>
                <a:t>{</a:t>
              </a:r>
            </a:p>
            <a:p>
              <a:pPr lvl="1"/>
              <a:r>
                <a:rPr lang="en-US" sz="2000" dirty="0"/>
                <a:t>double capital(Loan </a:t>
              </a:r>
              <a:r>
                <a:rPr lang="en-US" sz="2000" dirty="0" err="1"/>
                <a:t>loan</a:t>
              </a:r>
              <a:r>
                <a:rPr lang="en-US" sz="2000" dirty="0"/>
                <a:t>) </a:t>
              </a:r>
            </a:p>
            <a:p>
              <a:pPr lvl="1"/>
              <a:r>
                <a:rPr lang="en-US" sz="2000" dirty="0"/>
                <a:t>{</a:t>
              </a:r>
            </a:p>
            <a:p>
              <a:pPr lvl="1"/>
              <a:r>
                <a:rPr lang="en-US" sz="2000" dirty="0"/>
                <a:t>    </a:t>
              </a:r>
              <a:r>
                <a:rPr lang="en-US" sz="2000"/>
                <a:t>if (loan.getExpiry</a:t>
              </a:r>
              <a:r>
                <a:rPr lang="en-US" sz="2000" dirty="0"/>
                <a:t>() == NO_DATE </a:t>
              </a:r>
              <a:r>
                <a:rPr lang="en-US" sz="2000"/>
                <a:t>&amp;&amp; loan.getMaturity</a:t>
              </a:r>
              <a:r>
                <a:rPr lang="en-US" sz="2000" dirty="0"/>
                <a:t>() != NO_DATE)       </a:t>
              </a:r>
            </a:p>
            <a:p>
              <a:pPr lvl="1"/>
              <a:r>
                <a:rPr lang="en-US" sz="2000" dirty="0"/>
                <a:t>        </a:t>
              </a:r>
              <a:r>
                <a:rPr lang="en-US" sz="2000"/>
                <a:t>return loan.getCommitmentAmount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();   </a:t>
              </a:r>
            </a:p>
            <a:p>
              <a:pPr lvl="1"/>
              <a:r>
                <a:rPr lang="en-US" sz="2000" dirty="0"/>
                <a:t> </a:t>
              </a:r>
            </a:p>
            <a:p>
              <a:pPr lvl="1"/>
              <a:r>
                <a:rPr lang="en-US" sz="2000" dirty="0"/>
                <a:t>    </a:t>
              </a:r>
              <a:r>
                <a:rPr lang="en-US" sz="2000"/>
                <a:t>if (loan.getExpiry</a:t>
              </a:r>
              <a:r>
                <a:rPr lang="en-US" sz="2000" dirty="0"/>
                <a:t>() != NO_DATE </a:t>
              </a:r>
              <a:r>
                <a:rPr lang="en-US" sz="2000"/>
                <a:t>&amp;&amp; loan.getMaturity</a:t>
              </a:r>
              <a:r>
                <a:rPr lang="en-US" sz="2000" dirty="0"/>
                <a:t>() == NO_DATE) </a:t>
              </a:r>
            </a:p>
            <a:p>
              <a:pPr lvl="1"/>
              <a:r>
                <a:rPr lang="en-US" sz="2000" dirty="0"/>
                <a:t>    {</a:t>
              </a:r>
            </a:p>
            <a:p>
              <a:pPr lvl="1"/>
              <a:r>
                <a:rPr lang="en-US" sz="2000" dirty="0"/>
                <a:t>        </a:t>
              </a:r>
              <a:r>
                <a:rPr lang="en-US" sz="2000"/>
                <a:t>if (loan.getUnusedPercentage</a:t>
              </a:r>
              <a:r>
                <a:rPr lang="en-US" sz="2000" dirty="0"/>
                <a:t>() != 1.0)          </a:t>
              </a:r>
            </a:p>
            <a:p>
              <a:pPr lvl="1"/>
              <a:r>
                <a:rPr lang="en-US" sz="2000" dirty="0"/>
                <a:t>            </a:t>
              </a:r>
              <a:r>
                <a:rPr lang="en-US" sz="2000"/>
                <a:t>return loan.getCommitmentAmount</a:t>
              </a:r>
              <a:r>
                <a:rPr lang="en-US" sz="2000" dirty="0"/>
                <a:t>() </a:t>
              </a:r>
              <a:r>
                <a:rPr lang="en-US" sz="2000"/>
                <a:t>* loan.getUnusedPercentage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(); </a:t>
              </a:r>
            </a:p>
            <a:p>
              <a:pPr lvl="1"/>
              <a:r>
                <a:rPr lang="en-US" sz="2000" dirty="0"/>
                <a:t>        else          </a:t>
              </a:r>
            </a:p>
            <a:p>
              <a:pPr lvl="1"/>
              <a:r>
                <a:rPr lang="en-US" sz="2000" dirty="0"/>
                <a:t>            </a:t>
              </a:r>
              <a:r>
                <a:rPr lang="en-US" sz="2000"/>
                <a:t>return (loan.outstandingRiskAmount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loan.riskFactor</a:t>
              </a:r>
              <a:r>
                <a:rPr lang="en-US" sz="2000" dirty="0"/>
                <a:t>()) + </a:t>
              </a:r>
            </a:p>
            <a:p>
              <a:pPr lvl="1"/>
              <a:r>
                <a:rPr lang="en-US" sz="2000"/>
                <a:t>                (loan.unusedRiskAmount</a:t>
              </a:r>
              <a:r>
                <a:rPr lang="en-US" sz="2000" dirty="0"/>
                <a:t>() </a:t>
              </a:r>
              <a:r>
                <a:rPr lang="en-US" sz="2000"/>
                <a:t>* loan.duration</a:t>
              </a:r>
              <a:r>
                <a:rPr lang="en-US" sz="2000" dirty="0"/>
                <a:t>() </a:t>
              </a:r>
              <a:r>
                <a:rPr lang="en-US" sz="2000"/>
                <a:t>* loan.unusedRiskFactor</a:t>
              </a:r>
              <a:r>
                <a:rPr lang="en-US" sz="2000" dirty="0"/>
                <a:t>());    </a:t>
              </a:r>
            </a:p>
            <a:p>
              <a:pPr lvl="1"/>
              <a:r>
                <a:rPr lang="en-US" sz="2000" dirty="0"/>
                <a:t>    }  </a:t>
              </a:r>
            </a:p>
            <a:p>
              <a:pPr lvl="1"/>
              <a:r>
                <a:rPr lang="en-US" sz="2000" dirty="0"/>
                <a:t>  </a:t>
              </a:r>
            </a:p>
            <a:p>
              <a:pPr lvl="1"/>
              <a:r>
                <a:rPr lang="en-US" sz="2000" dirty="0"/>
                <a:t>    return 0.0; </a:t>
              </a:r>
            </a:p>
            <a:p>
              <a:pPr lvl="1"/>
              <a:r>
                <a:rPr lang="en-US" sz="2000" dirty="0"/>
                <a:t>}</a:t>
              </a:r>
            </a:p>
            <a:p>
              <a:r>
                <a:rPr lang="en-US" sz="2000" dirty="0"/>
                <a:t>}</a:t>
              </a:r>
            </a:p>
            <a:p>
              <a:pPr>
                <a:lnSpc>
                  <a:spcPts val="1800"/>
                </a:lnSpc>
                <a:spcAft>
                  <a:spcPts val="7000"/>
                </a:spcAft>
                <a:defRPr lang="en-US"/>
              </a:pPr>
              <a:endParaRPr sz="1781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24638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179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008121" y="838200"/>
            <a:ext cx="2553335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Example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336" y="1989162"/>
            <a:ext cx="9679424" cy="4756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r>
              <a:rPr lang="en-US" sz="2000" dirty="0"/>
              <a:t>public class Loan{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capitalForCapitalStrategy</a:t>
            </a:r>
            <a:r>
              <a:rPr lang="en-US" sz="2000" dirty="0"/>
              <a:t>() 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if (</a:t>
            </a:r>
            <a:r>
              <a:rPr lang="en-US" sz="2000" dirty="0" err="1"/>
              <a:t>getExpiry</a:t>
            </a:r>
            <a:r>
              <a:rPr lang="en-US" sz="2000" dirty="0"/>
              <a:t>() == NO_DATE &amp;&amp; </a:t>
            </a:r>
            <a:r>
              <a:rPr lang="en-US" sz="2000" dirty="0" err="1"/>
              <a:t>getMaturity</a:t>
            </a:r>
            <a:r>
              <a:rPr lang="en-US" sz="2000" dirty="0"/>
              <a:t>() != NO_DATE)       </a:t>
            </a:r>
          </a:p>
          <a:p>
            <a:pPr lvl="1"/>
            <a:r>
              <a:rPr lang="en-US" sz="2000" dirty="0"/>
              <a:t>        return </a:t>
            </a:r>
            <a:r>
              <a:rPr lang="en-US" sz="2000" dirty="0" err="1"/>
              <a:t>getCommitmentAmount</a:t>
            </a:r>
            <a:r>
              <a:rPr lang="en-US" sz="2000" dirty="0"/>
              <a:t>() * duration() * </a:t>
            </a:r>
            <a:r>
              <a:rPr lang="en-US" sz="2000" dirty="0" err="1"/>
              <a:t>riskFactor</a:t>
            </a:r>
            <a:r>
              <a:rPr lang="en-US" sz="2000" dirty="0"/>
              <a:t>();   </a:t>
            </a:r>
          </a:p>
          <a:p>
            <a:pPr lvl="1"/>
            <a:r>
              <a:rPr lang="en-US" sz="2000" dirty="0"/>
              <a:t> </a:t>
            </a:r>
          </a:p>
          <a:p>
            <a:pPr lvl="1"/>
            <a:r>
              <a:rPr lang="en-US" sz="2000" dirty="0"/>
              <a:t>    if (</a:t>
            </a:r>
            <a:r>
              <a:rPr lang="en-US" sz="2000" dirty="0" err="1"/>
              <a:t>getExpiry</a:t>
            </a:r>
            <a:r>
              <a:rPr lang="en-US" sz="2000" dirty="0"/>
              <a:t>() != NO_DATE &amp;&amp; </a:t>
            </a:r>
            <a:r>
              <a:rPr lang="en-US" sz="2000" dirty="0" err="1"/>
              <a:t>getMaturity</a:t>
            </a:r>
            <a:r>
              <a:rPr lang="en-US" sz="2000" dirty="0"/>
              <a:t>() == NO_DATE) </a:t>
            </a:r>
          </a:p>
          <a:p>
            <a:pPr lvl="1"/>
            <a:r>
              <a:rPr lang="en-US" sz="2000" dirty="0"/>
              <a:t>    {</a:t>
            </a:r>
          </a:p>
          <a:p>
            <a:pPr lvl="1"/>
            <a:r>
              <a:rPr lang="en-US" sz="2000" dirty="0"/>
              <a:t>        if </a:t>
            </a:r>
            <a:r>
              <a:rPr lang="en-US" sz="2000" dirty="0" err="1"/>
              <a:t>getUnusedPercentage</a:t>
            </a:r>
            <a:r>
              <a:rPr lang="en-US" sz="2000" dirty="0"/>
              <a:t>() != 1.0)          </a:t>
            </a:r>
          </a:p>
          <a:p>
            <a:pPr lvl="1"/>
            <a:r>
              <a:rPr lang="en-US" sz="2000" dirty="0"/>
              <a:t>            return </a:t>
            </a:r>
            <a:r>
              <a:rPr lang="en-US" sz="2000" dirty="0" err="1"/>
              <a:t>getCommitmentAmount</a:t>
            </a:r>
            <a:r>
              <a:rPr lang="en-US" sz="2000" dirty="0"/>
              <a:t>() * </a:t>
            </a:r>
            <a:r>
              <a:rPr lang="en-US" sz="2000" dirty="0" err="1"/>
              <a:t>getUnusedPercentage</a:t>
            </a:r>
            <a:r>
              <a:rPr lang="en-US" sz="2000" dirty="0"/>
              <a:t>() * duration() * </a:t>
            </a:r>
            <a:r>
              <a:rPr lang="en-US" sz="2000" dirty="0" err="1"/>
              <a:t>riskFactor</a:t>
            </a:r>
            <a:r>
              <a:rPr lang="en-US" sz="2000" dirty="0"/>
              <a:t>(); </a:t>
            </a:r>
          </a:p>
          <a:p>
            <a:pPr lvl="1"/>
            <a:r>
              <a:rPr lang="en-US" sz="2000" dirty="0"/>
              <a:t>        else          </a:t>
            </a:r>
          </a:p>
          <a:p>
            <a:pPr lvl="1"/>
            <a:r>
              <a:rPr lang="en-US" sz="2000" dirty="0"/>
              <a:t>            return (</a:t>
            </a:r>
            <a:r>
              <a:rPr lang="en-US" sz="2000" dirty="0" err="1"/>
              <a:t>outstandingRiskAmount</a:t>
            </a:r>
            <a:r>
              <a:rPr lang="en-US" sz="2000" dirty="0"/>
              <a:t>() * duration() * </a:t>
            </a:r>
            <a:r>
              <a:rPr lang="en-US" sz="2000" dirty="0" err="1"/>
              <a:t>riskFactor</a:t>
            </a:r>
            <a:r>
              <a:rPr lang="en-US" sz="2000" dirty="0"/>
              <a:t>()) + </a:t>
            </a:r>
          </a:p>
          <a:p>
            <a:pPr lvl="1"/>
            <a:r>
              <a:rPr lang="en-US" sz="2000" dirty="0"/>
              <a:t>                (</a:t>
            </a:r>
            <a:r>
              <a:rPr lang="en-US" sz="2000" dirty="0" err="1"/>
              <a:t>unusedRiskAmount</a:t>
            </a:r>
            <a:r>
              <a:rPr lang="en-US" sz="2000" dirty="0"/>
              <a:t>() * duration() * </a:t>
            </a:r>
            <a:r>
              <a:rPr lang="en-US" sz="2000" dirty="0" err="1"/>
              <a:t>unusedRiskFactor</a:t>
            </a:r>
            <a:r>
              <a:rPr lang="en-US" sz="2000" dirty="0"/>
              <a:t>());    </a:t>
            </a:r>
          </a:p>
          <a:p>
            <a:pPr lvl="1"/>
            <a:r>
              <a:rPr lang="en-US" sz="2000" dirty="0"/>
              <a:t>    } </a:t>
            </a:r>
          </a:p>
          <a:p>
            <a:pPr lvl="1"/>
            <a:r>
              <a:rPr lang="en-US" sz="2000" dirty="0"/>
              <a:t>    return 0.0; </a:t>
            </a:r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  <a:p>
            <a:pPr>
              <a:lnSpc>
                <a:spcPts val="1800"/>
              </a:lnSpc>
              <a:spcAft>
                <a:spcPts val="7000"/>
              </a:spcAft>
              <a:defRPr lang="en-US"/>
            </a:pPr>
            <a:endParaRPr lang="en-US" sz="1781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 indent="2463800">
              <a:lnSpc>
                <a:spcPts val="1400"/>
              </a:lnSpc>
              <a:defRPr lang="en-US"/>
            </a:pPr>
            <a:endParaRPr lang="en-US"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179 </a:t>
            </a:r>
          </a:p>
        </p:txBody>
      </p: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9979723"/>
            <a:chOff x="0" y="0"/>
            <a:chExt cx="10253202" cy="9979723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8958" y="5223573"/>
              <a:ext cx="9259843" cy="4756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/>
                <a:t>public class </a:t>
              </a:r>
              <a:r>
                <a:rPr lang="en-US" sz="2000" dirty="0" err="1"/>
                <a:t>CapitalStrategy</a:t>
              </a:r>
              <a:r>
                <a:rPr lang="en-US" sz="2000" dirty="0"/>
                <a:t>{</a:t>
              </a:r>
            </a:p>
            <a:p>
              <a:pPr lvl="1"/>
              <a:r>
                <a:rPr lang="en-US" sz="2000" dirty="0"/>
                <a:t>double capital(Loan loan) {</a:t>
              </a:r>
            </a:p>
            <a:p>
              <a:pPr lvl="1"/>
              <a:r>
                <a:rPr lang="en-US" sz="2000" dirty="0"/>
                <a:t>	return </a:t>
              </a:r>
              <a:r>
                <a:rPr lang="en-US" sz="2000" dirty="0" err="1"/>
                <a:t>loan.capitalForCapitalStrategy</a:t>
              </a:r>
              <a:r>
                <a:rPr lang="en-US" sz="2000" dirty="0"/>
                <a:t>();</a:t>
              </a:r>
            </a:p>
            <a:p>
              <a:pPr lvl="1"/>
              <a:r>
                <a:rPr lang="en-US" sz="2000" dirty="0"/>
                <a:t>}</a:t>
              </a:r>
            </a:p>
            <a:p>
              <a:r>
                <a:rPr lang="en-US" sz="2000" dirty="0"/>
                <a:t>}</a:t>
              </a:r>
            </a:p>
            <a:p>
              <a:pPr>
                <a:lnSpc>
                  <a:spcPts val="1800"/>
                </a:lnSpc>
                <a:spcAft>
                  <a:spcPts val="7000"/>
                </a:spcAft>
                <a:defRPr lang="en-US"/>
              </a:pPr>
              <a:endParaRPr sz="1781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24638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179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xmlns="" id="{629ED1E8-08B4-482C-B52D-300BE3FE9619}"/>
              </a:ext>
            </a:extLst>
          </p:cNvPr>
          <p:cNvSpPr txBox="1"/>
          <p:nvPr/>
        </p:nvSpPr>
        <p:spPr>
          <a:xfrm>
            <a:off x="362336" y="1989162"/>
            <a:ext cx="9679424" cy="21638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r>
              <a:rPr lang="en-US" sz="2000" dirty="0"/>
              <a:t>public class Loan{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capitalForCapitalStrategy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…</a:t>
            </a:r>
          </a:p>
          <a:p>
            <a:pPr lvl="1"/>
            <a:r>
              <a:rPr lang="en-US" sz="2000"/>
              <a:t>	...</a:t>
            </a:r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  <a:p>
            <a:pPr>
              <a:lnSpc>
                <a:spcPts val="1800"/>
              </a:lnSpc>
              <a:spcAft>
                <a:spcPts val="7000"/>
              </a:spcAft>
              <a:defRPr lang="en-US"/>
            </a:pPr>
            <a:endParaRPr lang="en-US" sz="1781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 indent="2463800">
              <a:lnSpc>
                <a:spcPts val="1400"/>
              </a:lnSpc>
              <a:defRPr lang="en-US"/>
            </a:pPr>
            <a:endParaRPr lang="en-US"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395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697287" y="838200"/>
              <a:ext cx="3175000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Readability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96900" y="2413000"/>
              <a:ext cx="4565787" cy="78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400"/>
                </a:spcAft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Which code segment is easier to read?</a:t>
              </a:r>
            </a:p>
            <a:p>
              <a:pPr>
                <a:lnSpc>
                  <a:spcPts val="2200"/>
                </a:lnSpc>
                <a:defRPr lang="en-US"/>
              </a:pP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Sample 1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96900" y="3429000"/>
              <a:ext cx="6940072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if 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date.Before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Summer_Start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) ||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date.After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Summer_End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)){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40736" y="3747168"/>
              <a:ext cx="6435029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charge = quantity *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winterRate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+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winterServiceCharge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96900" y="3937000"/>
              <a:ext cx="435612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lse</a:t>
              </a:r>
              <a:endParaRPr lang="en-US" sz="2075" baseline="-25000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lang="en-US"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	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charge = quantity *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summerRate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;</a:t>
              </a:r>
              <a:r>
                <a:rPr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6900" y="4445000"/>
              <a:ext cx="1289542" cy="78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4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}</a:t>
              </a:r>
            </a:p>
            <a:p>
              <a:pPr>
                <a:lnSpc>
                  <a:spcPts val="2200"/>
                </a:lnSpc>
                <a:defRPr lang="en-US"/>
              </a:pP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Sample 2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96900" y="5461000"/>
              <a:ext cx="2524099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if 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IsSummer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(date)) {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40736" y="5778500"/>
              <a:ext cx="415417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charge =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SummerCharge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(quantity);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96900" y="5969000"/>
              <a:ext cx="447738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ls</a:t>
              </a: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e</a:t>
              </a:r>
              <a:r>
                <a:rPr lang="en-US"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lang="en-US"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	</a:t>
              </a: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charge = </a:t>
              </a:r>
              <a:r>
                <a:rPr lang="en-US" sz="2075" dirty="0" err="1">
                  <a:latin typeface="Times New Roman" charset="77"/>
                  <a:ea typeface="Times New Roman" charset="77"/>
                  <a:cs typeface="Times New Roman" charset="77"/>
                </a:rPr>
                <a:t>WinterCharge</a:t>
              </a:r>
              <a:r>
                <a:rPr lang="en-US" sz="2075" dirty="0">
                  <a:latin typeface="Times New Roman" charset="77"/>
                  <a:ea typeface="Times New Roman" charset="77"/>
                  <a:cs typeface="Times New Roman" charset="77"/>
                </a:rPr>
                <a:t>(quantity);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96900" y="6477000"/>
              <a:ext cx="29306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}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72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1131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861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1591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9129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4336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32375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72281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222884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67330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6151578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20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895165" y="846110"/>
            <a:ext cx="477926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Duplicated Code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9800" y="1824010"/>
            <a:ext cx="5639156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</a:t>
            </a:r>
            <a:r>
              <a:rPr sz="1907" i="1" dirty="0">
                <a:latin typeface="Times New Roman" charset="77"/>
                <a:ea typeface="Times New Roman" charset="77"/>
                <a:cs typeface="Times New Roman" charset="77"/>
              </a:rPr>
              <a:t>most pervasive and pungent  smell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in software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2344710"/>
            <a:ext cx="5111678" cy="4965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There is obvious or blatant duplication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Such as copy and paste</a:t>
            </a: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There are subtle or non-obvious duplications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Similar algorithms</a:t>
            </a: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Remedies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Pull Up Field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Form Template Method</a:t>
            </a:r>
          </a:p>
          <a:p>
            <a:pPr indent="152400"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Substitute Algorithm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81300" y="735486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04400" y="764061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122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27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720" y="286543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500" y="1879600"/>
              <a:ext cx="8966200" cy="5692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376902" y="838200"/>
              <a:ext cx="581571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Ctl+C Ctl+V Pattern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123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600" y="2400300"/>
              <a:ext cx="7912100" cy="408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39167" y="838200"/>
              <a:ext cx="889114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Of Obvious Duplication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124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Free Form 4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126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2732"/>
          <a:stretch/>
        </p:blipFill>
        <p:spPr bwMode="auto">
          <a:xfrm>
            <a:off x="679574" y="635001"/>
            <a:ext cx="5357850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Free Form 4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93725" y="2667000"/>
              <a:ext cx="8547199" cy="4857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7400"/>
                </a:lnSpc>
                <a:spcAft>
                  <a:spcPts val="22100"/>
                </a:spcAft>
                <a:defRPr lang="en-US"/>
              </a:pPr>
              <a:r>
                <a:rPr sz="6980" dirty="0">
                  <a:latin typeface="Times New Roman" charset="77"/>
                  <a:ea typeface="Times New Roman" charset="77"/>
                  <a:cs typeface="Times New Roman" charset="77"/>
                </a:rPr>
                <a:t>Levels of Duplication</a:t>
              </a:r>
            </a:p>
            <a:p>
              <a:pPr indent="16764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127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1" name="Picture 10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705564" y="889000"/>
              <a:ext cx="515835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Literal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4140200"/>
              <a:ext cx="6592392" cy="3384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6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Same for loop in 2 places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128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68530" y="889000"/>
              <a:ext cx="583247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Semantic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479800"/>
              <a:ext cx="5633766" cy="17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2012" dirty="0">
                  <a:latin typeface="Times New Roman" charset="77"/>
                  <a:ea typeface="Times New Roman" charset="77"/>
                  <a:cs typeface="Times New Roman" charset="77"/>
                </a:rPr>
                <a:t>st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Level - For and For Each Loop</a:t>
              </a:r>
            </a:p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2</a:t>
              </a:r>
              <a:r>
                <a:rPr sz="2012" dirty="0">
                  <a:latin typeface="Times New Roman" charset="77"/>
                  <a:ea typeface="Times New Roman" charset="77"/>
                  <a:cs typeface="Times New Roman" charset="77"/>
                </a:rPr>
                <a:t>nd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Level - Loop v/s Lines repeated</a:t>
              </a:r>
            </a:p>
            <a:p>
              <a:pPr>
                <a:lnSpc>
                  <a:spcPts val="3200"/>
                </a:lnSpc>
                <a:defRPr lang="en-US"/>
              </a:pPr>
              <a:endParaRPr sz="3018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383066" y="4893642"/>
              <a:ext cx="2926557" cy="187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spcAft>
                  <a:spcPts val="2100"/>
                </a:spcAft>
                <a:defRPr lang="en-US"/>
              </a:pP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3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10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</a:t>
              </a:r>
            </a:p>
            <a:p>
              <a:pPr>
                <a:lnSpc>
                  <a:spcPts val="1200"/>
                </a:lnSpc>
                <a:spcAft>
                  <a:spcPts val="1100"/>
                </a:spcAft>
                <a:defRPr lang="en-US"/>
              </a:pPr>
              <a:r>
                <a:rPr sz="1200" dirty="0">
                  <a:latin typeface="Times New Roman" charset="77"/>
                  <a:ea typeface="Times New Roman" charset="77"/>
                  <a:cs typeface="Times New Roman" charset="77"/>
                </a:rPr>
                <a:t>v/s </a:t>
              </a:r>
            </a:p>
            <a:p>
              <a:pPr>
                <a:lnSpc>
                  <a:spcPts val="1400"/>
                </a:lnSpc>
                <a:defRPr lang="en-US"/>
              </a:pPr>
              <a:r>
                <a:rPr sz="1200" b="1" dirty="0">
                  <a:latin typeface="Times New Roman" charset="77"/>
                  <a:ea typeface="Times New Roman" charset="77"/>
                  <a:cs typeface="Times New Roman" charset="77"/>
                </a:rPr>
                <a:t>for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200" b="1" dirty="0" err="1">
                  <a:solidFill>
                    <a:srgbClr val="000066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: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asList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3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5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10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)) 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 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129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553037" y="1930400"/>
            <a:ext cx="2926557" cy="187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r>
              <a:rPr sz="1200" b="1" dirty="0">
                <a:latin typeface="Times New Roman" charset="77"/>
                <a:ea typeface="Times New Roman" charset="77"/>
                <a:cs typeface="Times New Roman" charset="77"/>
              </a:rPr>
              <a:t>for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200" b="1" dirty="0" err="1">
                <a:solidFill>
                  <a:srgbClr val="000066"/>
                </a:solidFill>
                <a:latin typeface="Times New Roman" charset="77"/>
                <a:ea typeface="Times New Roman" charset="77"/>
                <a:cs typeface="Times New Roman" charset="77"/>
              </a:rPr>
              <a:t>int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: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asList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3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5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10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15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)) 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 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stack.</a:t>
            </a:r>
            <a:r>
              <a:rPr sz="1425" dirty="0" err="1">
                <a:solidFill>
                  <a:srgbClr val="006633"/>
                </a:solidFill>
                <a:latin typeface="Times New Roman" charset="77"/>
                <a:ea typeface="Times New Roman" charset="77"/>
                <a:cs typeface="Times New Roman" charset="77"/>
              </a:rPr>
              <a:t>push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; </a:t>
            </a: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v/s</a:t>
            </a: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>
                <a:latin typeface="Times New Roman" charset="77"/>
                <a:ea typeface="Times New Roman" charset="77"/>
                <a:cs typeface="Times New Roman" charset="77"/>
              </a:rPr>
              <a:t>for</a:t>
            </a: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US" sz="1425" b="1" dirty="0" err="1">
                <a:solidFill>
                  <a:srgbClr val="002060"/>
                </a:solidFill>
                <a:latin typeface="Times New Roman" charset="77"/>
                <a:ea typeface="Times New Roman" charset="77"/>
                <a:cs typeface="Times New Roman" charset="77"/>
              </a:rPr>
              <a:t>int</a:t>
            </a: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1425" dirty="0" err="1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=0;i&lt;5;i++){</a:t>
            </a:r>
          </a:p>
          <a:p>
            <a:pPr>
              <a:lnSpc>
                <a:spcPts val="1400"/>
              </a:lnSpc>
              <a:defRPr lang="en-US"/>
            </a:pP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   </a:t>
            </a:r>
            <a:r>
              <a:rPr lang="en-GB" sz="1425" dirty="0" err="1">
                <a:latin typeface="Times New Roman" charset="77"/>
                <a:ea typeface="Times New Roman" charset="77"/>
                <a:cs typeface="Times New Roman" charset="77"/>
              </a:rPr>
              <a:t>stack.</a:t>
            </a:r>
            <a:r>
              <a:rPr lang="en-GB" sz="1425" dirty="0" err="1">
                <a:solidFill>
                  <a:srgbClr val="006633"/>
                </a:solidFill>
                <a:latin typeface="Times New Roman" charset="77"/>
                <a:ea typeface="Times New Roman" charset="77"/>
                <a:cs typeface="Times New Roman" charset="77"/>
              </a:rPr>
              <a:t>push</a:t>
            </a:r>
            <a:r>
              <a:rPr lang="en-GB"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GB" sz="1425" dirty="0" err="1">
                <a:latin typeface="Times New Roman" charset="77"/>
                <a:ea typeface="Times New Roman" charset="77"/>
                <a:cs typeface="Times New Roman" charset="77"/>
              </a:rPr>
              <a:t>asList</a:t>
            </a:r>
            <a:r>
              <a:rPr lang="en-GB"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GB" sz="1425" dirty="0" err="1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lang="en-GB" sz="1425" dirty="0"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lang="en-GB"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lang="en-GB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; </a:t>
            </a: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04622" y="889000"/>
              <a:ext cx="476034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Data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911600"/>
              <a:ext cx="7818567" cy="3613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spcAft>
                  <a:spcPts val="152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</a:t>
              </a:r>
              <a:r>
                <a:rPr lang="en-US" sz="3018" dirty="0">
                  <a:latin typeface="Times New Roman" charset="77"/>
                  <a:ea typeface="Times New Roman" charset="77"/>
                  <a:cs typeface="Times New Roman" charset="77"/>
                </a:rPr>
                <a:t>a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me constant declared in 2 classes (test and  production)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41264" y="889000"/>
              <a:ext cx="648703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Conceptual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4140200"/>
              <a:ext cx="9236699" cy="3384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6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2 Algorithm to Sort elements (Bubble sort and Quick sort)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132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76170" y="889000"/>
              <a:ext cx="721715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Logical Steps -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581400"/>
              <a:ext cx="8521760" cy="3943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Same set of steps repeat in different scenarios.</a:t>
              </a:r>
            </a:p>
            <a:p>
              <a:pPr>
                <a:lnSpc>
                  <a:spcPts val="3600"/>
                </a:lnSpc>
                <a:spcAft>
                  <a:spcPts val="132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Ex: Same set of validations in various points in your  applications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134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835900"/>
            <a:chOff x="0" y="0"/>
            <a:chExt cx="10227807" cy="78359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870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37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87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381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4902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5397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91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641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Rectangle 1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20"/>
            <p:cNvSpPr/>
            <p:nvPr/>
          </p:nvSpPr>
          <p:spPr>
            <a:xfrm>
              <a:off x="25400" y="7645400"/>
              <a:ext cx="2197100" cy="1905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70595" y="838200"/>
              <a:ext cx="74284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When should you refactor?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54100" y="2781300"/>
              <a:ext cx="348921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To add </a:t>
              </a: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new functionality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06500" y="3302000"/>
              <a:ext cx="4804562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refactor existing code until you understand it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174007" y="3625850"/>
              <a:ext cx="4231934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Like championship 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06500" y="3797300"/>
              <a:ext cx="4670399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 dirty="0" err="1">
                  <a:latin typeface="Times New Roman" charset="77"/>
                  <a:ea typeface="Times New Roman" charset="77"/>
                  <a:cs typeface="Times New Roman" charset="77"/>
                </a:rPr>
                <a:t>refactor</a:t>
              </a: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the design to make it simple to add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704082" y="4159250"/>
              <a:ext cx="50445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snooker players we are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054100" y="4292600"/>
              <a:ext cx="168106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To find </a:t>
              </a: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bugs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703970" y="4692650"/>
              <a:ext cx="5171938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 dirty="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setting ourselves up for 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206500" y="4826000"/>
              <a:ext cx="3480155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 dirty="0" err="1">
                  <a:latin typeface="Times New Roman" charset="77"/>
                  <a:ea typeface="Times New Roman" charset="77"/>
                  <a:cs typeface="Times New Roman" charset="77"/>
                </a:rPr>
                <a:t>refactor</a:t>
              </a: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to understand the code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745842" y="5226050"/>
              <a:ext cx="29611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our next shot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54100" y="5308600"/>
              <a:ext cx="247835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For </a:t>
              </a: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code reviews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06500" y="5842000"/>
              <a:ext cx="3460445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immediate effect of code review 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06500" y="6337300"/>
              <a:ext cx="3644112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allows for higher level suggestions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73 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37" name="Picture 3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00" y="3136900"/>
              <a:ext cx="8318500" cy="2595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464432" y="889000"/>
              <a:ext cx="364070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Pull Up Field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136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5100" y="1841500"/>
              <a:ext cx="4762500" cy="5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95525" y="889000"/>
              <a:ext cx="637870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Form Template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137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53642" y="889000"/>
              <a:ext cx="566223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Substitute Algorithm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138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F91CE3B-8AEE-449A-9395-7A4A10C63C59}"/>
              </a:ext>
            </a:extLst>
          </p:cNvPr>
          <p:cNvSpPr txBox="1"/>
          <p:nvPr/>
        </p:nvSpPr>
        <p:spPr>
          <a:xfrm>
            <a:off x="222216" y="2008174"/>
            <a:ext cx="4929222" cy="55007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   </a:t>
            </a:r>
            <a:r>
              <a:rPr lang="en-US" sz="2280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000" dirty="0"/>
              <a:t>String </a:t>
            </a:r>
            <a:r>
              <a:rPr lang="en-US" sz="2000" dirty="0" err="1"/>
              <a:t>foundPerson</a:t>
            </a:r>
            <a:r>
              <a:rPr lang="en-US" sz="2000" dirty="0"/>
              <a:t>(String[] people){</a:t>
            </a:r>
          </a:p>
          <a:p>
            <a:endParaRPr lang="en-US" sz="2000" dirty="0"/>
          </a:p>
          <a:p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people.length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("Don")){</a:t>
            </a:r>
          </a:p>
          <a:p>
            <a:r>
              <a:rPr lang="en-US" sz="2000" dirty="0"/>
              <a:t>            return "Don";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("John")){</a:t>
            </a:r>
          </a:p>
          <a:p>
            <a:r>
              <a:rPr lang="en-US" sz="2000" dirty="0"/>
              <a:t>            return "John";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("Kent")){</a:t>
            </a:r>
          </a:p>
          <a:p>
            <a:r>
              <a:rPr lang="en-US" sz="2000" dirty="0"/>
              <a:t>            return "Kent"; 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"";</a:t>
            </a:r>
          </a:p>
          <a:p>
            <a:r>
              <a:rPr lang="en-US" sz="2000" dirty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222216" y="2008174"/>
            <a:ext cx="4929222" cy="55007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r>
              <a:rPr sz="2280" dirty="0">
                <a:latin typeface="Times New Roman" charset="77"/>
                <a:ea typeface="Times New Roman" charset="77"/>
                <a:cs typeface="Times New Roman" charset="77"/>
              </a:rPr>
              <a:t>   </a:t>
            </a:r>
            <a:r>
              <a:rPr lang="en-US" sz="2280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2000" dirty="0"/>
              <a:t>String </a:t>
            </a:r>
            <a:r>
              <a:rPr lang="en-US" sz="2000" dirty="0" err="1"/>
              <a:t>foundPerson</a:t>
            </a:r>
            <a:r>
              <a:rPr lang="en-US" sz="2000" dirty="0"/>
              <a:t>(String[] people){</a:t>
            </a:r>
          </a:p>
          <a:p>
            <a:endParaRPr lang="en-US" sz="2000" dirty="0"/>
          </a:p>
          <a:p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people.length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("Don")){</a:t>
            </a:r>
          </a:p>
          <a:p>
            <a:r>
              <a:rPr lang="en-US" sz="2000" dirty="0"/>
              <a:t>            return "Don";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("John")){</a:t>
            </a:r>
          </a:p>
          <a:p>
            <a:r>
              <a:rPr lang="en-US" sz="2000" dirty="0"/>
              <a:t>            return "John";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if (people[</a:t>
            </a:r>
            <a:r>
              <a:rPr lang="en-US" sz="2000" dirty="0" err="1"/>
              <a:t>i</a:t>
            </a:r>
            <a:r>
              <a:rPr lang="en-US" sz="2000" dirty="0"/>
              <a:t>].equals ("Kent")){</a:t>
            </a:r>
          </a:p>
          <a:p>
            <a:r>
              <a:rPr lang="en-US" sz="2000" dirty="0"/>
              <a:t>            return "Kent"; 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"";</a:t>
            </a:r>
          </a:p>
          <a:p>
            <a:r>
              <a:rPr lang="en-US" sz="2000" dirty="0"/>
              <a:t>}</a:t>
            </a:r>
          </a:p>
          <a:p>
            <a:endParaRPr lang="en-US" sz="2400" dirty="0"/>
          </a:p>
        </p:txBody>
      </p:sp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Free Form 9"/>
          <p:cNvSpPr/>
          <p:nvPr/>
        </p:nvSpPr>
        <p:spPr>
          <a:xfrm rot="18886288">
            <a:off x="2986386" y="5321514"/>
            <a:ext cx="774397" cy="774397"/>
          </a:xfrm>
          <a:custGeom>
            <a:avLst/>
            <a:gdLst/>
            <a:ahLst/>
            <a:cxnLst/>
            <a:rect l="0" t="0" r="0" b="0"/>
            <a:pathLst>
              <a:path w="774396" h="774396">
                <a:moveTo>
                  <a:pt x="0" y="197566"/>
                </a:moveTo>
                <a:lnTo>
                  <a:pt x="478048" y="675614"/>
                </a:lnTo>
                <a:lnTo>
                  <a:pt x="379265" y="774396"/>
                </a:lnTo>
                <a:lnTo>
                  <a:pt x="736381" y="736381"/>
                </a:lnTo>
                <a:lnTo>
                  <a:pt x="774396" y="379265"/>
                </a:lnTo>
                <a:lnTo>
                  <a:pt x="675614" y="478048"/>
                </a:lnTo>
                <a:lnTo>
                  <a:pt x="197566" y="0"/>
                </a:lnTo>
                <a:lnTo>
                  <a:pt x="0" y="197566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rgbClr val="FFFFFF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10"/>
          <p:cNvSpPr/>
          <p:nvPr/>
        </p:nvSpPr>
        <p:spPr>
          <a:xfrm rot="18886288">
            <a:off x="2986386" y="5321514"/>
            <a:ext cx="774397" cy="774397"/>
          </a:xfrm>
          <a:custGeom>
            <a:avLst/>
            <a:gdLst/>
            <a:ahLst/>
            <a:cxnLst/>
            <a:rect l="0" t="0" r="0" b="0"/>
            <a:pathLst>
              <a:path w="774396" h="774396">
                <a:moveTo>
                  <a:pt x="0" y="197566"/>
                </a:moveTo>
                <a:lnTo>
                  <a:pt x="478048" y="675614"/>
                </a:lnTo>
                <a:lnTo>
                  <a:pt x="379265" y="774396"/>
                </a:lnTo>
                <a:lnTo>
                  <a:pt x="736381" y="736381"/>
                </a:lnTo>
                <a:lnTo>
                  <a:pt x="774396" y="379265"/>
                </a:lnTo>
                <a:lnTo>
                  <a:pt x="675614" y="478048"/>
                </a:lnTo>
                <a:lnTo>
                  <a:pt x="197566" y="0"/>
                </a:lnTo>
                <a:lnTo>
                  <a:pt x="0" y="197566"/>
                </a:lnTo>
              </a:path>
            </a:pathLst>
          </a:custGeom>
          <a:noFill/>
          <a:ln w="38100" cmpd="sng">
            <a:solidFill>
              <a:srgbClr val="510383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247111" y="12700"/>
            <a:ext cx="2998531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defRPr lang="en-US"/>
            </a:pPr>
            <a:r>
              <a:rPr sz="2263">
                <a:latin typeface="Times New Roman" charset="77"/>
                <a:ea typeface="Times New Roman" charset="77"/>
                <a:cs typeface="Times New Roman" charset="77"/>
              </a:rPr>
              <a:t>Smell:  Duplicate Code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53642" y="889000"/>
            <a:ext cx="5662232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Substitute Algorithm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4182" y="3579810"/>
            <a:ext cx="5865818" cy="3429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r>
              <a:rPr lang="en-US" sz="2000" dirty="0"/>
              <a:t>String </a:t>
            </a:r>
            <a:r>
              <a:rPr lang="en-US" sz="2000" dirty="0" err="1"/>
              <a:t>foundPerson</a:t>
            </a:r>
            <a:r>
              <a:rPr lang="en-US" sz="2000" dirty="0"/>
              <a:t>(String[] people){    </a:t>
            </a:r>
          </a:p>
          <a:p>
            <a:r>
              <a:rPr lang="en-US" sz="2000" dirty="0"/>
              <a:t>    List candidates = </a:t>
            </a:r>
            <a:r>
              <a:rPr lang="en-US" sz="2000" dirty="0" err="1"/>
              <a:t>Arrays.asList</a:t>
            </a:r>
            <a:r>
              <a:rPr lang="en-US" sz="2000" dirty="0"/>
              <a:t>(new String[]  {"Don", "John", "Kent"});    </a:t>
            </a:r>
          </a:p>
          <a:p>
            <a:r>
              <a:rPr lang="en-US" sz="2000" dirty="0"/>
              <a:t>    for (String person : people) 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candidates.contains</a:t>
            </a:r>
            <a:r>
              <a:rPr lang="en-US" sz="2000" dirty="0"/>
              <a:t>(person))</a:t>
            </a:r>
          </a:p>
          <a:p>
            <a:r>
              <a:rPr lang="en-US" sz="2000" dirty="0"/>
              <a:t>            return person; </a:t>
            </a:r>
          </a:p>
          <a:p>
            <a:r>
              <a:rPr lang="en-US" sz="2000" dirty="0"/>
              <a:t>    return "";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138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" y="2722554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" y="3865562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4365628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4794256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000" y="3949700"/>
              <a:ext cx="3852332" cy="270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951751" y="838200"/>
              <a:ext cx="466610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Refused Bequest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23900" y="2679700"/>
              <a:ext cx="8689027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5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  This rather potent odor results when </a:t>
              </a:r>
              <a:r>
                <a:rPr sz="1907" i="1">
                  <a:latin typeface="Times New Roman" charset="77"/>
                  <a:ea typeface="Times New Roman" charset="77"/>
                  <a:cs typeface="Times New Roman" charset="77"/>
                </a:rPr>
                <a:t>subclasses inherit code that they don’t  want</a:t>
              </a: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.  In some cases, a subclass may “refuse the bequest” by providing a </a:t>
              </a:r>
              <a:r>
                <a:rPr sz="1907" i="1">
                  <a:latin typeface="Times New Roman" charset="77"/>
                  <a:ea typeface="Times New Roman" charset="77"/>
                  <a:cs typeface="Times New Roman" charset="77"/>
                </a:rPr>
                <a:t>do-nothing implementation</a:t>
              </a: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 of an inherited method. 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23900" y="3835400"/>
              <a:ext cx="3945737" cy="127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Remedies 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Push Down Field</a:t>
              </a:r>
            </a:p>
            <a:p>
              <a:pPr indent="152400">
                <a:lnSpc>
                  <a:spcPts val="2000"/>
                </a:lnSpc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lang="en-US" sz="1886" dirty="0">
                  <a:latin typeface="Times New Roman" charset="77"/>
                  <a:ea typeface="Times New Roman" charset="77"/>
                  <a:cs typeface="Times New Roman" charset="77"/>
                </a:rPr>
                <a:t>Push Down Method</a:t>
              </a:r>
              <a:endParaRPr sz="1886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116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20" name="Picture 19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65092" y="143667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w="12700" cmpd="sng">
              <a:solidFill>
                <a:srgbClr val="FFFBF7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151702" y="12700"/>
              <a:ext cx="3125075" cy="209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Refused Bequest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65158" y="722290"/>
              <a:ext cx="878687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lang="en-US" sz="4800" dirty="0"/>
                <a:t>Example of Refused Bequest</a:t>
              </a: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815825" y="4241800"/>
              <a:ext cx="1198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solidFill>
                    <a:srgbClr val="020202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Salesman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104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06" y="1579546"/>
            <a:ext cx="9144064" cy="596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293654" y="143667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w="12700" cmpd="sng">
              <a:solidFill>
                <a:srgbClr val="FFFBF7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223140" y="12700"/>
              <a:ext cx="3053637" cy="280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Refused Bequest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50844" y="722290"/>
              <a:ext cx="735448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Refused Bequest Make Over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104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30" y="1496464"/>
            <a:ext cx="8572560" cy="63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25120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670622" y="838200"/>
              <a:ext cx="32284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References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13455" y="3657600"/>
              <a:ext cx="8917349" cy="3867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[F] Fowler, Martin.  </a:t>
              </a:r>
              <a:r>
                <a:rPr sz="2200" i="1" dirty="0">
                  <a:latin typeface="Arial" charset="77"/>
                  <a:ea typeface="Arial" charset="77"/>
                  <a:cs typeface="Arial" charset="77"/>
                </a:rPr>
                <a:t>Refactoring: Improving the Design of Existing Code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.  </a:t>
              </a:r>
            </a:p>
            <a:p>
              <a:pPr indent="381000"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Boston, MA: Addison-Wesley, 2000</a:t>
              </a:r>
            </a:p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[K]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Kerievsky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, Joshua.  </a:t>
              </a:r>
              <a:r>
                <a:rPr sz="2200" i="1" dirty="0">
                  <a:latin typeface="Arial" charset="77"/>
                  <a:ea typeface="Arial" charset="77"/>
                  <a:cs typeface="Arial" charset="77"/>
                </a:rPr>
                <a:t>Refactoring to Patterns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.  Boston, MA: Addison-Wesley, </a:t>
              </a:r>
            </a:p>
            <a:p>
              <a:pPr indent="381000">
                <a:lnSpc>
                  <a:spcPts val="2200"/>
                </a:lnSpc>
                <a:spcAft>
                  <a:spcPts val="131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2005</a:t>
              </a:r>
            </a:p>
            <a:p>
              <a:pPr indent="23622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187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41909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5003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5511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Line 11"/>
            <p:cNvSpPr/>
            <p:nvPr/>
          </p:nvSpPr>
          <p:spPr>
            <a:xfrm>
              <a:off x="4572000" y="2133600"/>
              <a:ext cx="1587" cy="426720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4140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4648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5156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Free Form 15"/>
            <p:cNvSpPr/>
            <p:nvPr/>
          </p:nvSpPr>
          <p:spPr>
            <a:xfrm>
              <a:off x="1354670" y="2883119"/>
              <a:ext cx="1232476" cy="924186"/>
            </a:xfrm>
            <a:custGeom>
              <a:avLst/>
              <a:gdLst/>
              <a:ahLst/>
              <a:cxnLst/>
              <a:rect l="0" t="0" r="0" b="0"/>
              <a:pathLst>
                <a:path w="1232475" h="924185">
                  <a:moveTo>
                    <a:pt x="499052" y="924185"/>
                  </a:moveTo>
                  <a:lnTo>
                    <a:pt x="499052" y="924185"/>
                  </a:lnTo>
                  <a:lnTo>
                    <a:pt x="513532" y="922215"/>
                  </a:lnTo>
                  <a:lnTo>
                    <a:pt x="528010" y="921724"/>
                  </a:lnTo>
                  <a:lnTo>
                    <a:pt x="542488" y="921231"/>
                  </a:lnTo>
                  <a:lnTo>
                    <a:pt x="557419" y="921231"/>
                  </a:lnTo>
                  <a:lnTo>
                    <a:pt x="571897" y="920738"/>
                  </a:lnTo>
                  <a:lnTo>
                    <a:pt x="586375" y="920247"/>
                  </a:lnTo>
                  <a:lnTo>
                    <a:pt x="601306" y="918277"/>
                  </a:lnTo>
                  <a:lnTo>
                    <a:pt x="616238" y="916800"/>
                  </a:lnTo>
                  <a:lnTo>
                    <a:pt x="654244" y="913353"/>
                  </a:lnTo>
                  <a:lnTo>
                    <a:pt x="691344" y="906952"/>
                  </a:lnTo>
                  <a:lnTo>
                    <a:pt x="727087" y="897105"/>
                  </a:lnTo>
                  <a:lnTo>
                    <a:pt x="762831" y="886273"/>
                  </a:lnTo>
                  <a:lnTo>
                    <a:pt x="797670" y="873471"/>
                  </a:lnTo>
                  <a:lnTo>
                    <a:pt x="832961" y="861161"/>
                  </a:lnTo>
                  <a:lnTo>
                    <a:pt x="868253" y="849344"/>
                  </a:lnTo>
                  <a:lnTo>
                    <a:pt x="904901" y="839496"/>
                  </a:lnTo>
                  <a:lnTo>
                    <a:pt x="944264" y="822756"/>
                  </a:lnTo>
                  <a:lnTo>
                    <a:pt x="982722" y="805522"/>
                  </a:lnTo>
                  <a:lnTo>
                    <a:pt x="1019823" y="787306"/>
                  </a:lnTo>
                  <a:lnTo>
                    <a:pt x="1055566" y="767610"/>
                  </a:lnTo>
                  <a:lnTo>
                    <a:pt x="1089049" y="744961"/>
                  </a:lnTo>
                  <a:lnTo>
                    <a:pt x="1120720" y="720835"/>
                  </a:lnTo>
                  <a:lnTo>
                    <a:pt x="1150581" y="692769"/>
                  </a:lnTo>
                  <a:lnTo>
                    <a:pt x="1178181" y="662242"/>
                  </a:lnTo>
                  <a:lnTo>
                    <a:pt x="1185420" y="646978"/>
                  </a:lnTo>
                  <a:lnTo>
                    <a:pt x="1194017" y="633192"/>
                  </a:lnTo>
                  <a:lnTo>
                    <a:pt x="1202613" y="619405"/>
                  </a:lnTo>
                  <a:lnTo>
                    <a:pt x="1211662" y="605619"/>
                  </a:lnTo>
                  <a:lnTo>
                    <a:pt x="1219353" y="591341"/>
                  </a:lnTo>
                  <a:lnTo>
                    <a:pt x="1225688" y="576077"/>
                  </a:lnTo>
                  <a:lnTo>
                    <a:pt x="1230213" y="558844"/>
                  </a:lnTo>
                  <a:lnTo>
                    <a:pt x="1232475" y="540626"/>
                  </a:lnTo>
                  <a:lnTo>
                    <a:pt x="1208043" y="510590"/>
                  </a:lnTo>
                  <a:lnTo>
                    <a:pt x="1197184" y="502712"/>
                  </a:lnTo>
                  <a:lnTo>
                    <a:pt x="1185420" y="496804"/>
                  </a:lnTo>
                  <a:lnTo>
                    <a:pt x="1172752" y="492866"/>
                  </a:lnTo>
                  <a:lnTo>
                    <a:pt x="1160082" y="491389"/>
                  </a:lnTo>
                  <a:lnTo>
                    <a:pt x="1146056" y="490896"/>
                  </a:lnTo>
                  <a:lnTo>
                    <a:pt x="1132936" y="491881"/>
                  </a:lnTo>
                  <a:lnTo>
                    <a:pt x="1119362" y="494343"/>
                  </a:lnTo>
                  <a:lnTo>
                    <a:pt x="1107146" y="498774"/>
                  </a:lnTo>
                  <a:lnTo>
                    <a:pt x="1097644" y="506159"/>
                  </a:lnTo>
                  <a:lnTo>
                    <a:pt x="1089049" y="513546"/>
                  </a:lnTo>
                  <a:lnTo>
                    <a:pt x="1080904" y="520931"/>
                  </a:lnTo>
                  <a:lnTo>
                    <a:pt x="1072760" y="528808"/>
                  </a:lnTo>
                  <a:lnTo>
                    <a:pt x="1064615" y="535702"/>
                  </a:lnTo>
                  <a:lnTo>
                    <a:pt x="1056472" y="542103"/>
                  </a:lnTo>
                  <a:lnTo>
                    <a:pt x="1048327" y="547519"/>
                  </a:lnTo>
                  <a:lnTo>
                    <a:pt x="1040183" y="552443"/>
                  </a:lnTo>
                  <a:lnTo>
                    <a:pt x="1037017" y="550473"/>
                  </a:lnTo>
                  <a:lnTo>
                    <a:pt x="1034301" y="548011"/>
                  </a:lnTo>
                  <a:lnTo>
                    <a:pt x="1023443" y="484003"/>
                  </a:lnTo>
                  <a:lnTo>
                    <a:pt x="1010321" y="419502"/>
                  </a:lnTo>
                  <a:lnTo>
                    <a:pt x="994486" y="355001"/>
                  </a:lnTo>
                  <a:lnTo>
                    <a:pt x="977292" y="290501"/>
                  </a:lnTo>
                  <a:lnTo>
                    <a:pt x="957837" y="226491"/>
                  </a:lnTo>
                  <a:lnTo>
                    <a:pt x="937025" y="164452"/>
                  </a:lnTo>
                  <a:lnTo>
                    <a:pt x="914854" y="103891"/>
                  </a:lnTo>
                  <a:lnTo>
                    <a:pt x="892232" y="46775"/>
                  </a:lnTo>
                  <a:lnTo>
                    <a:pt x="886350" y="40867"/>
                  </a:lnTo>
                  <a:lnTo>
                    <a:pt x="880469" y="36436"/>
                  </a:lnTo>
                  <a:lnTo>
                    <a:pt x="873229" y="31511"/>
                  </a:lnTo>
                  <a:lnTo>
                    <a:pt x="866442" y="28064"/>
                  </a:lnTo>
                  <a:lnTo>
                    <a:pt x="858751" y="24126"/>
                  </a:lnTo>
                  <a:lnTo>
                    <a:pt x="851060" y="21172"/>
                  </a:lnTo>
                  <a:lnTo>
                    <a:pt x="842915" y="18709"/>
                  </a:lnTo>
                  <a:lnTo>
                    <a:pt x="835223" y="17232"/>
                  </a:lnTo>
                  <a:lnTo>
                    <a:pt x="834318" y="14771"/>
                  </a:lnTo>
                  <a:lnTo>
                    <a:pt x="834318" y="14278"/>
                  </a:lnTo>
                  <a:lnTo>
                    <a:pt x="833414" y="13294"/>
                  </a:lnTo>
                  <a:lnTo>
                    <a:pt x="832509" y="9847"/>
                  </a:lnTo>
                  <a:lnTo>
                    <a:pt x="830699" y="10340"/>
                  </a:lnTo>
                  <a:lnTo>
                    <a:pt x="828437" y="11324"/>
                  </a:lnTo>
                  <a:lnTo>
                    <a:pt x="825270" y="11324"/>
                  </a:lnTo>
                  <a:lnTo>
                    <a:pt x="822554" y="9847"/>
                  </a:lnTo>
                  <a:lnTo>
                    <a:pt x="822102" y="7385"/>
                  </a:lnTo>
                  <a:lnTo>
                    <a:pt x="821650" y="6893"/>
                  </a:lnTo>
                  <a:lnTo>
                    <a:pt x="820745" y="7385"/>
                  </a:lnTo>
                  <a:lnTo>
                    <a:pt x="819840" y="9847"/>
                  </a:lnTo>
                  <a:lnTo>
                    <a:pt x="804909" y="9847"/>
                  </a:lnTo>
                  <a:lnTo>
                    <a:pt x="803099" y="7877"/>
                  </a:lnTo>
                  <a:lnTo>
                    <a:pt x="800837" y="5416"/>
                  </a:lnTo>
                  <a:lnTo>
                    <a:pt x="799932" y="6400"/>
                  </a:lnTo>
                  <a:lnTo>
                    <a:pt x="798122" y="9847"/>
                  </a:lnTo>
                  <a:lnTo>
                    <a:pt x="772332" y="10340"/>
                  </a:lnTo>
                  <a:lnTo>
                    <a:pt x="746090" y="13294"/>
                  </a:lnTo>
                  <a:lnTo>
                    <a:pt x="719848" y="17232"/>
                  </a:lnTo>
                  <a:lnTo>
                    <a:pt x="694058" y="24126"/>
                  </a:lnTo>
                  <a:lnTo>
                    <a:pt x="667816" y="31511"/>
                  </a:lnTo>
                  <a:lnTo>
                    <a:pt x="642932" y="41358"/>
                  </a:lnTo>
                  <a:lnTo>
                    <a:pt x="618952" y="53176"/>
                  </a:lnTo>
                  <a:lnTo>
                    <a:pt x="597235" y="66470"/>
                  </a:lnTo>
                  <a:lnTo>
                    <a:pt x="589542" y="60561"/>
                  </a:lnTo>
                  <a:lnTo>
                    <a:pt x="581851" y="56130"/>
                  </a:lnTo>
                  <a:lnTo>
                    <a:pt x="572803" y="51699"/>
                  </a:lnTo>
                  <a:lnTo>
                    <a:pt x="564206" y="47760"/>
                  </a:lnTo>
                  <a:lnTo>
                    <a:pt x="554704" y="43328"/>
                  </a:lnTo>
                  <a:lnTo>
                    <a:pt x="545655" y="39881"/>
                  </a:lnTo>
                  <a:lnTo>
                    <a:pt x="536606" y="35943"/>
                  </a:lnTo>
                  <a:lnTo>
                    <a:pt x="528914" y="32004"/>
                  </a:lnTo>
                  <a:lnTo>
                    <a:pt x="518961" y="26095"/>
                  </a:lnTo>
                  <a:lnTo>
                    <a:pt x="508554" y="21663"/>
                  </a:lnTo>
                  <a:lnTo>
                    <a:pt x="497243" y="18218"/>
                  </a:lnTo>
                  <a:lnTo>
                    <a:pt x="485932" y="15755"/>
                  </a:lnTo>
                  <a:lnTo>
                    <a:pt x="474168" y="12801"/>
                  </a:lnTo>
                  <a:lnTo>
                    <a:pt x="463309" y="9847"/>
                  </a:lnTo>
                  <a:lnTo>
                    <a:pt x="452903" y="5908"/>
                  </a:lnTo>
                  <a:lnTo>
                    <a:pt x="444306" y="984"/>
                  </a:lnTo>
                  <a:lnTo>
                    <a:pt x="428923" y="0"/>
                  </a:lnTo>
                  <a:lnTo>
                    <a:pt x="414897" y="2462"/>
                  </a:lnTo>
                  <a:lnTo>
                    <a:pt x="401323" y="6400"/>
                  </a:lnTo>
                  <a:lnTo>
                    <a:pt x="389559" y="13294"/>
                  </a:lnTo>
                  <a:lnTo>
                    <a:pt x="377343" y="20186"/>
                  </a:lnTo>
                  <a:lnTo>
                    <a:pt x="366033" y="29049"/>
                  </a:lnTo>
                  <a:lnTo>
                    <a:pt x="354721" y="37913"/>
                  </a:lnTo>
                  <a:lnTo>
                    <a:pt x="343410" y="46775"/>
                  </a:lnTo>
                  <a:lnTo>
                    <a:pt x="339789" y="51206"/>
                  </a:lnTo>
                  <a:lnTo>
                    <a:pt x="337075" y="55638"/>
                  </a:lnTo>
                  <a:lnTo>
                    <a:pt x="334360" y="60069"/>
                  </a:lnTo>
                  <a:lnTo>
                    <a:pt x="332098" y="64500"/>
                  </a:lnTo>
                  <a:lnTo>
                    <a:pt x="329836" y="68931"/>
                  </a:lnTo>
                  <a:lnTo>
                    <a:pt x="328931" y="73362"/>
                  </a:lnTo>
                  <a:lnTo>
                    <a:pt x="328027" y="77795"/>
                  </a:lnTo>
                  <a:lnTo>
                    <a:pt x="328027" y="82718"/>
                  </a:lnTo>
                  <a:lnTo>
                    <a:pt x="320788" y="94043"/>
                  </a:lnTo>
                  <a:lnTo>
                    <a:pt x="314001" y="106845"/>
                  </a:lnTo>
                  <a:lnTo>
                    <a:pt x="307666" y="120139"/>
                  </a:lnTo>
                  <a:lnTo>
                    <a:pt x="301332" y="134418"/>
                  </a:lnTo>
                  <a:lnTo>
                    <a:pt x="294998" y="148696"/>
                  </a:lnTo>
                  <a:lnTo>
                    <a:pt x="288663" y="163468"/>
                  </a:lnTo>
                  <a:lnTo>
                    <a:pt x="282328" y="177746"/>
                  </a:lnTo>
                  <a:lnTo>
                    <a:pt x="276447" y="192518"/>
                  </a:lnTo>
                  <a:lnTo>
                    <a:pt x="267850" y="212213"/>
                  </a:lnTo>
                  <a:lnTo>
                    <a:pt x="260159" y="232892"/>
                  </a:lnTo>
                  <a:lnTo>
                    <a:pt x="253372" y="253572"/>
                  </a:lnTo>
                  <a:lnTo>
                    <a:pt x="247037" y="274744"/>
                  </a:lnTo>
                  <a:lnTo>
                    <a:pt x="241156" y="295424"/>
                  </a:lnTo>
                  <a:lnTo>
                    <a:pt x="236631" y="316595"/>
                  </a:lnTo>
                  <a:lnTo>
                    <a:pt x="232559" y="336783"/>
                  </a:lnTo>
                  <a:lnTo>
                    <a:pt x="229844" y="357463"/>
                  </a:lnTo>
                  <a:lnTo>
                    <a:pt x="229844" y="381589"/>
                  </a:lnTo>
                  <a:lnTo>
                    <a:pt x="223057" y="396360"/>
                  </a:lnTo>
                  <a:lnTo>
                    <a:pt x="227130" y="411132"/>
                  </a:lnTo>
                  <a:lnTo>
                    <a:pt x="225772" y="413101"/>
                  </a:lnTo>
                  <a:lnTo>
                    <a:pt x="225320" y="416055"/>
                  </a:lnTo>
                  <a:lnTo>
                    <a:pt x="224415" y="418517"/>
                  </a:lnTo>
                  <a:lnTo>
                    <a:pt x="223057" y="421472"/>
                  </a:lnTo>
                  <a:lnTo>
                    <a:pt x="224415" y="418517"/>
                  </a:lnTo>
                  <a:lnTo>
                    <a:pt x="225772" y="416055"/>
                  </a:lnTo>
                  <a:lnTo>
                    <a:pt x="225772" y="412609"/>
                  </a:lnTo>
                  <a:lnTo>
                    <a:pt x="225772" y="409162"/>
                  </a:lnTo>
                  <a:lnTo>
                    <a:pt x="225320" y="405223"/>
                  </a:lnTo>
                  <a:lnTo>
                    <a:pt x="225320" y="402268"/>
                  </a:lnTo>
                  <a:lnTo>
                    <a:pt x="225320" y="398823"/>
                  </a:lnTo>
                  <a:lnTo>
                    <a:pt x="227130" y="396360"/>
                  </a:lnTo>
                  <a:lnTo>
                    <a:pt x="227130" y="393406"/>
                  </a:lnTo>
                  <a:lnTo>
                    <a:pt x="228486" y="392422"/>
                  </a:lnTo>
                  <a:lnTo>
                    <a:pt x="230297" y="391929"/>
                  </a:lnTo>
                  <a:lnTo>
                    <a:pt x="232559" y="391929"/>
                  </a:lnTo>
                  <a:lnTo>
                    <a:pt x="240704" y="440674"/>
                  </a:lnTo>
                  <a:lnTo>
                    <a:pt x="239798" y="444613"/>
                  </a:lnTo>
                  <a:lnTo>
                    <a:pt x="238441" y="448059"/>
                  </a:lnTo>
                  <a:lnTo>
                    <a:pt x="235727" y="451013"/>
                  </a:lnTo>
                  <a:lnTo>
                    <a:pt x="233464" y="453967"/>
                  </a:lnTo>
                  <a:lnTo>
                    <a:pt x="229844" y="455937"/>
                  </a:lnTo>
                  <a:lnTo>
                    <a:pt x="226677" y="458891"/>
                  </a:lnTo>
                  <a:lnTo>
                    <a:pt x="223057" y="461354"/>
                  </a:lnTo>
                  <a:lnTo>
                    <a:pt x="220343" y="464800"/>
                  </a:lnTo>
                  <a:lnTo>
                    <a:pt x="221247" y="466277"/>
                  </a:lnTo>
                  <a:lnTo>
                    <a:pt x="222153" y="467262"/>
                  </a:lnTo>
                  <a:lnTo>
                    <a:pt x="223057" y="467262"/>
                  </a:lnTo>
                  <a:lnTo>
                    <a:pt x="225772" y="467754"/>
                  </a:lnTo>
                  <a:lnTo>
                    <a:pt x="224867" y="471694"/>
                  </a:lnTo>
                  <a:lnTo>
                    <a:pt x="223057" y="474648"/>
                  </a:lnTo>
                  <a:lnTo>
                    <a:pt x="219891" y="476618"/>
                  </a:lnTo>
                  <a:lnTo>
                    <a:pt x="217628" y="479572"/>
                  </a:lnTo>
                  <a:lnTo>
                    <a:pt x="218986" y="482033"/>
                  </a:lnTo>
                  <a:lnTo>
                    <a:pt x="223057" y="484003"/>
                  </a:lnTo>
                  <a:lnTo>
                    <a:pt x="224867" y="491881"/>
                  </a:lnTo>
                  <a:lnTo>
                    <a:pt x="226677" y="500744"/>
                  </a:lnTo>
                  <a:lnTo>
                    <a:pt x="227582" y="509606"/>
                  </a:lnTo>
                  <a:lnTo>
                    <a:pt x="228034" y="518469"/>
                  </a:lnTo>
                  <a:lnTo>
                    <a:pt x="227582" y="527331"/>
                  </a:lnTo>
                  <a:lnTo>
                    <a:pt x="226677" y="536195"/>
                  </a:lnTo>
                  <a:lnTo>
                    <a:pt x="224867" y="545550"/>
                  </a:lnTo>
                  <a:lnTo>
                    <a:pt x="223057" y="555397"/>
                  </a:lnTo>
                  <a:lnTo>
                    <a:pt x="220343" y="555889"/>
                  </a:lnTo>
                  <a:lnTo>
                    <a:pt x="220343" y="556874"/>
                  </a:lnTo>
                  <a:lnTo>
                    <a:pt x="219891" y="556874"/>
                  </a:lnTo>
                  <a:lnTo>
                    <a:pt x="217628" y="555397"/>
                  </a:lnTo>
                  <a:lnTo>
                    <a:pt x="215818" y="553920"/>
                  </a:lnTo>
                  <a:lnTo>
                    <a:pt x="215366" y="550966"/>
                  </a:lnTo>
                  <a:lnTo>
                    <a:pt x="214914" y="547519"/>
                  </a:lnTo>
                  <a:lnTo>
                    <a:pt x="216272" y="545057"/>
                  </a:lnTo>
                  <a:lnTo>
                    <a:pt x="213556" y="547027"/>
                  </a:lnTo>
                  <a:lnTo>
                    <a:pt x="212651" y="549981"/>
                  </a:lnTo>
                  <a:lnTo>
                    <a:pt x="212199" y="553427"/>
                  </a:lnTo>
                  <a:lnTo>
                    <a:pt x="210841" y="556874"/>
                  </a:lnTo>
                  <a:lnTo>
                    <a:pt x="207222" y="558351"/>
                  </a:lnTo>
                  <a:lnTo>
                    <a:pt x="203602" y="558844"/>
                  </a:lnTo>
                  <a:lnTo>
                    <a:pt x="199078" y="558844"/>
                  </a:lnTo>
                  <a:lnTo>
                    <a:pt x="195005" y="558351"/>
                  </a:lnTo>
                  <a:lnTo>
                    <a:pt x="190482" y="556874"/>
                  </a:lnTo>
                  <a:lnTo>
                    <a:pt x="186409" y="555397"/>
                  </a:lnTo>
                  <a:lnTo>
                    <a:pt x="182789" y="553920"/>
                  </a:lnTo>
                  <a:lnTo>
                    <a:pt x="180527" y="552443"/>
                  </a:lnTo>
                  <a:lnTo>
                    <a:pt x="172836" y="541119"/>
                  </a:lnTo>
                  <a:lnTo>
                    <a:pt x="165144" y="531271"/>
                  </a:lnTo>
                  <a:lnTo>
                    <a:pt x="156547" y="521423"/>
                  </a:lnTo>
                  <a:lnTo>
                    <a:pt x="147499" y="513546"/>
                  </a:lnTo>
                  <a:lnTo>
                    <a:pt x="137544" y="505667"/>
                  </a:lnTo>
                  <a:lnTo>
                    <a:pt x="127138" y="499267"/>
                  </a:lnTo>
                  <a:lnTo>
                    <a:pt x="115827" y="494343"/>
                  </a:lnTo>
                  <a:lnTo>
                    <a:pt x="104063" y="491389"/>
                  </a:lnTo>
                  <a:lnTo>
                    <a:pt x="97729" y="489419"/>
                  </a:lnTo>
                  <a:lnTo>
                    <a:pt x="91847" y="488927"/>
                  </a:lnTo>
                  <a:lnTo>
                    <a:pt x="85512" y="488927"/>
                  </a:lnTo>
                  <a:lnTo>
                    <a:pt x="80083" y="488927"/>
                  </a:lnTo>
                  <a:lnTo>
                    <a:pt x="74202" y="488434"/>
                  </a:lnTo>
                  <a:lnTo>
                    <a:pt x="68773" y="488434"/>
                  </a:lnTo>
                  <a:lnTo>
                    <a:pt x="63343" y="487942"/>
                  </a:lnTo>
                  <a:lnTo>
                    <a:pt x="57913" y="486957"/>
                  </a:lnTo>
                  <a:lnTo>
                    <a:pt x="55199" y="488434"/>
                  </a:lnTo>
                  <a:lnTo>
                    <a:pt x="52484" y="489911"/>
                  </a:lnTo>
                  <a:lnTo>
                    <a:pt x="50222" y="489911"/>
                  </a:lnTo>
                  <a:lnTo>
                    <a:pt x="48412" y="489911"/>
                  </a:lnTo>
                  <a:lnTo>
                    <a:pt x="43887" y="489419"/>
                  </a:lnTo>
                  <a:lnTo>
                    <a:pt x="39815" y="491389"/>
                  </a:lnTo>
                  <a:lnTo>
                    <a:pt x="11311" y="528808"/>
                  </a:lnTo>
                  <a:lnTo>
                    <a:pt x="5429" y="547519"/>
                  </a:lnTo>
                  <a:lnTo>
                    <a:pt x="1809" y="567215"/>
                  </a:lnTo>
                  <a:lnTo>
                    <a:pt x="0" y="587401"/>
                  </a:lnTo>
                  <a:lnTo>
                    <a:pt x="452" y="608081"/>
                  </a:lnTo>
                  <a:lnTo>
                    <a:pt x="1809" y="628761"/>
                  </a:lnTo>
                  <a:lnTo>
                    <a:pt x="4977" y="649932"/>
                  </a:lnTo>
                  <a:lnTo>
                    <a:pt x="9502" y="671597"/>
                  </a:lnTo>
                  <a:lnTo>
                    <a:pt x="15383" y="693754"/>
                  </a:lnTo>
                  <a:lnTo>
                    <a:pt x="22170" y="711479"/>
                  </a:lnTo>
                  <a:lnTo>
                    <a:pt x="30767" y="728220"/>
                  </a:lnTo>
                  <a:lnTo>
                    <a:pt x="40267" y="743484"/>
                  </a:lnTo>
                  <a:lnTo>
                    <a:pt x="52031" y="758747"/>
                  </a:lnTo>
                  <a:lnTo>
                    <a:pt x="63795" y="772534"/>
                  </a:lnTo>
                  <a:lnTo>
                    <a:pt x="76464" y="786813"/>
                  </a:lnTo>
                  <a:lnTo>
                    <a:pt x="90037" y="800599"/>
                  </a:lnTo>
                  <a:lnTo>
                    <a:pt x="104063" y="815370"/>
                  </a:lnTo>
                  <a:lnTo>
                    <a:pt x="105421" y="818325"/>
                  </a:lnTo>
                  <a:lnTo>
                    <a:pt x="107231" y="821279"/>
                  </a:lnTo>
                  <a:lnTo>
                    <a:pt x="107683" y="822756"/>
                  </a:lnTo>
                  <a:lnTo>
                    <a:pt x="109040" y="824233"/>
                  </a:lnTo>
                  <a:lnTo>
                    <a:pt x="110850" y="825710"/>
                  </a:lnTo>
                  <a:lnTo>
                    <a:pt x="113564" y="827680"/>
                  </a:lnTo>
                  <a:lnTo>
                    <a:pt x="117637" y="828664"/>
                  </a:lnTo>
                  <a:lnTo>
                    <a:pt x="121709" y="828664"/>
                  </a:lnTo>
                  <a:lnTo>
                    <a:pt x="123971" y="828173"/>
                  </a:lnTo>
                  <a:lnTo>
                    <a:pt x="126234" y="827680"/>
                  </a:lnTo>
                  <a:lnTo>
                    <a:pt x="128948" y="827680"/>
                  </a:lnTo>
                  <a:lnTo>
                    <a:pt x="131663" y="827680"/>
                  </a:lnTo>
                  <a:lnTo>
                    <a:pt x="154285" y="839005"/>
                  </a:lnTo>
                  <a:lnTo>
                    <a:pt x="178718" y="848852"/>
                  </a:lnTo>
                  <a:lnTo>
                    <a:pt x="203602" y="856730"/>
                  </a:lnTo>
                  <a:lnTo>
                    <a:pt x="229844" y="864608"/>
                  </a:lnTo>
                  <a:lnTo>
                    <a:pt x="255634" y="871009"/>
                  </a:lnTo>
                  <a:lnTo>
                    <a:pt x="281876" y="877409"/>
                  </a:lnTo>
                  <a:lnTo>
                    <a:pt x="307666" y="884303"/>
                  </a:lnTo>
                  <a:lnTo>
                    <a:pt x="333456" y="892672"/>
                  </a:lnTo>
                  <a:lnTo>
                    <a:pt x="340243" y="895135"/>
                  </a:lnTo>
                  <a:lnTo>
                    <a:pt x="347482" y="898089"/>
                  </a:lnTo>
                  <a:lnTo>
                    <a:pt x="354721" y="900551"/>
                  </a:lnTo>
                  <a:lnTo>
                    <a:pt x="362413" y="903013"/>
                  </a:lnTo>
                  <a:lnTo>
                    <a:pt x="369652" y="904490"/>
                  </a:lnTo>
                  <a:lnTo>
                    <a:pt x="377343" y="906459"/>
                  </a:lnTo>
                  <a:lnTo>
                    <a:pt x="384582" y="907444"/>
                  </a:lnTo>
                  <a:lnTo>
                    <a:pt x="392275" y="907936"/>
                  </a:lnTo>
                  <a:lnTo>
                    <a:pt x="499052" y="9241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 Form 16"/>
            <p:cNvSpPr/>
            <p:nvPr/>
          </p:nvSpPr>
          <p:spPr>
            <a:xfrm>
              <a:off x="1494478" y="3424238"/>
              <a:ext cx="1018919" cy="363864"/>
            </a:xfrm>
            <a:custGeom>
              <a:avLst/>
              <a:gdLst/>
              <a:ahLst/>
              <a:cxnLst/>
              <a:rect l="0" t="0" r="0" b="0"/>
              <a:pathLst>
                <a:path w="1018918" h="363863">
                  <a:moveTo>
                    <a:pt x="382319" y="363863"/>
                  </a:moveTo>
                  <a:lnTo>
                    <a:pt x="382319" y="363863"/>
                  </a:lnTo>
                  <a:lnTo>
                    <a:pt x="510815" y="347122"/>
                  </a:lnTo>
                  <a:lnTo>
                    <a:pt x="513530" y="346631"/>
                  </a:lnTo>
                  <a:lnTo>
                    <a:pt x="516698" y="346631"/>
                  </a:lnTo>
                  <a:lnTo>
                    <a:pt x="520317" y="345645"/>
                  </a:lnTo>
                  <a:lnTo>
                    <a:pt x="524389" y="344168"/>
                  </a:lnTo>
                  <a:lnTo>
                    <a:pt x="524841" y="345154"/>
                  </a:lnTo>
                  <a:lnTo>
                    <a:pt x="525294" y="345645"/>
                  </a:lnTo>
                  <a:lnTo>
                    <a:pt x="526199" y="345645"/>
                  </a:lnTo>
                  <a:lnTo>
                    <a:pt x="528462" y="347122"/>
                  </a:lnTo>
                  <a:lnTo>
                    <a:pt x="530724" y="345154"/>
                  </a:lnTo>
                  <a:lnTo>
                    <a:pt x="532533" y="342691"/>
                  </a:lnTo>
                  <a:lnTo>
                    <a:pt x="538867" y="342198"/>
                  </a:lnTo>
                  <a:lnTo>
                    <a:pt x="545202" y="341214"/>
                  </a:lnTo>
                  <a:lnTo>
                    <a:pt x="551083" y="339737"/>
                  </a:lnTo>
                  <a:lnTo>
                    <a:pt x="556966" y="338260"/>
                  </a:lnTo>
                  <a:lnTo>
                    <a:pt x="562395" y="336290"/>
                  </a:lnTo>
                  <a:lnTo>
                    <a:pt x="568276" y="334813"/>
                  </a:lnTo>
                  <a:lnTo>
                    <a:pt x="574159" y="333336"/>
                  </a:lnTo>
                  <a:lnTo>
                    <a:pt x="580492" y="332352"/>
                  </a:lnTo>
                  <a:lnTo>
                    <a:pt x="633430" y="313641"/>
                  </a:lnTo>
                  <a:lnTo>
                    <a:pt x="684104" y="293455"/>
                  </a:lnTo>
                  <a:lnTo>
                    <a:pt x="732064" y="270804"/>
                  </a:lnTo>
                  <a:lnTo>
                    <a:pt x="778214" y="245201"/>
                  </a:lnTo>
                  <a:lnTo>
                    <a:pt x="821649" y="215659"/>
                  </a:lnTo>
                  <a:lnTo>
                    <a:pt x="862822" y="183163"/>
                  </a:lnTo>
                  <a:lnTo>
                    <a:pt x="902185" y="146726"/>
                  </a:lnTo>
                  <a:lnTo>
                    <a:pt x="939739" y="106352"/>
                  </a:lnTo>
                  <a:lnTo>
                    <a:pt x="945621" y="97490"/>
                  </a:lnTo>
                  <a:lnTo>
                    <a:pt x="951955" y="89611"/>
                  </a:lnTo>
                  <a:lnTo>
                    <a:pt x="958742" y="82226"/>
                  </a:lnTo>
                  <a:lnTo>
                    <a:pt x="965528" y="74839"/>
                  </a:lnTo>
                  <a:lnTo>
                    <a:pt x="971862" y="67454"/>
                  </a:lnTo>
                  <a:lnTo>
                    <a:pt x="978197" y="61053"/>
                  </a:lnTo>
                  <a:lnTo>
                    <a:pt x="984078" y="54160"/>
                  </a:lnTo>
                  <a:lnTo>
                    <a:pt x="990413" y="48252"/>
                  </a:lnTo>
                  <a:lnTo>
                    <a:pt x="994938" y="43821"/>
                  </a:lnTo>
                  <a:lnTo>
                    <a:pt x="999462" y="40374"/>
                  </a:lnTo>
                  <a:lnTo>
                    <a:pt x="1003082" y="36927"/>
                  </a:lnTo>
                  <a:lnTo>
                    <a:pt x="1006702" y="34958"/>
                  </a:lnTo>
                  <a:lnTo>
                    <a:pt x="1018918" y="6892"/>
                  </a:lnTo>
                  <a:lnTo>
                    <a:pt x="1012131" y="2954"/>
                  </a:lnTo>
                  <a:lnTo>
                    <a:pt x="1004892" y="984"/>
                  </a:lnTo>
                  <a:lnTo>
                    <a:pt x="996748" y="0"/>
                  </a:lnTo>
                  <a:lnTo>
                    <a:pt x="989055" y="984"/>
                  </a:lnTo>
                  <a:lnTo>
                    <a:pt x="980912" y="2461"/>
                  </a:lnTo>
                  <a:lnTo>
                    <a:pt x="973673" y="5415"/>
                  </a:lnTo>
                  <a:lnTo>
                    <a:pt x="966886" y="9354"/>
                  </a:lnTo>
                  <a:lnTo>
                    <a:pt x="961457" y="14278"/>
                  </a:lnTo>
                  <a:lnTo>
                    <a:pt x="949241" y="27572"/>
                  </a:lnTo>
                  <a:lnTo>
                    <a:pt x="937929" y="40374"/>
                  </a:lnTo>
                  <a:lnTo>
                    <a:pt x="926618" y="51699"/>
                  </a:lnTo>
                  <a:lnTo>
                    <a:pt x="915758" y="62530"/>
                  </a:lnTo>
                  <a:lnTo>
                    <a:pt x="904448" y="72378"/>
                  </a:lnTo>
                  <a:lnTo>
                    <a:pt x="892684" y="82718"/>
                  </a:lnTo>
                  <a:lnTo>
                    <a:pt x="880468" y="92566"/>
                  </a:lnTo>
                  <a:lnTo>
                    <a:pt x="867346" y="103398"/>
                  </a:lnTo>
                  <a:lnTo>
                    <a:pt x="863726" y="108322"/>
                  </a:lnTo>
                  <a:lnTo>
                    <a:pt x="860107" y="113245"/>
                  </a:lnTo>
                  <a:lnTo>
                    <a:pt x="856488" y="117184"/>
                  </a:lnTo>
                  <a:lnTo>
                    <a:pt x="853320" y="121616"/>
                  </a:lnTo>
                  <a:lnTo>
                    <a:pt x="849249" y="125554"/>
                  </a:lnTo>
                  <a:lnTo>
                    <a:pt x="846533" y="130478"/>
                  </a:lnTo>
                  <a:lnTo>
                    <a:pt x="843367" y="134910"/>
                  </a:lnTo>
                  <a:lnTo>
                    <a:pt x="841557" y="140818"/>
                  </a:lnTo>
                  <a:lnTo>
                    <a:pt x="841557" y="142788"/>
                  </a:lnTo>
                  <a:lnTo>
                    <a:pt x="842010" y="145249"/>
                  </a:lnTo>
                  <a:lnTo>
                    <a:pt x="842010" y="146234"/>
                  </a:lnTo>
                  <a:lnTo>
                    <a:pt x="842462" y="147712"/>
                  </a:lnTo>
                  <a:lnTo>
                    <a:pt x="842462" y="149680"/>
                  </a:lnTo>
                  <a:lnTo>
                    <a:pt x="842914" y="152634"/>
                  </a:lnTo>
                  <a:lnTo>
                    <a:pt x="804456" y="167406"/>
                  </a:lnTo>
                  <a:lnTo>
                    <a:pt x="797217" y="175776"/>
                  </a:lnTo>
                  <a:lnTo>
                    <a:pt x="788620" y="182670"/>
                  </a:lnTo>
                  <a:lnTo>
                    <a:pt x="778214" y="187594"/>
                  </a:lnTo>
                  <a:lnTo>
                    <a:pt x="767355" y="192518"/>
                  </a:lnTo>
                  <a:lnTo>
                    <a:pt x="755139" y="195964"/>
                  </a:lnTo>
                  <a:lnTo>
                    <a:pt x="743375" y="200395"/>
                  </a:lnTo>
                  <a:lnTo>
                    <a:pt x="731611" y="204826"/>
                  </a:lnTo>
                  <a:lnTo>
                    <a:pt x="721205" y="210734"/>
                  </a:lnTo>
                  <a:lnTo>
                    <a:pt x="718038" y="212213"/>
                  </a:lnTo>
                  <a:lnTo>
                    <a:pt x="715775" y="213197"/>
                  </a:lnTo>
                  <a:lnTo>
                    <a:pt x="713513" y="213197"/>
                  </a:lnTo>
                  <a:lnTo>
                    <a:pt x="711704" y="213690"/>
                  </a:lnTo>
                  <a:lnTo>
                    <a:pt x="706727" y="220091"/>
                  </a:lnTo>
                  <a:lnTo>
                    <a:pt x="701749" y="226984"/>
                  </a:lnTo>
                  <a:lnTo>
                    <a:pt x="695415" y="232892"/>
                  </a:lnTo>
                  <a:lnTo>
                    <a:pt x="689081" y="238800"/>
                  </a:lnTo>
                  <a:lnTo>
                    <a:pt x="681389" y="243232"/>
                  </a:lnTo>
                  <a:lnTo>
                    <a:pt x="674150" y="247663"/>
                  </a:lnTo>
                  <a:lnTo>
                    <a:pt x="666007" y="251602"/>
                  </a:lnTo>
                  <a:lnTo>
                    <a:pt x="658314" y="255049"/>
                  </a:lnTo>
                  <a:lnTo>
                    <a:pt x="655600" y="256526"/>
                  </a:lnTo>
                  <a:lnTo>
                    <a:pt x="652885" y="258988"/>
                  </a:lnTo>
                  <a:lnTo>
                    <a:pt x="649718" y="261449"/>
                  </a:lnTo>
                  <a:lnTo>
                    <a:pt x="646098" y="262435"/>
                  </a:lnTo>
                  <a:lnTo>
                    <a:pt x="643836" y="259480"/>
                  </a:lnTo>
                  <a:lnTo>
                    <a:pt x="642026" y="259480"/>
                  </a:lnTo>
                  <a:lnTo>
                    <a:pt x="631167" y="268343"/>
                  </a:lnTo>
                  <a:lnTo>
                    <a:pt x="501314" y="320535"/>
                  </a:lnTo>
                  <a:lnTo>
                    <a:pt x="495432" y="317088"/>
                  </a:lnTo>
                  <a:lnTo>
                    <a:pt x="490002" y="316595"/>
                  </a:lnTo>
                  <a:lnTo>
                    <a:pt x="484121" y="317581"/>
                  </a:lnTo>
                  <a:lnTo>
                    <a:pt x="478692" y="320042"/>
                  </a:lnTo>
                  <a:lnTo>
                    <a:pt x="472809" y="322505"/>
                  </a:lnTo>
                  <a:lnTo>
                    <a:pt x="466928" y="325459"/>
                  </a:lnTo>
                  <a:lnTo>
                    <a:pt x="460593" y="326936"/>
                  </a:lnTo>
                  <a:lnTo>
                    <a:pt x="454712" y="327920"/>
                  </a:lnTo>
                  <a:lnTo>
                    <a:pt x="420325" y="340230"/>
                  </a:lnTo>
                  <a:lnTo>
                    <a:pt x="385940" y="346631"/>
                  </a:lnTo>
                  <a:lnTo>
                    <a:pt x="351553" y="348599"/>
                  </a:lnTo>
                  <a:lnTo>
                    <a:pt x="317167" y="347122"/>
                  </a:lnTo>
                  <a:lnTo>
                    <a:pt x="282328" y="341707"/>
                  </a:lnTo>
                  <a:lnTo>
                    <a:pt x="248394" y="335306"/>
                  </a:lnTo>
                  <a:lnTo>
                    <a:pt x="214461" y="327428"/>
                  </a:lnTo>
                  <a:lnTo>
                    <a:pt x="181432" y="320535"/>
                  </a:lnTo>
                  <a:lnTo>
                    <a:pt x="178716" y="319058"/>
                  </a:lnTo>
                  <a:lnTo>
                    <a:pt x="177360" y="316103"/>
                  </a:lnTo>
                  <a:lnTo>
                    <a:pt x="175097" y="312657"/>
                  </a:lnTo>
                  <a:lnTo>
                    <a:pt x="173287" y="310194"/>
                  </a:lnTo>
                  <a:lnTo>
                    <a:pt x="170573" y="309210"/>
                  </a:lnTo>
                  <a:lnTo>
                    <a:pt x="167858" y="309210"/>
                  </a:lnTo>
                  <a:lnTo>
                    <a:pt x="165144" y="309210"/>
                  </a:lnTo>
                  <a:lnTo>
                    <a:pt x="162881" y="309702"/>
                  </a:lnTo>
                  <a:lnTo>
                    <a:pt x="160167" y="309702"/>
                  </a:lnTo>
                  <a:lnTo>
                    <a:pt x="157904" y="310687"/>
                  </a:lnTo>
                  <a:lnTo>
                    <a:pt x="155190" y="311671"/>
                  </a:lnTo>
                  <a:lnTo>
                    <a:pt x="152928" y="313148"/>
                  </a:lnTo>
                  <a:lnTo>
                    <a:pt x="47506" y="274251"/>
                  </a:lnTo>
                  <a:lnTo>
                    <a:pt x="5429" y="240277"/>
                  </a:lnTo>
                  <a:lnTo>
                    <a:pt x="4975" y="239293"/>
                  </a:lnTo>
                  <a:lnTo>
                    <a:pt x="4071" y="237816"/>
                  </a:lnTo>
                  <a:lnTo>
                    <a:pt x="2713" y="236339"/>
                  </a:lnTo>
                  <a:lnTo>
                    <a:pt x="1356" y="235846"/>
                  </a:lnTo>
                  <a:lnTo>
                    <a:pt x="0" y="238800"/>
                  </a:lnTo>
                  <a:lnTo>
                    <a:pt x="0" y="242247"/>
                  </a:lnTo>
                  <a:lnTo>
                    <a:pt x="452" y="245694"/>
                  </a:lnTo>
                  <a:lnTo>
                    <a:pt x="2713" y="249632"/>
                  </a:lnTo>
                  <a:lnTo>
                    <a:pt x="4523" y="252587"/>
                  </a:lnTo>
                  <a:lnTo>
                    <a:pt x="6785" y="256033"/>
                  </a:lnTo>
                  <a:lnTo>
                    <a:pt x="8143" y="258988"/>
                  </a:lnTo>
                  <a:lnTo>
                    <a:pt x="9500" y="262435"/>
                  </a:lnTo>
                  <a:lnTo>
                    <a:pt x="20811" y="269327"/>
                  </a:lnTo>
                  <a:lnTo>
                    <a:pt x="33481" y="276713"/>
                  </a:lnTo>
                  <a:lnTo>
                    <a:pt x="45697" y="283114"/>
                  </a:lnTo>
                  <a:lnTo>
                    <a:pt x="59270" y="290008"/>
                  </a:lnTo>
                  <a:lnTo>
                    <a:pt x="71939" y="295916"/>
                  </a:lnTo>
                  <a:lnTo>
                    <a:pt x="85512" y="301824"/>
                  </a:lnTo>
                  <a:lnTo>
                    <a:pt x="99086" y="307240"/>
                  </a:lnTo>
                  <a:lnTo>
                    <a:pt x="113112" y="313148"/>
                  </a:lnTo>
                  <a:lnTo>
                    <a:pt x="119898" y="314625"/>
                  </a:lnTo>
                  <a:lnTo>
                    <a:pt x="126685" y="316103"/>
                  </a:lnTo>
                  <a:lnTo>
                    <a:pt x="133471" y="316595"/>
                  </a:lnTo>
                  <a:lnTo>
                    <a:pt x="140258" y="317088"/>
                  </a:lnTo>
                  <a:lnTo>
                    <a:pt x="146593" y="317088"/>
                  </a:lnTo>
                  <a:lnTo>
                    <a:pt x="153380" y="318565"/>
                  </a:lnTo>
                  <a:lnTo>
                    <a:pt x="159713" y="321026"/>
                  </a:lnTo>
                  <a:lnTo>
                    <a:pt x="166500" y="324966"/>
                  </a:lnTo>
                  <a:lnTo>
                    <a:pt x="183241" y="326443"/>
                  </a:lnTo>
                  <a:lnTo>
                    <a:pt x="199981" y="329397"/>
                  </a:lnTo>
                  <a:lnTo>
                    <a:pt x="215818" y="332844"/>
                  </a:lnTo>
                  <a:lnTo>
                    <a:pt x="232106" y="337276"/>
                  </a:lnTo>
                  <a:lnTo>
                    <a:pt x="247489" y="341214"/>
                  </a:lnTo>
                  <a:lnTo>
                    <a:pt x="263777" y="345645"/>
                  </a:lnTo>
                  <a:lnTo>
                    <a:pt x="279613" y="348599"/>
                  </a:lnTo>
                  <a:lnTo>
                    <a:pt x="296354" y="351553"/>
                  </a:lnTo>
                  <a:lnTo>
                    <a:pt x="307213" y="352539"/>
                  </a:lnTo>
                  <a:lnTo>
                    <a:pt x="318072" y="353523"/>
                  </a:lnTo>
                  <a:lnTo>
                    <a:pt x="328931" y="354509"/>
                  </a:lnTo>
                  <a:lnTo>
                    <a:pt x="339789" y="355986"/>
                  </a:lnTo>
                  <a:lnTo>
                    <a:pt x="350196" y="357463"/>
                  </a:lnTo>
                  <a:lnTo>
                    <a:pt x="360602" y="358940"/>
                  </a:lnTo>
                  <a:lnTo>
                    <a:pt x="371461" y="360909"/>
                  </a:lnTo>
                  <a:lnTo>
                    <a:pt x="382319" y="363863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 Form 17"/>
            <p:cNvSpPr/>
            <p:nvPr/>
          </p:nvSpPr>
          <p:spPr>
            <a:xfrm>
              <a:off x="1460544" y="3461166"/>
              <a:ext cx="619858" cy="279175"/>
            </a:xfrm>
            <a:custGeom>
              <a:avLst/>
              <a:gdLst/>
              <a:ahLst/>
              <a:cxnLst/>
              <a:rect l="0" t="0" r="0" b="0"/>
              <a:pathLst>
                <a:path w="619857" h="279175">
                  <a:moveTo>
                    <a:pt x="319430" y="279175"/>
                  </a:moveTo>
                  <a:lnTo>
                    <a:pt x="319430" y="279175"/>
                  </a:lnTo>
                  <a:lnTo>
                    <a:pt x="355626" y="278190"/>
                  </a:lnTo>
                  <a:lnTo>
                    <a:pt x="392727" y="276221"/>
                  </a:lnTo>
                  <a:lnTo>
                    <a:pt x="429375" y="271790"/>
                  </a:lnTo>
                  <a:lnTo>
                    <a:pt x="466023" y="265389"/>
                  </a:lnTo>
                  <a:lnTo>
                    <a:pt x="501314" y="256034"/>
                  </a:lnTo>
                  <a:lnTo>
                    <a:pt x="536154" y="243724"/>
                  </a:lnTo>
                  <a:lnTo>
                    <a:pt x="569182" y="228461"/>
                  </a:lnTo>
                  <a:lnTo>
                    <a:pt x="600854" y="210736"/>
                  </a:lnTo>
                  <a:lnTo>
                    <a:pt x="603568" y="208766"/>
                  </a:lnTo>
                  <a:lnTo>
                    <a:pt x="606284" y="207289"/>
                  </a:lnTo>
                  <a:lnTo>
                    <a:pt x="608545" y="205319"/>
                  </a:lnTo>
                  <a:lnTo>
                    <a:pt x="611261" y="203842"/>
                  </a:lnTo>
                  <a:lnTo>
                    <a:pt x="615332" y="199411"/>
                  </a:lnTo>
                  <a:lnTo>
                    <a:pt x="619857" y="195964"/>
                  </a:lnTo>
                  <a:lnTo>
                    <a:pt x="611261" y="193502"/>
                  </a:lnTo>
                  <a:lnTo>
                    <a:pt x="602664" y="193010"/>
                  </a:lnTo>
                  <a:lnTo>
                    <a:pt x="593614" y="193010"/>
                  </a:lnTo>
                  <a:lnTo>
                    <a:pt x="584565" y="193995"/>
                  </a:lnTo>
                  <a:lnTo>
                    <a:pt x="575064" y="194980"/>
                  </a:lnTo>
                  <a:lnTo>
                    <a:pt x="566016" y="195964"/>
                  </a:lnTo>
                  <a:lnTo>
                    <a:pt x="556966" y="195964"/>
                  </a:lnTo>
                  <a:lnTo>
                    <a:pt x="548822" y="195964"/>
                  </a:lnTo>
                  <a:lnTo>
                    <a:pt x="499958" y="195964"/>
                  </a:lnTo>
                  <a:lnTo>
                    <a:pt x="451998" y="193995"/>
                  </a:lnTo>
                  <a:lnTo>
                    <a:pt x="404491" y="189564"/>
                  </a:lnTo>
                  <a:lnTo>
                    <a:pt x="357436" y="184147"/>
                  </a:lnTo>
                  <a:lnTo>
                    <a:pt x="309928" y="175776"/>
                  </a:lnTo>
                  <a:lnTo>
                    <a:pt x="263325" y="165929"/>
                  </a:lnTo>
                  <a:lnTo>
                    <a:pt x="216724" y="154605"/>
                  </a:lnTo>
                  <a:lnTo>
                    <a:pt x="170573" y="142295"/>
                  </a:lnTo>
                  <a:lnTo>
                    <a:pt x="95467" y="108322"/>
                  </a:lnTo>
                  <a:lnTo>
                    <a:pt x="93657" y="98474"/>
                  </a:lnTo>
                  <a:lnTo>
                    <a:pt x="94561" y="88626"/>
                  </a:lnTo>
                  <a:lnTo>
                    <a:pt x="95919" y="77795"/>
                  </a:lnTo>
                  <a:lnTo>
                    <a:pt x="98182" y="67454"/>
                  </a:lnTo>
                  <a:lnTo>
                    <a:pt x="99086" y="57115"/>
                  </a:lnTo>
                  <a:lnTo>
                    <a:pt x="99086" y="47268"/>
                  </a:lnTo>
                  <a:lnTo>
                    <a:pt x="96371" y="38404"/>
                  </a:lnTo>
                  <a:lnTo>
                    <a:pt x="90942" y="31019"/>
                  </a:lnTo>
                  <a:lnTo>
                    <a:pt x="82345" y="27080"/>
                  </a:lnTo>
                  <a:lnTo>
                    <a:pt x="74202" y="22156"/>
                  </a:lnTo>
                  <a:lnTo>
                    <a:pt x="66509" y="16741"/>
                  </a:lnTo>
                  <a:lnTo>
                    <a:pt x="59270" y="11324"/>
                  </a:lnTo>
                  <a:lnTo>
                    <a:pt x="50674" y="5908"/>
                  </a:lnTo>
                  <a:lnTo>
                    <a:pt x="42529" y="2461"/>
                  </a:lnTo>
                  <a:lnTo>
                    <a:pt x="33028" y="0"/>
                  </a:lnTo>
                  <a:lnTo>
                    <a:pt x="23074" y="984"/>
                  </a:lnTo>
                  <a:lnTo>
                    <a:pt x="20812" y="2461"/>
                  </a:lnTo>
                  <a:lnTo>
                    <a:pt x="18097" y="3939"/>
                  </a:lnTo>
                  <a:lnTo>
                    <a:pt x="14931" y="5416"/>
                  </a:lnTo>
                  <a:lnTo>
                    <a:pt x="11764" y="8370"/>
                  </a:lnTo>
                  <a:lnTo>
                    <a:pt x="3167" y="26587"/>
                  </a:lnTo>
                  <a:lnTo>
                    <a:pt x="0" y="44805"/>
                  </a:lnTo>
                  <a:lnTo>
                    <a:pt x="905" y="62530"/>
                  </a:lnTo>
                  <a:lnTo>
                    <a:pt x="5881" y="80749"/>
                  </a:lnTo>
                  <a:lnTo>
                    <a:pt x="12216" y="97983"/>
                  </a:lnTo>
                  <a:lnTo>
                    <a:pt x="20360" y="115707"/>
                  </a:lnTo>
                  <a:lnTo>
                    <a:pt x="28957" y="132448"/>
                  </a:lnTo>
                  <a:lnTo>
                    <a:pt x="36648" y="149682"/>
                  </a:lnTo>
                  <a:lnTo>
                    <a:pt x="56103" y="168883"/>
                  </a:lnTo>
                  <a:lnTo>
                    <a:pt x="77821" y="185132"/>
                  </a:lnTo>
                  <a:lnTo>
                    <a:pt x="100444" y="198426"/>
                  </a:lnTo>
                  <a:lnTo>
                    <a:pt x="124424" y="210736"/>
                  </a:lnTo>
                  <a:lnTo>
                    <a:pt x="148403" y="220583"/>
                  </a:lnTo>
                  <a:lnTo>
                    <a:pt x="173288" y="230922"/>
                  </a:lnTo>
                  <a:lnTo>
                    <a:pt x="197721" y="241755"/>
                  </a:lnTo>
                  <a:lnTo>
                    <a:pt x="222153" y="254064"/>
                  </a:lnTo>
                  <a:lnTo>
                    <a:pt x="231654" y="255049"/>
                  </a:lnTo>
                  <a:lnTo>
                    <a:pt x="240703" y="257511"/>
                  </a:lnTo>
                  <a:lnTo>
                    <a:pt x="249299" y="259972"/>
                  </a:lnTo>
                  <a:lnTo>
                    <a:pt x="258349" y="262926"/>
                  </a:lnTo>
                  <a:lnTo>
                    <a:pt x="266492" y="265389"/>
                  </a:lnTo>
                  <a:lnTo>
                    <a:pt x="274637" y="267850"/>
                  </a:lnTo>
                  <a:lnTo>
                    <a:pt x="283234" y="269820"/>
                  </a:lnTo>
                  <a:lnTo>
                    <a:pt x="293188" y="271790"/>
                  </a:lnTo>
                  <a:lnTo>
                    <a:pt x="295902" y="272774"/>
                  </a:lnTo>
                  <a:lnTo>
                    <a:pt x="299521" y="274251"/>
                  </a:lnTo>
                  <a:lnTo>
                    <a:pt x="303141" y="275236"/>
                  </a:lnTo>
                  <a:lnTo>
                    <a:pt x="306760" y="276713"/>
                  </a:lnTo>
                  <a:lnTo>
                    <a:pt x="309928" y="277206"/>
                  </a:lnTo>
                  <a:lnTo>
                    <a:pt x="313095" y="278190"/>
                  </a:lnTo>
                  <a:lnTo>
                    <a:pt x="316263" y="278683"/>
                  </a:lnTo>
                  <a:lnTo>
                    <a:pt x="319430" y="279175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 Form 18"/>
            <p:cNvSpPr/>
            <p:nvPr/>
          </p:nvSpPr>
          <p:spPr>
            <a:xfrm>
              <a:off x="1715726" y="3695043"/>
              <a:ext cx="68772" cy="20188"/>
            </a:xfrm>
            <a:custGeom>
              <a:avLst/>
              <a:gdLst/>
              <a:ahLst/>
              <a:cxnLst/>
              <a:rect l="0" t="0" r="0" b="0"/>
              <a:pathLst>
                <a:path w="68771" h="20187">
                  <a:moveTo>
                    <a:pt x="40720" y="20187"/>
                  </a:moveTo>
                  <a:lnTo>
                    <a:pt x="40720" y="20187"/>
                  </a:lnTo>
                  <a:lnTo>
                    <a:pt x="68319" y="20187"/>
                  </a:lnTo>
                  <a:lnTo>
                    <a:pt x="68771" y="17233"/>
                  </a:lnTo>
                  <a:lnTo>
                    <a:pt x="68319" y="14771"/>
                  </a:lnTo>
                  <a:lnTo>
                    <a:pt x="66509" y="12310"/>
                  </a:lnTo>
                  <a:lnTo>
                    <a:pt x="64248" y="10833"/>
                  </a:lnTo>
                  <a:lnTo>
                    <a:pt x="60628" y="9356"/>
                  </a:lnTo>
                  <a:lnTo>
                    <a:pt x="57461" y="8370"/>
                  </a:lnTo>
                  <a:lnTo>
                    <a:pt x="54293" y="7879"/>
                  </a:lnTo>
                  <a:lnTo>
                    <a:pt x="52031" y="7879"/>
                  </a:lnTo>
                  <a:lnTo>
                    <a:pt x="45245" y="5909"/>
                  </a:lnTo>
                  <a:lnTo>
                    <a:pt x="38910" y="4432"/>
                  </a:lnTo>
                  <a:lnTo>
                    <a:pt x="32576" y="2955"/>
                  </a:lnTo>
                  <a:lnTo>
                    <a:pt x="27146" y="1478"/>
                  </a:lnTo>
                  <a:lnTo>
                    <a:pt x="21717" y="0"/>
                  </a:lnTo>
                  <a:lnTo>
                    <a:pt x="16287" y="0"/>
                  </a:lnTo>
                  <a:lnTo>
                    <a:pt x="10858" y="985"/>
                  </a:lnTo>
                  <a:lnTo>
                    <a:pt x="5429" y="3446"/>
                  </a:lnTo>
                  <a:lnTo>
                    <a:pt x="3167" y="4432"/>
                  </a:lnTo>
                  <a:lnTo>
                    <a:pt x="1357" y="6893"/>
                  </a:lnTo>
                  <a:lnTo>
                    <a:pt x="0" y="8370"/>
                  </a:lnTo>
                  <a:lnTo>
                    <a:pt x="0" y="10340"/>
                  </a:lnTo>
                  <a:lnTo>
                    <a:pt x="0" y="12802"/>
                  </a:lnTo>
                  <a:lnTo>
                    <a:pt x="1357" y="15756"/>
                  </a:lnTo>
                  <a:lnTo>
                    <a:pt x="40720" y="20187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 Form 19"/>
            <p:cNvSpPr/>
            <p:nvPr/>
          </p:nvSpPr>
          <p:spPr>
            <a:xfrm>
              <a:off x="1671839" y="3657131"/>
              <a:ext cx="280067" cy="38405"/>
            </a:xfrm>
            <a:custGeom>
              <a:avLst/>
              <a:gdLst/>
              <a:ahLst/>
              <a:cxnLst/>
              <a:rect l="0" t="0" r="0" b="0"/>
              <a:pathLst>
                <a:path w="280066" h="38404">
                  <a:moveTo>
                    <a:pt x="183241" y="38404"/>
                  </a:moveTo>
                  <a:lnTo>
                    <a:pt x="183241" y="38404"/>
                  </a:lnTo>
                  <a:lnTo>
                    <a:pt x="280066" y="31019"/>
                  </a:lnTo>
                  <a:lnTo>
                    <a:pt x="263777" y="21663"/>
                  </a:lnTo>
                  <a:lnTo>
                    <a:pt x="247942" y="16739"/>
                  </a:lnTo>
                  <a:lnTo>
                    <a:pt x="230748" y="14278"/>
                  </a:lnTo>
                  <a:lnTo>
                    <a:pt x="214008" y="14771"/>
                  </a:lnTo>
                  <a:lnTo>
                    <a:pt x="196363" y="14771"/>
                  </a:lnTo>
                  <a:lnTo>
                    <a:pt x="179170" y="14278"/>
                  </a:lnTo>
                  <a:lnTo>
                    <a:pt x="161523" y="12308"/>
                  </a:lnTo>
                  <a:lnTo>
                    <a:pt x="144783" y="7385"/>
                  </a:lnTo>
                  <a:lnTo>
                    <a:pt x="126232" y="5908"/>
                  </a:lnTo>
                  <a:lnTo>
                    <a:pt x="108135" y="4431"/>
                  </a:lnTo>
                  <a:lnTo>
                    <a:pt x="90036" y="2461"/>
                  </a:lnTo>
                  <a:lnTo>
                    <a:pt x="72391" y="1477"/>
                  </a:lnTo>
                  <a:lnTo>
                    <a:pt x="54293" y="0"/>
                  </a:lnTo>
                  <a:lnTo>
                    <a:pt x="36648" y="492"/>
                  </a:lnTo>
                  <a:lnTo>
                    <a:pt x="19455" y="1477"/>
                  </a:lnTo>
                  <a:lnTo>
                    <a:pt x="2713" y="4431"/>
                  </a:lnTo>
                  <a:lnTo>
                    <a:pt x="1356" y="5908"/>
                  </a:lnTo>
                  <a:lnTo>
                    <a:pt x="452" y="7385"/>
                  </a:lnTo>
                  <a:lnTo>
                    <a:pt x="0" y="8862"/>
                  </a:lnTo>
                  <a:lnTo>
                    <a:pt x="0" y="11817"/>
                  </a:lnTo>
                  <a:lnTo>
                    <a:pt x="183241" y="38404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 Form 20"/>
            <p:cNvSpPr/>
            <p:nvPr/>
          </p:nvSpPr>
          <p:spPr>
            <a:xfrm>
              <a:off x="1376841" y="3389279"/>
              <a:ext cx="95467" cy="257512"/>
            </a:xfrm>
            <a:custGeom>
              <a:avLst/>
              <a:gdLst/>
              <a:ahLst/>
              <a:cxnLst/>
              <a:rect l="0" t="0" r="0" b="0"/>
              <a:pathLst>
                <a:path w="95467" h="257511">
                  <a:moveTo>
                    <a:pt x="91394" y="257511"/>
                  </a:moveTo>
                  <a:lnTo>
                    <a:pt x="91394" y="257511"/>
                  </a:lnTo>
                  <a:lnTo>
                    <a:pt x="39815" y="172824"/>
                  </a:lnTo>
                  <a:lnTo>
                    <a:pt x="35742" y="156575"/>
                  </a:lnTo>
                  <a:lnTo>
                    <a:pt x="33028" y="140327"/>
                  </a:lnTo>
                  <a:lnTo>
                    <a:pt x="31671" y="124570"/>
                  </a:lnTo>
                  <a:lnTo>
                    <a:pt x="31671" y="109307"/>
                  </a:lnTo>
                  <a:lnTo>
                    <a:pt x="32123" y="93550"/>
                  </a:lnTo>
                  <a:lnTo>
                    <a:pt x="34386" y="78287"/>
                  </a:lnTo>
                  <a:lnTo>
                    <a:pt x="37552" y="63516"/>
                  </a:lnTo>
                  <a:lnTo>
                    <a:pt x="42529" y="49237"/>
                  </a:lnTo>
                  <a:lnTo>
                    <a:pt x="44792" y="46775"/>
                  </a:lnTo>
                  <a:lnTo>
                    <a:pt x="47506" y="44314"/>
                  </a:lnTo>
                  <a:lnTo>
                    <a:pt x="48864" y="41360"/>
                  </a:lnTo>
                  <a:lnTo>
                    <a:pt x="50674" y="38897"/>
                  </a:lnTo>
                  <a:lnTo>
                    <a:pt x="51579" y="36929"/>
                  </a:lnTo>
                  <a:lnTo>
                    <a:pt x="52936" y="35943"/>
                  </a:lnTo>
                  <a:lnTo>
                    <a:pt x="54293" y="34959"/>
                  </a:lnTo>
                  <a:lnTo>
                    <a:pt x="57461" y="34466"/>
                  </a:lnTo>
                  <a:lnTo>
                    <a:pt x="57461" y="31512"/>
                  </a:lnTo>
                  <a:lnTo>
                    <a:pt x="58365" y="29049"/>
                  </a:lnTo>
                  <a:lnTo>
                    <a:pt x="59270" y="26588"/>
                  </a:lnTo>
                  <a:lnTo>
                    <a:pt x="60628" y="24618"/>
                  </a:lnTo>
                  <a:lnTo>
                    <a:pt x="61984" y="22649"/>
                  </a:lnTo>
                  <a:lnTo>
                    <a:pt x="64248" y="20680"/>
                  </a:lnTo>
                  <a:lnTo>
                    <a:pt x="66962" y="18710"/>
                  </a:lnTo>
                  <a:lnTo>
                    <a:pt x="69677" y="16741"/>
                  </a:lnTo>
                  <a:lnTo>
                    <a:pt x="71034" y="16741"/>
                  </a:lnTo>
                  <a:lnTo>
                    <a:pt x="72391" y="18710"/>
                  </a:lnTo>
                  <a:lnTo>
                    <a:pt x="73296" y="21172"/>
                  </a:lnTo>
                  <a:lnTo>
                    <a:pt x="73748" y="22649"/>
                  </a:lnTo>
                  <a:lnTo>
                    <a:pt x="76012" y="20680"/>
                  </a:lnTo>
                  <a:lnTo>
                    <a:pt x="78726" y="20680"/>
                  </a:lnTo>
                  <a:lnTo>
                    <a:pt x="80987" y="20680"/>
                  </a:lnTo>
                  <a:lnTo>
                    <a:pt x="83703" y="21664"/>
                  </a:lnTo>
                  <a:lnTo>
                    <a:pt x="86418" y="22157"/>
                  </a:lnTo>
                  <a:lnTo>
                    <a:pt x="89132" y="23141"/>
                  </a:lnTo>
                  <a:lnTo>
                    <a:pt x="92299" y="23141"/>
                  </a:lnTo>
                  <a:lnTo>
                    <a:pt x="95467" y="22649"/>
                  </a:lnTo>
                  <a:lnTo>
                    <a:pt x="94561" y="18218"/>
                  </a:lnTo>
                  <a:lnTo>
                    <a:pt x="92751" y="14771"/>
                  </a:lnTo>
                  <a:lnTo>
                    <a:pt x="89584" y="11324"/>
                  </a:lnTo>
                  <a:lnTo>
                    <a:pt x="86870" y="8370"/>
                  </a:lnTo>
                  <a:lnTo>
                    <a:pt x="82797" y="5416"/>
                  </a:lnTo>
                  <a:lnTo>
                    <a:pt x="79178" y="2954"/>
                  </a:lnTo>
                  <a:lnTo>
                    <a:pt x="75106" y="985"/>
                  </a:lnTo>
                  <a:lnTo>
                    <a:pt x="72391" y="0"/>
                  </a:lnTo>
                  <a:lnTo>
                    <a:pt x="67867" y="0"/>
                  </a:lnTo>
                  <a:lnTo>
                    <a:pt x="63795" y="0"/>
                  </a:lnTo>
                  <a:lnTo>
                    <a:pt x="60175" y="492"/>
                  </a:lnTo>
                  <a:lnTo>
                    <a:pt x="57461" y="1477"/>
                  </a:lnTo>
                  <a:lnTo>
                    <a:pt x="54293" y="1477"/>
                  </a:lnTo>
                  <a:lnTo>
                    <a:pt x="51579" y="1969"/>
                  </a:lnTo>
                  <a:lnTo>
                    <a:pt x="48864" y="2462"/>
                  </a:lnTo>
                  <a:lnTo>
                    <a:pt x="46602" y="2954"/>
                  </a:lnTo>
                  <a:lnTo>
                    <a:pt x="38910" y="8863"/>
                  </a:lnTo>
                  <a:lnTo>
                    <a:pt x="33481" y="17233"/>
                  </a:lnTo>
                  <a:lnTo>
                    <a:pt x="28956" y="26588"/>
                  </a:lnTo>
                  <a:lnTo>
                    <a:pt x="25789" y="37420"/>
                  </a:lnTo>
                  <a:lnTo>
                    <a:pt x="22170" y="47760"/>
                  </a:lnTo>
                  <a:lnTo>
                    <a:pt x="19003" y="58592"/>
                  </a:lnTo>
                  <a:lnTo>
                    <a:pt x="14478" y="68440"/>
                  </a:lnTo>
                  <a:lnTo>
                    <a:pt x="9500" y="77303"/>
                  </a:lnTo>
                  <a:lnTo>
                    <a:pt x="5429" y="79272"/>
                  </a:lnTo>
                  <a:lnTo>
                    <a:pt x="2713" y="82718"/>
                  </a:lnTo>
                  <a:lnTo>
                    <a:pt x="1357" y="84195"/>
                  </a:lnTo>
                  <a:lnTo>
                    <a:pt x="452" y="86658"/>
                  </a:lnTo>
                  <a:lnTo>
                    <a:pt x="0" y="89612"/>
                  </a:lnTo>
                  <a:lnTo>
                    <a:pt x="0" y="92566"/>
                  </a:lnTo>
                  <a:lnTo>
                    <a:pt x="452" y="115215"/>
                  </a:lnTo>
                  <a:lnTo>
                    <a:pt x="3619" y="136880"/>
                  </a:lnTo>
                  <a:lnTo>
                    <a:pt x="8144" y="157560"/>
                  </a:lnTo>
                  <a:lnTo>
                    <a:pt x="15383" y="176762"/>
                  </a:lnTo>
                  <a:lnTo>
                    <a:pt x="23980" y="194487"/>
                  </a:lnTo>
                  <a:lnTo>
                    <a:pt x="34838" y="212213"/>
                  </a:lnTo>
                  <a:lnTo>
                    <a:pt x="47506" y="228461"/>
                  </a:lnTo>
                  <a:lnTo>
                    <a:pt x="62890" y="244217"/>
                  </a:lnTo>
                  <a:lnTo>
                    <a:pt x="66509" y="245694"/>
                  </a:lnTo>
                  <a:lnTo>
                    <a:pt x="70581" y="247663"/>
                  </a:lnTo>
                  <a:lnTo>
                    <a:pt x="73748" y="249140"/>
                  </a:lnTo>
                  <a:lnTo>
                    <a:pt x="77368" y="251603"/>
                  </a:lnTo>
                  <a:lnTo>
                    <a:pt x="80535" y="253080"/>
                  </a:lnTo>
                  <a:lnTo>
                    <a:pt x="83703" y="255050"/>
                  </a:lnTo>
                  <a:lnTo>
                    <a:pt x="87322" y="256034"/>
                  </a:lnTo>
                  <a:lnTo>
                    <a:pt x="91394" y="257511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 Form 21"/>
            <p:cNvSpPr/>
            <p:nvPr/>
          </p:nvSpPr>
          <p:spPr>
            <a:xfrm>
              <a:off x="1946476" y="3343489"/>
              <a:ext cx="301784" cy="257019"/>
            </a:xfrm>
            <a:custGeom>
              <a:avLst/>
              <a:gdLst/>
              <a:ahLst/>
              <a:cxnLst/>
              <a:rect l="0" t="0" r="0" b="0"/>
              <a:pathLst>
                <a:path w="301783" h="257018">
                  <a:moveTo>
                    <a:pt x="91394" y="257018"/>
                  </a:moveTo>
                  <a:lnTo>
                    <a:pt x="91394" y="257018"/>
                  </a:lnTo>
                  <a:lnTo>
                    <a:pt x="255633" y="230430"/>
                  </a:lnTo>
                  <a:lnTo>
                    <a:pt x="257442" y="226983"/>
                  </a:lnTo>
                  <a:lnTo>
                    <a:pt x="260158" y="225014"/>
                  </a:lnTo>
                  <a:lnTo>
                    <a:pt x="262873" y="223045"/>
                  </a:lnTo>
                  <a:lnTo>
                    <a:pt x="266492" y="222060"/>
                  </a:lnTo>
                  <a:lnTo>
                    <a:pt x="269206" y="220583"/>
                  </a:lnTo>
                  <a:lnTo>
                    <a:pt x="273279" y="220090"/>
                  </a:lnTo>
                  <a:lnTo>
                    <a:pt x="277351" y="219105"/>
                  </a:lnTo>
                  <a:lnTo>
                    <a:pt x="281423" y="218613"/>
                  </a:lnTo>
                  <a:lnTo>
                    <a:pt x="283232" y="215659"/>
                  </a:lnTo>
                  <a:lnTo>
                    <a:pt x="285496" y="212704"/>
                  </a:lnTo>
                  <a:lnTo>
                    <a:pt x="287305" y="209750"/>
                  </a:lnTo>
                  <a:lnTo>
                    <a:pt x="290019" y="207289"/>
                  </a:lnTo>
                  <a:lnTo>
                    <a:pt x="292282" y="204334"/>
                  </a:lnTo>
                  <a:lnTo>
                    <a:pt x="294996" y="202857"/>
                  </a:lnTo>
                  <a:lnTo>
                    <a:pt x="297712" y="201872"/>
                  </a:lnTo>
                  <a:lnTo>
                    <a:pt x="301783" y="201872"/>
                  </a:lnTo>
                  <a:lnTo>
                    <a:pt x="301331" y="197441"/>
                  </a:lnTo>
                  <a:lnTo>
                    <a:pt x="299521" y="194979"/>
                  </a:lnTo>
                  <a:lnTo>
                    <a:pt x="296354" y="193995"/>
                  </a:lnTo>
                  <a:lnTo>
                    <a:pt x="293639" y="195963"/>
                  </a:lnTo>
                  <a:lnTo>
                    <a:pt x="290925" y="199903"/>
                  </a:lnTo>
                  <a:lnTo>
                    <a:pt x="289567" y="201872"/>
                  </a:lnTo>
                  <a:lnTo>
                    <a:pt x="275993" y="191532"/>
                  </a:lnTo>
                  <a:lnTo>
                    <a:pt x="273731" y="193009"/>
                  </a:lnTo>
                  <a:lnTo>
                    <a:pt x="271470" y="193502"/>
                  </a:lnTo>
                  <a:lnTo>
                    <a:pt x="268754" y="193009"/>
                  </a:lnTo>
                  <a:lnTo>
                    <a:pt x="266492" y="191532"/>
                  </a:lnTo>
                  <a:lnTo>
                    <a:pt x="263325" y="182177"/>
                  </a:lnTo>
                  <a:lnTo>
                    <a:pt x="261515" y="172330"/>
                  </a:lnTo>
                  <a:lnTo>
                    <a:pt x="259706" y="161991"/>
                  </a:lnTo>
                  <a:lnTo>
                    <a:pt x="259253" y="152143"/>
                  </a:lnTo>
                  <a:lnTo>
                    <a:pt x="257442" y="140817"/>
                  </a:lnTo>
                  <a:lnTo>
                    <a:pt x="256086" y="129985"/>
                  </a:lnTo>
                  <a:lnTo>
                    <a:pt x="253371" y="119153"/>
                  </a:lnTo>
                  <a:lnTo>
                    <a:pt x="250203" y="108322"/>
                  </a:lnTo>
                  <a:lnTo>
                    <a:pt x="249751" y="93550"/>
                  </a:lnTo>
                  <a:lnTo>
                    <a:pt x="249299" y="80256"/>
                  </a:lnTo>
                  <a:lnTo>
                    <a:pt x="247942" y="66962"/>
                  </a:lnTo>
                  <a:lnTo>
                    <a:pt x="247037" y="54160"/>
                  </a:lnTo>
                  <a:lnTo>
                    <a:pt x="245680" y="40866"/>
                  </a:lnTo>
                  <a:lnTo>
                    <a:pt x="244774" y="27572"/>
                  </a:lnTo>
                  <a:lnTo>
                    <a:pt x="243417" y="13785"/>
                  </a:lnTo>
                  <a:lnTo>
                    <a:pt x="243417" y="0"/>
                  </a:lnTo>
                  <a:lnTo>
                    <a:pt x="240703" y="0"/>
                  </a:lnTo>
                  <a:lnTo>
                    <a:pt x="237987" y="984"/>
                  </a:lnTo>
                  <a:lnTo>
                    <a:pt x="235273" y="1968"/>
                  </a:lnTo>
                  <a:lnTo>
                    <a:pt x="233464" y="4431"/>
                  </a:lnTo>
                  <a:lnTo>
                    <a:pt x="230748" y="6400"/>
                  </a:lnTo>
                  <a:lnTo>
                    <a:pt x="229391" y="8862"/>
                  </a:lnTo>
                  <a:lnTo>
                    <a:pt x="227581" y="11816"/>
                  </a:lnTo>
                  <a:lnTo>
                    <a:pt x="226677" y="14771"/>
                  </a:lnTo>
                  <a:lnTo>
                    <a:pt x="225319" y="39389"/>
                  </a:lnTo>
                  <a:lnTo>
                    <a:pt x="225771" y="64500"/>
                  </a:lnTo>
                  <a:lnTo>
                    <a:pt x="227129" y="89611"/>
                  </a:lnTo>
                  <a:lnTo>
                    <a:pt x="229391" y="115214"/>
                  </a:lnTo>
                  <a:lnTo>
                    <a:pt x="230296" y="139833"/>
                  </a:lnTo>
                  <a:lnTo>
                    <a:pt x="231200" y="163959"/>
                  </a:lnTo>
                  <a:lnTo>
                    <a:pt x="230748" y="187594"/>
                  </a:lnTo>
                  <a:lnTo>
                    <a:pt x="228034" y="209750"/>
                  </a:lnTo>
                  <a:lnTo>
                    <a:pt x="217175" y="214181"/>
                  </a:lnTo>
                  <a:lnTo>
                    <a:pt x="214913" y="214674"/>
                  </a:lnTo>
                  <a:lnTo>
                    <a:pt x="213103" y="216644"/>
                  </a:lnTo>
                  <a:lnTo>
                    <a:pt x="211293" y="219105"/>
                  </a:lnTo>
                  <a:lnTo>
                    <a:pt x="210389" y="221568"/>
                  </a:lnTo>
                  <a:lnTo>
                    <a:pt x="190028" y="233384"/>
                  </a:lnTo>
                  <a:lnTo>
                    <a:pt x="172383" y="223045"/>
                  </a:lnTo>
                  <a:lnTo>
                    <a:pt x="147497" y="240770"/>
                  </a:lnTo>
                  <a:lnTo>
                    <a:pt x="144783" y="238800"/>
                  </a:lnTo>
                  <a:lnTo>
                    <a:pt x="143426" y="236339"/>
                  </a:lnTo>
                  <a:lnTo>
                    <a:pt x="143426" y="182670"/>
                  </a:lnTo>
                  <a:lnTo>
                    <a:pt x="139354" y="121616"/>
                  </a:lnTo>
                  <a:lnTo>
                    <a:pt x="136187" y="119646"/>
                  </a:lnTo>
                  <a:lnTo>
                    <a:pt x="134829" y="117184"/>
                  </a:lnTo>
                  <a:lnTo>
                    <a:pt x="134377" y="113737"/>
                  </a:lnTo>
                  <a:lnTo>
                    <a:pt x="134829" y="110783"/>
                  </a:lnTo>
                  <a:lnTo>
                    <a:pt x="134829" y="106845"/>
                  </a:lnTo>
                  <a:lnTo>
                    <a:pt x="134829" y="103889"/>
                  </a:lnTo>
                  <a:lnTo>
                    <a:pt x="133925" y="100935"/>
                  </a:lnTo>
                  <a:lnTo>
                    <a:pt x="132567" y="99458"/>
                  </a:lnTo>
                  <a:lnTo>
                    <a:pt x="132567" y="96504"/>
                  </a:lnTo>
                  <a:lnTo>
                    <a:pt x="133925" y="94534"/>
                  </a:lnTo>
                  <a:lnTo>
                    <a:pt x="135281" y="92565"/>
                  </a:lnTo>
                  <a:lnTo>
                    <a:pt x="136639" y="89118"/>
                  </a:lnTo>
                  <a:lnTo>
                    <a:pt x="135281" y="87149"/>
                  </a:lnTo>
                  <a:lnTo>
                    <a:pt x="134829" y="85672"/>
                  </a:lnTo>
                  <a:lnTo>
                    <a:pt x="133925" y="82718"/>
                  </a:lnTo>
                  <a:lnTo>
                    <a:pt x="132567" y="80256"/>
                  </a:lnTo>
                  <a:lnTo>
                    <a:pt x="128494" y="31019"/>
                  </a:lnTo>
                  <a:lnTo>
                    <a:pt x="5429" y="45789"/>
                  </a:lnTo>
                  <a:lnTo>
                    <a:pt x="2713" y="46282"/>
                  </a:lnTo>
                  <a:lnTo>
                    <a:pt x="2713" y="48252"/>
                  </a:lnTo>
                  <a:lnTo>
                    <a:pt x="2261" y="51206"/>
                  </a:lnTo>
                  <a:lnTo>
                    <a:pt x="0" y="54653"/>
                  </a:lnTo>
                  <a:lnTo>
                    <a:pt x="1809" y="52683"/>
                  </a:lnTo>
                  <a:lnTo>
                    <a:pt x="4975" y="51699"/>
                  </a:lnTo>
                  <a:lnTo>
                    <a:pt x="7691" y="51699"/>
                  </a:lnTo>
                  <a:lnTo>
                    <a:pt x="11310" y="52190"/>
                  </a:lnTo>
                  <a:lnTo>
                    <a:pt x="14478" y="52190"/>
                  </a:lnTo>
                  <a:lnTo>
                    <a:pt x="18097" y="52683"/>
                  </a:lnTo>
                  <a:lnTo>
                    <a:pt x="21264" y="52683"/>
                  </a:lnTo>
                  <a:lnTo>
                    <a:pt x="24432" y="53176"/>
                  </a:lnTo>
                  <a:lnTo>
                    <a:pt x="26694" y="53667"/>
                  </a:lnTo>
                  <a:lnTo>
                    <a:pt x="27598" y="55637"/>
                  </a:lnTo>
                  <a:lnTo>
                    <a:pt x="28051" y="58099"/>
                  </a:lnTo>
                  <a:lnTo>
                    <a:pt x="28956" y="61053"/>
                  </a:lnTo>
                  <a:lnTo>
                    <a:pt x="32123" y="59084"/>
                  </a:lnTo>
                  <a:lnTo>
                    <a:pt x="35290" y="60561"/>
                  </a:lnTo>
                  <a:lnTo>
                    <a:pt x="38458" y="62530"/>
                  </a:lnTo>
                  <a:lnTo>
                    <a:pt x="42077" y="66470"/>
                  </a:lnTo>
                  <a:lnTo>
                    <a:pt x="45243" y="70408"/>
                  </a:lnTo>
                  <a:lnTo>
                    <a:pt x="48411" y="74839"/>
                  </a:lnTo>
                  <a:lnTo>
                    <a:pt x="51578" y="78779"/>
                  </a:lnTo>
                  <a:lnTo>
                    <a:pt x="54745" y="81733"/>
                  </a:lnTo>
                  <a:lnTo>
                    <a:pt x="54293" y="79763"/>
                  </a:lnTo>
                  <a:lnTo>
                    <a:pt x="53841" y="77795"/>
                  </a:lnTo>
                  <a:lnTo>
                    <a:pt x="53388" y="74839"/>
                  </a:lnTo>
                  <a:lnTo>
                    <a:pt x="53388" y="72871"/>
                  </a:lnTo>
                  <a:lnTo>
                    <a:pt x="54293" y="71885"/>
                  </a:lnTo>
                  <a:lnTo>
                    <a:pt x="54745" y="70901"/>
                  </a:lnTo>
                  <a:lnTo>
                    <a:pt x="55651" y="70408"/>
                  </a:lnTo>
                  <a:lnTo>
                    <a:pt x="58817" y="72871"/>
                  </a:lnTo>
                  <a:lnTo>
                    <a:pt x="64248" y="92073"/>
                  </a:lnTo>
                  <a:lnTo>
                    <a:pt x="69677" y="112753"/>
                  </a:lnTo>
                  <a:lnTo>
                    <a:pt x="73748" y="133432"/>
                  </a:lnTo>
                  <a:lnTo>
                    <a:pt x="76916" y="155588"/>
                  </a:lnTo>
                  <a:lnTo>
                    <a:pt x="78726" y="177253"/>
                  </a:lnTo>
                  <a:lnTo>
                    <a:pt x="80535" y="199410"/>
                  </a:lnTo>
                  <a:lnTo>
                    <a:pt x="80535" y="220583"/>
                  </a:lnTo>
                  <a:lnTo>
                    <a:pt x="80535" y="242247"/>
                  </a:lnTo>
                  <a:lnTo>
                    <a:pt x="87322" y="255541"/>
                  </a:lnTo>
                  <a:lnTo>
                    <a:pt x="88680" y="255541"/>
                  </a:lnTo>
                  <a:lnTo>
                    <a:pt x="91394" y="25701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 Form 22"/>
            <p:cNvSpPr/>
            <p:nvPr/>
          </p:nvSpPr>
          <p:spPr>
            <a:xfrm>
              <a:off x="2286718" y="3312962"/>
              <a:ext cx="41174" cy="183655"/>
            </a:xfrm>
            <a:custGeom>
              <a:avLst/>
              <a:gdLst/>
              <a:ahLst/>
              <a:cxnLst/>
              <a:rect l="0" t="0" r="0" b="0"/>
              <a:pathLst>
                <a:path w="41173" h="183654">
                  <a:moveTo>
                    <a:pt x="21718" y="183654"/>
                  </a:moveTo>
                  <a:lnTo>
                    <a:pt x="21718" y="183654"/>
                  </a:lnTo>
                  <a:lnTo>
                    <a:pt x="41173" y="171837"/>
                  </a:lnTo>
                  <a:lnTo>
                    <a:pt x="24432" y="3445"/>
                  </a:lnTo>
                  <a:lnTo>
                    <a:pt x="22170" y="2461"/>
                  </a:lnTo>
                  <a:lnTo>
                    <a:pt x="22170" y="984"/>
                  </a:lnTo>
                  <a:lnTo>
                    <a:pt x="21264" y="0"/>
                  </a:lnTo>
                  <a:lnTo>
                    <a:pt x="19003" y="491"/>
                  </a:lnTo>
                  <a:lnTo>
                    <a:pt x="15383" y="1477"/>
                  </a:lnTo>
                  <a:lnTo>
                    <a:pt x="13121" y="4431"/>
                  </a:lnTo>
                  <a:lnTo>
                    <a:pt x="10858" y="7385"/>
                  </a:lnTo>
                  <a:lnTo>
                    <a:pt x="9502" y="10831"/>
                  </a:lnTo>
                  <a:lnTo>
                    <a:pt x="7238" y="14278"/>
                  </a:lnTo>
                  <a:lnTo>
                    <a:pt x="5429" y="17725"/>
                  </a:lnTo>
                  <a:lnTo>
                    <a:pt x="2715" y="20186"/>
                  </a:lnTo>
                  <a:lnTo>
                    <a:pt x="0" y="23140"/>
                  </a:lnTo>
                  <a:lnTo>
                    <a:pt x="12216" y="129985"/>
                  </a:lnTo>
                  <a:lnTo>
                    <a:pt x="12216" y="127524"/>
                  </a:lnTo>
                  <a:lnTo>
                    <a:pt x="12216" y="126538"/>
                  </a:lnTo>
                  <a:lnTo>
                    <a:pt x="13121" y="126046"/>
                  </a:lnTo>
                  <a:lnTo>
                    <a:pt x="14931" y="125554"/>
                  </a:lnTo>
                  <a:lnTo>
                    <a:pt x="15835" y="124569"/>
                  </a:lnTo>
                  <a:lnTo>
                    <a:pt x="18098" y="126538"/>
                  </a:lnTo>
                  <a:lnTo>
                    <a:pt x="19908" y="128508"/>
                  </a:lnTo>
                  <a:lnTo>
                    <a:pt x="19003" y="129985"/>
                  </a:lnTo>
                  <a:lnTo>
                    <a:pt x="18550" y="131955"/>
                  </a:lnTo>
                  <a:lnTo>
                    <a:pt x="17645" y="134909"/>
                  </a:lnTo>
                  <a:lnTo>
                    <a:pt x="16289" y="136879"/>
                  </a:lnTo>
                  <a:lnTo>
                    <a:pt x="14931" y="138849"/>
                  </a:lnTo>
                  <a:lnTo>
                    <a:pt x="13121" y="138849"/>
                  </a:lnTo>
                  <a:lnTo>
                    <a:pt x="9502" y="141803"/>
                  </a:lnTo>
                  <a:lnTo>
                    <a:pt x="19003" y="180700"/>
                  </a:lnTo>
                  <a:lnTo>
                    <a:pt x="20360" y="182177"/>
                  </a:lnTo>
                  <a:lnTo>
                    <a:pt x="21718" y="183654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 Form 23"/>
            <p:cNvSpPr/>
            <p:nvPr/>
          </p:nvSpPr>
          <p:spPr>
            <a:xfrm>
              <a:off x="1911184" y="3396665"/>
              <a:ext cx="25790" cy="4924"/>
            </a:xfrm>
            <a:custGeom>
              <a:avLst/>
              <a:gdLst/>
              <a:ahLst/>
              <a:cxnLst/>
              <a:rect l="0" t="0" r="0" b="0"/>
              <a:pathLst>
                <a:path w="25789" h="4923">
                  <a:moveTo>
                    <a:pt x="10858" y="4923"/>
                  </a:moveTo>
                  <a:lnTo>
                    <a:pt x="10858" y="4923"/>
                  </a:lnTo>
                  <a:lnTo>
                    <a:pt x="24432" y="4923"/>
                  </a:lnTo>
                  <a:lnTo>
                    <a:pt x="25789" y="2954"/>
                  </a:lnTo>
                  <a:lnTo>
                    <a:pt x="25337" y="1968"/>
                  </a:lnTo>
                  <a:lnTo>
                    <a:pt x="23074" y="491"/>
                  </a:lnTo>
                  <a:lnTo>
                    <a:pt x="20360" y="491"/>
                  </a:lnTo>
                  <a:lnTo>
                    <a:pt x="16289" y="0"/>
                  </a:lnTo>
                  <a:lnTo>
                    <a:pt x="12669" y="0"/>
                  </a:lnTo>
                  <a:lnTo>
                    <a:pt x="9502" y="0"/>
                  </a:lnTo>
                  <a:lnTo>
                    <a:pt x="8144" y="0"/>
                  </a:lnTo>
                  <a:lnTo>
                    <a:pt x="5429" y="0"/>
                  </a:lnTo>
                  <a:lnTo>
                    <a:pt x="2715" y="491"/>
                  </a:lnTo>
                  <a:lnTo>
                    <a:pt x="452" y="984"/>
                  </a:lnTo>
                  <a:lnTo>
                    <a:pt x="0" y="1477"/>
                  </a:lnTo>
                  <a:lnTo>
                    <a:pt x="10858" y="4923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 Form 24"/>
            <p:cNvSpPr/>
            <p:nvPr/>
          </p:nvSpPr>
          <p:spPr>
            <a:xfrm>
              <a:off x="1618449" y="2922017"/>
              <a:ext cx="643837" cy="443629"/>
            </a:xfrm>
            <a:custGeom>
              <a:avLst/>
              <a:gdLst/>
              <a:ahLst/>
              <a:cxnLst/>
              <a:rect l="0" t="0" r="0" b="0"/>
              <a:pathLst>
                <a:path w="643836" h="443628">
                  <a:moveTo>
                    <a:pt x="229844" y="443628"/>
                  </a:moveTo>
                  <a:lnTo>
                    <a:pt x="229844" y="443628"/>
                  </a:lnTo>
                  <a:lnTo>
                    <a:pt x="249299" y="443136"/>
                  </a:lnTo>
                  <a:lnTo>
                    <a:pt x="268754" y="442151"/>
                  </a:lnTo>
                  <a:lnTo>
                    <a:pt x="288211" y="440674"/>
                  </a:lnTo>
                  <a:lnTo>
                    <a:pt x="308118" y="439197"/>
                  </a:lnTo>
                  <a:lnTo>
                    <a:pt x="327121" y="436735"/>
                  </a:lnTo>
                  <a:lnTo>
                    <a:pt x="347028" y="434765"/>
                  </a:lnTo>
                  <a:lnTo>
                    <a:pt x="366485" y="431811"/>
                  </a:lnTo>
                  <a:lnTo>
                    <a:pt x="386844" y="428857"/>
                  </a:lnTo>
                  <a:lnTo>
                    <a:pt x="406753" y="424917"/>
                  </a:lnTo>
                  <a:lnTo>
                    <a:pt x="426660" y="420979"/>
                  </a:lnTo>
                  <a:lnTo>
                    <a:pt x="446115" y="416055"/>
                  </a:lnTo>
                  <a:lnTo>
                    <a:pt x="466023" y="411624"/>
                  </a:lnTo>
                  <a:lnTo>
                    <a:pt x="485026" y="406208"/>
                  </a:lnTo>
                  <a:lnTo>
                    <a:pt x="504029" y="400791"/>
                  </a:lnTo>
                  <a:lnTo>
                    <a:pt x="522580" y="394883"/>
                  </a:lnTo>
                  <a:lnTo>
                    <a:pt x="541130" y="389959"/>
                  </a:lnTo>
                  <a:lnTo>
                    <a:pt x="546107" y="387005"/>
                  </a:lnTo>
                  <a:lnTo>
                    <a:pt x="551084" y="385036"/>
                  </a:lnTo>
                  <a:lnTo>
                    <a:pt x="556061" y="383559"/>
                  </a:lnTo>
                  <a:lnTo>
                    <a:pt x="561039" y="382082"/>
                  </a:lnTo>
                  <a:lnTo>
                    <a:pt x="565562" y="379619"/>
                  </a:lnTo>
                  <a:lnTo>
                    <a:pt x="570087" y="377651"/>
                  </a:lnTo>
                  <a:lnTo>
                    <a:pt x="574159" y="375188"/>
                  </a:lnTo>
                  <a:lnTo>
                    <a:pt x="578231" y="372234"/>
                  </a:lnTo>
                  <a:lnTo>
                    <a:pt x="511268" y="387005"/>
                  </a:lnTo>
                  <a:lnTo>
                    <a:pt x="508553" y="385036"/>
                  </a:lnTo>
                  <a:lnTo>
                    <a:pt x="507196" y="382574"/>
                  </a:lnTo>
                  <a:lnTo>
                    <a:pt x="508101" y="377158"/>
                  </a:lnTo>
                  <a:lnTo>
                    <a:pt x="510816" y="372234"/>
                  </a:lnTo>
                  <a:lnTo>
                    <a:pt x="513078" y="367803"/>
                  </a:lnTo>
                  <a:lnTo>
                    <a:pt x="517150" y="363863"/>
                  </a:lnTo>
                  <a:lnTo>
                    <a:pt x="520769" y="359432"/>
                  </a:lnTo>
                  <a:lnTo>
                    <a:pt x="524842" y="356970"/>
                  </a:lnTo>
                  <a:lnTo>
                    <a:pt x="529366" y="354016"/>
                  </a:lnTo>
                  <a:lnTo>
                    <a:pt x="534343" y="353032"/>
                  </a:lnTo>
                  <a:lnTo>
                    <a:pt x="548822" y="347124"/>
                  </a:lnTo>
                  <a:lnTo>
                    <a:pt x="563753" y="341214"/>
                  </a:lnTo>
                  <a:lnTo>
                    <a:pt x="577326" y="334813"/>
                  </a:lnTo>
                  <a:lnTo>
                    <a:pt x="590900" y="328905"/>
                  </a:lnTo>
                  <a:lnTo>
                    <a:pt x="603568" y="322012"/>
                  </a:lnTo>
                  <a:lnTo>
                    <a:pt x="616690" y="315611"/>
                  </a:lnTo>
                  <a:lnTo>
                    <a:pt x="628906" y="308717"/>
                  </a:lnTo>
                  <a:lnTo>
                    <a:pt x="641122" y="302317"/>
                  </a:lnTo>
                  <a:lnTo>
                    <a:pt x="642479" y="299363"/>
                  </a:lnTo>
                  <a:lnTo>
                    <a:pt x="643836" y="296901"/>
                  </a:lnTo>
                  <a:lnTo>
                    <a:pt x="643836" y="293946"/>
                  </a:lnTo>
                  <a:lnTo>
                    <a:pt x="643836" y="291978"/>
                  </a:lnTo>
                  <a:lnTo>
                    <a:pt x="479597" y="341214"/>
                  </a:lnTo>
                  <a:lnTo>
                    <a:pt x="476882" y="339244"/>
                  </a:lnTo>
                  <a:lnTo>
                    <a:pt x="475524" y="336783"/>
                  </a:lnTo>
                  <a:lnTo>
                    <a:pt x="475524" y="332352"/>
                  </a:lnTo>
                  <a:lnTo>
                    <a:pt x="475524" y="329397"/>
                  </a:lnTo>
                  <a:lnTo>
                    <a:pt x="475524" y="326443"/>
                  </a:lnTo>
                  <a:lnTo>
                    <a:pt x="475978" y="324473"/>
                  </a:lnTo>
                  <a:lnTo>
                    <a:pt x="476882" y="322505"/>
                  </a:lnTo>
                  <a:lnTo>
                    <a:pt x="479597" y="321519"/>
                  </a:lnTo>
                  <a:lnTo>
                    <a:pt x="639765" y="248648"/>
                  </a:lnTo>
                  <a:lnTo>
                    <a:pt x="641122" y="244217"/>
                  </a:lnTo>
                  <a:lnTo>
                    <a:pt x="639765" y="241263"/>
                  </a:lnTo>
                  <a:lnTo>
                    <a:pt x="626643" y="243232"/>
                  </a:lnTo>
                  <a:lnTo>
                    <a:pt x="614427" y="247171"/>
                  </a:lnTo>
                  <a:lnTo>
                    <a:pt x="602211" y="251603"/>
                  </a:lnTo>
                  <a:lnTo>
                    <a:pt x="589995" y="257511"/>
                  </a:lnTo>
                  <a:lnTo>
                    <a:pt x="577326" y="263419"/>
                  </a:lnTo>
                  <a:lnTo>
                    <a:pt x="564658" y="269327"/>
                  </a:lnTo>
                  <a:lnTo>
                    <a:pt x="551536" y="274744"/>
                  </a:lnTo>
                  <a:lnTo>
                    <a:pt x="538416" y="280160"/>
                  </a:lnTo>
                  <a:lnTo>
                    <a:pt x="525746" y="283607"/>
                  </a:lnTo>
                  <a:lnTo>
                    <a:pt x="513530" y="289022"/>
                  </a:lnTo>
                  <a:lnTo>
                    <a:pt x="500410" y="294439"/>
                  </a:lnTo>
                  <a:lnTo>
                    <a:pt x="487740" y="299855"/>
                  </a:lnTo>
                  <a:lnTo>
                    <a:pt x="474620" y="304286"/>
                  </a:lnTo>
                  <a:lnTo>
                    <a:pt x="461952" y="307240"/>
                  </a:lnTo>
                  <a:lnTo>
                    <a:pt x="449282" y="308226"/>
                  </a:lnTo>
                  <a:lnTo>
                    <a:pt x="437518" y="306749"/>
                  </a:lnTo>
                  <a:lnTo>
                    <a:pt x="436162" y="305763"/>
                  </a:lnTo>
                  <a:lnTo>
                    <a:pt x="434804" y="303794"/>
                  </a:lnTo>
                  <a:lnTo>
                    <a:pt x="433447" y="301332"/>
                  </a:lnTo>
                  <a:lnTo>
                    <a:pt x="433447" y="299363"/>
                  </a:lnTo>
                  <a:lnTo>
                    <a:pt x="433447" y="296409"/>
                  </a:lnTo>
                  <a:lnTo>
                    <a:pt x="433899" y="293946"/>
                  </a:lnTo>
                  <a:lnTo>
                    <a:pt x="434804" y="290992"/>
                  </a:lnTo>
                  <a:lnTo>
                    <a:pt x="437518" y="289022"/>
                  </a:lnTo>
                  <a:lnTo>
                    <a:pt x="447926" y="282621"/>
                  </a:lnTo>
                  <a:lnTo>
                    <a:pt x="460142" y="277206"/>
                  </a:lnTo>
                  <a:lnTo>
                    <a:pt x="472810" y="271790"/>
                  </a:lnTo>
                  <a:lnTo>
                    <a:pt x="486384" y="266866"/>
                  </a:lnTo>
                  <a:lnTo>
                    <a:pt x="499504" y="260958"/>
                  </a:lnTo>
                  <a:lnTo>
                    <a:pt x="513078" y="255541"/>
                  </a:lnTo>
                  <a:lnTo>
                    <a:pt x="525746" y="249140"/>
                  </a:lnTo>
                  <a:lnTo>
                    <a:pt x="538416" y="242740"/>
                  </a:lnTo>
                  <a:lnTo>
                    <a:pt x="545655" y="239786"/>
                  </a:lnTo>
                  <a:lnTo>
                    <a:pt x="552442" y="237323"/>
                  </a:lnTo>
                  <a:lnTo>
                    <a:pt x="558775" y="233385"/>
                  </a:lnTo>
                  <a:lnTo>
                    <a:pt x="565110" y="229938"/>
                  </a:lnTo>
                  <a:lnTo>
                    <a:pt x="570539" y="225999"/>
                  </a:lnTo>
                  <a:lnTo>
                    <a:pt x="576874" y="222060"/>
                  </a:lnTo>
                  <a:lnTo>
                    <a:pt x="583660" y="217628"/>
                  </a:lnTo>
                  <a:lnTo>
                    <a:pt x="591804" y="214674"/>
                  </a:lnTo>
                  <a:lnTo>
                    <a:pt x="595877" y="210243"/>
                  </a:lnTo>
                  <a:lnTo>
                    <a:pt x="600854" y="207289"/>
                  </a:lnTo>
                  <a:lnTo>
                    <a:pt x="605830" y="204828"/>
                  </a:lnTo>
                  <a:lnTo>
                    <a:pt x="610807" y="202858"/>
                  </a:lnTo>
                  <a:lnTo>
                    <a:pt x="614880" y="200395"/>
                  </a:lnTo>
                  <a:lnTo>
                    <a:pt x="619404" y="198426"/>
                  </a:lnTo>
                  <a:lnTo>
                    <a:pt x="623476" y="195472"/>
                  </a:lnTo>
                  <a:lnTo>
                    <a:pt x="627096" y="192518"/>
                  </a:lnTo>
                  <a:lnTo>
                    <a:pt x="628453" y="188087"/>
                  </a:lnTo>
                  <a:lnTo>
                    <a:pt x="629810" y="184147"/>
                  </a:lnTo>
                  <a:lnTo>
                    <a:pt x="629810" y="179716"/>
                  </a:lnTo>
                  <a:lnTo>
                    <a:pt x="629810" y="176269"/>
                  </a:lnTo>
                  <a:lnTo>
                    <a:pt x="621666" y="179716"/>
                  </a:lnTo>
                  <a:lnTo>
                    <a:pt x="613975" y="184147"/>
                  </a:lnTo>
                  <a:lnTo>
                    <a:pt x="605830" y="188578"/>
                  </a:lnTo>
                  <a:lnTo>
                    <a:pt x="598139" y="193502"/>
                  </a:lnTo>
                  <a:lnTo>
                    <a:pt x="589542" y="197934"/>
                  </a:lnTo>
                  <a:lnTo>
                    <a:pt x="580946" y="202365"/>
                  </a:lnTo>
                  <a:lnTo>
                    <a:pt x="571444" y="205812"/>
                  </a:lnTo>
                  <a:lnTo>
                    <a:pt x="561491" y="208766"/>
                  </a:lnTo>
                  <a:lnTo>
                    <a:pt x="555156" y="212705"/>
                  </a:lnTo>
                  <a:lnTo>
                    <a:pt x="549275" y="216151"/>
                  </a:lnTo>
                  <a:lnTo>
                    <a:pt x="542940" y="218613"/>
                  </a:lnTo>
                  <a:lnTo>
                    <a:pt x="537058" y="221075"/>
                  </a:lnTo>
                  <a:lnTo>
                    <a:pt x="530724" y="222552"/>
                  </a:lnTo>
                  <a:lnTo>
                    <a:pt x="525294" y="224522"/>
                  </a:lnTo>
                  <a:lnTo>
                    <a:pt x="519865" y="226491"/>
                  </a:lnTo>
                  <a:lnTo>
                    <a:pt x="515340" y="229445"/>
                  </a:lnTo>
                  <a:lnTo>
                    <a:pt x="500410" y="233876"/>
                  </a:lnTo>
                  <a:lnTo>
                    <a:pt x="485479" y="239293"/>
                  </a:lnTo>
                  <a:lnTo>
                    <a:pt x="471001" y="244217"/>
                  </a:lnTo>
                  <a:lnTo>
                    <a:pt x="456521" y="249633"/>
                  </a:lnTo>
                  <a:lnTo>
                    <a:pt x="441591" y="253572"/>
                  </a:lnTo>
                  <a:lnTo>
                    <a:pt x="427112" y="257511"/>
                  </a:lnTo>
                  <a:lnTo>
                    <a:pt x="412182" y="259972"/>
                  </a:lnTo>
                  <a:lnTo>
                    <a:pt x="397704" y="260958"/>
                  </a:lnTo>
                  <a:lnTo>
                    <a:pt x="390917" y="245694"/>
                  </a:lnTo>
                  <a:lnTo>
                    <a:pt x="401775" y="236339"/>
                  </a:lnTo>
                  <a:lnTo>
                    <a:pt x="414896" y="229938"/>
                  </a:lnTo>
                  <a:lnTo>
                    <a:pt x="428470" y="225014"/>
                  </a:lnTo>
                  <a:lnTo>
                    <a:pt x="443401" y="220583"/>
                  </a:lnTo>
                  <a:lnTo>
                    <a:pt x="457427" y="215659"/>
                  </a:lnTo>
                  <a:lnTo>
                    <a:pt x="471453" y="210736"/>
                  </a:lnTo>
                  <a:lnTo>
                    <a:pt x="484574" y="204335"/>
                  </a:lnTo>
                  <a:lnTo>
                    <a:pt x="496337" y="196949"/>
                  </a:lnTo>
                  <a:lnTo>
                    <a:pt x="504029" y="193502"/>
                  </a:lnTo>
                  <a:lnTo>
                    <a:pt x="512174" y="190056"/>
                  </a:lnTo>
                  <a:lnTo>
                    <a:pt x="519412" y="186609"/>
                  </a:lnTo>
                  <a:lnTo>
                    <a:pt x="526652" y="183163"/>
                  </a:lnTo>
                  <a:lnTo>
                    <a:pt x="533439" y="179223"/>
                  </a:lnTo>
                  <a:lnTo>
                    <a:pt x="541130" y="175284"/>
                  </a:lnTo>
                  <a:lnTo>
                    <a:pt x="548822" y="171345"/>
                  </a:lnTo>
                  <a:lnTo>
                    <a:pt x="557418" y="168391"/>
                  </a:lnTo>
                  <a:lnTo>
                    <a:pt x="566014" y="163960"/>
                  </a:lnTo>
                  <a:lnTo>
                    <a:pt x="575064" y="160021"/>
                  </a:lnTo>
                  <a:lnTo>
                    <a:pt x="583208" y="155097"/>
                  </a:lnTo>
                  <a:lnTo>
                    <a:pt x="591352" y="150666"/>
                  </a:lnTo>
                  <a:lnTo>
                    <a:pt x="598591" y="145249"/>
                  </a:lnTo>
                  <a:lnTo>
                    <a:pt x="605830" y="139833"/>
                  </a:lnTo>
                  <a:lnTo>
                    <a:pt x="611713" y="133432"/>
                  </a:lnTo>
                  <a:lnTo>
                    <a:pt x="617594" y="127031"/>
                  </a:lnTo>
                  <a:lnTo>
                    <a:pt x="616237" y="124077"/>
                  </a:lnTo>
                  <a:lnTo>
                    <a:pt x="615784" y="121616"/>
                  </a:lnTo>
                  <a:lnTo>
                    <a:pt x="614880" y="118662"/>
                  </a:lnTo>
                  <a:lnTo>
                    <a:pt x="613523" y="116692"/>
                  </a:lnTo>
                  <a:lnTo>
                    <a:pt x="584113" y="132448"/>
                  </a:lnTo>
                  <a:lnTo>
                    <a:pt x="553346" y="147712"/>
                  </a:lnTo>
                  <a:lnTo>
                    <a:pt x="520769" y="161991"/>
                  </a:lnTo>
                  <a:lnTo>
                    <a:pt x="487288" y="175776"/>
                  </a:lnTo>
                  <a:lnTo>
                    <a:pt x="451998" y="187594"/>
                  </a:lnTo>
                  <a:lnTo>
                    <a:pt x="417159" y="198426"/>
                  </a:lnTo>
                  <a:lnTo>
                    <a:pt x="381868" y="207782"/>
                  </a:lnTo>
                  <a:lnTo>
                    <a:pt x="347028" y="216151"/>
                  </a:lnTo>
                  <a:lnTo>
                    <a:pt x="344314" y="215659"/>
                  </a:lnTo>
                  <a:lnTo>
                    <a:pt x="341599" y="215167"/>
                  </a:lnTo>
                  <a:lnTo>
                    <a:pt x="338885" y="214674"/>
                  </a:lnTo>
                  <a:lnTo>
                    <a:pt x="337527" y="214674"/>
                  </a:lnTo>
                  <a:lnTo>
                    <a:pt x="335266" y="210736"/>
                  </a:lnTo>
                  <a:lnTo>
                    <a:pt x="333908" y="208766"/>
                  </a:lnTo>
                  <a:lnTo>
                    <a:pt x="333002" y="206305"/>
                  </a:lnTo>
                  <a:lnTo>
                    <a:pt x="332098" y="202858"/>
                  </a:lnTo>
                  <a:lnTo>
                    <a:pt x="337527" y="185132"/>
                  </a:lnTo>
                  <a:lnTo>
                    <a:pt x="370556" y="177746"/>
                  </a:lnTo>
                  <a:lnTo>
                    <a:pt x="404491" y="168884"/>
                  </a:lnTo>
                  <a:lnTo>
                    <a:pt x="437518" y="158051"/>
                  </a:lnTo>
                  <a:lnTo>
                    <a:pt x="470095" y="145249"/>
                  </a:lnTo>
                  <a:lnTo>
                    <a:pt x="500862" y="129494"/>
                  </a:lnTo>
                  <a:lnTo>
                    <a:pt x="530724" y="112261"/>
                  </a:lnTo>
                  <a:lnTo>
                    <a:pt x="558775" y="91580"/>
                  </a:lnTo>
                  <a:lnTo>
                    <a:pt x="585017" y="68931"/>
                  </a:lnTo>
                  <a:lnTo>
                    <a:pt x="585017" y="61053"/>
                  </a:lnTo>
                  <a:lnTo>
                    <a:pt x="584113" y="54161"/>
                  </a:lnTo>
                  <a:lnTo>
                    <a:pt x="581398" y="47759"/>
                  </a:lnTo>
                  <a:lnTo>
                    <a:pt x="578231" y="41851"/>
                  </a:lnTo>
                  <a:lnTo>
                    <a:pt x="573255" y="35943"/>
                  </a:lnTo>
                  <a:lnTo>
                    <a:pt x="568278" y="30526"/>
                  </a:lnTo>
                  <a:lnTo>
                    <a:pt x="562848" y="25110"/>
                  </a:lnTo>
                  <a:lnTo>
                    <a:pt x="557418" y="19695"/>
                  </a:lnTo>
                  <a:lnTo>
                    <a:pt x="532533" y="7877"/>
                  </a:lnTo>
                  <a:lnTo>
                    <a:pt x="507196" y="1969"/>
                  </a:lnTo>
                  <a:lnTo>
                    <a:pt x="480501" y="0"/>
                  </a:lnTo>
                  <a:lnTo>
                    <a:pt x="454259" y="2954"/>
                  </a:lnTo>
                  <a:lnTo>
                    <a:pt x="427565" y="8370"/>
                  </a:lnTo>
                  <a:lnTo>
                    <a:pt x="401775" y="17232"/>
                  </a:lnTo>
                  <a:lnTo>
                    <a:pt x="376438" y="27572"/>
                  </a:lnTo>
                  <a:lnTo>
                    <a:pt x="352459" y="39389"/>
                  </a:lnTo>
                  <a:lnTo>
                    <a:pt x="347934" y="41358"/>
                  </a:lnTo>
                  <a:lnTo>
                    <a:pt x="343862" y="43821"/>
                  </a:lnTo>
                  <a:lnTo>
                    <a:pt x="339337" y="46282"/>
                  </a:lnTo>
                  <a:lnTo>
                    <a:pt x="335266" y="48745"/>
                  </a:lnTo>
                  <a:lnTo>
                    <a:pt x="330741" y="50714"/>
                  </a:lnTo>
                  <a:lnTo>
                    <a:pt x="327121" y="53176"/>
                  </a:lnTo>
                  <a:lnTo>
                    <a:pt x="323502" y="55638"/>
                  </a:lnTo>
                  <a:lnTo>
                    <a:pt x="321240" y="58592"/>
                  </a:lnTo>
                  <a:lnTo>
                    <a:pt x="318072" y="58592"/>
                  </a:lnTo>
                  <a:lnTo>
                    <a:pt x="316263" y="60069"/>
                  </a:lnTo>
                  <a:lnTo>
                    <a:pt x="313547" y="60562"/>
                  </a:lnTo>
                  <a:lnTo>
                    <a:pt x="310380" y="61546"/>
                  </a:lnTo>
                  <a:lnTo>
                    <a:pt x="307213" y="63516"/>
                  </a:lnTo>
                  <a:lnTo>
                    <a:pt x="304046" y="65977"/>
                  </a:lnTo>
                  <a:lnTo>
                    <a:pt x="299973" y="68440"/>
                  </a:lnTo>
                  <a:lnTo>
                    <a:pt x="296354" y="70901"/>
                  </a:lnTo>
                  <a:lnTo>
                    <a:pt x="292282" y="73364"/>
                  </a:lnTo>
                  <a:lnTo>
                    <a:pt x="288211" y="75825"/>
                  </a:lnTo>
                  <a:lnTo>
                    <a:pt x="284138" y="78779"/>
                  </a:lnTo>
                  <a:lnTo>
                    <a:pt x="281424" y="82226"/>
                  </a:lnTo>
                  <a:lnTo>
                    <a:pt x="274637" y="84687"/>
                  </a:lnTo>
                  <a:lnTo>
                    <a:pt x="268302" y="87642"/>
                  </a:lnTo>
                  <a:lnTo>
                    <a:pt x="261969" y="90596"/>
                  </a:lnTo>
                  <a:lnTo>
                    <a:pt x="256086" y="94043"/>
                  </a:lnTo>
                  <a:lnTo>
                    <a:pt x="249299" y="96504"/>
                  </a:lnTo>
                  <a:lnTo>
                    <a:pt x="242966" y="98967"/>
                  </a:lnTo>
                  <a:lnTo>
                    <a:pt x="236179" y="100444"/>
                  </a:lnTo>
                  <a:lnTo>
                    <a:pt x="229844" y="101921"/>
                  </a:lnTo>
                  <a:lnTo>
                    <a:pt x="180527" y="122600"/>
                  </a:lnTo>
                  <a:lnTo>
                    <a:pt x="180074" y="121616"/>
                  </a:lnTo>
                  <a:lnTo>
                    <a:pt x="179622" y="120139"/>
                  </a:lnTo>
                  <a:lnTo>
                    <a:pt x="179170" y="117676"/>
                  </a:lnTo>
                  <a:lnTo>
                    <a:pt x="179170" y="115215"/>
                  </a:lnTo>
                  <a:lnTo>
                    <a:pt x="227129" y="80749"/>
                  </a:lnTo>
                  <a:lnTo>
                    <a:pt x="227129" y="74841"/>
                  </a:lnTo>
                  <a:lnTo>
                    <a:pt x="226677" y="69917"/>
                  </a:lnTo>
                  <a:lnTo>
                    <a:pt x="224867" y="65486"/>
                  </a:lnTo>
                  <a:lnTo>
                    <a:pt x="223509" y="61053"/>
                  </a:lnTo>
                  <a:lnTo>
                    <a:pt x="221247" y="56622"/>
                  </a:lnTo>
                  <a:lnTo>
                    <a:pt x="218986" y="52191"/>
                  </a:lnTo>
                  <a:lnTo>
                    <a:pt x="217176" y="47759"/>
                  </a:lnTo>
                  <a:lnTo>
                    <a:pt x="216270" y="43821"/>
                  </a:lnTo>
                  <a:lnTo>
                    <a:pt x="177812" y="7877"/>
                  </a:lnTo>
                  <a:lnTo>
                    <a:pt x="173288" y="3939"/>
                  </a:lnTo>
                  <a:lnTo>
                    <a:pt x="169216" y="1477"/>
                  </a:lnTo>
                  <a:lnTo>
                    <a:pt x="164238" y="0"/>
                  </a:lnTo>
                  <a:lnTo>
                    <a:pt x="159261" y="0"/>
                  </a:lnTo>
                  <a:lnTo>
                    <a:pt x="153832" y="0"/>
                  </a:lnTo>
                  <a:lnTo>
                    <a:pt x="148403" y="1477"/>
                  </a:lnTo>
                  <a:lnTo>
                    <a:pt x="142974" y="3939"/>
                  </a:lnTo>
                  <a:lnTo>
                    <a:pt x="137996" y="7877"/>
                  </a:lnTo>
                  <a:lnTo>
                    <a:pt x="126686" y="17725"/>
                  </a:lnTo>
                  <a:lnTo>
                    <a:pt x="118089" y="27572"/>
                  </a:lnTo>
                  <a:lnTo>
                    <a:pt x="110397" y="37420"/>
                  </a:lnTo>
                  <a:lnTo>
                    <a:pt x="104063" y="47759"/>
                  </a:lnTo>
                  <a:lnTo>
                    <a:pt x="97729" y="57607"/>
                  </a:lnTo>
                  <a:lnTo>
                    <a:pt x="92299" y="67947"/>
                  </a:lnTo>
                  <a:lnTo>
                    <a:pt x="85965" y="77795"/>
                  </a:lnTo>
                  <a:lnTo>
                    <a:pt x="79631" y="88134"/>
                  </a:lnTo>
                  <a:lnTo>
                    <a:pt x="60628" y="118662"/>
                  </a:lnTo>
                  <a:lnTo>
                    <a:pt x="43435" y="152636"/>
                  </a:lnTo>
                  <a:lnTo>
                    <a:pt x="28051" y="187594"/>
                  </a:lnTo>
                  <a:lnTo>
                    <a:pt x="15383" y="225014"/>
                  </a:lnTo>
                  <a:lnTo>
                    <a:pt x="5881" y="262928"/>
                  </a:lnTo>
                  <a:lnTo>
                    <a:pt x="452" y="302317"/>
                  </a:lnTo>
                  <a:lnTo>
                    <a:pt x="0" y="342200"/>
                  </a:lnTo>
                  <a:lnTo>
                    <a:pt x="5881" y="382574"/>
                  </a:lnTo>
                  <a:lnTo>
                    <a:pt x="7239" y="411132"/>
                  </a:lnTo>
                  <a:lnTo>
                    <a:pt x="34386" y="418517"/>
                  </a:lnTo>
                  <a:lnTo>
                    <a:pt x="61984" y="424917"/>
                  </a:lnTo>
                  <a:lnTo>
                    <a:pt x="89584" y="429350"/>
                  </a:lnTo>
                  <a:lnTo>
                    <a:pt x="117637" y="432796"/>
                  </a:lnTo>
                  <a:lnTo>
                    <a:pt x="145689" y="434765"/>
                  </a:lnTo>
                  <a:lnTo>
                    <a:pt x="173741" y="437227"/>
                  </a:lnTo>
                  <a:lnTo>
                    <a:pt x="201792" y="439689"/>
                  </a:lnTo>
                  <a:lnTo>
                    <a:pt x="229844" y="443628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 Form 25"/>
            <p:cNvSpPr/>
            <p:nvPr/>
          </p:nvSpPr>
          <p:spPr>
            <a:xfrm>
              <a:off x="6675664" y="2871937"/>
              <a:ext cx="1150484" cy="880467"/>
            </a:xfrm>
            <a:custGeom>
              <a:avLst/>
              <a:gdLst/>
              <a:ahLst/>
              <a:cxnLst/>
              <a:rect l="0" t="0" r="0" b="0"/>
              <a:pathLst>
                <a:path w="1150484" h="880466">
                  <a:moveTo>
                    <a:pt x="1095455" y="746086"/>
                  </a:moveTo>
                  <a:lnTo>
                    <a:pt x="1095455" y="746086"/>
                  </a:lnTo>
                  <a:lnTo>
                    <a:pt x="1150484" y="707542"/>
                  </a:lnTo>
                  <a:lnTo>
                    <a:pt x="1135126" y="633619"/>
                  </a:lnTo>
                  <a:lnTo>
                    <a:pt x="1101426" y="566825"/>
                  </a:lnTo>
                  <a:lnTo>
                    <a:pt x="1051516" y="505575"/>
                  </a:lnTo>
                  <a:lnTo>
                    <a:pt x="990516" y="449078"/>
                  </a:lnTo>
                  <a:lnTo>
                    <a:pt x="920131" y="394691"/>
                  </a:lnTo>
                  <a:lnTo>
                    <a:pt x="845479" y="341627"/>
                  </a:lnTo>
                  <a:lnTo>
                    <a:pt x="769122" y="287769"/>
                  </a:lnTo>
                  <a:lnTo>
                    <a:pt x="695323" y="232327"/>
                  </a:lnTo>
                  <a:lnTo>
                    <a:pt x="665036" y="212526"/>
                  </a:lnTo>
                  <a:lnTo>
                    <a:pt x="630910" y="195366"/>
                  </a:lnTo>
                  <a:lnTo>
                    <a:pt x="592945" y="180318"/>
                  </a:lnTo>
                  <a:lnTo>
                    <a:pt x="552846" y="168437"/>
                  </a:lnTo>
                  <a:lnTo>
                    <a:pt x="509334" y="158932"/>
                  </a:lnTo>
                  <a:lnTo>
                    <a:pt x="464545" y="152596"/>
                  </a:lnTo>
                  <a:lnTo>
                    <a:pt x="418473" y="149165"/>
                  </a:lnTo>
                  <a:lnTo>
                    <a:pt x="371551" y="148901"/>
                  </a:lnTo>
                  <a:lnTo>
                    <a:pt x="366005" y="148372"/>
                  </a:lnTo>
                  <a:lnTo>
                    <a:pt x="363019" y="147053"/>
                  </a:lnTo>
                  <a:lnTo>
                    <a:pt x="362165" y="145468"/>
                  </a:lnTo>
                  <a:lnTo>
                    <a:pt x="363446" y="143884"/>
                  </a:lnTo>
                  <a:lnTo>
                    <a:pt x="365151" y="141772"/>
                  </a:lnTo>
                  <a:lnTo>
                    <a:pt x="367711" y="140188"/>
                  </a:lnTo>
                  <a:lnTo>
                    <a:pt x="370271" y="139132"/>
                  </a:lnTo>
                  <a:lnTo>
                    <a:pt x="372830" y="138868"/>
                  </a:lnTo>
                  <a:lnTo>
                    <a:pt x="378376" y="134379"/>
                  </a:lnTo>
                  <a:lnTo>
                    <a:pt x="383067" y="129628"/>
                  </a:lnTo>
                  <a:lnTo>
                    <a:pt x="386054" y="124084"/>
                  </a:lnTo>
                  <a:lnTo>
                    <a:pt x="388186" y="118539"/>
                  </a:lnTo>
                  <a:lnTo>
                    <a:pt x="388613" y="112203"/>
                  </a:lnTo>
                  <a:lnTo>
                    <a:pt x="387760" y="105867"/>
                  </a:lnTo>
                  <a:lnTo>
                    <a:pt x="385627" y="99795"/>
                  </a:lnTo>
                  <a:lnTo>
                    <a:pt x="382642" y="94251"/>
                  </a:lnTo>
                  <a:lnTo>
                    <a:pt x="310549" y="88178"/>
                  </a:lnTo>
                  <a:lnTo>
                    <a:pt x="316522" y="29041"/>
                  </a:lnTo>
                  <a:lnTo>
                    <a:pt x="315241" y="27457"/>
                  </a:lnTo>
                  <a:lnTo>
                    <a:pt x="313963" y="26137"/>
                  </a:lnTo>
                  <a:lnTo>
                    <a:pt x="312256" y="24288"/>
                  </a:lnTo>
                  <a:lnTo>
                    <a:pt x="310549" y="22705"/>
                  </a:lnTo>
                  <a:lnTo>
                    <a:pt x="308416" y="21121"/>
                  </a:lnTo>
                  <a:lnTo>
                    <a:pt x="306284" y="19536"/>
                  </a:lnTo>
                  <a:lnTo>
                    <a:pt x="303298" y="18216"/>
                  </a:lnTo>
                  <a:lnTo>
                    <a:pt x="300738" y="17424"/>
                  </a:lnTo>
                  <a:lnTo>
                    <a:pt x="272583" y="20593"/>
                  </a:lnTo>
                  <a:lnTo>
                    <a:pt x="268317" y="22705"/>
                  </a:lnTo>
                  <a:lnTo>
                    <a:pt x="265758" y="25081"/>
                  </a:lnTo>
                  <a:lnTo>
                    <a:pt x="262773" y="27457"/>
                  </a:lnTo>
                  <a:lnTo>
                    <a:pt x="260212" y="30360"/>
                  </a:lnTo>
                  <a:lnTo>
                    <a:pt x="256801" y="32736"/>
                  </a:lnTo>
                  <a:lnTo>
                    <a:pt x="252962" y="35377"/>
                  </a:lnTo>
                  <a:lnTo>
                    <a:pt x="247843" y="37489"/>
                  </a:lnTo>
                  <a:lnTo>
                    <a:pt x="241870" y="39601"/>
                  </a:lnTo>
                  <a:lnTo>
                    <a:pt x="237178" y="38809"/>
                  </a:lnTo>
                  <a:lnTo>
                    <a:pt x="233765" y="37489"/>
                  </a:lnTo>
                  <a:lnTo>
                    <a:pt x="231206" y="35641"/>
                  </a:lnTo>
                  <a:lnTo>
                    <a:pt x="229499" y="33793"/>
                  </a:lnTo>
                  <a:lnTo>
                    <a:pt x="227793" y="31153"/>
                  </a:lnTo>
                  <a:lnTo>
                    <a:pt x="227366" y="28512"/>
                  </a:lnTo>
                  <a:lnTo>
                    <a:pt x="226940" y="25872"/>
                  </a:lnTo>
                  <a:lnTo>
                    <a:pt x="226940" y="23497"/>
                  </a:lnTo>
                  <a:lnTo>
                    <a:pt x="224807" y="19536"/>
                  </a:lnTo>
                  <a:lnTo>
                    <a:pt x="221820" y="16104"/>
                  </a:lnTo>
                  <a:lnTo>
                    <a:pt x="217981" y="12672"/>
                  </a:lnTo>
                  <a:lnTo>
                    <a:pt x="213715" y="9504"/>
                  </a:lnTo>
                  <a:lnTo>
                    <a:pt x="208170" y="6336"/>
                  </a:lnTo>
                  <a:lnTo>
                    <a:pt x="203051" y="3696"/>
                  </a:lnTo>
                  <a:lnTo>
                    <a:pt x="197079" y="1320"/>
                  </a:lnTo>
                  <a:lnTo>
                    <a:pt x="191535" y="0"/>
                  </a:lnTo>
                  <a:lnTo>
                    <a:pt x="188121" y="0"/>
                  </a:lnTo>
                  <a:lnTo>
                    <a:pt x="184708" y="0"/>
                  </a:lnTo>
                  <a:lnTo>
                    <a:pt x="182576" y="0"/>
                  </a:lnTo>
                  <a:lnTo>
                    <a:pt x="180442" y="528"/>
                  </a:lnTo>
                  <a:lnTo>
                    <a:pt x="177883" y="792"/>
                  </a:lnTo>
                  <a:lnTo>
                    <a:pt x="175323" y="1583"/>
                  </a:lnTo>
                  <a:lnTo>
                    <a:pt x="152289" y="73658"/>
                  </a:lnTo>
                  <a:lnTo>
                    <a:pt x="62707" y="67586"/>
                  </a:lnTo>
                  <a:lnTo>
                    <a:pt x="52470" y="74714"/>
                  </a:lnTo>
                  <a:lnTo>
                    <a:pt x="47777" y="82370"/>
                  </a:lnTo>
                  <a:lnTo>
                    <a:pt x="46923" y="90290"/>
                  </a:lnTo>
                  <a:lnTo>
                    <a:pt x="49909" y="98211"/>
                  </a:lnTo>
                  <a:lnTo>
                    <a:pt x="54175" y="106131"/>
                  </a:lnTo>
                  <a:lnTo>
                    <a:pt x="59295" y="114315"/>
                  </a:lnTo>
                  <a:lnTo>
                    <a:pt x="63560" y="122764"/>
                  </a:lnTo>
                  <a:lnTo>
                    <a:pt x="66546" y="131476"/>
                  </a:lnTo>
                  <a:lnTo>
                    <a:pt x="63987" y="132796"/>
                  </a:lnTo>
                  <a:lnTo>
                    <a:pt x="61427" y="133852"/>
                  </a:lnTo>
                  <a:lnTo>
                    <a:pt x="58014" y="134379"/>
                  </a:lnTo>
                  <a:lnTo>
                    <a:pt x="55029" y="135172"/>
                  </a:lnTo>
                  <a:lnTo>
                    <a:pt x="51189" y="135436"/>
                  </a:lnTo>
                  <a:lnTo>
                    <a:pt x="47350" y="135700"/>
                  </a:lnTo>
                  <a:lnTo>
                    <a:pt x="43084" y="135700"/>
                  </a:lnTo>
                  <a:lnTo>
                    <a:pt x="39245" y="135964"/>
                  </a:lnTo>
                  <a:lnTo>
                    <a:pt x="31567" y="137284"/>
                  </a:lnTo>
                  <a:lnTo>
                    <a:pt x="25168" y="139660"/>
                  </a:lnTo>
                  <a:lnTo>
                    <a:pt x="19622" y="142565"/>
                  </a:lnTo>
                  <a:lnTo>
                    <a:pt x="15356" y="146524"/>
                  </a:lnTo>
                  <a:lnTo>
                    <a:pt x="10665" y="150220"/>
                  </a:lnTo>
                  <a:lnTo>
                    <a:pt x="6826" y="154444"/>
                  </a:lnTo>
                  <a:lnTo>
                    <a:pt x="3412" y="158404"/>
                  </a:lnTo>
                  <a:lnTo>
                    <a:pt x="0" y="162629"/>
                  </a:lnTo>
                  <a:lnTo>
                    <a:pt x="5119" y="180054"/>
                  </a:lnTo>
                  <a:lnTo>
                    <a:pt x="9812" y="183749"/>
                  </a:lnTo>
                  <a:lnTo>
                    <a:pt x="15783" y="187181"/>
                  </a:lnTo>
                  <a:lnTo>
                    <a:pt x="22609" y="190085"/>
                  </a:lnTo>
                  <a:lnTo>
                    <a:pt x="30713" y="193254"/>
                  </a:lnTo>
                  <a:lnTo>
                    <a:pt x="38818" y="195630"/>
                  </a:lnTo>
                  <a:lnTo>
                    <a:pt x="47777" y="198005"/>
                  </a:lnTo>
                  <a:lnTo>
                    <a:pt x="57162" y="199854"/>
                  </a:lnTo>
                  <a:lnTo>
                    <a:pt x="67400" y="201966"/>
                  </a:lnTo>
                  <a:lnTo>
                    <a:pt x="65266" y="207510"/>
                  </a:lnTo>
                  <a:lnTo>
                    <a:pt x="60573" y="212262"/>
                  </a:lnTo>
                  <a:lnTo>
                    <a:pt x="54175" y="216486"/>
                  </a:lnTo>
                  <a:lnTo>
                    <a:pt x="46923" y="220974"/>
                  </a:lnTo>
                  <a:lnTo>
                    <a:pt x="39245" y="224934"/>
                  </a:lnTo>
                  <a:lnTo>
                    <a:pt x="32420" y="229687"/>
                  </a:lnTo>
                  <a:lnTo>
                    <a:pt x="27301" y="234703"/>
                  </a:lnTo>
                  <a:lnTo>
                    <a:pt x="24742" y="240775"/>
                  </a:lnTo>
                  <a:lnTo>
                    <a:pt x="43084" y="267968"/>
                  </a:lnTo>
                  <a:lnTo>
                    <a:pt x="50763" y="269288"/>
                  </a:lnTo>
                  <a:lnTo>
                    <a:pt x="58441" y="269552"/>
                  </a:lnTo>
                  <a:lnTo>
                    <a:pt x="65693" y="269024"/>
                  </a:lnTo>
                  <a:lnTo>
                    <a:pt x="72946" y="267968"/>
                  </a:lnTo>
                  <a:lnTo>
                    <a:pt x="79771" y="265856"/>
                  </a:lnTo>
                  <a:lnTo>
                    <a:pt x="86596" y="263744"/>
                  </a:lnTo>
                  <a:lnTo>
                    <a:pt x="93847" y="261368"/>
                  </a:lnTo>
                  <a:lnTo>
                    <a:pt x="101953" y="258992"/>
                  </a:lnTo>
                  <a:lnTo>
                    <a:pt x="130106" y="314434"/>
                  </a:lnTo>
                  <a:lnTo>
                    <a:pt x="133093" y="315489"/>
                  </a:lnTo>
                  <a:lnTo>
                    <a:pt x="136932" y="316017"/>
                  </a:lnTo>
                  <a:lnTo>
                    <a:pt x="141198" y="315489"/>
                  </a:lnTo>
                  <a:lnTo>
                    <a:pt x="145889" y="314434"/>
                  </a:lnTo>
                  <a:lnTo>
                    <a:pt x="191535" y="265064"/>
                  </a:lnTo>
                  <a:lnTo>
                    <a:pt x="176603" y="340042"/>
                  </a:lnTo>
                  <a:lnTo>
                    <a:pt x="152289" y="361426"/>
                  </a:lnTo>
                  <a:lnTo>
                    <a:pt x="152289" y="363011"/>
                  </a:lnTo>
                  <a:lnTo>
                    <a:pt x="153142" y="364331"/>
                  </a:lnTo>
                  <a:lnTo>
                    <a:pt x="154421" y="365387"/>
                  </a:lnTo>
                  <a:lnTo>
                    <a:pt x="155701" y="366443"/>
                  </a:lnTo>
                  <a:lnTo>
                    <a:pt x="156982" y="367235"/>
                  </a:lnTo>
                  <a:lnTo>
                    <a:pt x="158687" y="368291"/>
                  </a:lnTo>
                  <a:lnTo>
                    <a:pt x="160821" y="369347"/>
                  </a:lnTo>
                  <a:lnTo>
                    <a:pt x="163379" y="371195"/>
                  </a:lnTo>
                  <a:lnTo>
                    <a:pt x="164232" y="385188"/>
                  </a:lnTo>
                  <a:lnTo>
                    <a:pt x="162953" y="399444"/>
                  </a:lnTo>
                  <a:lnTo>
                    <a:pt x="159114" y="413437"/>
                  </a:lnTo>
                  <a:lnTo>
                    <a:pt x="154848" y="427692"/>
                  </a:lnTo>
                  <a:lnTo>
                    <a:pt x="150582" y="441949"/>
                  </a:lnTo>
                  <a:lnTo>
                    <a:pt x="148449" y="456206"/>
                  </a:lnTo>
                  <a:lnTo>
                    <a:pt x="148877" y="470462"/>
                  </a:lnTo>
                  <a:lnTo>
                    <a:pt x="153568" y="484983"/>
                  </a:lnTo>
                  <a:lnTo>
                    <a:pt x="151862" y="498184"/>
                  </a:lnTo>
                  <a:lnTo>
                    <a:pt x="152714" y="510856"/>
                  </a:lnTo>
                  <a:lnTo>
                    <a:pt x="155275" y="522735"/>
                  </a:lnTo>
                  <a:lnTo>
                    <a:pt x="159114" y="534352"/>
                  </a:lnTo>
                  <a:lnTo>
                    <a:pt x="163379" y="545176"/>
                  </a:lnTo>
                  <a:lnTo>
                    <a:pt x="168498" y="555738"/>
                  </a:lnTo>
                  <a:lnTo>
                    <a:pt x="173617" y="566298"/>
                  </a:lnTo>
                  <a:lnTo>
                    <a:pt x="179162" y="576858"/>
                  </a:lnTo>
                  <a:lnTo>
                    <a:pt x="148023" y="604842"/>
                  </a:lnTo>
                  <a:lnTo>
                    <a:pt x="115603" y="635467"/>
                  </a:lnTo>
                  <a:lnTo>
                    <a:pt x="84462" y="667677"/>
                  </a:lnTo>
                  <a:lnTo>
                    <a:pt x="58441" y="701997"/>
                  </a:lnTo>
                  <a:lnTo>
                    <a:pt x="38818" y="737374"/>
                  </a:lnTo>
                  <a:lnTo>
                    <a:pt x="30288" y="774336"/>
                  </a:lnTo>
                  <a:lnTo>
                    <a:pt x="34552" y="812088"/>
                  </a:lnTo>
                  <a:lnTo>
                    <a:pt x="55455" y="850898"/>
                  </a:lnTo>
                  <a:lnTo>
                    <a:pt x="57588" y="854330"/>
                  </a:lnTo>
                  <a:lnTo>
                    <a:pt x="61427" y="857763"/>
                  </a:lnTo>
                  <a:lnTo>
                    <a:pt x="65266" y="860402"/>
                  </a:lnTo>
                  <a:lnTo>
                    <a:pt x="69959" y="863306"/>
                  </a:lnTo>
                  <a:lnTo>
                    <a:pt x="73798" y="865946"/>
                  </a:lnTo>
                  <a:lnTo>
                    <a:pt x="77210" y="868587"/>
                  </a:lnTo>
                  <a:lnTo>
                    <a:pt x="79343" y="871227"/>
                  </a:lnTo>
                  <a:lnTo>
                    <a:pt x="79771" y="874395"/>
                  </a:lnTo>
                  <a:lnTo>
                    <a:pt x="80623" y="874395"/>
                  </a:lnTo>
                  <a:lnTo>
                    <a:pt x="83182" y="874659"/>
                  </a:lnTo>
                  <a:lnTo>
                    <a:pt x="86596" y="874923"/>
                  </a:lnTo>
                  <a:lnTo>
                    <a:pt x="90435" y="875715"/>
                  </a:lnTo>
                  <a:lnTo>
                    <a:pt x="93847" y="876242"/>
                  </a:lnTo>
                  <a:lnTo>
                    <a:pt x="97260" y="877299"/>
                  </a:lnTo>
                  <a:lnTo>
                    <a:pt x="99392" y="878619"/>
                  </a:lnTo>
                  <a:lnTo>
                    <a:pt x="100672" y="880466"/>
                  </a:lnTo>
                  <a:lnTo>
                    <a:pt x="278556" y="870699"/>
                  </a:lnTo>
                  <a:lnTo>
                    <a:pt x="279410" y="867794"/>
                  </a:lnTo>
                  <a:lnTo>
                    <a:pt x="282395" y="865946"/>
                  </a:lnTo>
                  <a:lnTo>
                    <a:pt x="286661" y="864363"/>
                  </a:lnTo>
                  <a:lnTo>
                    <a:pt x="291779" y="863042"/>
                  </a:lnTo>
                  <a:lnTo>
                    <a:pt x="296472" y="861194"/>
                  </a:lnTo>
                  <a:lnTo>
                    <a:pt x="301165" y="859610"/>
                  </a:lnTo>
                  <a:lnTo>
                    <a:pt x="304151" y="857763"/>
                  </a:lnTo>
                  <a:lnTo>
                    <a:pt x="305431" y="855386"/>
                  </a:lnTo>
                  <a:lnTo>
                    <a:pt x="309695" y="854858"/>
                  </a:lnTo>
                  <a:lnTo>
                    <a:pt x="315668" y="854066"/>
                  </a:lnTo>
                  <a:lnTo>
                    <a:pt x="322920" y="852482"/>
                  </a:lnTo>
                  <a:lnTo>
                    <a:pt x="330598" y="850898"/>
                  </a:lnTo>
                  <a:lnTo>
                    <a:pt x="337850" y="848522"/>
                  </a:lnTo>
                  <a:lnTo>
                    <a:pt x="343823" y="846410"/>
                  </a:lnTo>
                  <a:lnTo>
                    <a:pt x="348089" y="843770"/>
                  </a:lnTo>
                  <a:lnTo>
                    <a:pt x="349794" y="841129"/>
                  </a:lnTo>
                  <a:lnTo>
                    <a:pt x="352781" y="840338"/>
                  </a:lnTo>
                  <a:lnTo>
                    <a:pt x="357473" y="838489"/>
                  </a:lnTo>
                  <a:lnTo>
                    <a:pt x="362592" y="835586"/>
                  </a:lnTo>
                  <a:lnTo>
                    <a:pt x="368137" y="832681"/>
                  </a:lnTo>
                  <a:lnTo>
                    <a:pt x="372830" y="829250"/>
                  </a:lnTo>
                  <a:lnTo>
                    <a:pt x="377096" y="826081"/>
                  </a:lnTo>
                  <a:lnTo>
                    <a:pt x="380081" y="823177"/>
                  </a:lnTo>
                  <a:lnTo>
                    <a:pt x="381361" y="821329"/>
                  </a:lnTo>
                  <a:lnTo>
                    <a:pt x="383067" y="820538"/>
                  </a:lnTo>
                  <a:lnTo>
                    <a:pt x="386481" y="819217"/>
                  </a:lnTo>
                  <a:lnTo>
                    <a:pt x="389893" y="816841"/>
                  </a:lnTo>
                  <a:lnTo>
                    <a:pt x="394159" y="814729"/>
                  </a:lnTo>
                  <a:lnTo>
                    <a:pt x="397572" y="811825"/>
                  </a:lnTo>
                  <a:lnTo>
                    <a:pt x="401411" y="809712"/>
                  </a:lnTo>
                  <a:lnTo>
                    <a:pt x="403543" y="807600"/>
                  </a:lnTo>
                  <a:lnTo>
                    <a:pt x="404823" y="806281"/>
                  </a:lnTo>
                  <a:lnTo>
                    <a:pt x="406956" y="805752"/>
                  </a:lnTo>
                  <a:lnTo>
                    <a:pt x="408663" y="804961"/>
                  </a:lnTo>
                  <a:lnTo>
                    <a:pt x="410368" y="803904"/>
                  </a:lnTo>
                  <a:lnTo>
                    <a:pt x="412075" y="802849"/>
                  </a:lnTo>
                  <a:lnTo>
                    <a:pt x="413355" y="801264"/>
                  </a:lnTo>
                  <a:lnTo>
                    <a:pt x="415488" y="800209"/>
                  </a:lnTo>
                  <a:lnTo>
                    <a:pt x="417620" y="799416"/>
                  </a:lnTo>
                  <a:lnTo>
                    <a:pt x="420607" y="799416"/>
                  </a:lnTo>
                  <a:lnTo>
                    <a:pt x="422739" y="795721"/>
                  </a:lnTo>
                  <a:lnTo>
                    <a:pt x="429564" y="791761"/>
                  </a:lnTo>
                  <a:lnTo>
                    <a:pt x="439376" y="787273"/>
                  </a:lnTo>
                  <a:lnTo>
                    <a:pt x="451321" y="782784"/>
                  </a:lnTo>
                  <a:lnTo>
                    <a:pt x="463265" y="778296"/>
                  </a:lnTo>
                  <a:lnTo>
                    <a:pt x="475209" y="774863"/>
                  </a:lnTo>
                  <a:lnTo>
                    <a:pt x="484593" y="772487"/>
                  </a:lnTo>
                  <a:lnTo>
                    <a:pt x="491845" y="771960"/>
                  </a:lnTo>
                  <a:lnTo>
                    <a:pt x="494831" y="766679"/>
                  </a:lnTo>
                  <a:lnTo>
                    <a:pt x="503789" y="762191"/>
                  </a:lnTo>
                  <a:lnTo>
                    <a:pt x="516587" y="757967"/>
                  </a:lnTo>
                  <a:lnTo>
                    <a:pt x="531091" y="754007"/>
                  </a:lnTo>
                  <a:lnTo>
                    <a:pt x="545167" y="750046"/>
                  </a:lnTo>
                  <a:lnTo>
                    <a:pt x="557965" y="746086"/>
                  </a:lnTo>
                  <a:lnTo>
                    <a:pt x="566497" y="741862"/>
                  </a:lnTo>
                  <a:lnTo>
                    <a:pt x="570336" y="737903"/>
                  </a:lnTo>
                  <a:lnTo>
                    <a:pt x="578015" y="736846"/>
                  </a:lnTo>
                  <a:lnTo>
                    <a:pt x="590811" y="734207"/>
                  </a:lnTo>
                  <a:lnTo>
                    <a:pt x="606595" y="730246"/>
                  </a:lnTo>
                  <a:lnTo>
                    <a:pt x="624512" y="725758"/>
                  </a:lnTo>
                  <a:lnTo>
                    <a:pt x="641148" y="720742"/>
                  </a:lnTo>
                  <a:lnTo>
                    <a:pt x="655651" y="716254"/>
                  </a:lnTo>
                  <a:lnTo>
                    <a:pt x="665890" y="712030"/>
                  </a:lnTo>
                  <a:lnTo>
                    <a:pt x="669729" y="709126"/>
                  </a:lnTo>
                  <a:lnTo>
                    <a:pt x="674848" y="708333"/>
                  </a:lnTo>
                  <a:lnTo>
                    <a:pt x="682100" y="706749"/>
                  </a:lnTo>
                  <a:lnTo>
                    <a:pt x="690204" y="704637"/>
                  </a:lnTo>
                  <a:lnTo>
                    <a:pt x="699162" y="702261"/>
                  </a:lnTo>
                  <a:lnTo>
                    <a:pt x="706841" y="699357"/>
                  </a:lnTo>
                  <a:lnTo>
                    <a:pt x="714519" y="696981"/>
                  </a:lnTo>
                  <a:lnTo>
                    <a:pt x="720492" y="694870"/>
                  </a:lnTo>
                  <a:lnTo>
                    <a:pt x="724757" y="693813"/>
                  </a:lnTo>
                  <a:lnTo>
                    <a:pt x="724757" y="690909"/>
                  </a:lnTo>
                  <a:lnTo>
                    <a:pt x="742674" y="687741"/>
                  </a:lnTo>
                  <a:lnTo>
                    <a:pt x="771681" y="687213"/>
                  </a:lnTo>
                  <a:lnTo>
                    <a:pt x="807087" y="688268"/>
                  </a:lnTo>
                  <a:lnTo>
                    <a:pt x="845052" y="691173"/>
                  </a:lnTo>
                  <a:lnTo>
                    <a:pt x="880885" y="694342"/>
                  </a:lnTo>
                  <a:lnTo>
                    <a:pt x="912026" y="697773"/>
                  </a:lnTo>
                  <a:lnTo>
                    <a:pt x="933354" y="700942"/>
                  </a:lnTo>
                  <a:lnTo>
                    <a:pt x="941886" y="703582"/>
                  </a:lnTo>
                  <a:lnTo>
                    <a:pt x="945299" y="703582"/>
                  </a:lnTo>
                  <a:lnTo>
                    <a:pt x="949991" y="704373"/>
                  </a:lnTo>
                  <a:lnTo>
                    <a:pt x="955109" y="705166"/>
                  </a:lnTo>
                  <a:lnTo>
                    <a:pt x="961082" y="706749"/>
                  </a:lnTo>
                  <a:lnTo>
                    <a:pt x="965775" y="708333"/>
                  </a:lnTo>
                  <a:lnTo>
                    <a:pt x="970039" y="709918"/>
                  </a:lnTo>
                  <a:lnTo>
                    <a:pt x="972600" y="711766"/>
                  </a:lnTo>
                  <a:lnTo>
                    <a:pt x="973880" y="713614"/>
                  </a:lnTo>
                  <a:lnTo>
                    <a:pt x="975159" y="713614"/>
                  </a:lnTo>
                  <a:lnTo>
                    <a:pt x="977719" y="713614"/>
                  </a:lnTo>
                  <a:lnTo>
                    <a:pt x="979851" y="713614"/>
                  </a:lnTo>
                  <a:lnTo>
                    <a:pt x="982837" y="714142"/>
                  </a:lnTo>
                  <a:lnTo>
                    <a:pt x="984970" y="714406"/>
                  </a:lnTo>
                  <a:lnTo>
                    <a:pt x="987530" y="715197"/>
                  </a:lnTo>
                  <a:lnTo>
                    <a:pt x="988810" y="716254"/>
                  </a:lnTo>
                  <a:lnTo>
                    <a:pt x="989664" y="718102"/>
                  </a:lnTo>
                  <a:lnTo>
                    <a:pt x="990942" y="718102"/>
                  </a:lnTo>
                  <a:lnTo>
                    <a:pt x="993503" y="718102"/>
                  </a:lnTo>
                  <a:lnTo>
                    <a:pt x="996062" y="718102"/>
                  </a:lnTo>
                  <a:lnTo>
                    <a:pt x="999048" y="718630"/>
                  </a:lnTo>
                  <a:lnTo>
                    <a:pt x="1001181" y="719159"/>
                  </a:lnTo>
                  <a:lnTo>
                    <a:pt x="1003740" y="720214"/>
                  </a:lnTo>
                  <a:lnTo>
                    <a:pt x="1005019" y="721533"/>
                  </a:lnTo>
                  <a:lnTo>
                    <a:pt x="1005873" y="723383"/>
                  </a:lnTo>
                  <a:lnTo>
                    <a:pt x="1009712" y="723383"/>
                  </a:lnTo>
                  <a:lnTo>
                    <a:pt x="1013978" y="723910"/>
                  </a:lnTo>
                  <a:lnTo>
                    <a:pt x="1017817" y="724702"/>
                  </a:lnTo>
                  <a:lnTo>
                    <a:pt x="1021656" y="725495"/>
                  </a:lnTo>
                  <a:lnTo>
                    <a:pt x="1025070" y="726286"/>
                  </a:lnTo>
                  <a:lnTo>
                    <a:pt x="1028908" y="727078"/>
                  </a:lnTo>
                  <a:lnTo>
                    <a:pt x="1033174" y="727342"/>
                  </a:lnTo>
                  <a:lnTo>
                    <a:pt x="1037866" y="727871"/>
                  </a:lnTo>
                  <a:lnTo>
                    <a:pt x="1037866" y="729190"/>
                  </a:lnTo>
                  <a:lnTo>
                    <a:pt x="1038293" y="729983"/>
                  </a:lnTo>
                  <a:lnTo>
                    <a:pt x="1038720" y="730246"/>
                  </a:lnTo>
                  <a:lnTo>
                    <a:pt x="1039572" y="730510"/>
                  </a:lnTo>
                  <a:lnTo>
                    <a:pt x="1040000" y="730510"/>
                  </a:lnTo>
                  <a:lnTo>
                    <a:pt x="1040425" y="730774"/>
                  </a:lnTo>
                  <a:lnTo>
                    <a:pt x="1040852" y="731566"/>
                  </a:lnTo>
                  <a:lnTo>
                    <a:pt x="1041279" y="733414"/>
                  </a:lnTo>
                  <a:lnTo>
                    <a:pt x="1048104" y="733943"/>
                  </a:lnTo>
                  <a:lnTo>
                    <a:pt x="1055356" y="735526"/>
                  </a:lnTo>
                  <a:lnTo>
                    <a:pt x="1062181" y="737638"/>
                  </a:lnTo>
                  <a:lnTo>
                    <a:pt x="1069007" y="740543"/>
                  </a:lnTo>
                  <a:lnTo>
                    <a:pt x="1075405" y="742919"/>
                  </a:lnTo>
                  <a:lnTo>
                    <a:pt x="1082230" y="745295"/>
                  </a:lnTo>
                  <a:lnTo>
                    <a:pt x="1089055" y="746879"/>
                  </a:lnTo>
                  <a:lnTo>
                    <a:pt x="1096733" y="747670"/>
                  </a:lnTo>
                  <a:lnTo>
                    <a:pt x="1095455" y="746086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 Form 26"/>
            <p:cNvSpPr/>
            <p:nvPr/>
          </p:nvSpPr>
          <p:spPr>
            <a:xfrm>
              <a:off x="6757141" y="3443778"/>
              <a:ext cx="1035733" cy="290937"/>
            </a:xfrm>
            <a:custGeom>
              <a:avLst/>
              <a:gdLst/>
              <a:ahLst/>
              <a:cxnLst/>
              <a:rect l="0" t="0" r="0" b="0"/>
              <a:pathLst>
                <a:path w="1035733" h="290936">
                  <a:moveTo>
                    <a:pt x="1035733" y="100059"/>
                  </a:moveTo>
                  <a:lnTo>
                    <a:pt x="1035733" y="100059"/>
                  </a:lnTo>
                  <a:lnTo>
                    <a:pt x="986676" y="4224"/>
                  </a:lnTo>
                  <a:lnTo>
                    <a:pt x="941033" y="528"/>
                  </a:lnTo>
                  <a:lnTo>
                    <a:pt x="894109" y="0"/>
                  </a:lnTo>
                  <a:lnTo>
                    <a:pt x="845479" y="1584"/>
                  </a:lnTo>
                  <a:lnTo>
                    <a:pt x="797276" y="5016"/>
                  </a:lnTo>
                  <a:lnTo>
                    <a:pt x="747792" y="9504"/>
                  </a:lnTo>
                  <a:lnTo>
                    <a:pt x="698736" y="14785"/>
                  </a:lnTo>
                  <a:lnTo>
                    <a:pt x="650106" y="19800"/>
                  </a:lnTo>
                  <a:lnTo>
                    <a:pt x="603182" y="24817"/>
                  </a:lnTo>
                  <a:lnTo>
                    <a:pt x="514454" y="42505"/>
                  </a:lnTo>
                  <a:lnTo>
                    <a:pt x="428285" y="61249"/>
                  </a:lnTo>
                  <a:lnTo>
                    <a:pt x="345102" y="81314"/>
                  </a:lnTo>
                  <a:lnTo>
                    <a:pt x="266612" y="104283"/>
                  </a:lnTo>
                  <a:lnTo>
                    <a:pt x="192387" y="130420"/>
                  </a:lnTo>
                  <a:lnTo>
                    <a:pt x="124560" y="161573"/>
                  </a:lnTo>
                  <a:lnTo>
                    <a:pt x="62707" y="197742"/>
                  </a:lnTo>
                  <a:lnTo>
                    <a:pt x="9385" y="240511"/>
                  </a:lnTo>
                  <a:lnTo>
                    <a:pt x="8105" y="242623"/>
                  </a:lnTo>
                  <a:lnTo>
                    <a:pt x="7678" y="244999"/>
                  </a:lnTo>
                  <a:lnTo>
                    <a:pt x="6824" y="246847"/>
                  </a:lnTo>
                  <a:lnTo>
                    <a:pt x="6824" y="248696"/>
                  </a:lnTo>
                  <a:lnTo>
                    <a:pt x="6824" y="250016"/>
                  </a:lnTo>
                  <a:lnTo>
                    <a:pt x="6824" y="251599"/>
                  </a:lnTo>
                  <a:lnTo>
                    <a:pt x="6824" y="252920"/>
                  </a:lnTo>
                  <a:lnTo>
                    <a:pt x="6824" y="253975"/>
                  </a:lnTo>
                  <a:lnTo>
                    <a:pt x="1705" y="256880"/>
                  </a:lnTo>
                  <a:lnTo>
                    <a:pt x="0" y="260576"/>
                  </a:lnTo>
                  <a:lnTo>
                    <a:pt x="853" y="264273"/>
                  </a:lnTo>
                  <a:lnTo>
                    <a:pt x="3839" y="268232"/>
                  </a:lnTo>
                  <a:lnTo>
                    <a:pt x="7678" y="271664"/>
                  </a:lnTo>
                  <a:lnTo>
                    <a:pt x="12797" y="275097"/>
                  </a:lnTo>
                  <a:lnTo>
                    <a:pt x="17915" y="277736"/>
                  </a:lnTo>
                  <a:lnTo>
                    <a:pt x="23035" y="279848"/>
                  </a:lnTo>
                  <a:lnTo>
                    <a:pt x="36686" y="284864"/>
                  </a:lnTo>
                  <a:lnTo>
                    <a:pt x="50336" y="288560"/>
                  </a:lnTo>
                  <a:lnTo>
                    <a:pt x="63986" y="290145"/>
                  </a:lnTo>
                  <a:lnTo>
                    <a:pt x="78064" y="290936"/>
                  </a:lnTo>
                  <a:lnTo>
                    <a:pt x="91288" y="289881"/>
                  </a:lnTo>
                  <a:lnTo>
                    <a:pt x="104938" y="288033"/>
                  </a:lnTo>
                  <a:lnTo>
                    <a:pt x="117735" y="285128"/>
                  </a:lnTo>
                  <a:lnTo>
                    <a:pt x="130959" y="281433"/>
                  </a:lnTo>
                  <a:lnTo>
                    <a:pt x="162952" y="266647"/>
                  </a:lnTo>
                  <a:lnTo>
                    <a:pt x="194519" y="251071"/>
                  </a:lnTo>
                  <a:lnTo>
                    <a:pt x="225233" y="235231"/>
                  </a:lnTo>
                  <a:lnTo>
                    <a:pt x="256373" y="219391"/>
                  </a:lnTo>
                  <a:lnTo>
                    <a:pt x="287088" y="203550"/>
                  </a:lnTo>
                  <a:lnTo>
                    <a:pt x="318227" y="188766"/>
                  </a:lnTo>
                  <a:lnTo>
                    <a:pt x="349794" y="175301"/>
                  </a:lnTo>
                  <a:lnTo>
                    <a:pt x="382215" y="163685"/>
                  </a:lnTo>
                  <a:lnTo>
                    <a:pt x="383494" y="162892"/>
                  </a:lnTo>
                  <a:lnTo>
                    <a:pt x="385626" y="162101"/>
                  </a:lnTo>
                  <a:lnTo>
                    <a:pt x="387760" y="161044"/>
                  </a:lnTo>
                  <a:lnTo>
                    <a:pt x="390319" y="159989"/>
                  </a:lnTo>
                  <a:lnTo>
                    <a:pt x="392879" y="158404"/>
                  </a:lnTo>
                  <a:lnTo>
                    <a:pt x="395438" y="156820"/>
                  </a:lnTo>
                  <a:lnTo>
                    <a:pt x="397998" y="154973"/>
                  </a:lnTo>
                  <a:lnTo>
                    <a:pt x="400557" y="153125"/>
                  </a:lnTo>
                  <a:lnTo>
                    <a:pt x="455160" y="134908"/>
                  </a:lnTo>
                  <a:lnTo>
                    <a:pt x="514454" y="115900"/>
                  </a:lnTo>
                  <a:lnTo>
                    <a:pt x="577161" y="96627"/>
                  </a:lnTo>
                  <a:lnTo>
                    <a:pt x="642854" y="78675"/>
                  </a:lnTo>
                  <a:lnTo>
                    <a:pt x="710253" y="62570"/>
                  </a:lnTo>
                  <a:lnTo>
                    <a:pt x="778932" y="49898"/>
                  </a:lnTo>
                  <a:lnTo>
                    <a:pt x="848892" y="40921"/>
                  </a:lnTo>
                  <a:lnTo>
                    <a:pt x="919276" y="37753"/>
                  </a:lnTo>
                  <a:lnTo>
                    <a:pt x="936767" y="47257"/>
                  </a:lnTo>
                  <a:lnTo>
                    <a:pt x="952124" y="58082"/>
                  </a:lnTo>
                  <a:lnTo>
                    <a:pt x="964495" y="69170"/>
                  </a:lnTo>
                  <a:lnTo>
                    <a:pt x="974732" y="81314"/>
                  </a:lnTo>
                  <a:lnTo>
                    <a:pt x="982411" y="93459"/>
                  </a:lnTo>
                  <a:lnTo>
                    <a:pt x="987957" y="106131"/>
                  </a:lnTo>
                  <a:lnTo>
                    <a:pt x="991369" y="118803"/>
                  </a:lnTo>
                  <a:lnTo>
                    <a:pt x="993076" y="131740"/>
                  </a:lnTo>
                  <a:lnTo>
                    <a:pt x="991369" y="132532"/>
                  </a:lnTo>
                  <a:lnTo>
                    <a:pt x="990089" y="134115"/>
                  </a:lnTo>
                  <a:lnTo>
                    <a:pt x="987957" y="135964"/>
                  </a:lnTo>
                  <a:lnTo>
                    <a:pt x="987103" y="138341"/>
                  </a:lnTo>
                  <a:lnTo>
                    <a:pt x="985823" y="140188"/>
                  </a:lnTo>
                  <a:lnTo>
                    <a:pt x="986250" y="142300"/>
                  </a:lnTo>
                  <a:lnTo>
                    <a:pt x="987530" y="143884"/>
                  </a:lnTo>
                  <a:lnTo>
                    <a:pt x="990516" y="145468"/>
                  </a:lnTo>
                  <a:lnTo>
                    <a:pt x="993076" y="144941"/>
                  </a:lnTo>
                  <a:lnTo>
                    <a:pt x="997341" y="144412"/>
                  </a:lnTo>
                  <a:lnTo>
                    <a:pt x="999473" y="143884"/>
                  </a:lnTo>
                  <a:lnTo>
                    <a:pt x="1001607" y="143356"/>
                  </a:lnTo>
                  <a:lnTo>
                    <a:pt x="1003740" y="142829"/>
                  </a:lnTo>
                  <a:lnTo>
                    <a:pt x="1006299" y="142565"/>
                  </a:lnTo>
                  <a:lnTo>
                    <a:pt x="1035733" y="100059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 Form 27"/>
            <p:cNvSpPr/>
            <p:nvPr/>
          </p:nvSpPr>
          <p:spPr>
            <a:xfrm>
              <a:off x="6821554" y="3257652"/>
              <a:ext cx="899229" cy="248961"/>
            </a:xfrm>
            <a:custGeom>
              <a:avLst/>
              <a:gdLst/>
              <a:ahLst/>
              <a:cxnLst/>
              <a:rect l="0" t="0" r="0" b="0"/>
              <a:pathLst>
                <a:path w="899228" h="248960">
                  <a:moveTo>
                    <a:pt x="896669" y="157085"/>
                  </a:moveTo>
                  <a:lnTo>
                    <a:pt x="896669" y="157085"/>
                  </a:lnTo>
                  <a:lnTo>
                    <a:pt x="714094" y="0"/>
                  </a:lnTo>
                  <a:lnTo>
                    <a:pt x="638162" y="3696"/>
                  </a:lnTo>
                  <a:lnTo>
                    <a:pt x="565217" y="14257"/>
                  </a:lnTo>
                  <a:lnTo>
                    <a:pt x="494405" y="29833"/>
                  </a:lnTo>
                  <a:lnTo>
                    <a:pt x="426152" y="49634"/>
                  </a:lnTo>
                  <a:lnTo>
                    <a:pt x="359180" y="71282"/>
                  </a:lnTo>
                  <a:lnTo>
                    <a:pt x="294339" y="93987"/>
                  </a:lnTo>
                  <a:lnTo>
                    <a:pt x="230779" y="116428"/>
                  </a:lnTo>
                  <a:lnTo>
                    <a:pt x="169351" y="137284"/>
                  </a:lnTo>
                  <a:lnTo>
                    <a:pt x="158687" y="142829"/>
                  </a:lnTo>
                  <a:lnTo>
                    <a:pt x="148450" y="148372"/>
                  </a:lnTo>
                  <a:lnTo>
                    <a:pt x="138211" y="153125"/>
                  </a:lnTo>
                  <a:lnTo>
                    <a:pt x="128827" y="157877"/>
                  </a:lnTo>
                  <a:lnTo>
                    <a:pt x="119442" y="161837"/>
                  </a:lnTo>
                  <a:lnTo>
                    <a:pt x="110483" y="165534"/>
                  </a:lnTo>
                  <a:lnTo>
                    <a:pt x="101526" y="168701"/>
                  </a:lnTo>
                  <a:lnTo>
                    <a:pt x="93421" y="171606"/>
                  </a:lnTo>
                  <a:lnTo>
                    <a:pt x="77637" y="189030"/>
                  </a:lnTo>
                  <a:lnTo>
                    <a:pt x="0" y="248960"/>
                  </a:lnTo>
                  <a:lnTo>
                    <a:pt x="17917" y="246320"/>
                  </a:lnTo>
                  <a:lnTo>
                    <a:pt x="37113" y="242624"/>
                  </a:lnTo>
                  <a:lnTo>
                    <a:pt x="56309" y="238136"/>
                  </a:lnTo>
                  <a:lnTo>
                    <a:pt x="76784" y="233384"/>
                  </a:lnTo>
                  <a:lnTo>
                    <a:pt x="97260" y="228103"/>
                  </a:lnTo>
                  <a:lnTo>
                    <a:pt x="119015" y="223615"/>
                  </a:lnTo>
                  <a:lnTo>
                    <a:pt x="141625" y="219655"/>
                  </a:lnTo>
                  <a:lnTo>
                    <a:pt x="165939" y="217015"/>
                  </a:lnTo>
                  <a:lnTo>
                    <a:pt x="257228" y="200118"/>
                  </a:lnTo>
                  <a:lnTo>
                    <a:pt x="349368" y="186654"/>
                  </a:lnTo>
                  <a:lnTo>
                    <a:pt x="441082" y="175301"/>
                  </a:lnTo>
                  <a:lnTo>
                    <a:pt x="533224" y="167382"/>
                  </a:lnTo>
                  <a:lnTo>
                    <a:pt x="624939" y="161837"/>
                  </a:lnTo>
                  <a:lnTo>
                    <a:pt x="716652" y="159197"/>
                  </a:lnTo>
                  <a:lnTo>
                    <a:pt x="807940" y="159197"/>
                  </a:lnTo>
                  <a:lnTo>
                    <a:pt x="899228" y="162365"/>
                  </a:lnTo>
                  <a:lnTo>
                    <a:pt x="898375" y="161310"/>
                  </a:lnTo>
                  <a:lnTo>
                    <a:pt x="897949" y="159725"/>
                  </a:lnTo>
                  <a:lnTo>
                    <a:pt x="896669" y="157877"/>
                  </a:lnTo>
                  <a:lnTo>
                    <a:pt x="896669" y="157085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 Form 28"/>
            <p:cNvSpPr/>
            <p:nvPr/>
          </p:nvSpPr>
          <p:spPr>
            <a:xfrm>
              <a:off x="7488723" y="3504237"/>
              <a:ext cx="215850" cy="53330"/>
            </a:xfrm>
            <a:custGeom>
              <a:avLst/>
              <a:gdLst/>
              <a:ahLst/>
              <a:cxnLst/>
              <a:rect l="0" t="0" r="0" b="0"/>
              <a:pathLst>
                <a:path w="215849" h="53329">
                  <a:moveTo>
                    <a:pt x="215849" y="53065"/>
                  </a:moveTo>
                  <a:lnTo>
                    <a:pt x="215849" y="53065"/>
                  </a:lnTo>
                  <a:lnTo>
                    <a:pt x="213716" y="44617"/>
                  </a:lnTo>
                  <a:lnTo>
                    <a:pt x="210729" y="36696"/>
                  </a:lnTo>
                  <a:lnTo>
                    <a:pt x="206038" y="29041"/>
                  </a:lnTo>
                  <a:lnTo>
                    <a:pt x="200492" y="22176"/>
                  </a:lnTo>
                  <a:lnTo>
                    <a:pt x="193240" y="15576"/>
                  </a:lnTo>
                  <a:lnTo>
                    <a:pt x="185135" y="10031"/>
                  </a:lnTo>
                  <a:lnTo>
                    <a:pt x="175751" y="5279"/>
                  </a:lnTo>
                  <a:lnTo>
                    <a:pt x="165939" y="1583"/>
                  </a:lnTo>
                  <a:lnTo>
                    <a:pt x="142904" y="0"/>
                  </a:lnTo>
                  <a:lnTo>
                    <a:pt x="121575" y="1055"/>
                  </a:lnTo>
                  <a:lnTo>
                    <a:pt x="100672" y="3695"/>
                  </a:lnTo>
                  <a:lnTo>
                    <a:pt x="81050" y="7655"/>
                  </a:lnTo>
                  <a:lnTo>
                    <a:pt x="61001" y="11879"/>
                  </a:lnTo>
                  <a:lnTo>
                    <a:pt x="41377" y="16367"/>
                  </a:lnTo>
                  <a:lnTo>
                    <a:pt x="20902" y="20328"/>
                  </a:lnTo>
                  <a:lnTo>
                    <a:pt x="0" y="23496"/>
                  </a:lnTo>
                  <a:lnTo>
                    <a:pt x="171911" y="48577"/>
                  </a:lnTo>
                  <a:lnTo>
                    <a:pt x="174044" y="50425"/>
                  </a:lnTo>
                  <a:lnTo>
                    <a:pt x="179163" y="52009"/>
                  </a:lnTo>
                  <a:lnTo>
                    <a:pt x="184708" y="52801"/>
                  </a:lnTo>
                  <a:lnTo>
                    <a:pt x="191535" y="53329"/>
                  </a:lnTo>
                  <a:lnTo>
                    <a:pt x="197933" y="53065"/>
                  </a:lnTo>
                  <a:lnTo>
                    <a:pt x="204758" y="53065"/>
                  </a:lnTo>
                  <a:lnTo>
                    <a:pt x="210729" y="53065"/>
                  </a:lnTo>
                  <a:lnTo>
                    <a:pt x="215849" y="53065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 Form 29"/>
            <p:cNvSpPr/>
            <p:nvPr/>
          </p:nvSpPr>
          <p:spPr>
            <a:xfrm>
              <a:off x="7566788" y="3668977"/>
              <a:ext cx="95127" cy="70491"/>
            </a:xfrm>
            <a:custGeom>
              <a:avLst/>
              <a:gdLst/>
              <a:ahLst/>
              <a:cxnLst/>
              <a:rect l="0" t="0" r="0" b="0"/>
              <a:pathLst>
                <a:path w="95126" h="70490">
                  <a:moveTo>
                    <a:pt x="95126" y="29569"/>
                  </a:moveTo>
                  <a:lnTo>
                    <a:pt x="95126" y="29569"/>
                  </a:lnTo>
                  <a:lnTo>
                    <a:pt x="95126" y="27721"/>
                  </a:lnTo>
                  <a:lnTo>
                    <a:pt x="95126" y="26136"/>
                  </a:lnTo>
                  <a:lnTo>
                    <a:pt x="95126" y="24552"/>
                  </a:lnTo>
                  <a:lnTo>
                    <a:pt x="95126" y="23233"/>
                  </a:lnTo>
                  <a:lnTo>
                    <a:pt x="95126" y="21648"/>
                  </a:lnTo>
                  <a:lnTo>
                    <a:pt x="95126" y="20064"/>
                  </a:lnTo>
                  <a:lnTo>
                    <a:pt x="95126" y="18216"/>
                  </a:lnTo>
                  <a:lnTo>
                    <a:pt x="95126" y="16633"/>
                  </a:lnTo>
                  <a:lnTo>
                    <a:pt x="93421" y="13464"/>
                  </a:lnTo>
                  <a:lnTo>
                    <a:pt x="90860" y="11352"/>
                  </a:lnTo>
                  <a:lnTo>
                    <a:pt x="87021" y="9240"/>
                  </a:lnTo>
                  <a:lnTo>
                    <a:pt x="83610" y="7656"/>
                  </a:lnTo>
                  <a:lnTo>
                    <a:pt x="78916" y="5808"/>
                  </a:lnTo>
                  <a:lnTo>
                    <a:pt x="74651" y="4224"/>
                  </a:lnTo>
                  <a:lnTo>
                    <a:pt x="70385" y="2112"/>
                  </a:lnTo>
                  <a:lnTo>
                    <a:pt x="66973" y="0"/>
                  </a:lnTo>
                  <a:lnTo>
                    <a:pt x="22608" y="19800"/>
                  </a:lnTo>
                  <a:lnTo>
                    <a:pt x="20902" y="19536"/>
                  </a:lnTo>
                  <a:lnTo>
                    <a:pt x="18769" y="19536"/>
                  </a:lnTo>
                  <a:lnTo>
                    <a:pt x="16210" y="19273"/>
                  </a:lnTo>
                  <a:lnTo>
                    <a:pt x="14076" y="19273"/>
                  </a:lnTo>
                  <a:lnTo>
                    <a:pt x="11090" y="19273"/>
                  </a:lnTo>
                  <a:lnTo>
                    <a:pt x="8531" y="19536"/>
                  </a:lnTo>
                  <a:lnTo>
                    <a:pt x="5546" y="20328"/>
                  </a:lnTo>
                  <a:lnTo>
                    <a:pt x="2985" y="21384"/>
                  </a:lnTo>
                  <a:lnTo>
                    <a:pt x="426" y="26664"/>
                  </a:lnTo>
                  <a:lnTo>
                    <a:pt x="0" y="33000"/>
                  </a:lnTo>
                  <a:lnTo>
                    <a:pt x="853" y="39074"/>
                  </a:lnTo>
                  <a:lnTo>
                    <a:pt x="3412" y="45673"/>
                  </a:lnTo>
                  <a:lnTo>
                    <a:pt x="6399" y="51746"/>
                  </a:lnTo>
                  <a:lnTo>
                    <a:pt x="11090" y="57818"/>
                  </a:lnTo>
                  <a:lnTo>
                    <a:pt x="15783" y="63361"/>
                  </a:lnTo>
                  <a:lnTo>
                    <a:pt x="21329" y="68378"/>
                  </a:lnTo>
                  <a:lnTo>
                    <a:pt x="23888" y="68906"/>
                  </a:lnTo>
                  <a:lnTo>
                    <a:pt x="26447" y="69170"/>
                  </a:lnTo>
                  <a:lnTo>
                    <a:pt x="29008" y="69170"/>
                  </a:lnTo>
                  <a:lnTo>
                    <a:pt x="31567" y="69434"/>
                  </a:lnTo>
                  <a:lnTo>
                    <a:pt x="34126" y="69434"/>
                  </a:lnTo>
                  <a:lnTo>
                    <a:pt x="37113" y="69434"/>
                  </a:lnTo>
                  <a:lnTo>
                    <a:pt x="40524" y="69698"/>
                  </a:lnTo>
                  <a:lnTo>
                    <a:pt x="44791" y="70490"/>
                  </a:lnTo>
                  <a:lnTo>
                    <a:pt x="95126" y="29569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 Form 30"/>
            <p:cNvSpPr/>
            <p:nvPr/>
          </p:nvSpPr>
          <p:spPr>
            <a:xfrm>
              <a:off x="7568068" y="3653929"/>
              <a:ext cx="22608" cy="9769"/>
            </a:xfrm>
            <a:custGeom>
              <a:avLst/>
              <a:gdLst/>
              <a:ahLst/>
              <a:cxnLst/>
              <a:rect l="0" t="0" r="0" b="0"/>
              <a:pathLst>
                <a:path w="22608" h="9768">
                  <a:moveTo>
                    <a:pt x="18769" y="4488"/>
                  </a:moveTo>
                  <a:lnTo>
                    <a:pt x="18769" y="4488"/>
                  </a:lnTo>
                  <a:lnTo>
                    <a:pt x="17915" y="3167"/>
                  </a:lnTo>
                  <a:lnTo>
                    <a:pt x="15783" y="1847"/>
                  </a:lnTo>
                  <a:lnTo>
                    <a:pt x="14076" y="1056"/>
                  </a:lnTo>
                  <a:lnTo>
                    <a:pt x="11944" y="528"/>
                  </a:lnTo>
                  <a:lnTo>
                    <a:pt x="9384" y="0"/>
                  </a:lnTo>
                  <a:lnTo>
                    <a:pt x="6824" y="0"/>
                  </a:lnTo>
                  <a:lnTo>
                    <a:pt x="4265" y="0"/>
                  </a:lnTo>
                  <a:lnTo>
                    <a:pt x="2559" y="792"/>
                  </a:lnTo>
                  <a:lnTo>
                    <a:pt x="853" y="1583"/>
                  </a:lnTo>
                  <a:lnTo>
                    <a:pt x="426" y="3167"/>
                  </a:lnTo>
                  <a:lnTo>
                    <a:pt x="0" y="4488"/>
                  </a:lnTo>
                  <a:lnTo>
                    <a:pt x="426" y="6071"/>
                  </a:lnTo>
                  <a:lnTo>
                    <a:pt x="1280" y="7920"/>
                  </a:lnTo>
                  <a:lnTo>
                    <a:pt x="2985" y="9768"/>
                  </a:lnTo>
                  <a:lnTo>
                    <a:pt x="22608" y="5280"/>
                  </a:lnTo>
                  <a:lnTo>
                    <a:pt x="21755" y="5016"/>
                  </a:lnTo>
                  <a:lnTo>
                    <a:pt x="20474" y="4752"/>
                  </a:lnTo>
                  <a:lnTo>
                    <a:pt x="19196" y="4488"/>
                  </a:lnTo>
                  <a:lnTo>
                    <a:pt x="18769" y="448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 Form 31"/>
            <p:cNvSpPr/>
            <p:nvPr/>
          </p:nvSpPr>
          <p:spPr>
            <a:xfrm>
              <a:off x="6735813" y="3435330"/>
              <a:ext cx="771680" cy="217016"/>
            </a:xfrm>
            <a:custGeom>
              <a:avLst/>
              <a:gdLst/>
              <a:ahLst/>
              <a:cxnLst/>
              <a:rect l="0" t="0" r="0" b="0"/>
              <a:pathLst>
                <a:path w="771679" h="217015">
                  <a:moveTo>
                    <a:pt x="771679" y="528"/>
                  </a:moveTo>
                  <a:lnTo>
                    <a:pt x="771679" y="528"/>
                  </a:lnTo>
                  <a:lnTo>
                    <a:pt x="683379" y="2904"/>
                  </a:lnTo>
                  <a:lnTo>
                    <a:pt x="594224" y="8712"/>
                  </a:lnTo>
                  <a:lnTo>
                    <a:pt x="504215" y="17424"/>
                  </a:lnTo>
                  <a:lnTo>
                    <a:pt x="415061" y="29305"/>
                  </a:lnTo>
                  <a:lnTo>
                    <a:pt x="325906" y="43296"/>
                  </a:lnTo>
                  <a:lnTo>
                    <a:pt x="238883" y="59930"/>
                  </a:lnTo>
                  <a:lnTo>
                    <a:pt x="153995" y="78673"/>
                  </a:lnTo>
                  <a:lnTo>
                    <a:pt x="72518" y="100059"/>
                  </a:lnTo>
                  <a:lnTo>
                    <a:pt x="69531" y="102699"/>
                  </a:lnTo>
                  <a:lnTo>
                    <a:pt x="66545" y="105867"/>
                  </a:lnTo>
                  <a:lnTo>
                    <a:pt x="63132" y="108771"/>
                  </a:lnTo>
                  <a:lnTo>
                    <a:pt x="59720" y="111939"/>
                  </a:lnTo>
                  <a:lnTo>
                    <a:pt x="55454" y="114315"/>
                  </a:lnTo>
                  <a:lnTo>
                    <a:pt x="50761" y="116955"/>
                  </a:lnTo>
                  <a:lnTo>
                    <a:pt x="45643" y="119067"/>
                  </a:lnTo>
                  <a:lnTo>
                    <a:pt x="40524" y="120651"/>
                  </a:lnTo>
                  <a:lnTo>
                    <a:pt x="31992" y="130420"/>
                  </a:lnTo>
                  <a:lnTo>
                    <a:pt x="23461" y="141244"/>
                  </a:lnTo>
                  <a:lnTo>
                    <a:pt x="15783" y="152861"/>
                  </a:lnTo>
                  <a:lnTo>
                    <a:pt x="9384" y="165268"/>
                  </a:lnTo>
                  <a:lnTo>
                    <a:pt x="3839" y="177678"/>
                  </a:lnTo>
                  <a:lnTo>
                    <a:pt x="853" y="190614"/>
                  </a:lnTo>
                  <a:lnTo>
                    <a:pt x="0" y="203814"/>
                  </a:lnTo>
                  <a:lnTo>
                    <a:pt x="2559" y="217015"/>
                  </a:lnTo>
                  <a:lnTo>
                    <a:pt x="80196" y="176885"/>
                  </a:lnTo>
                  <a:lnTo>
                    <a:pt x="162952" y="140716"/>
                  </a:lnTo>
                  <a:lnTo>
                    <a:pt x="249975" y="107715"/>
                  </a:lnTo>
                  <a:lnTo>
                    <a:pt x="342116" y="78673"/>
                  </a:lnTo>
                  <a:lnTo>
                    <a:pt x="438522" y="53065"/>
                  </a:lnTo>
                  <a:lnTo>
                    <a:pt x="539621" y="31417"/>
                  </a:lnTo>
                  <a:lnTo>
                    <a:pt x="645413" y="13728"/>
                  </a:lnTo>
                  <a:lnTo>
                    <a:pt x="756749" y="0"/>
                  </a:lnTo>
                  <a:lnTo>
                    <a:pt x="759310" y="0"/>
                  </a:lnTo>
                  <a:lnTo>
                    <a:pt x="761869" y="0"/>
                  </a:lnTo>
                  <a:lnTo>
                    <a:pt x="764001" y="0"/>
                  </a:lnTo>
                  <a:lnTo>
                    <a:pt x="766561" y="264"/>
                  </a:lnTo>
                  <a:lnTo>
                    <a:pt x="769974" y="264"/>
                  </a:lnTo>
                  <a:lnTo>
                    <a:pt x="771679" y="528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 Form 32"/>
            <p:cNvSpPr/>
            <p:nvPr/>
          </p:nvSpPr>
          <p:spPr>
            <a:xfrm>
              <a:off x="6864639" y="3215939"/>
              <a:ext cx="640295" cy="195103"/>
            </a:xfrm>
            <a:custGeom>
              <a:avLst/>
              <a:gdLst/>
              <a:ahLst/>
              <a:cxnLst/>
              <a:rect l="0" t="0" r="0" b="0"/>
              <a:pathLst>
                <a:path w="640294" h="195102">
                  <a:moveTo>
                    <a:pt x="633896" y="13464"/>
                  </a:moveTo>
                  <a:lnTo>
                    <a:pt x="633896" y="13464"/>
                  </a:lnTo>
                  <a:lnTo>
                    <a:pt x="630057" y="11352"/>
                  </a:lnTo>
                  <a:lnTo>
                    <a:pt x="627071" y="9504"/>
                  </a:lnTo>
                  <a:lnTo>
                    <a:pt x="624084" y="7392"/>
                  </a:lnTo>
                  <a:lnTo>
                    <a:pt x="621525" y="5544"/>
                  </a:lnTo>
                  <a:lnTo>
                    <a:pt x="617686" y="3432"/>
                  </a:lnTo>
                  <a:lnTo>
                    <a:pt x="614273" y="1849"/>
                  </a:lnTo>
                  <a:lnTo>
                    <a:pt x="609580" y="528"/>
                  </a:lnTo>
                  <a:lnTo>
                    <a:pt x="604461" y="0"/>
                  </a:lnTo>
                  <a:lnTo>
                    <a:pt x="550287" y="3961"/>
                  </a:lnTo>
                  <a:lnTo>
                    <a:pt x="496538" y="11088"/>
                  </a:lnTo>
                  <a:lnTo>
                    <a:pt x="442362" y="20064"/>
                  </a:lnTo>
                  <a:lnTo>
                    <a:pt x="389040" y="30890"/>
                  </a:lnTo>
                  <a:lnTo>
                    <a:pt x="335718" y="42769"/>
                  </a:lnTo>
                  <a:lnTo>
                    <a:pt x="284101" y="55970"/>
                  </a:lnTo>
                  <a:lnTo>
                    <a:pt x="234191" y="69170"/>
                  </a:lnTo>
                  <a:lnTo>
                    <a:pt x="186415" y="82635"/>
                  </a:lnTo>
                  <a:lnTo>
                    <a:pt x="162100" y="91611"/>
                  </a:lnTo>
                  <a:lnTo>
                    <a:pt x="138638" y="101116"/>
                  </a:lnTo>
                  <a:lnTo>
                    <a:pt x="115603" y="110619"/>
                  </a:lnTo>
                  <a:lnTo>
                    <a:pt x="93421" y="120652"/>
                  </a:lnTo>
                  <a:lnTo>
                    <a:pt x="71238" y="130684"/>
                  </a:lnTo>
                  <a:lnTo>
                    <a:pt x="50336" y="140981"/>
                  </a:lnTo>
                  <a:lnTo>
                    <a:pt x="30713" y="151277"/>
                  </a:lnTo>
                  <a:lnTo>
                    <a:pt x="12371" y="162365"/>
                  </a:lnTo>
                  <a:lnTo>
                    <a:pt x="0" y="185070"/>
                  </a:lnTo>
                  <a:lnTo>
                    <a:pt x="0" y="187182"/>
                  </a:lnTo>
                  <a:lnTo>
                    <a:pt x="426" y="189294"/>
                  </a:lnTo>
                  <a:lnTo>
                    <a:pt x="2132" y="191142"/>
                  </a:lnTo>
                  <a:lnTo>
                    <a:pt x="5119" y="192726"/>
                  </a:lnTo>
                  <a:lnTo>
                    <a:pt x="7678" y="193254"/>
                  </a:lnTo>
                  <a:lnTo>
                    <a:pt x="10237" y="193518"/>
                  </a:lnTo>
                  <a:lnTo>
                    <a:pt x="12797" y="193518"/>
                  </a:lnTo>
                  <a:lnTo>
                    <a:pt x="15356" y="193782"/>
                  </a:lnTo>
                  <a:lnTo>
                    <a:pt x="17915" y="193782"/>
                  </a:lnTo>
                  <a:lnTo>
                    <a:pt x="20901" y="193782"/>
                  </a:lnTo>
                  <a:lnTo>
                    <a:pt x="24315" y="194045"/>
                  </a:lnTo>
                  <a:lnTo>
                    <a:pt x="28154" y="195102"/>
                  </a:lnTo>
                  <a:lnTo>
                    <a:pt x="78917" y="175037"/>
                  </a:lnTo>
                  <a:lnTo>
                    <a:pt x="130533" y="155765"/>
                  </a:lnTo>
                  <a:lnTo>
                    <a:pt x="183001" y="136757"/>
                  </a:lnTo>
                  <a:lnTo>
                    <a:pt x="236750" y="118540"/>
                  </a:lnTo>
                  <a:lnTo>
                    <a:pt x="290926" y="100323"/>
                  </a:lnTo>
                  <a:lnTo>
                    <a:pt x="346809" y="82899"/>
                  </a:lnTo>
                  <a:lnTo>
                    <a:pt x="403970" y="65739"/>
                  </a:lnTo>
                  <a:lnTo>
                    <a:pt x="462412" y="49369"/>
                  </a:lnTo>
                  <a:lnTo>
                    <a:pt x="483740" y="43826"/>
                  </a:lnTo>
                  <a:lnTo>
                    <a:pt x="505495" y="38545"/>
                  </a:lnTo>
                  <a:lnTo>
                    <a:pt x="527678" y="33265"/>
                  </a:lnTo>
                  <a:lnTo>
                    <a:pt x="550287" y="28776"/>
                  </a:lnTo>
                  <a:lnTo>
                    <a:pt x="572469" y="24288"/>
                  </a:lnTo>
                  <a:lnTo>
                    <a:pt x="595077" y="21121"/>
                  </a:lnTo>
                  <a:lnTo>
                    <a:pt x="617259" y="18481"/>
                  </a:lnTo>
                  <a:lnTo>
                    <a:pt x="640294" y="17424"/>
                  </a:lnTo>
                  <a:lnTo>
                    <a:pt x="639015" y="16633"/>
                  </a:lnTo>
                  <a:lnTo>
                    <a:pt x="636882" y="15313"/>
                  </a:lnTo>
                  <a:lnTo>
                    <a:pt x="634749" y="13992"/>
                  </a:lnTo>
                  <a:lnTo>
                    <a:pt x="633896" y="13464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 Form 33"/>
            <p:cNvSpPr/>
            <p:nvPr/>
          </p:nvSpPr>
          <p:spPr>
            <a:xfrm>
              <a:off x="6850136" y="3118784"/>
              <a:ext cx="603182" cy="231535"/>
            </a:xfrm>
            <a:custGeom>
              <a:avLst/>
              <a:gdLst/>
              <a:ahLst/>
              <a:cxnLst/>
              <a:rect l="0" t="0" r="0" b="0"/>
              <a:pathLst>
                <a:path w="603182" h="231534">
                  <a:moveTo>
                    <a:pt x="600623" y="73658"/>
                  </a:moveTo>
                  <a:lnTo>
                    <a:pt x="600623" y="73658"/>
                  </a:lnTo>
                  <a:lnTo>
                    <a:pt x="488006" y="0"/>
                  </a:lnTo>
                  <a:lnTo>
                    <a:pt x="427004" y="19801"/>
                  </a:lnTo>
                  <a:lnTo>
                    <a:pt x="366430" y="40393"/>
                  </a:lnTo>
                  <a:lnTo>
                    <a:pt x="306283" y="61777"/>
                  </a:lnTo>
                  <a:lnTo>
                    <a:pt x="247416" y="84747"/>
                  </a:lnTo>
                  <a:lnTo>
                    <a:pt x="189401" y="109035"/>
                  </a:lnTo>
                  <a:lnTo>
                    <a:pt x="133945" y="135436"/>
                  </a:lnTo>
                  <a:lnTo>
                    <a:pt x="80196" y="163949"/>
                  </a:lnTo>
                  <a:lnTo>
                    <a:pt x="29433" y="195102"/>
                  </a:lnTo>
                  <a:lnTo>
                    <a:pt x="27727" y="196686"/>
                  </a:lnTo>
                  <a:lnTo>
                    <a:pt x="26447" y="198534"/>
                  </a:lnTo>
                  <a:lnTo>
                    <a:pt x="25167" y="199854"/>
                  </a:lnTo>
                  <a:lnTo>
                    <a:pt x="23888" y="201438"/>
                  </a:lnTo>
                  <a:lnTo>
                    <a:pt x="22181" y="203286"/>
                  </a:lnTo>
                  <a:lnTo>
                    <a:pt x="21755" y="204078"/>
                  </a:lnTo>
                  <a:lnTo>
                    <a:pt x="20474" y="204871"/>
                  </a:lnTo>
                  <a:lnTo>
                    <a:pt x="18769" y="205926"/>
                  </a:lnTo>
                  <a:lnTo>
                    <a:pt x="16635" y="206455"/>
                  </a:lnTo>
                  <a:lnTo>
                    <a:pt x="14503" y="206983"/>
                  </a:lnTo>
                  <a:lnTo>
                    <a:pt x="11517" y="207511"/>
                  </a:lnTo>
                  <a:lnTo>
                    <a:pt x="8958" y="208038"/>
                  </a:lnTo>
                  <a:lnTo>
                    <a:pt x="6398" y="208831"/>
                  </a:lnTo>
                  <a:lnTo>
                    <a:pt x="4691" y="210150"/>
                  </a:lnTo>
                  <a:lnTo>
                    <a:pt x="0" y="231534"/>
                  </a:lnTo>
                  <a:lnTo>
                    <a:pt x="61427" y="208038"/>
                  </a:lnTo>
                  <a:lnTo>
                    <a:pt x="128399" y="184806"/>
                  </a:lnTo>
                  <a:lnTo>
                    <a:pt x="198785" y="161309"/>
                  </a:lnTo>
                  <a:lnTo>
                    <a:pt x="273862" y="139660"/>
                  </a:lnTo>
                  <a:lnTo>
                    <a:pt x="351500" y="119331"/>
                  </a:lnTo>
                  <a:lnTo>
                    <a:pt x="432550" y="101907"/>
                  </a:lnTo>
                  <a:lnTo>
                    <a:pt x="516586" y="87915"/>
                  </a:lnTo>
                  <a:lnTo>
                    <a:pt x="603182" y="78146"/>
                  </a:lnTo>
                  <a:lnTo>
                    <a:pt x="602329" y="77355"/>
                  </a:lnTo>
                  <a:lnTo>
                    <a:pt x="601902" y="75770"/>
                  </a:lnTo>
                  <a:lnTo>
                    <a:pt x="600623" y="74187"/>
                  </a:lnTo>
                  <a:lnTo>
                    <a:pt x="600623" y="73658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 Form 34"/>
            <p:cNvSpPr/>
            <p:nvPr/>
          </p:nvSpPr>
          <p:spPr>
            <a:xfrm>
              <a:off x="7281833" y="3644689"/>
              <a:ext cx="150582" cy="64418"/>
            </a:xfrm>
            <a:custGeom>
              <a:avLst/>
              <a:gdLst/>
              <a:ahLst/>
              <a:cxnLst/>
              <a:rect l="0" t="0" r="0" b="0"/>
              <a:pathLst>
                <a:path w="150582" h="64418">
                  <a:moveTo>
                    <a:pt x="147170" y="0"/>
                  </a:moveTo>
                  <a:lnTo>
                    <a:pt x="147170" y="0"/>
                  </a:lnTo>
                  <a:lnTo>
                    <a:pt x="143330" y="0"/>
                  </a:lnTo>
                  <a:lnTo>
                    <a:pt x="140771" y="0"/>
                  </a:lnTo>
                  <a:lnTo>
                    <a:pt x="138212" y="0"/>
                  </a:lnTo>
                  <a:lnTo>
                    <a:pt x="135652" y="0"/>
                  </a:lnTo>
                  <a:lnTo>
                    <a:pt x="132665" y="0"/>
                  </a:lnTo>
                  <a:lnTo>
                    <a:pt x="130107" y="0"/>
                  </a:lnTo>
                  <a:lnTo>
                    <a:pt x="126693" y="0"/>
                  </a:lnTo>
                  <a:lnTo>
                    <a:pt x="123708" y="0"/>
                  </a:lnTo>
                  <a:lnTo>
                    <a:pt x="116029" y="2112"/>
                  </a:lnTo>
                  <a:lnTo>
                    <a:pt x="110058" y="5280"/>
                  </a:lnTo>
                  <a:lnTo>
                    <a:pt x="104085" y="9240"/>
                  </a:lnTo>
                  <a:lnTo>
                    <a:pt x="98966" y="13728"/>
                  </a:lnTo>
                  <a:lnTo>
                    <a:pt x="92567" y="17952"/>
                  </a:lnTo>
                  <a:lnTo>
                    <a:pt x="86169" y="21912"/>
                  </a:lnTo>
                  <a:lnTo>
                    <a:pt x="78491" y="25081"/>
                  </a:lnTo>
                  <a:lnTo>
                    <a:pt x="69532" y="27457"/>
                  </a:lnTo>
                  <a:lnTo>
                    <a:pt x="67398" y="27457"/>
                  </a:lnTo>
                  <a:lnTo>
                    <a:pt x="63987" y="27457"/>
                  </a:lnTo>
                  <a:lnTo>
                    <a:pt x="59721" y="27457"/>
                  </a:lnTo>
                  <a:lnTo>
                    <a:pt x="56309" y="27457"/>
                  </a:lnTo>
                  <a:lnTo>
                    <a:pt x="25595" y="15312"/>
                  </a:lnTo>
                  <a:lnTo>
                    <a:pt x="0" y="21912"/>
                  </a:lnTo>
                  <a:lnTo>
                    <a:pt x="853" y="27721"/>
                  </a:lnTo>
                  <a:lnTo>
                    <a:pt x="1706" y="34057"/>
                  </a:lnTo>
                  <a:lnTo>
                    <a:pt x="2560" y="40129"/>
                  </a:lnTo>
                  <a:lnTo>
                    <a:pt x="4265" y="46201"/>
                  </a:lnTo>
                  <a:lnTo>
                    <a:pt x="5972" y="51746"/>
                  </a:lnTo>
                  <a:lnTo>
                    <a:pt x="10238" y="56762"/>
                  </a:lnTo>
                  <a:lnTo>
                    <a:pt x="15783" y="60986"/>
                  </a:lnTo>
                  <a:lnTo>
                    <a:pt x="24315" y="64418"/>
                  </a:lnTo>
                  <a:lnTo>
                    <a:pt x="27301" y="64418"/>
                  </a:lnTo>
                  <a:lnTo>
                    <a:pt x="31567" y="64418"/>
                  </a:lnTo>
                  <a:lnTo>
                    <a:pt x="35833" y="64418"/>
                  </a:lnTo>
                  <a:lnTo>
                    <a:pt x="40098" y="64418"/>
                  </a:lnTo>
                  <a:lnTo>
                    <a:pt x="150582" y="2376"/>
                  </a:lnTo>
                  <a:lnTo>
                    <a:pt x="149729" y="1847"/>
                  </a:lnTo>
                  <a:lnTo>
                    <a:pt x="148877" y="1056"/>
                  </a:lnTo>
                  <a:lnTo>
                    <a:pt x="147596" y="264"/>
                  </a:lnTo>
                  <a:lnTo>
                    <a:pt x="14717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 Form 35"/>
            <p:cNvSpPr/>
            <p:nvPr/>
          </p:nvSpPr>
          <p:spPr>
            <a:xfrm>
              <a:off x="6877864" y="3045654"/>
              <a:ext cx="424445" cy="157349"/>
            </a:xfrm>
            <a:custGeom>
              <a:avLst/>
              <a:gdLst/>
              <a:ahLst/>
              <a:cxnLst/>
              <a:rect l="0" t="0" r="0" b="0"/>
              <a:pathLst>
                <a:path w="424445" h="157349">
                  <a:moveTo>
                    <a:pt x="422313" y="50162"/>
                  </a:moveTo>
                  <a:lnTo>
                    <a:pt x="422313" y="50162"/>
                  </a:lnTo>
                  <a:lnTo>
                    <a:pt x="398424" y="38017"/>
                  </a:lnTo>
                  <a:lnTo>
                    <a:pt x="371549" y="27457"/>
                  </a:lnTo>
                  <a:lnTo>
                    <a:pt x="341689" y="18481"/>
                  </a:lnTo>
                  <a:lnTo>
                    <a:pt x="310122" y="11352"/>
                  </a:lnTo>
                  <a:lnTo>
                    <a:pt x="276423" y="5808"/>
                  </a:lnTo>
                  <a:lnTo>
                    <a:pt x="242722" y="2113"/>
                  </a:lnTo>
                  <a:lnTo>
                    <a:pt x="208169" y="0"/>
                  </a:lnTo>
                  <a:lnTo>
                    <a:pt x="174470" y="265"/>
                  </a:lnTo>
                  <a:lnTo>
                    <a:pt x="195372" y="22969"/>
                  </a:lnTo>
                  <a:lnTo>
                    <a:pt x="195372" y="24552"/>
                  </a:lnTo>
                  <a:lnTo>
                    <a:pt x="195372" y="26137"/>
                  </a:lnTo>
                  <a:lnTo>
                    <a:pt x="195372" y="27721"/>
                  </a:lnTo>
                  <a:lnTo>
                    <a:pt x="195372" y="29569"/>
                  </a:lnTo>
                  <a:lnTo>
                    <a:pt x="195372" y="31153"/>
                  </a:lnTo>
                  <a:lnTo>
                    <a:pt x="195372" y="33000"/>
                  </a:lnTo>
                  <a:lnTo>
                    <a:pt x="195372" y="35114"/>
                  </a:lnTo>
                  <a:lnTo>
                    <a:pt x="195372" y="37489"/>
                  </a:lnTo>
                  <a:lnTo>
                    <a:pt x="193239" y="40129"/>
                  </a:lnTo>
                  <a:lnTo>
                    <a:pt x="190680" y="42769"/>
                  </a:lnTo>
                  <a:lnTo>
                    <a:pt x="187267" y="45410"/>
                  </a:lnTo>
                  <a:lnTo>
                    <a:pt x="183855" y="48050"/>
                  </a:lnTo>
                  <a:lnTo>
                    <a:pt x="179162" y="50162"/>
                  </a:lnTo>
                  <a:lnTo>
                    <a:pt x="174896" y="52010"/>
                  </a:lnTo>
                  <a:lnTo>
                    <a:pt x="169777" y="53594"/>
                  </a:lnTo>
                  <a:lnTo>
                    <a:pt x="164659" y="54914"/>
                  </a:lnTo>
                  <a:lnTo>
                    <a:pt x="105790" y="54914"/>
                  </a:lnTo>
                  <a:lnTo>
                    <a:pt x="81048" y="126988"/>
                  </a:lnTo>
                  <a:lnTo>
                    <a:pt x="72943" y="129893"/>
                  </a:lnTo>
                  <a:lnTo>
                    <a:pt x="64413" y="131476"/>
                  </a:lnTo>
                  <a:lnTo>
                    <a:pt x="55027" y="131212"/>
                  </a:lnTo>
                  <a:lnTo>
                    <a:pt x="46070" y="130155"/>
                  </a:lnTo>
                  <a:lnTo>
                    <a:pt x="36685" y="127781"/>
                  </a:lnTo>
                  <a:lnTo>
                    <a:pt x="28580" y="125140"/>
                  </a:lnTo>
                  <a:lnTo>
                    <a:pt x="20901" y="122236"/>
                  </a:lnTo>
                  <a:lnTo>
                    <a:pt x="14930" y="119331"/>
                  </a:lnTo>
                  <a:lnTo>
                    <a:pt x="11516" y="121972"/>
                  </a:lnTo>
                  <a:lnTo>
                    <a:pt x="8105" y="125931"/>
                  </a:lnTo>
                  <a:lnTo>
                    <a:pt x="5118" y="130421"/>
                  </a:lnTo>
                  <a:lnTo>
                    <a:pt x="2985" y="135700"/>
                  </a:lnTo>
                  <a:lnTo>
                    <a:pt x="852" y="140981"/>
                  </a:lnTo>
                  <a:lnTo>
                    <a:pt x="0" y="146524"/>
                  </a:lnTo>
                  <a:lnTo>
                    <a:pt x="0" y="151805"/>
                  </a:lnTo>
                  <a:lnTo>
                    <a:pt x="1705" y="157349"/>
                  </a:lnTo>
                  <a:lnTo>
                    <a:pt x="49056" y="142565"/>
                  </a:lnTo>
                  <a:lnTo>
                    <a:pt x="98112" y="128045"/>
                  </a:lnTo>
                  <a:lnTo>
                    <a:pt x="148022" y="113259"/>
                  </a:lnTo>
                  <a:lnTo>
                    <a:pt x="199637" y="99268"/>
                  </a:lnTo>
                  <a:lnTo>
                    <a:pt x="252107" y="85539"/>
                  </a:lnTo>
                  <a:lnTo>
                    <a:pt x="307563" y="73130"/>
                  </a:lnTo>
                  <a:lnTo>
                    <a:pt x="364723" y="61514"/>
                  </a:lnTo>
                  <a:lnTo>
                    <a:pt x="424445" y="51746"/>
                  </a:lnTo>
                  <a:lnTo>
                    <a:pt x="423165" y="50954"/>
                  </a:lnTo>
                  <a:lnTo>
                    <a:pt x="422313" y="50162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 Form 36"/>
            <p:cNvSpPr/>
            <p:nvPr/>
          </p:nvSpPr>
          <p:spPr>
            <a:xfrm>
              <a:off x="6859946" y="3127761"/>
              <a:ext cx="373684" cy="158668"/>
            </a:xfrm>
            <a:custGeom>
              <a:avLst/>
              <a:gdLst/>
              <a:ahLst/>
              <a:cxnLst/>
              <a:rect l="0" t="0" r="0" b="0"/>
              <a:pathLst>
                <a:path w="373683" h="158668">
                  <a:moveTo>
                    <a:pt x="373683" y="0"/>
                  </a:moveTo>
                  <a:lnTo>
                    <a:pt x="373683" y="0"/>
                  </a:lnTo>
                  <a:lnTo>
                    <a:pt x="323773" y="9504"/>
                  </a:lnTo>
                  <a:lnTo>
                    <a:pt x="275569" y="20328"/>
                  </a:lnTo>
                  <a:lnTo>
                    <a:pt x="228646" y="31681"/>
                  </a:lnTo>
                  <a:lnTo>
                    <a:pt x="183429" y="44353"/>
                  </a:lnTo>
                  <a:lnTo>
                    <a:pt x="139065" y="57553"/>
                  </a:lnTo>
                  <a:lnTo>
                    <a:pt x="96833" y="71810"/>
                  </a:lnTo>
                  <a:lnTo>
                    <a:pt x="56307" y="86859"/>
                  </a:lnTo>
                  <a:lnTo>
                    <a:pt x="18343" y="103228"/>
                  </a:lnTo>
                  <a:lnTo>
                    <a:pt x="853" y="122236"/>
                  </a:lnTo>
                  <a:lnTo>
                    <a:pt x="0" y="158668"/>
                  </a:lnTo>
                  <a:lnTo>
                    <a:pt x="373683" y="0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 Form 37"/>
            <p:cNvSpPr/>
            <p:nvPr/>
          </p:nvSpPr>
          <p:spPr>
            <a:xfrm>
              <a:off x="6718749" y="2906259"/>
              <a:ext cx="308844" cy="246583"/>
            </a:xfrm>
            <a:custGeom>
              <a:avLst/>
              <a:gdLst/>
              <a:ahLst/>
              <a:cxnLst/>
              <a:rect l="0" t="0" r="0" b="0"/>
              <a:pathLst>
                <a:path w="308843" h="246583">
                  <a:moveTo>
                    <a:pt x="306710" y="161573"/>
                  </a:moveTo>
                  <a:lnTo>
                    <a:pt x="306710" y="161573"/>
                  </a:lnTo>
                  <a:lnTo>
                    <a:pt x="301591" y="159459"/>
                  </a:lnTo>
                  <a:lnTo>
                    <a:pt x="297752" y="157347"/>
                  </a:lnTo>
                  <a:lnTo>
                    <a:pt x="293060" y="154708"/>
                  </a:lnTo>
                  <a:lnTo>
                    <a:pt x="288794" y="152332"/>
                  </a:lnTo>
                  <a:lnTo>
                    <a:pt x="283674" y="149692"/>
                  </a:lnTo>
                  <a:lnTo>
                    <a:pt x="278555" y="147316"/>
                  </a:lnTo>
                  <a:lnTo>
                    <a:pt x="272583" y="144940"/>
                  </a:lnTo>
                  <a:lnTo>
                    <a:pt x="266185" y="143356"/>
                  </a:lnTo>
                  <a:lnTo>
                    <a:pt x="236750" y="138075"/>
                  </a:lnTo>
                  <a:lnTo>
                    <a:pt x="235045" y="135699"/>
                  </a:lnTo>
                  <a:lnTo>
                    <a:pt x="234618" y="133059"/>
                  </a:lnTo>
                  <a:lnTo>
                    <a:pt x="234191" y="129891"/>
                  </a:lnTo>
                  <a:lnTo>
                    <a:pt x="235471" y="126987"/>
                  </a:lnTo>
                  <a:lnTo>
                    <a:pt x="236750" y="123819"/>
                  </a:lnTo>
                  <a:lnTo>
                    <a:pt x="238884" y="120915"/>
                  </a:lnTo>
                  <a:lnTo>
                    <a:pt x="241016" y="118275"/>
                  </a:lnTo>
                  <a:lnTo>
                    <a:pt x="244002" y="116163"/>
                  </a:lnTo>
                  <a:lnTo>
                    <a:pt x="251680" y="112994"/>
                  </a:lnTo>
                  <a:lnTo>
                    <a:pt x="259786" y="110091"/>
                  </a:lnTo>
                  <a:lnTo>
                    <a:pt x="268317" y="106658"/>
                  </a:lnTo>
                  <a:lnTo>
                    <a:pt x="277276" y="103491"/>
                  </a:lnTo>
                  <a:lnTo>
                    <a:pt x="285380" y="99267"/>
                  </a:lnTo>
                  <a:lnTo>
                    <a:pt x="293485" y="95042"/>
                  </a:lnTo>
                  <a:lnTo>
                    <a:pt x="301163" y="89762"/>
                  </a:lnTo>
                  <a:lnTo>
                    <a:pt x="308843" y="84217"/>
                  </a:lnTo>
                  <a:lnTo>
                    <a:pt x="308416" y="81842"/>
                  </a:lnTo>
                  <a:lnTo>
                    <a:pt x="307990" y="79466"/>
                  </a:lnTo>
                  <a:lnTo>
                    <a:pt x="306710" y="77354"/>
                  </a:lnTo>
                  <a:lnTo>
                    <a:pt x="304151" y="75770"/>
                  </a:lnTo>
                  <a:lnTo>
                    <a:pt x="245282" y="92402"/>
                  </a:lnTo>
                  <a:lnTo>
                    <a:pt x="240163" y="91610"/>
                  </a:lnTo>
                  <a:lnTo>
                    <a:pt x="236750" y="90290"/>
                  </a:lnTo>
                  <a:lnTo>
                    <a:pt x="234191" y="88178"/>
                  </a:lnTo>
                  <a:lnTo>
                    <a:pt x="232911" y="85802"/>
                  </a:lnTo>
                  <a:lnTo>
                    <a:pt x="231206" y="82633"/>
                  </a:lnTo>
                  <a:lnTo>
                    <a:pt x="229925" y="79466"/>
                  </a:lnTo>
                  <a:lnTo>
                    <a:pt x="228219" y="76297"/>
                  </a:lnTo>
                  <a:lnTo>
                    <a:pt x="225661" y="73657"/>
                  </a:lnTo>
                  <a:lnTo>
                    <a:pt x="247841" y="10560"/>
                  </a:lnTo>
                  <a:lnTo>
                    <a:pt x="240163" y="8712"/>
                  </a:lnTo>
                  <a:lnTo>
                    <a:pt x="233765" y="9503"/>
                  </a:lnTo>
                  <a:lnTo>
                    <a:pt x="227366" y="12143"/>
                  </a:lnTo>
                  <a:lnTo>
                    <a:pt x="222247" y="16631"/>
                  </a:lnTo>
                  <a:lnTo>
                    <a:pt x="217128" y="21384"/>
                  </a:lnTo>
                  <a:lnTo>
                    <a:pt x="212436" y="26929"/>
                  </a:lnTo>
                  <a:lnTo>
                    <a:pt x="208170" y="32208"/>
                  </a:lnTo>
                  <a:lnTo>
                    <a:pt x="204758" y="37224"/>
                  </a:lnTo>
                  <a:lnTo>
                    <a:pt x="204758" y="41713"/>
                  </a:lnTo>
                  <a:lnTo>
                    <a:pt x="204758" y="46465"/>
                  </a:lnTo>
                  <a:lnTo>
                    <a:pt x="204758" y="50689"/>
                  </a:lnTo>
                  <a:lnTo>
                    <a:pt x="204758" y="55177"/>
                  </a:lnTo>
                  <a:lnTo>
                    <a:pt x="203478" y="58873"/>
                  </a:lnTo>
                  <a:lnTo>
                    <a:pt x="201344" y="62833"/>
                  </a:lnTo>
                  <a:lnTo>
                    <a:pt x="197933" y="65737"/>
                  </a:lnTo>
                  <a:lnTo>
                    <a:pt x="193667" y="68906"/>
                  </a:lnTo>
                  <a:lnTo>
                    <a:pt x="191533" y="70225"/>
                  </a:lnTo>
                  <a:lnTo>
                    <a:pt x="188121" y="71281"/>
                  </a:lnTo>
                  <a:lnTo>
                    <a:pt x="183855" y="72073"/>
                  </a:lnTo>
                  <a:lnTo>
                    <a:pt x="179589" y="72337"/>
                  </a:lnTo>
                  <a:lnTo>
                    <a:pt x="174896" y="72073"/>
                  </a:lnTo>
                  <a:lnTo>
                    <a:pt x="170205" y="71281"/>
                  </a:lnTo>
                  <a:lnTo>
                    <a:pt x="165939" y="70225"/>
                  </a:lnTo>
                  <a:lnTo>
                    <a:pt x="162952" y="68906"/>
                  </a:lnTo>
                  <a:lnTo>
                    <a:pt x="147170" y="0"/>
                  </a:lnTo>
                  <a:lnTo>
                    <a:pt x="133518" y="100058"/>
                  </a:lnTo>
                  <a:lnTo>
                    <a:pt x="131386" y="101379"/>
                  </a:lnTo>
                  <a:lnTo>
                    <a:pt x="127974" y="102962"/>
                  </a:lnTo>
                  <a:lnTo>
                    <a:pt x="125413" y="103491"/>
                  </a:lnTo>
                  <a:lnTo>
                    <a:pt x="123281" y="104019"/>
                  </a:lnTo>
                  <a:lnTo>
                    <a:pt x="120294" y="104282"/>
                  </a:lnTo>
                  <a:lnTo>
                    <a:pt x="117736" y="104546"/>
                  </a:lnTo>
                  <a:lnTo>
                    <a:pt x="115176" y="104019"/>
                  </a:lnTo>
                  <a:lnTo>
                    <a:pt x="113043" y="103491"/>
                  </a:lnTo>
                  <a:lnTo>
                    <a:pt x="110910" y="102434"/>
                  </a:lnTo>
                  <a:lnTo>
                    <a:pt x="108778" y="101643"/>
                  </a:lnTo>
                  <a:lnTo>
                    <a:pt x="106217" y="100058"/>
                  </a:lnTo>
                  <a:lnTo>
                    <a:pt x="103658" y="98738"/>
                  </a:lnTo>
                  <a:lnTo>
                    <a:pt x="101525" y="97155"/>
                  </a:lnTo>
                  <a:lnTo>
                    <a:pt x="99392" y="95570"/>
                  </a:lnTo>
                  <a:lnTo>
                    <a:pt x="74651" y="68113"/>
                  </a:lnTo>
                  <a:lnTo>
                    <a:pt x="45217" y="58345"/>
                  </a:lnTo>
                  <a:lnTo>
                    <a:pt x="39672" y="62042"/>
                  </a:lnTo>
                  <a:lnTo>
                    <a:pt x="37965" y="66266"/>
                  </a:lnTo>
                  <a:lnTo>
                    <a:pt x="38818" y="70754"/>
                  </a:lnTo>
                  <a:lnTo>
                    <a:pt x="42231" y="75505"/>
                  </a:lnTo>
                  <a:lnTo>
                    <a:pt x="46070" y="80257"/>
                  </a:lnTo>
                  <a:lnTo>
                    <a:pt x="50336" y="85009"/>
                  </a:lnTo>
                  <a:lnTo>
                    <a:pt x="54602" y="89762"/>
                  </a:lnTo>
                  <a:lnTo>
                    <a:pt x="57588" y="94778"/>
                  </a:lnTo>
                  <a:lnTo>
                    <a:pt x="92994" y="119067"/>
                  </a:lnTo>
                  <a:lnTo>
                    <a:pt x="81050" y="136491"/>
                  </a:lnTo>
                  <a:lnTo>
                    <a:pt x="0" y="129627"/>
                  </a:lnTo>
                  <a:lnTo>
                    <a:pt x="0" y="131739"/>
                  </a:lnTo>
                  <a:lnTo>
                    <a:pt x="426" y="134379"/>
                  </a:lnTo>
                  <a:lnTo>
                    <a:pt x="426" y="135435"/>
                  </a:lnTo>
                  <a:lnTo>
                    <a:pt x="1280" y="137020"/>
                  </a:lnTo>
                  <a:lnTo>
                    <a:pt x="2133" y="138603"/>
                  </a:lnTo>
                  <a:lnTo>
                    <a:pt x="3839" y="140451"/>
                  </a:lnTo>
                  <a:lnTo>
                    <a:pt x="79769" y="163948"/>
                  </a:lnTo>
                  <a:lnTo>
                    <a:pt x="80196" y="164740"/>
                  </a:lnTo>
                  <a:lnTo>
                    <a:pt x="81050" y="166324"/>
                  </a:lnTo>
                  <a:lnTo>
                    <a:pt x="81476" y="167909"/>
                  </a:lnTo>
                  <a:lnTo>
                    <a:pt x="82330" y="169492"/>
                  </a:lnTo>
                  <a:lnTo>
                    <a:pt x="82755" y="171076"/>
                  </a:lnTo>
                  <a:lnTo>
                    <a:pt x="84035" y="173188"/>
                  </a:lnTo>
                  <a:lnTo>
                    <a:pt x="84889" y="174773"/>
                  </a:lnTo>
                  <a:lnTo>
                    <a:pt x="87021" y="176884"/>
                  </a:lnTo>
                  <a:lnTo>
                    <a:pt x="89581" y="177412"/>
                  </a:lnTo>
                  <a:lnTo>
                    <a:pt x="92567" y="177940"/>
                  </a:lnTo>
                  <a:lnTo>
                    <a:pt x="95128" y="177940"/>
                  </a:lnTo>
                  <a:lnTo>
                    <a:pt x="97687" y="178205"/>
                  </a:lnTo>
                  <a:lnTo>
                    <a:pt x="100246" y="178205"/>
                  </a:lnTo>
                  <a:lnTo>
                    <a:pt x="103231" y="178205"/>
                  </a:lnTo>
                  <a:lnTo>
                    <a:pt x="106217" y="178733"/>
                  </a:lnTo>
                  <a:lnTo>
                    <a:pt x="110483" y="179788"/>
                  </a:lnTo>
                  <a:lnTo>
                    <a:pt x="111337" y="181109"/>
                  </a:lnTo>
                  <a:lnTo>
                    <a:pt x="113469" y="182957"/>
                  </a:lnTo>
                  <a:lnTo>
                    <a:pt x="116029" y="185069"/>
                  </a:lnTo>
                  <a:lnTo>
                    <a:pt x="119015" y="187445"/>
                  </a:lnTo>
                  <a:lnTo>
                    <a:pt x="92994" y="246583"/>
                  </a:lnTo>
                  <a:lnTo>
                    <a:pt x="130106" y="191933"/>
                  </a:lnTo>
                  <a:lnTo>
                    <a:pt x="131386" y="189557"/>
                  </a:lnTo>
                  <a:lnTo>
                    <a:pt x="134799" y="187181"/>
                  </a:lnTo>
                  <a:lnTo>
                    <a:pt x="136505" y="185861"/>
                  </a:lnTo>
                  <a:lnTo>
                    <a:pt x="139065" y="184805"/>
                  </a:lnTo>
                  <a:lnTo>
                    <a:pt x="142050" y="183748"/>
                  </a:lnTo>
                  <a:lnTo>
                    <a:pt x="145889" y="182957"/>
                  </a:lnTo>
                  <a:lnTo>
                    <a:pt x="148875" y="182957"/>
                  </a:lnTo>
                  <a:lnTo>
                    <a:pt x="151861" y="183221"/>
                  </a:lnTo>
                  <a:lnTo>
                    <a:pt x="154847" y="183485"/>
                  </a:lnTo>
                  <a:lnTo>
                    <a:pt x="158261" y="184277"/>
                  </a:lnTo>
                  <a:lnTo>
                    <a:pt x="160820" y="185069"/>
                  </a:lnTo>
                  <a:lnTo>
                    <a:pt x="163380" y="185861"/>
                  </a:lnTo>
                  <a:lnTo>
                    <a:pt x="165512" y="186917"/>
                  </a:lnTo>
                  <a:lnTo>
                    <a:pt x="168071" y="188236"/>
                  </a:lnTo>
                  <a:lnTo>
                    <a:pt x="203478" y="240511"/>
                  </a:lnTo>
                  <a:lnTo>
                    <a:pt x="206038" y="240775"/>
                  </a:lnTo>
                  <a:lnTo>
                    <a:pt x="209877" y="241566"/>
                  </a:lnTo>
                  <a:lnTo>
                    <a:pt x="211583" y="241830"/>
                  </a:lnTo>
                  <a:lnTo>
                    <a:pt x="214142" y="242359"/>
                  </a:lnTo>
                  <a:lnTo>
                    <a:pt x="216275" y="242623"/>
                  </a:lnTo>
                  <a:lnTo>
                    <a:pt x="218408" y="242887"/>
                  </a:lnTo>
                  <a:lnTo>
                    <a:pt x="221820" y="193517"/>
                  </a:lnTo>
                  <a:lnTo>
                    <a:pt x="200919" y="179788"/>
                  </a:lnTo>
                  <a:lnTo>
                    <a:pt x="200919" y="160780"/>
                  </a:lnTo>
                  <a:lnTo>
                    <a:pt x="202624" y="159459"/>
                  </a:lnTo>
                  <a:lnTo>
                    <a:pt x="204758" y="158404"/>
                  </a:lnTo>
                  <a:lnTo>
                    <a:pt x="206890" y="157347"/>
                  </a:lnTo>
                  <a:lnTo>
                    <a:pt x="209449" y="156556"/>
                  </a:lnTo>
                  <a:lnTo>
                    <a:pt x="212009" y="155500"/>
                  </a:lnTo>
                  <a:lnTo>
                    <a:pt x="214995" y="154708"/>
                  </a:lnTo>
                  <a:lnTo>
                    <a:pt x="217981" y="153916"/>
                  </a:lnTo>
                  <a:lnTo>
                    <a:pt x="221820" y="153123"/>
                  </a:lnTo>
                  <a:lnTo>
                    <a:pt x="306710" y="166060"/>
                  </a:lnTo>
                  <a:lnTo>
                    <a:pt x="306710" y="165268"/>
                  </a:lnTo>
                  <a:lnTo>
                    <a:pt x="306710" y="163683"/>
                  </a:lnTo>
                  <a:lnTo>
                    <a:pt x="306710" y="162100"/>
                  </a:lnTo>
                  <a:lnTo>
                    <a:pt x="306710" y="161573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 Form 38"/>
            <p:cNvSpPr/>
            <p:nvPr/>
          </p:nvSpPr>
          <p:spPr>
            <a:xfrm>
              <a:off x="6732399" y="3095288"/>
              <a:ext cx="57589" cy="22441"/>
            </a:xfrm>
            <a:custGeom>
              <a:avLst/>
              <a:gdLst/>
              <a:ahLst/>
              <a:cxnLst/>
              <a:rect l="0" t="0" r="0" b="0"/>
              <a:pathLst>
                <a:path w="57589" h="22440">
                  <a:moveTo>
                    <a:pt x="56309" y="0"/>
                  </a:moveTo>
                  <a:lnTo>
                    <a:pt x="56309" y="0"/>
                  </a:lnTo>
                  <a:lnTo>
                    <a:pt x="48204" y="792"/>
                  </a:lnTo>
                  <a:lnTo>
                    <a:pt x="40098" y="2376"/>
                  </a:lnTo>
                  <a:lnTo>
                    <a:pt x="32420" y="3959"/>
                  </a:lnTo>
                  <a:lnTo>
                    <a:pt x="25168" y="6071"/>
                  </a:lnTo>
                  <a:lnTo>
                    <a:pt x="17490" y="8448"/>
                  </a:lnTo>
                  <a:lnTo>
                    <a:pt x="11092" y="11616"/>
                  </a:lnTo>
                  <a:lnTo>
                    <a:pt x="4692" y="15048"/>
                  </a:lnTo>
                  <a:lnTo>
                    <a:pt x="0" y="19536"/>
                  </a:lnTo>
                  <a:lnTo>
                    <a:pt x="5972" y="21912"/>
                  </a:lnTo>
                  <a:lnTo>
                    <a:pt x="13224" y="22440"/>
                  </a:lnTo>
                  <a:lnTo>
                    <a:pt x="20902" y="20857"/>
                  </a:lnTo>
                  <a:lnTo>
                    <a:pt x="29008" y="18216"/>
                  </a:lnTo>
                  <a:lnTo>
                    <a:pt x="36686" y="14257"/>
                  </a:lnTo>
                  <a:lnTo>
                    <a:pt x="44364" y="9768"/>
                  </a:lnTo>
                  <a:lnTo>
                    <a:pt x="51189" y="5016"/>
                  </a:lnTo>
                  <a:lnTo>
                    <a:pt x="57589" y="528"/>
                  </a:lnTo>
                  <a:lnTo>
                    <a:pt x="56735" y="264"/>
                  </a:lnTo>
                  <a:lnTo>
                    <a:pt x="56309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310799" y="838200"/>
              <a:ext cx="394811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The Two Hats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889000" y="2019300"/>
              <a:ext cx="2021961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Adding Function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6604862" y="2286000"/>
              <a:ext cx="1466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Refactoring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028406" y="4076700"/>
              <a:ext cx="4634792" cy="158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Does not add any new features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Does not add tests (but may change some)</a:t>
              </a:r>
            </a:p>
            <a:p>
              <a:pPr>
                <a:lnSpc>
                  <a:spcPts val="2100"/>
                </a:lnSpc>
                <a:spcAft>
                  <a:spcPts val="3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Restructure the code to remove </a:t>
              </a:r>
            </a:p>
            <a:p>
              <a:pPr>
                <a:lnSpc>
                  <a:spcPts val="2100"/>
                </a:lnSpc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redundancy 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889000" y="4102100"/>
              <a:ext cx="3180744" cy="158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100"/>
                </a:lnSpc>
                <a:spcAft>
                  <a:spcPts val="3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Add new capabilities to the 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system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Adds new tests</a:t>
              </a:r>
            </a:p>
            <a:p>
              <a:pPr>
                <a:lnSpc>
                  <a:spcPts val="2100"/>
                </a:lnSpc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Get the test working 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74 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 </a:t>
              </a:r>
            </a:p>
          </p:txBody>
        </p:sp>
      </p:grpSp>
      <p:pic>
        <p:nvPicPr>
          <p:cNvPr id="48" name="Picture 47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089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610100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268537" y="838200"/>
            <a:ext cx="6032500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How do we Refactor?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800" y="4000500"/>
            <a:ext cx="8598618" cy="35242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 look for </a:t>
            </a:r>
            <a:r>
              <a:rPr sz="4400" b="1" dirty="0">
                <a:latin typeface="Times New Roman" charset="77"/>
                <a:ea typeface="Times New Roman" charset="77"/>
                <a:cs typeface="Times New Roman" charset="77"/>
              </a:rPr>
              <a:t>Code-Smells</a:t>
            </a:r>
          </a:p>
          <a:p>
            <a:pPr>
              <a:lnSpc>
                <a:spcPts val="2500"/>
              </a:lnSpc>
              <a:spcAft>
                <a:spcPts val="132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Things that we suspect are not quite right or will cause us severe pain if we do not fix</a:t>
            </a:r>
          </a:p>
          <a:p>
            <a:pPr indent="18415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77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13611" y="838200"/>
            <a:ext cx="9742488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2 Piece of Advice before Refactoring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263995" y="2108200"/>
            <a:ext cx="2681570" cy="4146550"/>
            <a:chOff x="6263995" y="2108200"/>
            <a:chExt cx="2681570" cy="4146550"/>
          </a:xfrm>
        </p:grpSpPr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300" y="2108200"/>
              <a:ext cx="2349500" cy="31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2"/>
            <p:cNvSpPr txBox="1"/>
            <p:nvPr/>
          </p:nvSpPr>
          <p:spPr>
            <a:xfrm>
              <a:off x="6263995" y="5454650"/>
              <a:ext cx="2681570" cy="80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The Hippocratic Oath</a:t>
              </a:r>
            </a:p>
            <a:p>
              <a:pPr indent="152400">
                <a:lnSpc>
                  <a:spcPts val="2200"/>
                </a:lnSpc>
                <a:defRPr lang="en-US"/>
              </a:pPr>
              <a:r>
                <a:rPr sz="2075" dirty="0">
                  <a:solidFill>
                    <a:srgbClr val="A7184B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First Do No Harm!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58900" y="2019300"/>
            <a:ext cx="2692400" cy="4318000"/>
            <a:chOff x="1358900" y="2019300"/>
            <a:chExt cx="2692400" cy="4318000"/>
          </a:xfrm>
        </p:grpSpPr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900" y="2019300"/>
              <a:ext cx="2692400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3"/>
            <p:cNvSpPr txBox="1"/>
            <p:nvPr/>
          </p:nvSpPr>
          <p:spPr>
            <a:xfrm>
              <a:off x="2096399" y="6057900"/>
              <a:ext cx="139023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Baby Steps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78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>
                <a:latin typeface="Helvetica" charset="77"/>
                <a:ea typeface="Helvetica" charset="77"/>
                <a:cs typeface="Helvetica" charset="77"/>
              </a:rPr>
              <a:t> </a:t>
            </a:r>
          </a:p>
        </p:txBody>
      </p: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2944</Words>
  <Application>Microsoft Office PowerPoint</Application>
  <PresentationFormat>Custom</PresentationFormat>
  <Paragraphs>820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Helvetica</vt:lpstr>
      <vt:lpstr>Times</vt:lpstr>
      <vt:lpstr>Times New Roman</vt:lpstr>
      <vt:lpstr>var(--bs-font-monospace)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Fest</dc:title>
  <dc:creator>Naresh Jain</dc:creator>
  <cp:lastModifiedBy>Rabeeb Ibrat</cp:lastModifiedBy>
  <cp:revision>154</cp:revision>
  <dcterms:modified xsi:type="dcterms:W3CDTF">2022-08-06T04:51:35Z</dcterms:modified>
</cp:coreProperties>
</file>