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2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485" autoAdjust="0"/>
    <p:restoredTop sz="94630" autoAdjust="0"/>
  </p:normalViewPr>
  <p:slideViewPr>
    <p:cSldViewPr snapToGrid="0">
      <p:cViewPr varScale="1">
        <p:scale>
          <a:sx n="43" d="100"/>
          <a:sy n="43" d="100"/>
        </p:scale>
        <p:origin x="-30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F1111141-B121-41B1-B1A1-41A141216111}" type="slidenum">
              <a:rPr lang="en-US"/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92850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81219181-7101-4181-9141-F161D1E1C1D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pPr>
                <a:lnSpc>
                  <a:spcPct val="100000"/>
                </a:lnSpc>
              </a:pPr>
              <a:t>1</a:t>
            </a:fld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37898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613181F1-61E1-4161-B121-0111512181E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pPr>
                <a:lnSpc>
                  <a:spcPct val="100000"/>
                </a:lnSpc>
              </a:pPr>
              <a:t>12</a:t>
            </a:fld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01493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B1918111-D191-4111-B1D1-F181D1E161C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pPr>
                <a:lnSpc>
                  <a:spcPct val="100000"/>
                </a:lnSpc>
              </a:pPr>
              <a:t>13</a:t>
            </a:fld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90040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E191E1C1-D171-4131-B161-C18111A1E12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pPr>
                <a:lnSpc>
                  <a:spcPct val="100000"/>
                </a:lnSpc>
              </a:pPr>
              <a:t>14</a:t>
            </a:fld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4125003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161F181-8151-41C1-81B1-F121F111A1D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pPr>
                <a:lnSpc>
                  <a:spcPct val="100000"/>
                </a:lnSpc>
              </a:pPr>
              <a:t>15</a:t>
            </a:fld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415243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171A1-01E1-4111-9151-D1812171E1B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pPr>
                <a:lnSpc>
                  <a:spcPct val="100000"/>
                </a:lnSpc>
              </a:pPr>
              <a:t>16</a:t>
            </a:fld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777396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41119191-1171-4161-B181-B1110101619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pPr>
                <a:lnSpc>
                  <a:spcPct val="100000"/>
                </a:lnSpc>
              </a:pPr>
              <a:t>17</a:t>
            </a:fld>
            <a:endParaRPr/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970316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71712101-5161-41F1-8191-117121A1614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pPr>
                <a:lnSpc>
                  <a:spcPct val="100000"/>
                </a:lnSpc>
              </a:pPr>
              <a:t>18</a:t>
            </a:fld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9184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5171D1-4100-4111-91A1-81D151A1E18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pPr>
                <a:lnSpc>
                  <a:spcPct val="100000"/>
                </a:lnSpc>
              </a:pPr>
              <a:t>19</a:t>
            </a:fld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763574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5171D1-4100-4111-91A1-81D151A1E18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pPr>
                <a:lnSpc>
                  <a:spcPct val="100000"/>
                </a:lnSpc>
              </a:pPr>
              <a:t>20</a:t>
            </a:fld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763574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1E16121-F1A1-4191-A1D1-91E11111711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pPr>
                <a:lnSpc>
                  <a:spcPct val="100000"/>
                </a:lnSpc>
              </a:pPr>
              <a:t>21</a:t>
            </a:fld>
            <a:endParaRPr/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6898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10141A1-B191-41F1-A1E1-013101E1E12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pPr>
                <a:lnSpc>
                  <a:spcPct val="100000"/>
                </a:lnSpc>
              </a:pPr>
              <a:t>4</a:t>
            </a:fld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810218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19151D1-A1D1-4161-81E1-C1D1E181119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pPr>
                <a:lnSpc>
                  <a:spcPct val="100000"/>
                </a:lnSpc>
              </a:pPr>
              <a:t>22</a:t>
            </a:fld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6764576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91C1E191-11A1-41B1-81B1-F1211181D13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pPr>
                <a:lnSpc>
                  <a:spcPct val="100000"/>
                </a:lnSpc>
              </a:pPr>
              <a:t>23</a:t>
            </a:fld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40521356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B10131-F1B1-4161-9161-716101B1A10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pPr>
                <a:lnSpc>
                  <a:spcPct val="100000"/>
                </a:lnSpc>
              </a:pPr>
              <a:t>24</a:t>
            </a:fld>
            <a:endParaRPr/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8325677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F161F181-31D1-4191-81B1-91E1B151110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pPr>
                <a:lnSpc>
                  <a:spcPct val="100000"/>
                </a:lnSpc>
              </a:pPr>
              <a:t>25</a:t>
            </a:fld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893886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91715101-0151-41A1-B1E1-C191F131C17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pPr>
                <a:lnSpc>
                  <a:spcPct val="100000"/>
                </a:lnSpc>
              </a:pPr>
              <a:t>26</a:t>
            </a:fld>
            <a:endParaRPr/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488392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1116181-6181-4191-8101-41012181B1F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pPr>
                <a:lnSpc>
                  <a:spcPct val="100000"/>
                </a:lnSpc>
              </a:pPr>
              <a:t>27</a:t>
            </a:fld>
            <a:endParaRPr/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462221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E14111C1-51B1-41D1-B1D1-C191C161318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pPr>
                <a:lnSpc>
                  <a:spcPct val="100000"/>
                </a:lnSpc>
              </a:pPr>
              <a:t>5</a:t>
            </a:fld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73046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31F181-D101-41B1-8111-C1316191F15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pPr>
                <a:lnSpc>
                  <a:spcPct val="100000"/>
                </a:lnSpc>
              </a:pPr>
              <a:t>6</a:t>
            </a:fld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080281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18111D1-5101-41F1-B161-41F1918101F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pPr>
                <a:lnSpc>
                  <a:spcPct val="100000"/>
                </a:lnSpc>
              </a:pPr>
              <a:t>7</a:t>
            </a:fld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925388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18131F1-9121-4101-9171-41116151017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pPr>
                <a:lnSpc>
                  <a:spcPct val="100000"/>
                </a:lnSpc>
              </a:pPr>
              <a:t>8</a:t>
            </a:fld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5026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71313161-4161-41D1-81C1-A151F151D14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pPr>
                <a:lnSpc>
                  <a:spcPct val="100000"/>
                </a:lnSpc>
              </a:pPr>
              <a:t>9</a:t>
            </a:fld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260294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B1015171-0141-4171-8161-7151414181D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pPr>
                <a:lnSpc>
                  <a:spcPct val="100000"/>
                </a:lnSpc>
              </a:pPr>
              <a:t>10</a:t>
            </a:fld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90644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B15101F1-1161-41F1-B181-C18101C1B1A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pPr>
                <a:lnSpc>
                  <a:spcPct val="100000"/>
                </a:lnSpc>
              </a:pPr>
              <a:t>11</a:t>
            </a:fld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70644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87488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423828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87488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3520" y="187488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673520" y="423828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423828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87488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3520" y="187488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457200" y="187488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87488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87488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3520" y="187488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152280" y="76320"/>
            <a:ext cx="8915040" cy="63241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87488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423828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3520" y="187488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subTitle"/>
          </p:nvPr>
        </p:nvSpPr>
        <p:spPr>
          <a:xfrm>
            <a:off x="457200" y="187488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87488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3520" y="187488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3520" y="423828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87488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3520" y="187488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200" y="423828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87488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423828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87488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3520" y="187488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3520" y="423828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457200" y="423828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87488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3520" y="187488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87488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87488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3520" y="187488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subTitle"/>
          </p:nvPr>
        </p:nvSpPr>
        <p:spPr>
          <a:xfrm>
            <a:off x="152280" y="76320"/>
            <a:ext cx="8915040" cy="63241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87488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423828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3520" y="187488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87488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87488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73520" y="423828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87488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3520" y="187488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423828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stomShape 1"/>
          <p:cNvSpPr/>
          <p:nvPr/>
        </p:nvSpPr>
        <p:spPr>
          <a:xfrm>
            <a:off x="6480" y="1241640"/>
            <a:ext cx="9137160" cy="92520"/>
          </a:xfrm>
          <a:prstGeom prst="rect">
            <a:avLst/>
          </a:prstGeom>
          <a:solidFill>
            <a:srgbClr val="B3D1F0"/>
          </a:solidFill>
        </p:spPr>
      </p:sp>
      <p:sp>
        <p:nvSpPr>
          <p:cNvPr id="22" name="CustomShape 2"/>
          <p:cNvSpPr/>
          <p:nvPr/>
        </p:nvSpPr>
        <p:spPr>
          <a:xfrm>
            <a:off x="6480" y="1335240"/>
            <a:ext cx="9137160" cy="223920"/>
          </a:xfrm>
          <a:prstGeom prst="rect">
            <a:avLst/>
          </a:prstGeom>
          <a:gradFill>
            <a:gsLst>
              <a:gs pos="0">
                <a:srgbClr val="3568C7"/>
              </a:gs>
              <a:gs pos="100000">
                <a:srgbClr val="A8BEE7"/>
              </a:gs>
            </a:gsLst>
            <a:lin ang="5400000"/>
          </a:gradFill>
        </p:spPr>
      </p:sp>
      <p:sp>
        <p:nvSpPr>
          <p:cNvPr id="2" name="CustomShape 3"/>
          <p:cNvSpPr/>
          <p:nvPr/>
        </p:nvSpPr>
        <p:spPr>
          <a:xfrm>
            <a:off x="6480" y="1219320"/>
            <a:ext cx="9137160" cy="22680"/>
          </a:xfrm>
          <a:prstGeom prst="rect">
            <a:avLst/>
          </a:prstGeom>
          <a:gradFill>
            <a:gsLst>
              <a:gs pos="0">
                <a:srgbClr val="1822CD"/>
              </a:gs>
              <a:gs pos="100000">
                <a:srgbClr val="878CE5"/>
              </a:gs>
            </a:gsLst>
            <a:lin ang="5400000"/>
          </a:gradFill>
        </p:spPr>
      </p:sp>
      <p:sp>
        <p:nvSpPr>
          <p:cNvPr id="3" name="CustomShape 4"/>
          <p:cNvSpPr/>
          <p:nvPr/>
        </p:nvSpPr>
        <p:spPr>
          <a:xfrm>
            <a:off x="6480" y="1554840"/>
            <a:ext cx="9137160" cy="44280"/>
          </a:xfrm>
          <a:prstGeom prst="rect">
            <a:avLst/>
          </a:prstGeom>
          <a:gradFill>
            <a:gsLst>
              <a:gs pos="0">
                <a:srgbClr val="A8BEE7"/>
              </a:gs>
              <a:gs pos="100000">
                <a:srgbClr val="3568C7"/>
              </a:gs>
            </a:gsLst>
            <a:lin ang="5400000"/>
          </a:gradFill>
        </p:spPr>
      </p:sp>
      <p:sp>
        <p:nvSpPr>
          <p:cNvPr id="4" name="CustomShape 5"/>
          <p:cNvSpPr/>
          <p:nvPr/>
        </p:nvSpPr>
        <p:spPr>
          <a:xfrm>
            <a:off x="6480" y="1327680"/>
            <a:ext cx="9137160" cy="44280"/>
          </a:xfrm>
          <a:prstGeom prst="rect">
            <a:avLst/>
          </a:prstGeom>
          <a:gradFill>
            <a:gsLst>
              <a:gs pos="0">
                <a:srgbClr val="B3D1F0"/>
              </a:gs>
              <a:gs pos="100000">
                <a:srgbClr val="3568C7"/>
              </a:gs>
            </a:gsLst>
            <a:lin ang="5400000"/>
          </a:gradFill>
        </p:spPr>
      </p:sp>
      <p:sp>
        <p:nvSpPr>
          <p:cNvPr id="5" name="CustomShape 6"/>
          <p:cNvSpPr/>
          <p:nvPr/>
        </p:nvSpPr>
        <p:spPr>
          <a:xfrm>
            <a:off x="0" y="0"/>
            <a:ext cx="9143640" cy="1218960"/>
          </a:xfrm>
          <a:prstGeom prst="rect">
            <a:avLst/>
          </a:prstGeom>
          <a:blipFill>
            <a:blip r:embed="rId14"/>
            <a:tile/>
          </a:blipFill>
        </p:spPr>
      </p:sp>
      <p:sp>
        <p:nvSpPr>
          <p:cNvPr id="6" name="CustomShape 7"/>
          <p:cNvSpPr/>
          <p:nvPr/>
        </p:nvSpPr>
        <p:spPr>
          <a:xfrm>
            <a:off x="3240" y="1600200"/>
            <a:ext cx="9140400" cy="151920"/>
          </a:xfrm>
          <a:prstGeom prst="rect">
            <a:avLst/>
          </a:prstGeom>
          <a:gradFill>
            <a:gsLst>
              <a:gs pos="0">
                <a:srgbClr val="777777"/>
              </a:gs>
              <a:gs pos="100000">
                <a:srgbClr val="FFFFFF"/>
              </a:gs>
            </a:gsLst>
            <a:lin ang="5400000"/>
          </a:gradFill>
        </p:spPr>
      </p:sp>
      <p:sp>
        <p:nvSpPr>
          <p:cNvPr id="7" name="CustomShape 8"/>
          <p:cNvSpPr/>
          <p:nvPr/>
        </p:nvSpPr>
        <p:spPr>
          <a:xfrm>
            <a:off x="4680" y="1184400"/>
            <a:ext cx="9138960" cy="74160"/>
          </a:xfrm>
          <a:prstGeom prst="rect">
            <a:avLst/>
          </a:prstGeom>
          <a:solidFill>
            <a:srgbClr val="777777"/>
          </a:solidFill>
        </p:spPr>
      </p:sp>
      <p:sp>
        <p:nvSpPr>
          <p:cNvPr id="8" name="CustomShape 9"/>
          <p:cNvSpPr/>
          <p:nvPr/>
        </p:nvSpPr>
        <p:spPr>
          <a:xfrm>
            <a:off x="0" y="0"/>
            <a:ext cx="9143640" cy="3504960"/>
          </a:xfrm>
          <a:prstGeom prst="rect">
            <a:avLst/>
          </a:prstGeom>
          <a:blipFill>
            <a:blip r:embed="rId14"/>
            <a:tile/>
          </a:blipFill>
        </p:spPr>
      </p:sp>
      <p:sp>
        <p:nvSpPr>
          <p:cNvPr id="9" name="CustomShape 10"/>
          <p:cNvSpPr/>
          <p:nvPr/>
        </p:nvSpPr>
        <p:spPr>
          <a:xfrm>
            <a:off x="0" y="3508920"/>
            <a:ext cx="9137160" cy="91440"/>
          </a:xfrm>
          <a:prstGeom prst="rect">
            <a:avLst/>
          </a:prstGeom>
          <a:solidFill>
            <a:srgbClr val="B3D1F0"/>
          </a:solidFill>
        </p:spPr>
      </p:sp>
      <p:sp>
        <p:nvSpPr>
          <p:cNvPr id="10" name="CustomShape 11"/>
          <p:cNvSpPr/>
          <p:nvPr/>
        </p:nvSpPr>
        <p:spPr>
          <a:xfrm>
            <a:off x="0" y="3600720"/>
            <a:ext cx="9137160" cy="221040"/>
          </a:xfrm>
          <a:prstGeom prst="rect">
            <a:avLst/>
          </a:prstGeom>
          <a:gradFill>
            <a:gsLst>
              <a:gs pos="0">
                <a:srgbClr val="3568C7"/>
              </a:gs>
              <a:gs pos="100000">
                <a:srgbClr val="A8BEE7"/>
              </a:gs>
            </a:gsLst>
            <a:lin ang="5400000"/>
          </a:gradFill>
        </p:spPr>
      </p:sp>
      <p:sp>
        <p:nvSpPr>
          <p:cNvPr id="11" name="CustomShape 12"/>
          <p:cNvSpPr/>
          <p:nvPr/>
        </p:nvSpPr>
        <p:spPr>
          <a:xfrm>
            <a:off x="0" y="3486240"/>
            <a:ext cx="9137160" cy="22680"/>
          </a:xfrm>
          <a:prstGeom prst="rect">
            <a:avLst/>
          </a:prstGeom>
          <a:gradFill>
            <a:gsLst>
              <a:gs pos="0">
                <a:srgbClr val="1822CD"/>
              </a:gs>
              <a:gs pos="100000">
                <a:srgbClr val="878CE5"/>
              </a:gs>
            </a:gsLst>
            <a:lin ang="5400000"/>
          </a:gradFill>
        </p:spPr>
      </p:sp>
      <p:sp>
        <p:nvSpPr>
          <p:cNvPr id="12" name="CustomShape 13"/>
          <p:cNvSpPr/>
          <p:nvPr/>
        </p:nvSpPr>
        <p:spPr>
          <a:xfrm>
            <a:off x="0" y="3817800"/>
            <a:ext cx="9137160" cy="43560"/>
          </a:xfrm>
          <a:prstGeom prst="rect">
            <a:avLst/>
          </a:prstGeom>
          <a:gradFill>
            <a:gsLst>
              <a:gs pos="0">
                <a:srgbClr val="A8BEE7"/>
              </a:gs>
              <a:gs pos="100000">
                <a:srgbClr val="3568C7"/>
              </a:gs>
            </a:gsLst>
            <a:lin ang="5400000"/>
          </a:gradFill>
        </p:spPr>
      </p:sp>
      <p:sp>
        <p:nvSpPr>
          <p:cNvPr id="13" name="CustomShape 14"/>
          <p:cNvSpPr/>
          <p:nvPr/>
        </p:nvSpPr>
        <p:spPr>
          <a:xfrm>
            <a:off x="0" y="3593160"/>
            <a:ext cx="9137160" cy="43560"/>
          </a:xfrm>
          <a:prstGeom prst="rect">
            <a:avLst/>
          </a:prstGeom>
          <a:gradFill>
            <a:gsLst>
              <a:gs pos="0">
                <a:srgbClr val="B3D1F0"/>
              </a:gs>
              <a:gs pos="100000">
                <a:srgbClr val="3568C7"/>
              </a:gs>
            </a:gsLst>
            <a:lin ang="5400000"/>
          </a:gradFill>
        </p:spPr>
      </p:sp>
      <p:sp>
        <p:nvSpPr>
          <p:cNvPr id="14" name="CustomShape 15"/>
          <p:cNvSpPr/>
          <p:nvPr/>
        </p:nvSpPr>
        <p:spPr>
          <a:xfrm>
            <a:off x="3240" y="3886200"/>
            <a:ext cx="9140400" cy="151920"/>
          </a:xfrm>
          <a:prstGeom prst="rect">
            <a:avLst/>
          </a:prstGeom>
          <a:gradFill>
            <a:gsLst>
              <a:gs pos="0">
                <a:srgbClr val="777777"/>
              </a:gs>
              <a:gs pos="100000">
                <a:srgbClr val="FFFFFF"/>
              </a:gs>
            </a:gsLst>
            <a:lin ang="5400000"/>
          </a:gradFill>
        </p:spPr>
      </p:sp>
      <p:sp>
        <p:nvSpPr>
          <p:cNvPr id="15" name="CustomShape 16"/>
          <p:cNvSpPr/>
          <p:nvPr/>
        </p:nvSpPr>
        <p:spPr>
          <a:xfrm>
            <a:off x="0" y="3470400"/>
            <a:ext cx="9138960" cy="74160"/>
          </a:xfrm>
          <a:prstGeom prst="rect">
            <a:avLst/>
          </a:prstGeom>
          <a:solidFill>
            <a:srgbClr val="777777"/>
          </a:solidFill>
        </p:spPr>
      </p:sp>
      <p:sp>
        <p:nvSpPr>
          <p:cNvPr id="16" name="PlaceHolder 17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1822CD"/>
                </a:solidFill>
                <a:latin typeface="Lucida Grande"/>
              </a:rPr>
              <a:t>Click to edit the title text formatCliquez et modifiez le titre</a:t>
            </a:r>
            <a:endParaRPr/>
          </a:p>
        </p:txBody>
      </p:sp>
      <p:sp>
        <p:nvSpPr>
          <p:cNvPr id="17" name="PlaceHolder 18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8" name="PlaceHolder 19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9" name="PlaceHolder 20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161C171-9181-4131-91D1-F1E101612111}" type="slidenum">
              <a:rPr lang="en-US">
                <a:solidFill>
                  <a:srgbClr val="000000"/>
                </a:solidFill>
                <a:latin typeface="Lucida Grande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20" name="PlaceHolder 2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FR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6480" y="1241640"/>
            <a:ext cx="9137160" cy="92520"/>
          </a:xfrm>
          <a:prstGeom prst="rect">
            <a:avLst/>
          </a:prstGeom>
          <a:solidFill>
            <a:srgbClr val="B3D1F0"/>
          </a:solidFill>
        </p:spPr>
      </p:sp>
      <p:sp>
        <p:nvSpPr>
          <p:cNvPr id="54" name="CustomShape 2"/>
          <p:cNvSpPr/>
          <p:nvPr/>
        </p:nvSpPr>
        <p:spPr>
          <a:xfrm>
            <a:off x="6480" y="1335240"/>
            <a:ext cx="9137160" cy="223920"/>
          </a:xfrm>
          <a:prstGeom prst="rect">
            <a:avLst/>
          </a:prstGeom>
          <a:gradFill>
            <a:gsLst>
              <a:gs pos="0">
                <a:srgbClr val="3568C7"/>
              </a:gs>
              <a:gs pos="100000">
                <a:srgbClr val="A8BEE7"/>
              </a:gs>
            </a:gsLst>
            <a:lin ang="5400000"/>
          </a:gradFill>
        </p:spPr>
      </p:sp>
      <p:sp>
        <p:nvSpPr>
          <p:cNvPr id="55" name="CustomShape 3"/>
          <p:cNvSpPr/>
          <p:nvPr/>
        </p:nvSpPr>
        <p:spPr>
          <a:xfrm>
            <a:off x="6480" y="1219320"/>
            <a:ext cx="9137160" cy="22680"/>
          </a:xfrm>
          <a:prstGeom prst="rect">
            <a:avLst/>
          </a:prstGeom>
          <a:gradFill>
            <a:gsLst>
              <a:gs pos="0">
                <a:srgbClr val="1822CD"/>
              </a:gs>
              <a:gs pos="100000">
                <a:srgbClr val="878CE5"/>
              </a:gs>
            </a:gsLst>
            <a:lin ang="5400000"/>
          </a:gradFill>
        </p:spPr>
      </p:sp>
      <p:sp>
        <p:nvSpPr>
          <p:cNvPr id="56" name="CustomShape 4"/>
          <p:cNvSpPr/>
          <p:nvPr/>
        </p:nvSpPr>
        <p:spPr>
          <a:xfrm>
            <a:off x="6480" y="1554840"/>
            <a:ext cx="9137160" cy="44280"/>
          </a:xfrm>
          <a:prstGeom prst="rect">
            <a:avLst/>
          </a:prstGeom>
          <a:gradFill>
            <a:gsLst>
              <a:gs pos="0">
                <a:srgbClr val="A8BEE7"/>
              </a:gs>
              <a:gs pos="100000">
                <a:srgbClr val="3568C7"/>
              </a:gs>
            </a:gsLst>
            <a:lin ang="5400000"/>
          </a:gradFill>
        </p:spPr>
      </p:sp>
      <p:sp>
        <p:nvSpPr>
          <p:cNvPr id="57" name="CustomShape 5"/>
          <p:cNvSpPr/>
          <p:nvPr/>
        </p:nvSpPr>
        <p:spPr>
          <a:xfrm>
            <a:off x="6480" y="1327680"/>
            <a:ext cx="9137160" cy="44280"/>
          </a:xfrm>
          <a:prstGeom prst="rect">
            <a:avLst/>
          </a:prstGeom>
          <a:gradFill>
            <a:gsLst>
              <a:gs pos="0">
                <a:srgbClr val="B3D1F0"/>
              </a:gs>
              <a:gs pos="100000">
                <a:srgbClr val="3568C7"/>
              </a:gs>
            </a:gsLst>
            <a:lin ang="5400000"/>
          </a:gradFill>
        </p:spPr>
      </p:sp>
      <p:sp>
        <p:nvSpPr>
          <p:cNvPr id="58" name="CustomShape 6"/>
          <p:cNvSpPr/>
          <p:nvPr/>
        </p:nvSpPr>
        <p:spPr>
          <a:xfrm>
            <a:off x="0" y="0"/>
            <a:ext cx="9143640" cy="1218960"/>
          </a:xfrm>
          <a:prstGeom prst="rect">
            <a:avLst/>
          </a:prstGeom>
          <a:blipFill>
            <a:blip r:embed="rId14"/>
            <a:tile/>
          </a:blipFill>
        </p:spPr>
      </p:sp>
      <p:sp>
        <p:nvSpPr>
          <p:cNvPr id="59" name="CustomShape 7"/>
          <p:cNvSpPr/>
          <p:nvPr/>
        </p:nvSpPr>
        <p:spPr>
          <a:xfrm>
            <a:off x="3240" y="1600200"/>
            <a:ext cx="9140400" cy="151920"/>
          </a:xfrm>
          <a:prstGeom prst="rect">
            <a:avLst/>
          </a:prstGeom>
          <a:gradFill>
            <a:gsLst>
              <a:gs pos="0">
                <a:srgbClr val="777777"/>
              </a:gs>
              <a:gs pos="100000">
                <a:srgbClr val="FFFFFF"/>
              </a:gs>
            </a:gsLst>
            <a:lin ang="5400000"/>
          </a:gradFill>
        </p:spPr>
      </p:sp>
      <p:sp>
        <p:nvSpPr>
          <p:cNvPr id="60" name="CustomShape 8"/>
          <p:cNvSpPr/>
          <p:nvPr/>
        </p:nvSpPr>
        <p:spPr>
          <a:xfrm>
            <a:off x="4680" y="1184400"/>
            <a:ext cx="9138960" cy="74160"/>
          </a:xfrm>
          <a:prstGeom prst="rect">
            <a:avLst/>
          </a:prstGeom>
          <a:solidFill>
            <a:srgbClr val="777777"/>
          </a:solidFill>
        </p:spPr>
      </p:sp>
      <p:sp>
        <p:nvSpPr>
          <p:cNvPr id="61" name="PlaceHolder 9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1822CD"/>
                </a:solidFill>
                <a:latin typeface="Lucida Grande"/>
              </a:rPr>
              <a:t>Click to edit the title text formatClick to edit Master title style</a:t>
            </a:r>
            <a:endParaRPr/>
          </a:p>
        </p:txBody>
      </p:sp>
      <p:sp>
        <p:nvSpPr>
          <p:cNvPr id="62" name="PlaceHolder 10"/>
          <p:cNvSpPr>
            <a:spLocks noGrp="1"/>
          </p:cNvSpPr>
          <p:nvPr>
            <p:ph type="body"/>
          </p:nvPr>
        </p:nvSpPr>
        <p:spPr>
          <a:xfrm>
            <a:off x="457200" y="18748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Second level</a:t>
            </a:r>
            <a:endParaRPr/>
          </a:p>
          <a:p>
            <a:pPr lvl="1">
              <a:buFont typeface="Wingdings" charset="2"/>
              <a:buChar char=""/>
            </a:pPr>
            <a:r>
              <a:rPr lang="fr-FR" sz="2400">
                <a:solidFill>
                  <a:srgbClr val="000000"/>
                </a:solidFill>
                <a:latin typeface="Lucida Grande"/>
              </a:rPr>
              <a:t>Third level</a:t>
            </a:r>
            <a:endParaRPr/>
          </a:p>
          <a:p>
            <a:pPr lvl="2">
              <a:buFont typeface="Wingdings" charset="2"/>
              <a:buChar char=""/>
            </a:pPr>
            <a:r>
              <a:rPr lang="fr-FR" sz="2000">
                <a:solidFill>
                  <a:srgbClr val="000000"/>
                </a:solidFill>
                <a:latin typeface="Lucida Grande"/>
              </a:rPr>
              <a:t>Fourth level</a:t>
            </a:r>
            <a:endParaRPr/>
          </a:p>
          <a:p>
            <a:pPr lvl="3">
              <a:buFont typeface="Times"/>
              <a:buChar char="•"/>
            </a:pPr>
            <a:r>
              <a:rPr lang="fr-FR" sz="2000">
                <a:solidFill>
                  <a:srgbClr val="000000"/>
                </a:solidFill>
                <a:latin typeface="Lucida Grande"/>
              </a:rPr>
              <a:t>Fifth level</a:t>
            </a:r>
            <a:endParaRPr/>
          </a:p>
        </p:txBody>
      </p:sp>
      <p:sp>
        <p:nvSpPr>
          <p:cNvPr id="63" name="PlaceHolder 11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64" name="PlaceHolder 12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65" name="PlaceHolder 13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61A14161-D131-4181-B1D1-3111F1C1A111}" type="slidenum">
              <a:rPr lang="en-US">
                <a:solidFill>
                  <a:srgbClr val="000000"/>
                </a:solidFill>
                <a:latin typeface="Lucida Grande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bdullah@bracuniversity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685800" y="1752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1822CD"/>
                </a:solidFill>
                <a:latin typeface="Lucida Grande"/>
              </a:rPr>
              <a:t>CSE 110: Programming Language I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1371600" y="4114800"/>
            <a:ext cx="6400440" cy="17521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Lucida Grande"/>
              </a:rPr>
              <a:t>Matin Saad Abdullah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u="sng">
                <a:solidFill>
                  <a:srgbClr val="FF9218"/>
                </a:solidFill>
                <a:latin typeface="Lucida Grande"/>
                <a:hlinkClick r:id="rId3"/>
              </a:rPr>
              <a:t>mabdullah@bracuniversity.net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Lucida Grande"/>
              </a:rPr>
              <a:t>UB 1222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1822CD"/>
                </a:solidFill>
                <a:latin typeface="Lucida Grande"/>
              </a:rPr>
              <a:t>Data types and variables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864724" y="1661920"/>
            <a:ext cx="7957800" cy="38811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3200" dirty="0">
                <a:solidFill>
                  <a:srgbClr val="000000"/>
                </a:solidFill>
                <a:latin typeface="Lucida Grande"/>
              </a:rPr>
              <a:t>Data types - simple to </a:t>
            </a:r>
            <a:r>
              <a:rPr lang="fr-FR" sz="3200" dirty="0" err="1">
                <a:solidFill>
                  <a:srgbClr val="000000"/>
                </a:solidFill>
                <a:latin typeface="Lucida Grande"/>
              </a:rPr>
              <a:t>complex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- for </a:t>
            </a: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integers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or </a:t>
            </a: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whole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numbers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000" dirty="0">
                <a:solidFill>
                  <a:srgbClr val="000000"/>
                </a:solidFill>
                <a:latin typeface="Lucida Grande"/>
              </a:rPr>
              <a:t>double - for </a:t>
            </a: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numbers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with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fractional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parts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000" dirty="0">
                <a:solidFill>
                  <a:srgbClr val="000000"/>
                </a:solidFill>
                <a:latin typeface="Lucida Grande"/>
              </a:rPr>
              <a:t>String - for </a:t>
            </a: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text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Button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- a </a:t>
            </a: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button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on a GUI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000" dirty="0">
                <a:solidFill>
                  <a:srgbClr val="000000"/>
                </a:solidFill>
                <a:latin typeface="Lucida Grande"/>
              </a:rPr>
              <a:t>Point - for </a:t>
            </a: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representing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points in a plane</a:t>
            </a:r>
            <a:endParaRPr dirty="0"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3200" dirty="0">
                <a:solidFill>
                  <a:srgbClr val="000000"/>
                </a:solidFill>
                <a:latin typeface="Lucida Grande"/>
              </a:rPr>
              <a:t>Variables store data in </a:t>
            </a:r>
            <a:r>
              <a:rPr lang="fr-FR" sz="3200" dirty="0" err="1">
                <a:solidFill>
                  <a:srgbClr val="000000"/>
                </a:solidFill>
                <a:latin typeface="Lucida Grande"/>
              </a:rPr>
              <a:t>named</a:t>
            </a:r>
            <a:r>
              <a:rPr lang="fr-FR" sz="3200" dirty="0">
                <a:solidFill>
                  <a:srgbClr val="000000"/>
                </a:solidFill>
                <a:latin typeface="Lucida Grande"/>
              </a:rPr>
              <a:t> locations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every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variable must have a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declared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type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990720" y="228600"/>
            <a:ext cx="77720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1822CD"/>
                </a:solidFill>
                <a:latin typeface="Lucida Grande"/>
              </a:rPr>
              <a:t>Primitive types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685800" y="2133720"/>
            <a:ext cx="7772040" cy="4419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Java has eight primitive types: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000">
                <a:solidFill>
                  <a:srgbClr val="000000"/>
                </a:solidFill>
                <a:latin typeface="Courier New"/>
              </a:rPr>
              <a:t>byte</a:t>
            </a:r>
            <a:r>
              <a:rPr lang="fr-FR" sz="2000">
                <a:solidFill>
                  <a:srgbClr val="000000"/>
                </a:solidFill>
                <a:latin typeface="Lucida Grande"/>
              </a:rPr>
              <a:t>, </a:t>
            </a:r>
            <a:r>
              <a:rPr lang="fr-FR" sz="2000">
                <a:solidFill>
                  <a:srgbClr val="000000"/>
                </a:solidFill>
                <a:latin typeface="Courier New"/>
              </a:rPr>
              <a:t>short</a:t>
            </a:r>
            <a:r>
              <a:rPr lang="fr-FR" sz="2000">
                <a:solidFill>
                  <a:srgbClr val="000000"/>
                </a:solidFill>
                <a:latin typeface="Lucida Grande"/>
              </a:rPr>
              <a:t>, </a:t>
            </a:r>
            <a:r>
              <a:rPr lang="fr-FR" sz="2000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2000">
                <a:solidFill>
                  <a:srgbClr val="000000"/>
                </a:solidFill>
                <a:latin typeface="Lucida Grande"/>
              </a:rPr>
              <a:t>, </a:t>
            </a:r>
            <a:r>
              <a:rPr lang="fr-FR" sz="2000">
                <a:solidFill>
                  <a:srgbClr val="000000"/>
                </a:solidFill>
                <a:latin typeface="Courier New"/>
              </a:rPr>
              <a:t>long</a:t>
            </a:r>
            <a:r>
              <a:rPr lang="fr-FR" sz="2000">
                <a:solidFill>
                  <a:srgbClr val="000000"/>
                </a:solidFill>
                <a:latin typeface="Lucida Grande"/>
              </a:rPr>
              <a:t>, </a:t>
            </a:r>
            <a:r>
              <a:rPr lang="fr-FR" sz="2000">
                <a:solidFill>
                  <a:srgbClr val="000000"/>
                </a:solidFill>
                <a:latin typeface="Courier New"/>
              </a:rPr>
              <a:t>float</a:t>
            </a:r>
            <a:r>
              <a:rPr lang="fr-FR" sz="2000">
                <a:solidFill>
                  <a:srgbClr val="000000"/>
                </a:solidFill>
                <a:latin typeface="Lucida Grande"/>
              </a:rPr>
              <a:t>, </a:t>
            </a:r>
            <a:r>
              <a:rPr lang="fr-FR" sz="2000">
                <a:solidFill>
                  <a:srgbClr val="000000"/>
                </a:solidFill>
                <a:latin typeface="Courier New"/>
              </a:rPr>
              <a:t>double</a:t>
            </a:r>
            <a:r>
              <a:rPr lang="fr-FR" sz="2000">
                <a:solidFill>
                  <a:srgbClr val="000000"/>
                </a:solidFill>
                <a:latin typeface="Lucida Grande"/>
              </a:rPr>
              <a:t>, </a:t>
            </a:r>
            <a:r>
              <a:rPr lang="fr-FR" sz="2000">
                <a:solidFill>
                  <a:srgbClr val="000000"/>
                </a:solidFill>
                <a:latin typeface="Courier New"/>
              </a:rPr>
              <a:t>char</a:t>
            </a:r>
            <a:r>
              <a:rPr lang="fr-FR" sz="2000">
                <a:solidFill>
                  <a:srgbClr val="000000"/>
                </a:solidFill>
                <a:latin typeface="Lucida Grande"/>
              </a:rPr>
              <a:t>, </a:t>
            </a:r>
            <a:r>
              <a:rPr lang="fr-FR" sz="2000">
                <a:solidFill>
                  <a:srgbClr val="000000"/>
                </a:solidFill>
                <a:latin typeface="Courier New"/>
              </a:rPr>
              <a:t>boolean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Primitive types have literal values and can be manipulated with built-in operators. E.g.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2800">
                <a:solidFill>
                  <a:srgbClr val="000000"/>
                </a:solidFill>
                <a:latin typeface="Courier New"/>
              </a:rPr>
              <a:t>2 + 3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1822CD"/>
                </a:solidFill>
                <a:latin typeface="Lucida Grande"/>
              </a:rPr>
              <a:t>Eight Simple Data Types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57200" y="18748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byte, short, char, int, long, float, and double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char is 16 bit unsigned –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400">
                <a:solidFill>
                  <a:srgbClr val="000000"/>
                </a:solidFill>
                <a:latin typeface="Lucida Grande"/>
              </a:rPr>
              <a:t>Unicode, not ASCII (range 0 - 65535)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400">
                <a:solidFill>
                  <a:srgbClr val="000000"/>
                </a:solidFill>
                <a:latin typeface="Lucida Grande"/>
              </a:rPr>
              <a:t>fully international character set, represent all of the characters found in all human languages</a:t>
            </a:r>
            <a:endParaRPr/>
          </a:p>
          <a:p>
            <a:endParaRPr/>
          </a:p>
          <a:p>
            <a:r>
              <a:rPr lang="fr-FR" sz="2000">
                <a:solidFill>
                  <a:srgbClr val="000000"/>
                </a:solidFill>
                <a:latin typeface="Lucida Grande"/>
              </a:rPr>
              <a:t>example:</a:t>
            </a:r>
            <a:endParaRPr/>
          </a:p>
          <a:p>
            <a:r>
              <a:rPr lang="fr-FR" sz="2400">
                <a:solidFill>
                  <a:srgbClr val="000000"/>
                </a:solidFill>
                <a:latin typeface="Lucida Grande"/>
              </a:rPr>
              <a:t>	char ch = ‘X’ 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1822CD"/>
                </a:solidFill>
                <a:latin typeface="Lucida Grande"/>
              </a:rPr>
              <a:t> Integer Types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57200" y="18748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integer(no unsigned types)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8-bit </a:t>
            </a:r>
            <a:r>
              <a:rPr lang="fr-FR" sz="2800" i="1">
                <a:solidFill>
                  <a:srgbClr val="CCCCCC"/>
                </a:solidFill>
                <a:latin typeface="Lucida Grande"/>
              </a:rPr>
              <a:t>byte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16-bit </a:t>
            </a:r>
            <a:r>
              <a:rPr lang="fr-FR" sz="2800" i="1">
                <a:solidFill>
                  <a:srgbClr val="CCCCCC"/>
                </a:solidFill>
                <a:latin typeface="Lucida Grande"/>
              </a:rPr>
              <a:t>short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32-bit </a:t>
            </a:r>
            <a:r>
              <a:rPr lang="fr-FR" sz="2800" i="1">
                <a:solidFill>
                  <a:srgbClr val="CCCCCC"/>
                </a:solidFill>
                <a:latin typeface="Lucida Grande"/>
              </a:rPr>
              <a:t>int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64-bit </a:t>
            </a:r>
            <a:r>
              <a:rPr lang="fr-FR" sz="2800" i="1">
                <a:solidFill>
                  <a:srgbClr val="CCCCCC"/>
                </a:solidFill>
                <a:latin typeface="Lucida Grande"/>
              </a:rPr>
              <a:t>long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1822CD"/>
                </a:solidFill>
                <a:latin typeface="Lucida Grande"/>
              </a:rPr>
              <a:t>Ranges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457200" y="18748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3600">
                <a:solidFill>
                  <a:srgbClr val="003399"/>
                </a:solidFill>
                <a:latin typeface="Lucida Grande"/>
              </a:rPr>
              <a:t>Name   Width        Range</a:t>
            </a:r>
            <a:endParaRPr/>
          </a:p>
          <a:p>
            <a:pPr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byte            8          -128 to 127</a:t>
            </a:r>
            <a:endParaRPr/>
          </a:p>
          <a:p>
            <a:pPr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short         16          -32,768 to 32,767</a:t>
            </a:r>
            <a:endParaRPr/>
          </a:p>
          <a:p>
            <a:pPr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float          32          3.4e-038 to 3.4e+038</a:t>
            </a:r>
            <a:endParaRPr/>
          </a:p>
          <a:p>
            <a:pPr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double       64          1.7e-308 to 1.7e+308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1822CD"/>
                </a:solidFill>
                <a:latin typeface="Lucida Grande"/>
              </a:rPr>
              <a:t>Floating - Point Types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57200" y="18748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Floating Point type</a:t>
            </a:r>
            <a:endParaRPr/>
          </a:p>
          <a:p>
            <a:pPr>
              <a:lnSpc>
                <a:spcPct val="100000"/>
              </a:lnSpc>
            </a:pPr>
            <a:r>
              <a:rPr lang="fr-FR" sz="3600" i="1">
                <a:solidFill>
                  <a:srgbClr val="CCCCCC"/>
                </a:solidFill>
                <a:latin typeface="Lucida Grande"/>
              </a:rPr>
              <a:t>float</a:t>
            </a:r>
            <a:r>
              <a:rPr lang="fr-FR" sz="3600">
                <a:solidFill>
                  <a:srgbClr val="000000"/>
                </a:solidFill>
                <a:latin typeface="Lucida Grande"/>
              </a:rPr>
              <a:t>    32-bit  </a:t>
            </a:r>
            <a:r>
              <a:rPr lang="fr-FR" sz="3600" i="1">
                <a:solidFill>
                  <a:srgbClr val="CCCCCC"/>
                </a:solidFill>
                <a:latin typeface="Lucida Grande"/>
              </a:rPr>
              <a:t>	</a:t>
            </a:r>
            <a:r>
              <a:rPr lang="fr-FR" sz="3600">
                <a:solidFill>
                  <a:srgbClr val="003399"/>
                </a:solidFill>
                <a:latin typeface="Lucida Grande"/>
              </a:rPr>
              <a:t>3.4 e-038 to 3.4 e+038</a:t>
            </a:r>
            <a:endParaRPr/>
          </a:p>
          <a:p>
            <a:pPr>
              <a:lnSpc>
                <a:spcPct val="100000"/>
              </a:lnSpc>
            </a:pPr>
            <a:r>
              <a:rPr lang="fr-FR" sz="3600" i="1">
                <a:solidFill>
                  <a:srgbClr val="CCCCCC"/>
                </a:solidFill>
                <a:latin typeface="Lucida Grande"/>
              </a:rPr>
              <a:t>double</a:t>
            </a:r>
            <a:r>
              <a:rPr lang="fr-FR" sz="3600">
                <a:solidFill>
                  <a:srgbClr val="000000"/>
                </a:solidFill>
                <a:latin typeface="Lucida Grande"/>
              </a:rPr>
              <a:t> 64-bit  </a:t>
            </a:r>
            <a:r>
              <a:rPr lang="fr-FR" sz="3600" i="1">
                <a:solidFill>
                  <a:srgbClr val="CCCCCC"/>
                </a:solidFill>
                <a:latin typeface="Lucida Grande"/>
              </a:rPr>
              <a:t>	</a:t>
            </a:r>
            <a:r>
              <a:rPr lang="fr-FR" sz="3600">
                <a:solidFill>
                  <a:srgbClr val="003399"/>
                </a:solidFill>
                <a:latin typeface="Lucida Grande"/>
              </a:rPr>
              <a:t>1.7 e-308 to 1.7 e+308</a:t>
            </a:r>
            <a:endParaRPr/>
          </a:p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1822CD"/>
                </a:solidFill>
                <a:latin typeface="Lucida Grande"/>
              </a:rPr>
              <a:t>Boolean Types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457200" y="18748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standard type for only logical values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has values </a:t>
            </a:r>
            <a:r>
              <a:rPr lang="fr-FR" sz="3200">
                <a:solidFill>
                  <a:srgbClr val="1822CD"/>
                </a:solidFill>
                <a:latin typeface="Courier New"/>
              </a:rPr>
              <a:t>true</a:t>
            </a:r>
            <a:r>
              <a:rPr lang="fr-FR" sz="3200">
                <a:solidFill>
                  <a:srgbClr val="000000"/>
                </a:solidFill>
                <a:latin typeface="Lucida Grande"/>
              </a:rPr>
              <a:t> and </a:t>
            </a:r>
            <a:r>
              <a:rPr lang="fr-FR" sz="3200">
                <a:solidFill>
                  <a:srgbClr val="1822CD"/>
                </a:solidFill>
                <a:latin typeface="Courier New"/>
              </a:rPr>
              <a:t>false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no conversion between ‘int’ and ‘boolean’</a:t>
            </a:r>
            <a:endParaRPr/>
          </a:p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1822CD"/>
                </a:solidFill>
                <a:latin typeface="Lucida Grande"/>
              </a:rPr>
              <a:t>Declaring Variables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457200" y="18748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Times"/>
              <a:buChar char="•"/>
            </a:pPr>
            <a:r>
              <a:rPr lang="fr-FR" sz="32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800" dirty="0">
                <a:solidFill>
                  <a:srgbClr val="000000"/>
                </a:solidFill>
                <a:latin typeface="Lucida Grande"/>
              </a:rPr>
              <a:t>All variables must </a:t>
            </a:r>
            <a:r>
              <a:rPr lang="fr-FR" sz="2800" dirty="0" err="1">
                <a:solidFill>
                  <a:srgbClr val="000000"/>
                </a:solidFill>
                <a:latin typeface="Lucida Grande"/>
              </a:rPr>
              <a:t>be</a:t>
            </a:r>
            <a:r>
              <a:rPr lang="fr-FR" sz="28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Lucida Grande"/>
              </a:rPr>
              <a:t>declared</a:t>
            </a:r>
            <a:r>
              <a:rPr lang="fr-FR" sz="28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Lucida Grande"/>
              </a:rPr>
              <a:t>before</a:t>
            </a:r>
            <a:r>
              <a:rPr lang="fr-FR" sz="28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Lucida Grande"/>
              </a:rPr>
              <a:t>can</a:t>
            </a:r>
            <a:r>
              <a:rPr lang="fr-FR" sz="28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Lucida Grande"/>
              </a:rPr>
              <a:t>be</a:t>
            </a:r>
            <a:r>
              <a:rPr lang="fr-FR" sz="28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Lucida Grande"/>
              </a:rPr>
              <a:t>used</a:t>
            </a:r>
            <a:endParaRPr/>
          </a:p>
          <a:p>
            <a:pPr>
              <a:lnSpc>
                <a:spcPct val="90000"/>
              </a:lnSpc>
            </a:pPr>
            <a:r>
              <a:rPr lang="fr-FR" sz="3200" dirty="0">
                <a:solidFill>
                  <a:srgbClr val="1822CD"/>
                </a:solidFill>
                <a:latin typeface="Lucida Grande"/>
              </a:rPr>
              <a:t>	 type identifier [= value] 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z="32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fr-FR" sz="3200" dirty="0" err="1" smtClean="0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3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3200" dirty="0" err="1" smtClean="0">
                <a:solidFill>
                  <a:srgbClr val="000000"/>
                </a:solidFill>
                <a:latin typeface="Courier New"/>
              </a:rPr>
              <a:t>age</a:t>
            </a:r>
            <a:r>
              <a:rPr lang="fr-FR" sz="32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fr-FR" sz="32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fr-FR" sz="3200" dirty="0" err="1" smtClean="0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3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3200" dirty="0" err="1" smtClean="0">
                <a:solidFill>
                  <a:srgbClr val="000000"/>
                </a:solidFill>
                <a:latin typeface="Courier New"/>
              </a:rPr>
              <a:t>height</a:t>
            </a:r>
            <a:r>
              <a:rPr lang="fr-FR" sz="32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fr-FR" sz="32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fr-FR" sz="3200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3200" dirty="0">
                <a:solidFill>
                  <a:srgbClr val="000000"/>
                </a:solidFill>
                <a:latin typeface="Courier New"/>
              </a:rPr>
              <a:t> count, total;</a:t>
            </a:r>
            <a:endParaRPr/>
          </a:p>
          <a:p>
            <a:pPr>
              <a:lnSpc>
                <a:spcPct val="90000"/>
              </a:lnSpc>
            </a:pPr>
            <a:r>
              <a:rPr lang="fr-FR" sz="3200" dirty="0">
                <a:solidFill>
                  <a:srgbClr val="000000"/>
                </a:solidFill>
                <a:latin typeface="Courier New"/>
              </a:rPr>
              <a:t>	String sentence;</a:t>
            </a:r>
            <a:endParaRPr/>
          </a:p>
          <a:p>
            <a:pPr>
              <a:lnSpc>
                <a:spcPct val="90000"/>
              </a:lnSpc>
            </a:pPr>
            <a:r>
              <a:rPr lang="fr-FR" sz="32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fr-FR" sz="3200" dirty="0" err="1">
                <a:solidFill>
                  <a:srgbClr val="000000"/>
                </a:solidFill>
                <a:latin typeface="Courier New"/>
              </a:rPr>
              <a:t>boolean</a:t>
            </a:r>
            <a:r>
              <a:rPr lang="fr-FR" sz="3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3200" dirty="0" err="1">
                <a:solidFill>
                  <a:srgbClr val="000000"/>
                </a:solidFill>
                <a:latin typeface="Courier New"/>
              </a:rPr>
              <a:t>done</a:t>
            </a:r>
            <a:r>
              <a:rPr lang="fr-FR" sz="3200" dirty="0">
                <a:solidFill>
                  <a:srgbClr val="000000"/>
                </a:solidFill>
                <a:latin typeface="Courier New"/>
              </a:rPr>
              <a:t>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1822CD"/>
                </a:solidFill>
                <a:latin typeface="Lucida Grande"/>
              </a:rPr>
              <a:t>Initializing Variables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685800" y="1981080"/>
            <a:ext cx="830556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 Initializing is mandatory before accessing a variable</a:t>
            </a:r>
            <a:endParaRPr/>
          </a:p>
          <a:p>
            <a:pPr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ourier New"/>
              </a:rPr>
              <a:t>int count = 10, total = 0;</a:t>
            </a:r>
            <a:endParaRPr/>
          </a:p>
          <a:p>
            <a:pPr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ourier New"/>
              </a:rPr>
              <a:t>String sentence = "Hello there.";</a:t>
            </a:r>
            <a:endParaRPr/>
          </a:p>
          <a:p>
            <a:pPr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ourier New"/>
              </a:rPr>
              <a:t>boolean done = false;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3600">
                <a:solidFill>
                  <a:srgbClr val="1822CD"/>
                </a:solidFill>
                <a:latin typeface="Lucida Grande"/>
              </a:rPr>
              <a:t>Floating point literals in Java default to </a:t>
            </a:r>
            <a:r>
              <a:rPr lang="fr-FR" sz="3600" b="1">
                <a:solidFill>
                  <a:srgbClr val="000000"/>
                </a:solidFill>
                <a:latin typeface="Lucida Grande"/>
              </a:rPr>
              <a:t>double</a:t>
            </a:r>
            <a:r>
              <a:rPr lang="fr-FR" sz="3600" i="1">
                <a:solidFill>
                  <a:srgbClr val="000000"/>
                </a:solidFill>
                <a:latin typeface="Lucida Grande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1822CD"/>
                </a:solidFill>
                <a:latin typeface="Lucida Grande"/>
              </a:rPr>
              <a:t>Initial Java Program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0" y="1752480"/>
            <a:ext cx="91436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lang="fr-FR" sz="2400" b="1" dirty="0">
                <a:solidFill>
                  <a:srgbClr val="000000"/>
                </a:solidFill>
                <a:latin typeface="Courier New"/>
              </a:rPr>
              <a:t>public class Test1 </a:t>
            </a:r>
            <a:endParaRPr lang="fr-FR" sz="2400" b="1" dirty="0" smtClean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lang="fr-FR" sz="2400" b="1" dirty="0" smtClean="0">
                <a:solidFill>
                  <a:srgbClr val="000000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lang="fr-FR" sz="2400" b="1" dirty="0">
                <a:solidFill>
                  <a:srgbClr val="000000"/>
                </a:solidFill>
                <a:latin typeface="Courier New"/>
              </a:rPr>
              <a:t>    public </a:t>
            </a:r>
            <a:r>
              <a:rPr lang="fr-FR" sz="2400" b="1" dirty="0" err="1">
                <a:solidFill>
                  <a:srgbClr val="000000"/>
                </a:solidFill>
                <a:latin typeface="Courier New"/>
              </a:rPr>
              <a:t>static</a:t>
            </a:r>
            <a:r>
              <a:rPr lang="fr-FR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2400" b="1" dirty="0" err="1">
                <a:solidFill>
                  <a:srgbClr val="000000"/>
                </a:solidFill>
                <a:latin typeface="Courier New"/>
              </a:rPr>
              <a:t>void</a:t>
            </a:r>
            <a:r>
              <a:rPr lang="fr-FR" sz="24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fr-FR" sz="24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fr-FR" sz="2400" b="1" dirty="0">
                <a:solidFill>
                  <a:srgbClr val="000000"/>
                </a:solidFill>
                <a:latin typeface="Courier New"/>
              </a:rPr>
              <a:t>) </a:t>
            </a:r>
            <a:endParaRPr lang="fr-FR" sz="2400" b="1" dirty="0" smtClean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lang="fr-FR" sz="2400" b="1" dirty="0" smtClean="0">
                <a:solidFill>
                  <a:srgbClr val="000000"/>
                </a:solidFill>
                <a:latin typeface="Courier New"/>
              </a:rPr>
              <a:t>    {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lang="fr-FR" sz="2400" b="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fr-FR" sz="2400" b="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2400" b="1" dirty="0">
                <a:solidFill>
                  <a:srgbClr val="000000"/>
                </a:solidFill>
                <a:latin typeface="Courier New"/>
              </a:rPr>
              <a:t> x;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lang="fr-FR" sz="2400" b="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fr-FR" sz="2400" b="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2400" b="1" dirty="0">
                <a:solidFill>
                  <a:srgbClr val="000000"/>
                </a:solidFill>
                <a:latin typeface="Courier New"/>
              </a:rPr>
              <a:t> y;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lang="fr-FR" sz="2400" b="1" dirty="0">
                <a:solidFill>
                  <a:srgbClr val="000000"/>
                </a:solidFill>
                <a:latin typeface="Courier New"/>
              </a:rPr>
              <a:t>        x = 2;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lang="fr-FR" sz="2400" b="1" dirty="0">
                <a:solidFill>
                  <a:srgbClr val="000000"/>
                </a:solidFill>
                <a:latin typeface="Courier New"/>
              </a:rPr>
              <a:t>        y = 3;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lang="fr-FR" sz="2400" b="1" dirty="0">
                <a:solidFill>
                  <a:srgbClr val="000000"/>
                </a:solidFill>
                <a:latin typeface="Courier New"/>
              </a:rPr>
              <a:t>        System.out.println (x + y);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lang="fr-FR" sz="2400" b="1" dirty="0">
                <a:solidFill>
                  <a:srgbClr val="000000"/>
                </a:solidFill>
                <a:latin typeface="Courier New"/>
              </a:rPr>
              <a:t>    }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lang="fr-FR" sz="2400" b="1" dirty="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1822CD"/>
                </a:solidFill>
                <a:latin typeface="Lucida Grande"/>
              </a:rPr>
              <a:t>Comments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0" y="1417680"/>
            <a:ext cx="914400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</a:pPr>
            <a:r>
              <a:rPr lang="fr-FR" sz="3100" dirty="0">
                <a:solidFill>
                  <a:srgbClr val="000000"/>
                </a:solidFill>
                <a:latin typeface="Lucida Grande"/>
              </a:rPr>
              <a:t>Java programs </a:t>
            </a:r>
            <a:r>
              <a:rPr lang="fr-FR" sz="3100" dirty="0" err="1">
                <a:solidFill>
                  <a:srgbClr val="000000"/>
                </a:solidFill>
                <a:latin typeface="Lucida Grande"/>
              </a:rPr>
              <a:t>can</a:t>
            </a:r>
            <a:r>
              <a:rPr lang="fr-FR" sz="3100" dirty="0">
                <a:solidFill>
                  <a:srgbClr val="000000"/>
                </a:solidFill>
                <a:latin typeface="Lucida Grande"/>
              </a:rPr>
              <a:t> have </a:t>
            </a:r>
            <a:r>
              <a:rPr lang="fr-FR" sz="3100" dirty="0" err="1">
                <a:solidFill>
                  <a:srgbClr val="000000"/>
                </a:solidFill>
                <a:latin typeface="Lucida Grande"/>
              </a:rPr>
              <a:t>three</a:t>
            </a:r>
            <a:r>
              <a:rPr lang="fr-FR" sz="31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3100" dirty="0" err="1">
                <a:solidFill>
                  <a:srgbClr val="000000"/>
                </a:solidFill>
                <a:latin typeface="Lucida Grande"/>
              </a:rPr>
              <a:t>kinds</a:t>
            </a:r>
            <a:r>
              <a:rPr lang="fr-FR" sz="3100" dirty="0">
                <a:solidFill>
                  <a:srgbClr val="000000"/>
                </a:solidFill>
                <a:latin typeface="Lucida Grande"/>
              </a:rPr>
              <a:t> of </a:t>
            </a:r>
            <a:r>
              <a:rPr lang="fr-FR" sz="3100" dirty="0" err="1">
                <a:solidFill>
                  <a:srgbClr val="000000"/>
                </a:solidFill>
                <a:latin typeface="Lucida Grande"/>
              </a:rPr>
              <a:t>comments</a:t>
            </a:r>
            <a:r>
              <a:rPr lang="fr-FR" sz="3100" dirty="0" smtClean="0">
                <a:solidFill>
                  <a:srgbClr val="000000"/>
                </a:solidFill>
                <a:latin typeface="Lucida Grande"/>
              </a:rPr>
              <a:t>:</a:t>
            </a:r>
            <a:endParaRPr sz="3100" dirty="0"/>
          </a:p>
          <a:p>
            <a:pPr lvl="1">
              <a:lnSpc>
                <a:spcPct val="130000"/>
              </a:lnSpc>
              <a:buFont typeface="Wingdings" charset="2"/>
              <a:buChar char=""/>
            </a:pPr>
            <a:r>
              <a:rPr lang="fr-FR" sz="2800" b="1" dirty="0">
                <a:solidFill>
                  <a:srgbClr val="000000"/>
                </a:solidFill>
                <a:latin typeface="Lucida Grande"/>
              </a:rPr>
              <a:t>Single-Line </a:t>
            </a:r>
            <a:r>
              <a:rPr lang="fr-FR" sz="2800" b="1" dirty="0" err="1">
                <a:solidFill>
                  <a:srgbClr val="000000"/>
                </a:solidFill>
                <a:latin typeface="Lucida Grande"/>
              </a:rPr>
              <a:t>Comments</a:t>
            </a:r>
            <a:endParaRPr dirty="0"/>
          </a:p>
          <a:p>
            <a:pPr lvl="2">
              <a:lnSpc>
                <a:spcPct val="130000"/>
              </a:lnSpc>
            </a:pPr>
            <a:r>
              <a:rPr lang="fr-FR" sz="2400" b="1" dirty="0" smtClean="0">
                <a:solidFill>
                  <a:srgbClr val="000000"/>
                </a:solidFill>
                <a:latin typeface="Lucida Grande"/>
              </a:rPr>
              <a:t>	//</a:t>
            </a:r>
            <a:endParaRPr dirty="0"/>
          </a:p>
          <a:p>
            <a:pPr>
              <a:lnSpc>
                <a:spcPct val="130000"/>
              </a:lnSpc>
            </a:pPr>
            <a:endParaRPr dirty="0"/>
          </a:p>
          <a:p>
            <a:pPr lvl="1">
              <a:lnSpc>
                <a:spcPct val="130000"/>
              </a:lnSpc>
              <a:buFont typeface="Wingdings" charset="2"/>
              <a:buChar char=""/>
            </a:pPr>
            <a:r>
              <a:rPr lang="fr-FR" sz="2800" b="1" dirty="0">
                <a:solidFill>
                  <a:srgbClr val="000000"/>
                </a:solidFill>
                <a:latin typeface="Lucida Grande"/>
              </a:rPr>
              <a:t>Block </a:t>
            </a:r>
            <a:r>
              <a:rPr lang="fr-FR" sz="2800" b="1" dirty="0" err="1">
                <a:solidFill>
                  <a:srgbClr val="000000"/>
                </a:solidFill>
                <a:latin typeface="Lucida Grande"/>
              </a:rPr>
              <a:t>Comments</a:t>
            </a:r>
            <a:r>
              <a:rPr lang="fr-FR" sz="2800" b="1" dirty="0">
                <a:solidFill>
                  <a:srgbClr val="000000"/>
                </a:solidFill>
                <a:latin typeface="Lucida Grande"/>
              </a:rPr>
              <a:t> </a:t>
            </a:r>
            <a:endParaRPr dirty="0"/>
          </a:p>
          <a:p>
            <a:pPr lvl="2">
              <a:lnSpc>
                <a:spcPct val="130000"/>
              </a:lnSpc>
              <a:buFont typeface="Wingdings" charset="2"/>
              <a:buChar char=""/>
            </a:pPr>
            <a:r>
              <a:rPr lang="fr-FR" sz="2400" b="1" dirty="0">
                <a:solidFill>
                  <a:srgbClr val="000000"/>
                </a:solidFill>
                <a:latin typeface="Lucida Grande"/>
              </a:rPr>
              <a:t>General: </a:t>
            </a:r>
            <a:endParaRPr lang="fr-FR" sz="2400" b="1" dirty="0" smtClean="0">
              <a:solidFill>
                <a:srgbClr val="000000"/>
              </a:solidFill>
              <a:latin typeface="Lucida Grande"/>
            </a:endParaRPr>
          </a:p>
          <a:p>
            <a:pPr lvl="2">
              <a:lnSpc>
                <a:spcPct val="130000"/>
              </a:lnSpc>
            </a:pPr>
            <a:r>
              <a:rPr lang="fr-FR" sz="2400" b="1" dirty="0">
                <a:solidFill>
                  <a:srgbClr val="000000"/>
                </a:solidFill>
                <a:latin typeface="Lucida Grande"/>
              </a:rPr>
              <a:t>	</a:t>
            </a:r>
            <a:r>
              <a:rPr lang="fr-FR" sz="2400" b="1" dirty="0" smtClean="0">
                <a:solidFill>
                  <a:srgbClr val="000000"/>
                </a:solidFill>
                <a:latin typeface="Lucida Grande"/>
              </a:rPr>
              <a:t>/* </a:t>
            </a:r>
            <a:r>
              <a:rPr lang="fr-FR" sz="2400" b="1" dirty="0">
                <a:solidFill>
                  <a:srgbClr val="000000"/>
                </a:solidFill>
                <a:latin typeface="Lucida Grande"/>
              </a:rPr>
              <a:t>*/</a:t>
            </a:r>
            <a:endParaRPr dirty="0"/>
          </a:p>
          <a:p>
            <a:pPr lvl="2">
              <a:lnSpc>
                <a:spcPct val="130000"/>
              </a:lnSpc>
              <a:buFont typeface="Wingdings" charset="2"/>
              <a:buChar char=""/>
            </a:pPr>
            <a:r>
              <a:rPr lang="fr-FR" sz="2400" b="1" dirty="0">
                <a:solidFill>
                  <a:srgbClr val="000000"/>
                </a:solidFill>
                <a:latin typeface="Lucida Grande"/>
              </a:rPr>
              <a:t>Documentation </a:t>
            </a:r>
            <a:r>
              <a:rPr lang="fr-FR" sz="2400" b="1" dirty="0" err="1">
                <a:solidFill>
                  <a:srgbClr val="000000"/>
                </a:solidFill>
                <a:latin typeface="Lucida Grande"/>
              </a:rPr>
              <a:t>Comments</a:t>
            </a:r>
            <a:r>
              <a:rPr lang="fr-FR" sz="2400" b="1" dirty="0">
                <a:solidFill>
                  <a:srgbClr val="000000"/>
                </a:solidFill>
                <a:latin typeface="Lucida Grande"/>
              </a:rPr>
              <a:t>:</a:t>
            </a:r>
            <a:endParaRPr dirty="0"/>
          </a:p>
          <a:p>
            <a:pPr lvl="4">
              <a:lnSpc>
                <a:spcPct val="130000"/>
              </a:lnSpc>
            </a:pPr>
            <a:r>
              <a:rPr lang="fr-FR" sz="2000" b="1" dirty="0">
                <a:solidFill>
                  <a:srgbClr val="000000"/>
                </a:solidFill>
                <a:latin typeface="Lucida Grande"/>
              </a:rPr>
              <a:t>/**</a:t>
            </a:r>
            <a:endParaRPr dirty="0"/>
          </a:p>
          <a:p>
            <a:pPr lvl="4">
              <a:lnSpc>
                <a:spcPct val="130000"/>
              </a:lnSpc>
            </a:pPr>
            <a:r>
              <a:rPr lang="fr-FR" sz="2000" b="1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000" b="1" dirty="0" smtClean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000" b="1" dirty="0">
                <a:solidFill>
                  <a:srgbClr val="000000"/>
                </a:solidFill>
                <a:latin typeface="Lucida Grande"/>
              </a:rPr>
              <a:t>*/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1822CD"/>
                </a:solidFill>
                <a:latin typeface="Lucida Grande"/>
              </a:rPr>
              <a:t>Initial Java Program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0" y="1752480"/>
            <a:ext cx="91436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lang="fr-FR" sz="2400" b="1" dirty="0">
                <a:solidFill>
                  <a:srgbClr val="000000"/>
                </a:solidFill>
                <a:latin typeface="Courier New"/>
              </a:rPr>
              <a:t>public class Test1 </a:t>
            </a:r>
            <a:r>
              <a:rPr lang="fr-FR" sz="2400" b="1" dirty="0" smtClean="0">
                <a:solidFill>
                  <a:srgbClr val="000000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lang="fr-FR" sz="2400" b="1" dirty="0">
                <a:solidFill>
                  <a:srgbClr val="000000"/>
                </a:solidFill>
                <a:latin typeface="Courier New"/>
              </a:rPr>
              <a:t>    public </a:t>
            </a:r>
            <a:r>
              <a:rPr lang="fr-FR" sz="2400" b="1" dirty="0" err="1">
                <a:solidFill>
                  <a:srgbClr val="000000"/>
                </a:solidFill>
                <a:latin typeface="Courier New"/>
              </a:rPr>
              <a:t>static</a:t>
            </a:r>
            <a:r>
              <a:rPr lang="fr-FR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2400" b="1" dirty="0" err="1">
                <a:solidFill>
                  <a:srgbClr val="000000"/>
                </a:solidFill>
                <a:latin typeface="Courier New"/>
              </a:rPr>
              <a:t>void</a:t>
            </a:r>
            <a:r>
              <a:rPr lang="fr-FR" sz="24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fr-FR" sz="24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fr-FR" sz="2400" b="1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fr-FR" sz="2400" b="1" dirty="0" smtClean="0">
                <a:solidFill>
                  <a:srgbClr val="000000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lang="fr-FR" sz="2400" b="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fr-FR" sz="2400" b="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2400" b="1" dirty="0" smtClean="0">
                <a:solidFill>
                  <a:srgbClr val="000000"/>
                </a:solidFill>
                <a:latin typeface="Courier New"/>
              </a:rPr>
              <a:t>x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= 2, </a:t>
            </a:r>
            <a:r>
              <a:rPr lang="fr-FR" sz="2400" b="1" dirty="0" smtClean="0">
                <a:solidFill>
                  <a:srgbClr val="000000"/>
                </a:solidFill>
                <a:latin typeface="Courier New"/>
              </a:rPr>
              <a:t>y = </a:t>
            </a:r>
            <a:r>
              <a:rPr lang="fr-FR" sz="2400" b="1" dirty="0">
                <a:solidFill>
                  <a:srgbClr val="000000"/>
                </a:solidFill>
                <a:latin typeface="Courier New"/>
              </a:rPr>
              <a:t>3;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lang="fr-FR" sz="2400" b="1" dirty="0">
                <a:solidFill>
                  <a:srgbClr val="000000"/>
                </a:solidFill>
                <a:latin typeface="Courier New"/>
              </a:rPr>
              <a:t>        System.out.println (x + y);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lang="fr-FR" sz="2400" b="1" dirty="0">
                <a:solidFill>
                  <a:srgbClr val="000000"/>
                </a:solidFill>
                <a:latin typeface="Courier New"/>
              </a:rPr>
              <a:t>    }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lang="fr-FR" sz="2400" b="1" dirty="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0" y="1600200"/>
            <a:ext cx="9143640" cy="5257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lang="fr-FR" sz="2400" b="1">
                <a:solidFill>
                  <a:srgbClr val="000000"/>
                </a:solidFill>
                <a:latin typeface="Courier New"/>
              </a:rPr>
              <a:t>// StringVsId.java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lang="fr-FR" sz="2400" b="1">
                <a:solidFill>
                  <a:srgbClr val="000000"/>
                </a:solidFill>
                <a:latin typeface="Courier New"/>
              </a:rPr>
              <a:t>// contrast strings and identifiers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lang="fr-FR" sz="2400" b="1">
                <a:solidFill>
                  <a:srgbClr val="000000"/>
                </a:solidFill>
                <a:latin typeface="Courier New"/>
              </a:rPr>
              <a:t>class StringVsId {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lang="fr-FR" sz="2400" b="1">
                <a:solidFill>
                  <a:srgbClr val="000000"/>
                </a:solidFill>
                <a:latin typeface="Courier New"/>
              </a:rPr>
              <a:t>    public static void main(String[] args) {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lang="fr-FR" sz="2400" b="1">
                <a:solidFill>
                  <a:srgbClr val="000000"/>
                </a:solidFill>
                <a:latin typeface="Courier New"/>
              </a:rPr>
              <a:t>        String hello = "Hello, world!";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lang="fr-FR" sz="2400" b="1">
                <a:solidFill>
                  <a:srgbClr val="000000"/>
                </a:solidFill>
                <a:latin typeface="Courier New"/>
              </a:rPr>
              <a:t>        String stringVary;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lang="fr-FR" sz="2400" b="1">
                <a:solidFill>
                  <a:srgbClr val="000000"/>
                </a:solidFill>
                <a:latin typeface="Courier New"/>
              </a:rPr>
              <a:t>        stringVary = hello;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lang="fr-FR" sz="2400" b="1">
                <a:solidFill>
                  <a:srgbClr val="000000"/>
                </a:solidFill>
                <a:latin typeface="Courier New"/>
              </a:rPr>
              <a:t>        System.out.println(stringVary);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lang="fr-FR" sz="2400" b="1">
                <a:solidFill>
                  <a:srgbClr val="000000"/>
                </a:solidFill>
                <a:latin typeface="Courier New"/>
              </a:rPr>
              <a:t>        stringVary = "hello";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lang="fr-FR" sz="2400" b="1">
                <a:solidFill>
                  <a:srgbClr val="000000"/>
                </a:solidFill>
                <a:latin typeface="Courier New"/>
              </a:rPr>
              <a:t>        System.out.println(stringVary);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lang="fr-FR" sz="2400" b="1">
                <a:solidFill>
                  <a:srgbClr val="000000"/>
                </a:solidFill>
                <a:latin typeface="Courier New"/>
              </a:rPr>
              <a:t>    }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lang="fr-FR" sz="2400" b="1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1523880" y="457200"/>
            <a:ext cx="6400440" cy="6998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Times New Roman"/>
              </a:rPr>
              <a:t>Example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1822CD"/>
                </a:solidFill>
                <a:latin typeface="Lucida Grande"/>
              </a:rPr>
              <a:t>Scope of variables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457200" y="18748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Java allows variables to be declared within a block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A block defines </a:t>
            </a:r>
            <a:r>
              <a:rPr lang="fr-FR" sz="2800" i="1">
                <a:solidFill>
                  <a:srgbClr val="1822CD"/>
                </a:solidFill>
                <a:latin typeface="Lucida Grande"/>
              </a:rPr>
              <a:t>Scope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000">
                <a:solidFill>
                  <a:srgbClr val="1822CD"/>
                </a:solidFill>
                <a:latin typeface="Lucida Grande"/>
              </a:rPr>
              <a:t>Each</a:t>
            </a:r>
            <a:r>
              <a:rPr lang="fr-FR" sz="2000" i="1">
                <a:solidFill>
                  <a:srgbClr val="1822CD"/>
                </a:solidFill>
                <a:latin typeface="Lucida Grande"/>
              </a:rPr>
              <a:t> </a:t>
            </a:r>
            <a:r>
              <a:rPr lang="fr-FR" sz="2000">
                <a:solidFill>
                  <a:srgbClr val="1822CD"/>
                </a:solidFill>
                <a:latin typeface="Lucida Grande"/>
              </a:rPr>
              <a:t>time stating a new block, new scope created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Generally two types of scopes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400">
                <a:solidFill>
                  <a:srgbClr val="000000"/>
                </a:solidFill>
                <a:latin typeface="Lucida Grande"/>
              </a:rPr>
              <a:t>defined by ‘classes’ &amp; ‘methods’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Variables declared inside a scope are not visible outside.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Scope can be nested.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1822CD"/>
                </a:solidFill>
                <a:latin typeface="Lucida Grande"/>
              </a:rPr>
              <a:t>Scope of variables (cont..)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0" y="1752480"/>
            <a:ext cx="9143640" cy="51051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Font typeface="Lucida Grande"/>
              <a:buAutoNum type="arabicPeriod"/>
            </a:pPr>
            <a:r>
              <a:rPr lang="fr-FR" sz="2000" b="1" dirty="0">
                <a:solidFill>
                  <a:srgbClr val="000000"/>
                </a:solidFill>
                <a:latin typeface="Courier New"/>
              </a:rPr>
              <a:t>public class Scope {</a:t>
            </a:r>
            <a:endParaRPr dirty="0"/>
          </a:p>
          <a:p>
            <a:pPr>
              <a:lnSpc>
                <a:spcPct val="80000"/>
              </a:lnSpc>
              <a:buFont typeface="Lucida Grande"/>
              <a:buAutoNum type="arabicPeriod"/>
            </a:pP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   public </a:t>
            </a:r>
            <a:r>
              <a:rPr lang="fr-FR" sz="2000" b="1" dirty="0" err="1">
                <a:solidFill>
                  <a:srgbClr val="000000"/>
                </a:solidFill>
                <a:latin typeface="Courier New"/>
              </a:rPr>
              <a:t>static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2000" b="1" dirty="0" err="1">
                <a:solidFill>
                  <a:srgbClr val="000000"/>
                </a:solidFill>
                <a:latin typeface="Courier New"/>
              </a:rPr>
              <a:t>void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fr-FR" sz="20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) {</a:t>
            </a:r>
            <a:endParaRPr dirty="0"/>
          </a:p>
          <a:p>
            <a:pPr>
              <a:lnSpc>
                <a:spcPct val="80000"/>
              </a:lnSpc>
              <a:buFont typeface="Lucida Grande"/>
              <a:buAutoNum type="arabicPeriod"/>
            </a:pP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fr-FR" sz="2000" b="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x;</a:t>
            </a:r>
            <a:endParaRPr dirty="0"/>
          </a:p>
          <a:p>
            <a:pPr>
              <a:lnSpc>
                <a:spcPct val="80000"/>
              </a:lnSpc>
              <a:buFont typeface="Lucida Grande"/>
              <a:buAutoNum type="arabicPeriod"/>
            </a:pP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       x = 10;</a:t>
            </a:r>
            <a:endParaRPr dirty="0"/>
          </a:p>
          <a:p>
            <a:pPr>
              <a:lnSpc>
                <a:spcPct val="80000"/>
              </a:lnSpc>
              <a:buFont typeface="Lucida Grande"/>
              <a:buAutoNum type="arabicPeriod"/>
            </a:pP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       {</a:t>
            </a:r>
            <a:endParaRPr dirty="0"/>
          </a:p>
          <a:p>
            <a:pPr>
              <a:lnSpc>
                <a:spcPct val="80000"/>
              </a:lnSpc>
              <a:buFont typeface="Lucida Grande"/>
              <a:buAutoNum type="arabicPeriod"/>
            </a:pP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fr-FR" sz="2000" b="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y = 20; // </a:t>
            </a:r>
            <a:r>
              <a:rPr lang="fr-FR" sz="2000" b="1" dirty="0" err="1">
                <a:solidFill>
                  <a:srgbClr val="000000"/>
                </a:solidFill>
                <a:latin typeface="Courier New"/>
              </a:rPr>
              <a:t>known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2000" b="1" dirty="0" err="1">
                <a:solidFill>
                  <a:srgbClr val="000000"/>
                </a:solidFill>
                <a:latin typeface="Courier New"/>
              </a:rPr>
              <a:t>only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in </a:t>
            </a:r>
            <a:r>
              <a:rPr lang="fr-FR" sz="2000" b="1" dirty="0" err="1">
                <a:solidFill>
                  <a:srgbClr val="000000"/>
                </a:solidFill>
                <a:latin typeface="Courier New"/>
              </a:rPr>
              <a:t>this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block</a:t>
            </a:r>
            <a:endParaRPr dirty="0"/>
          </a:p>
          <a:p>
            <a:pPr>
              <a:lnSpc>
                <a:spcPct val="80000"/>
              </a:lnSpc>
              <a:buFont typeface="Lucida Grande"/>
              <a:buAutoNum type="arabicPeriod"/>
            </a:pP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fr-FR" sz="2000" b="1" dirty="0" err="1">
                <a:solidFill>
                  <a:srgbClr val="000000"/>
                </a:solidFill>
                <a:latin typeface="Courier New"/>
              </a:rPr>
              <a:t>System.out.println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(x + y);</a:t>
            </a:r>
            <a:endParaRPr dirty="0"/>
          </a:p>
          <a:p>
            <a:pPr>
              <a:lnSpc>
                <a:spcPct val="80000"/>
              </a:lnSpc>
              <a:buFont typeface="Lucida Grande"/>
              <a:buAutoNum type="arabicPeriod"/>
            </a:pP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       }</a:t>
            </a:r>
            <a:endParaRPr dirty="0"/>
          </a:p>
          <a:p>
            <a:pPr>
              <a:lnSpc>
                <a:spcPct val="80000"/>
              </a:lnSpc>
              <a:buFont typeface="Lucida Grande"/>
              <a:buAutoNum type="arabicPeriod"/>
            </a:pP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       y = 100;  //    ERROR !! y not </a:t>
            </a:r>
            <a:r>
              <a:rPr lang="fr-FR" sz="2000" b="1" dirty="0" err="1">
                <a:solidFill>
                  <a:srgbClr val="000000"/>
                </a:solidFill>
                <a:latin typeface="Courier New"/>
              </a:rPr>
              <a:t>known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2000" b="1" dirty="0" err="1">
                <a:solidFill>
                  <a:srgbClr val="000000"/>
                </a:solidFill>
                <a:latin typeface="Courier New"/>
              </a:rPr>
              <a:t>here</a:t>
            </a:r>
            <a:endParaRPr dirty="0"/>
          </a:p>
          <a:p>
            <a:pPr>
              <a:lnSpc>
                <a:spcPct val="80000"/>
              </a:lnSpc>
              <a:buFont typeface="Lucida Grande"/>
              <a:buAutoNum type="arabicPeriod"/>
            </a:pP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       x = 200;  //    x </a:t>
            </a:r>
            <a:r>
              <a:rPr lang="fr-FR" sz="2000" b="1" dirty="0" err="1">
                <a:solidFill>
                  <a:srgbClr val="000000"/>
                </a:solidFill>
                <a:latin typeface="Courier New"/>
              </a:rPr>
              <a:t>is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2000" b="1" dirty="0" err="1">
                <a:solidFill>
                  <a:srgbClr val="000000"/>
                </a:solidFill>
                <a:latin typeface="Courier New"/>
              </a:rPr>
              <a:t>still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2000" b="1" dirty="0" err="1">
                <a:solidFill>
                  <a:srgbClr val="000000"/>
                </a:solidFill>
                <a:latin typeface="Courier New"/>
              </a:rPr>
              <a:t>known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2000" b="1" dirty="0" err="1">
                <a:solidFill>
                  <a:srgbClr val="000000"/>
                </a:solidFill>
                <a:latin typeface="Courier New"/>
              </a:rPr>
              <a:t>here</a:t>
            </a:r>
            <a:endParaRPr dirty="0"/>
          </a:p>
          <a:p>
            <a:pPr>
              <a:lnSpc>
                <a:spcPct val="80000"/>
              </a:lnSpc>
              <a:buFont typeface="Lucida Grande"/>
              <a:buAutoNum type="arabicPeriod"/>
            </a:pP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   }</a:t>
            </a:r>
            <a:endParaRPr dirty="0"/>
          </a:p>
          <a:p>
            <a:pPr>
              <a:lnSpc>
                <a:spcPct val="80000"/>
              </a:lnSpc>
              <a:buFont typeface="Lucida Grande"/>
              <a:buAutoNum type="arabicPeriod"/>
            </a:pPr>
            <a:r>
              <a:rPr lang="fr-FR" sz="2000" b="1" dirty="0">
                <a:solidFill>
                  <a:srgbClr val="000000"/>
                </a:solidFill>
                <a:latin typeface="Courier New"/>
              </a:rPr>
              <a:t>}</a:t>
            </a:r>
            <a:endParaRPr dirty="0"/>
          </a:p>
          <a:p>
            <a:pPr>
              <a:lnSpc>
                <a:spcPct val="8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1822CD"/>
                </a:solidFill>
                <a:latin typeface="Lucida Grande"/>
              </a:rPr>
              <a:t>Scope of variables (cont..)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0" y="1676520"/>
            <a:ext cx="9143640" cy="5181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rPr lang="fr-FR" sz="2000" b="1">
                <a:solidFill>
                  <a:srgbClr val="000000"/>
                </a:solidFill>
                <a:latin typeface="Courier New"/>
              </a:rPr>
              <a:t>public class Scope2 {</a:t>
            </a:r>
            <a:endParaRPr/>
          </a:p>
          <a:p>
            <a:pPr>
              <a:lnSpc>
                <a:spcPct val="80000"/>
              </a:lnSpc>
            </a:pPr>
            <a:r>
              <a:rPr lang="fr-FR" sz="2000" b="1">
                <a:solidFill>
                  <a:srgbClr val="000000"/>
                </a:solidFill>
                <a:latin typeface="Courier New"/>
              </a:rPr>
              <a:t>    public static void main(String[] args) {</a:t>
            </a:r>
            <a:endParaRPr/>
          </a:p>
          <a:p>
            <a:pPr>
              <a:lnSpc>
                <a:spcPct val="80000"/>
              </a:lnSpc>
            </a:pPr>
            <a:r>
              <a:rPr lang="fr-FR" sz="2000" b="1">
                <a:solidFill>
                  <a:srgbClr val="000000"/>
                </a:solidFill>
                <a:latin typeface="Courier New"/>
              </a:rPr>
              <a:t>        int x = 0;</a:t>
            </a:r>
            <a:endParaRPr/>
          </a:p>
          <a:p>
            <a:pPr>
              <a:lnSpc>
                <a:spcPct val="80000"/>
              </a:lnSpc>
            </a:pPr>
            <a:r>
              <a:rPr lang="fr-FR" sz="2000" b="1">
                <a:solidFill>
                  <a:srgbClr val="000000"/>
                </a:solidFill>
                <a:latin typeface="Courier New"/>
              </a:rPr>
              <a:t>        {</a:t>
            </a:r>
            <a:endParaRPr/>
          </a:p>
          <a:p>
            <a:pPr>
              <a:lnSpc>
                <a:spcPct val="80000"/>
              </a:lnSpc>
            </a:pPr>
            <a:r>
              <a:rPr lang="fr-FR" sz="2000" b="1">
                <a:solidFill>
                  <a:srgbClr val="000000"/>
                </a:solidFill>
                <a:latin typeface="Courier New"/>
              </a:rPr>
              <a:t>            int y = 100;</a:t>
            </a:r>
            <a:endParaRPr/>
          </a:p>
          <a:p>
            <a:pPr>
              <a:lnSpc>
                <a:spcPct val="80000"/>
              </a:lnSpc>
            </a:pPr>
            <a:r>
              <a:rPr lang="fr-FR" sz="2000" b="1">
                <a:solidFill>
                  <a:srgbClr val="000000"/>
                </a:solidFill>
                <a:latin typeface="Courier New"/>
              </a:rPr>
              <a:t>            System.out.println (x + y);</a:t>
            </a:r>
            <a:endParaRPr/>
          </a:p>
          <a:p>
            <a:pPr>
              <a:lnSpc>
                <a:spcPct val="80000"/>
              </a:lnSpc>
            </a:pPr>
            <a:r>
              <a:rPr lang="fr-FR" sz="2000" b="1">
                <a:solidFill>
                  <a:srgbClr val="000000"/>
                </a:solidFill>
                <a:latin typeface="Courier New"/>
              </a:rPr>
              <a:t>            y = 10;</a:t>
            </a:r>
            <a:endParaRPr/>
          </a:p>
          <a:p>
            <a:pPr>
              <a:lnSpc>
                <a:spcPct val="80000"/>
              </a:lnSpc>
            </a:pPr>
            <a:r>
              <a:rPr lang="fr-FR" sz="2000" b="1">
                <a:solidFill>
                  <a:srgbClr val="000000"/>
                </a:solidFill>
                <a:latin typeface="Courier New"/>
              </a:rPr>
              <a:t>            int y = 200; // Compile Error- already defined</a:t>
            </a:r>
            <a:endParaRPr/>
          </a:p>
          <a:p>
            <a:pPr>
              <a:lnSpc>
                <a:spcPct val="80000"/>
              </a:lnSpc>
            </a:pPr>
            <a:r>
              <a:rPr lang="fr-FR" sz="2000" b="1">
                <a:solidFill>
                  <a:srgbClr val="000000"/>
                </a:solidFill>
                <a:latin typeface="Courier New"/>
              </a:rPr>
              <a:t>        }</a:t>
            </a:r>
            <a:endParaRPr/>
          </a:p>
          <a:p>
            <a:pPr>
              <a:lnSpc>
                <a:spcPct val="80000"/>
              </a:lnSpc>
            </a:pPr>
            <a:r>
              <a:rPr lang="fr-FR" sz="2000" b="1">
                <a:solidFill>
                  <a:srgbClr val="000000"/>
                </a:solidFill>
                <a:latin typeface="Courier New"/>
              </a:rPr>
              <a:t>        int y ; // creates new variables ‘y’</a:t>
            </a:r>
            <a:endParaRPr/>
          </a:p>
          <a:p>
            <a:pPr>
              <a:lnSpc>
                <a:spcPct val="80000"/>
              </a:lnSpc>
            </a:pPr>
            <a:r>
              <a:rPr lang="fr-FR" sz="2000" b="1">
                <a:solidFill>
                  <a:srgbClr val="000000"/>
                </a:solidFill>
                <a:latin typeface="Courier New"/>
              </a:rPr>
              <a:t>    }</a:t>
            </a:r>
            <a:endParaRPr/>
          </a:p>
          <a:p>
            <a:pPr>
              <a:lnSpc>
                <a:spcPct val="80000"/>
              </a:lnSpc>
            </a:pPr>
            <a:r>
              <a:rPr lang="fr-FR" sz="2000" b="1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000" b="1">
                <a:solidFill>
                  <a:srgbClr val="1822CD"/>
                </a:solidFill>
                <a:latin typeface="Lucida Grande"/>
              </a:rPr>
              <a:t>Type Conversion</a:t>
            </a:r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457200" y="18748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Java’s automatic conversion occurs when -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400">
                <a:solidFill>
                  <a:srgbClr val="000000"/>
                </a:solidFill>
                <a:latin typeface="Lucida Grande"/>
              </a:rPr>
              <a:t>Two types are compatible</a:t>
            </a:r>
            <a:endParaRPr/>
          </a:p>
          <a:p>
            <a:pPr lvl="1">
              <a:buFont typeface="Wingdings" charset="2"/>
              <a:buChar char=""/>
            </a:pPr>
            <a:r>
              <a:rPr lang="fr-FR" sz="2000">
                <a:solidFill>
                  <a:srgbClr val="000000"/>
                </a:solidFill>
                <a:latin typeface="Lucida Grande"/>
              </a:rPr>
              <a:t>e.g numeric types(int, float) are not compatible with ‘char’ or ‘boolean’</a:t>
            </a:r>
            <a:endParaRPr/>
          </a:p>
          <a:p>
            <a:pPr lvl="1">
              <a:buFont typeface="Wingdings" charset="2"/>
              <a:buChar char=""/>
            </a:pPr>
            <a:r>
              <a:rPr lang="fr-FR" sz="2000">
                <a:solidFill>
                  <a:srgbClr val="000000"/>
                </a:solidFill>
                <a:latin typeface="Lucida Grande"/>
              </a:rPr>
              <a:t>‘char’ and ‘boolean’ are not compatible with each other.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400">
                <a:solidFill>
                  <a:srgbClr val="000000"/>
                </a:solidFill>
                <a:latin typeface="Lucida Grande"/>
              </a:rPr>
              <a:t>Destination type as larger than source type</a:t>
            </a:r>
            <a:endParaRPr/>
          </a:p>
          <a:p>
            <a:pPr lvl="1">
              <a:buFont typeface="Wingdings" charset="2"/>
              <a:buChar char=""/>
            </a:pPr>
            <a:r>
              <a:rPr lang="fr-FR" sz="2000">
                <a:solidFill>
                  <a:srgbClr val="000000"/>
                </a:solidFill>
                <a:latin typeface="Lucida Grande"/>
              </a:rPr>
              <a:t>e.g. ‘int’ type is always large enough to hold ‘byte’ type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This type of conversion is ‘</a:t>
            </a:r>
            <a:r>
              <a:rPr lang="fr-FR" sz="2800">
                <a:solidFill>
                  <a:srgbClr val="CCCCCC"/>
                </a:solidFill>
                <a:latin typeface="Lucida Grande"/>
              </a:rPr>
              <a:t>widening conversion</a:t>
            </a:r>
            <a:r>
              <a:rPr lang="fr-FR" sz="2800">
                <a:solidFill>
                  <a:srgbClr val="000000"/>
                </a:solidFill>
                <a:latin typeface="Lucida Grande"/>
              </a:rPr>
              <a:t>’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000" b="1">
                <a:solidFill>
                  <a:srgbClr val="1822CD"/>
                </a:solidFill>
                <a:latin typeface="Lucida Grande"/>
              </a:rPr>
              <a:t> Incompatible Type Casting</a:t>
            </a:r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457200" y="18748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If it necessary to assign an ‘int’ to a ‘byte’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400">
                <a:solidFill>
                  <a:srgbClr val="000000"/>
                </a:solidFill>
                <a:latin typeface="Lucida Grande"/>
              </a:rPr>
              <a:t>This conversion will not perform automatically, as ‘byte’ is smaller than ‘int’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400">
                <a:solidFill>
                  <a:srgbClr val="000000"/>
                </a:solidFill>
                <a:latin typeface="Lucida Grande"/>
              </a:rPr>
              <a:t>This type of conversion is called ‘</a:t>
            </a:r>
            <a:r>
              <a:rPr lang="fr-FR" sz="2400">
                <a:solidFill>
                  <a:srgbClr val="CCCCCC"/>
                </a:solidFill>
                <a:latin typeface="Lucida Grande"/>
              </a:rPr>
              <a:t>narrowing conversion’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A </a:t>
            </a:r>
            <a:r>
              <a:rPr lang="fr-FR" sz="2800" i="1">
                <a:solidFill>
                  <a:srgbClr val="000000"/>
                </a:solidFill>
                <a:latin typeface="Lucida Grande"/>
              </a:rPr>
              <a:t>cast</a:t>
            </a:r>
            <a:r>
              <a:rPr lang="fr-FR" sz="2800">
                <a:solidFill>
                  <a:srgbClr val="000000"/>
                </a:solidFill>
                <a:latin typeface="Lucida Grande"/>
              </a:rPr>
              <a:t> has general form</a:t>
            </a:r>
            <a:endParaRPr/>
          </a:p>
          <a:p>
            <a:r>
              <a:rPr lang="fr-FR" sz="2400" i="1">
                <a:solidFill>
                  <a:srgbClr val="CCCCCC"/>
                </a:solidFill>
                <a:latin typeface="Lucida Grande"/>
              </a:rPr>
              <a:t>			(target-type) value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000" b="1">
                <a:solidFill>
                  <a:srgbClr val="1822CD"/>
                </a:solidFill>
                <a:latin typeface="Lucida Grande"/>
              </a:rPr>
              <a:t>Type casting (example)</a:t>
            </a:r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457200" y="1874880"/>
            <a:ext cx="8229240" cy="4525560"/>
          </a:xfrm>
          <a:prstGeom prst="rect">
            <a:avLst/>
          </a:prstGeom>
        </p:spPr>
        <p:txBody>
          <a:bodyPr/>
          <a:lstStyle/>
          <a:p>
            <a:r>
              <a:rPr lang="fr-FR" sz="2400" dirty="0">
                <a:solidFill>
                  <a:srgbClr val="1822CD"/>
                </a:solidFill>
                <a:latin typeface="Lucida Grande"/>
              </a:rPr>
              <a:t>byte  b;</a:t>
            </a:r>
            <a:endParaRPr dirty="0"/>
          </a:p>
          <a:p>
            <a:r>
              <a:rPr lang="fr-FR" sz="2400" dirty="0" err="1">
                <a:solidFill>
                  <a:srgbClr val="1822CD"/>
                </a:solidFill>
                <a:latin typeface="Lucida Grande"/>
              </a:rPr>
              <a:t>int</a:t>
            </a:r>
            <a:r>
              <a:rPr lang="fr-FR" sz="2400">
                <a:solidFill>
                  <a:srgbClr val="1822CD"/>
                </a:solidFill>
                <a:latin typeface="Lucida Grande"/>
              </a:rPr>
              <a:t> </a:t>
            </a:r>
            <a:r>
              <a:rPr lang="fr-FR" sz="2400" smtClean="0">
                <a:solidFill>
                  <a:srgbClr val="1822CD"/>
                </a:solidFill>
                <a:latin typeface="Lucida Grande"/>
              </a:rPr>
              <a:t>i </a:t>
            </a:r>
            <a:r>
              <a:rPr lang="fr-FR" sz="2400" dirty="0">
                <a:solidFill>
                  <a:srgbClr val="1822CD"/>
                </a:solidFill>
                <a:latin typeface="Lucida Grande"/>
              </a:rPr>
              <a:t>= 257;		// i = 257 (100000001)</a:t>
            </a:r>
            <a:r>
              <a:rPr lang="fr-FR" sz="2800" baseline="-25000" dirty="0">
                <a:solidFill>
                  <a:srgbClr val="1822CD"/>
                </a:solidFill>
                <a:latin typeface="Lucida Grande"/>
              </a:rPr>
              <a:t>2</a:t>
            </a:r>
            <a:endParaRPr baseline="-25000" dirty="0"/>
          </a:p>
          <a:p>
            <a:r>
              <a:rPr lang="fr-FR" sz="2400" dirty="0">
                <a:solidFill>
                  <a:srgbClr val="1822CD"/>
                </a:solidFill>
                <a:latin typeface="Lucida Grande"/>
              </a:rPr>
              <a:t>double d = 323.142;	// 323 (101000011)</a:t>
            </a:r>
            <a:r>
              <a:rPr lang="fr-FR" sz="2800" baseline="-25000" dirty="0">
                <a:solidFill>
                  <a:srgbClr val="1822CD"/>
                </a:solidFill>
                <a:latin typeface="Lucida Grande"/>
              </a:rPr>
              <a:t>2</a:t>
            </a:r>
            <a:endParaRPr baseline="-25000" dirty="0"/>
          </a:p>
          <a:p>
            <a:r>
              <a:rPr lang="fr-FR" sz="2400" dirty="0">
                <a:solidFill>
                  <a:srgbClr val="1822CD"/>
                </a:solidFill>
                <a:latin typeface="Lucida Grande"/>
              </a:rPr>
              <a:t>b = (byte) i;</a:t>
            </a:r>
            <a:endParaRPr dirty="0"/>
          </a:p>
          <a:p>
            <a:r>
              <a:rPr lang="fr-FR" sz="2400" dirty="0" err="1">
                <a:solidFill>
                  <a:srgbClr val="1822CD"/>
                </a:solidFill>
                <a:latin typeface="Lucida Grande"/>
              </a:rPr>
              <a:t>System.out.println</a:t>
            </a:r>
            <a:r>
              <a:rPr lang="fr-FR" sz="2400" dirty="0">
                <a:solidFill>
                  <a:srgbClr val="1822CD"/>
                </a:solidFill>
                <a:latin typeface="Lucida Grande"/>
              </a:rPr>
              <a:t>(b);	// b = 1</a:t>
            </a:r>
            <a:endParaRPr dirty="0"/>
          </a:p>
          <a:p>
            <a:r>
              <a:rPr lang="fr-FR" sz="2400" dirty="0">
                <a:solidFill>
                  <a:srgbClr val="1822CD"/>
                </a:solidFill>
                <a:latin typeface="Lucida Grande"/>
              </a:rPr>
              <a:t>i = (</a:t>
            </a:r>
            <a:r>
              <a:rPr lang="fr-FR" sz="2400" dirty="0" err="1">
                <a:solidFill>
                  <a:srgbClr val="1822CD"/>
                </a:solidFill>
                <a:latin typeface="Lucida Grande"/>
              </a:rPr>
              <a:t>int</a:t>
            </a:r>
            <a:r>
              <a:rPr lang="fr-FR" sz="2400" dirty="0">
                <a:solidFill>
                  <a:srgbClr val="1822CD"/>
                </a:solidFill>
                <a:latin typeface="Lucida Grande"/>
              </a:rPr>
              <a:t>) d;</a:t>
            </a:r>
            <a:endParaRPr dirty="0"/>
          </a:p>
          <a:p>
            <a:r>
              <a:rPr lang="fr-FR" sz="2400" dirty="0" err="1">
                <a:solidFill>
                  <a:srgbClr val="1822CD"/>
                </a:solidFill>
                <a:latin typeface="Lucida Grande"/>
              </a:rPr>
              <a:t>System.out.println</a:t>
            </a:r>
            <a:r>
              <a:rPr lang="fr-FR" sz="2400" dirty="0">
                <a:solidFill>
                  <a:srgbClr val="1822CD"/>
                </a:solidFill>
                <a:latin typeface="Lucida Grande"/>
              </a:rPr>
              <a:t>(i);	// i = 323</a:t>
            </a:r>
            <a:endParaRPr dirty="0"/>
          </a:p>
          <a:p>
            <a:r>
              <a:rPr lang="fr-FR" sz="2400" dirty="0">
                <a:solidFill>
                  <a:srgbClr val="1822CD"/>
                </a:solidFill>
                <a:latin typeface="Lucida Grande"/>
              </a:rPr>
              <a:t>b = (byte) d;</a:t>
            </a:r>
            <a:endParaRPr dirty="0"/>
          </a:p>
          <a:p>
            <a:r>
              <a:rPr lang="fr-FR" sz="2400" dirty="0" err="1">
                <a:solidFill>
                  <a:srgbClr val="1822CD"/>
                </a:solidFill>
                <a:latin typeface="Lucida Grande"/>
              </a:rPr>
              <a:t>System.out.println</a:t>
            </a:r>
            <a:r>
              <a:rPr lang="fr-FR" sz="2400" dirty="0">
                <a:solidFill>
                  <a:srgbClr val="1822CD"/>
                </a:solidFill>
                <a:latin typeface="Lucida Grande"/>
              </a:rPr>
              <a:t>(b);	// b = 67 (01000011)</a:t>
            </a:r>
            <a:r>
              <a:rPr lang="fr-FR" sz="2800" baseline="-25000" dirty="0">
                <a:solidFill>
                  <a:srgbClr val="1822CD"/>
                </a:solidFill>
                <a:latin typeface="Lucida Grande"/>
              </a:rPr>
              <a:t>2</a:t>
            </a:r>
            <a:endParaRPr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1822CD"/>
                </a:solidFill>
                <a:latin typeface="Lucida Grande"/>
              </a:rPr>
              <a:t>Case Sensitive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0" y="1709627"/>
            <a:ext cx="914400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buFont typeface="Times"/>
              <a:buChar char="•"/>
            </a:pPr>
            <a:r>
              <a:rPr lang="fr-FR" sz="3600" dirty="0">
                <a:solidFill>
                  <a:srgbClr val="000000"/>
                </a:solidFill>
                <a:latin typeface="Lucida Grande"/>
              </a:rPr>
              <a:t>It </a:t>
            </a:r>
            <a:r>
              <a:rPr lang="fr-FR" sz="3600" dirty="0" err="1">
                <a:solidFill>
                  <a:srgbClr val="000000"/>
                </a:solidFill>
                <a:latin typeface="Lucida Grande"/>
              </a:rPr>
              <a:t>simply</a:t>
            </a:r>
            <a:r>
              <a:rPr lang="fr-FR" sz="36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3600" dirty="0" err="1">
                <a:solidFill>
                  <a:srgbClr val="000000"/>
                </a:solidFill>
                <a:latin typeface="Lucida Grande"/>
              </a:rPr>
              <a:t>means</a:t>
            </a:r>
            <a:r>
              <a:rPr lang="fr-FR" sz="36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3600" dirty="0" err="1">
                <a:solidFill>
                  <a:srgbClr val="000000"/>
                </a:solidFill>
                <a:latin typeface="Lucida Grande"/>
              </a:rPr>
              <a:t>that</a:t>
            </a:r>
            <a:r>
              <a:rPr lang="fr-FR" sz="3600" dirty="0">
                <a:solidFill>
                  <a:srgbClr val="000000"/>
                </a:solidFill>
                <a:latin typeface="Lucida Grande"/>
              </a:rPr>
              <a:t> the case of the </a:t>
            </a:r>
            <a:r>
              <a:rPr lang="fr-FR" sz="3600" dirty="0" err="1">
                <a:solidFill>
                  <a:srgbClr val="000000"/>
                </a:solidFill>
                <a:latin typeface="Lucida Grande"/>
              </a:rPr>
              <a:t>letters</a:t>
            </a:r>
            <a:r>
              <a:rPr lang="fr-FR" sz="3600" dirty="0">
                <a:solidFill>
                  <a:srgbClr val="000000"/>
                </a:solidFill>
                <a:latin typeface="Lucida Grande"/>
              </a:rPr>
              <a:t> in </a:t>
            </a:r>
            <a:r>
              <a:rPr lang="fr-FR" sz="3600" dirty="0" err="1">
                <a:solidFill>
                  <a:srgbClr val="000000"/>
                </a:solidFill>
                <a:latin typeface="Lucida Grande"/>
              </a:rPr>
              <a:t>your</a:t>
            </a:r>
            <a:r>
              <a:rPr lang="fr-FR" sz="3600" dirty="0">
                <a:solidFill>
                  <a:srgbClr val="000000"/>
                </a:solidFill>
                <a:latin typeface="Lucida Grande"/>
              </a:rPr>
              <a:t> Java programs </a:t>
            </a:r>
            <a:r>
              <a:rPr lang="fr-FR" sz="3600" dirty="0" err="1">
                <a:solidFill>
                  <a:srgbClr val="000000"/>
                </a:solidFill>
                <a:latin typeface="Lucida Grande"/>
              </a:rPr>
              <a:t>matter</a:t>
            </a:r>
            <a:r>
              <a:rPr lang="fr-FR" sz="3600" dirty="0">
                <a:solidFill>
                  <a:srgbClr val="000000"/>
                </a:solidFill>
                <a:latin typeface="Lucida Grande"/>
              </a:rPr>
              <a:t>. Java </a:t>
            </a:r>
            <a:r>
              <a:rPr lang="fr-FR" sz="3600" dirty="0" err="1">
                <a:solidFill>
                  <a:srgbClr val="000000"/>
                </a:solidFill>
                <a:latin typeface="Lucida Grande"/>
              </a:rPr>
              <a:t>sees</a:t>
            </a:r>
            <a:r>
              <a:rPr lang="fr-FR" sz="3600" dirty="0">
                <a:solidFill>
                  <a:srgbClr val="000000"/>
                </a:solidFill>
                <a:latin typeface="Lucida Grande"/>
              </a:rPr>
              <a:t> all of the </a:t>
            </a:r>
            <a:r>
              <a:rPr lang="fr-FR" sz="3600" dirty="0" err="1">
                <a:solidFill>
                  <a:srgbClr val="000000"/>
                </a:solidFill>
                <a:latin typeface="Lucida Grande"/>
              </a:rPr>
              <a:t>following</a:t>
            </a:r>
            <a:r>
              <a:rPr lang="fr-FR" sz="3600" dirty="0">
                <a:solidFill>
                  <a:srgbClr val="000000"/>
                </a:solidFill>
                <a:latin typeface="Lucida Grande"/>
              </a:rPr>
              <a:t> as </a:t>
            </a:r>
            <a:r>
              <a:rPr lang="fr-FR" sz="3600" dirty="0" err="1">
                <a:solidFill>
                  <a:srgbClr val="000000"/>
                </a:solidFill>
                <a:latin typeface="Lucida Grande"/>
              </a:rPr>
              <a:t>different</a:t>
            </a:r>
            <a:r>
              <a:rPr lang="fr-FR" sz="36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3600" dirty="0" err="1">
                <a:solidFill>
                  <a:srgbClr val="000000"/>
                </a:solidFill>
                <a:latin typeface="Lucida Grande"/>
              </a:rPr>
              <a:t>things</a:t>
            </a:r>
            <a:r>
              <a:rPr lang="fr-FR" sz="3600" dirty="0">
                <a:solidFill>
                  <a:srgbClr val="000000"/>
                </a:solidFill>
                <a:latin typeface="Lucida Grande"/>
              </a:rPr>
              <a:t>:</a:t>
            </a:r>
            <a:endParaRPr sz="2000" dirty="0"/>
          </a:p>
          <a:p>
            <a:pPr lvl="1">
              <a:lnSpc>
                <a:spcPct val="110000"/>
              </a:lnSpc>
              <a:buFont typeface="Wingdings" charset="2"/>
              <a:buChar char=""/>
            </a:pPr>
            <a:r>
              <a:rPr lang="fr-FR" sz="3200" dirty="0" err="1">
                <a:solidFill>
                  <a:srgbClr val="000000"/>
                </a:solidFill>
                <a:latin typeface="Lucida Grande"/>
              </a:rPr>
              <a:t>Level</a:t>
            </a:r>
            <a:endParaRPr sz="2000" dirty="0"/>
          </a:p>
          <a:p>
            <a:pPr lvl="1">
              <a:lnSpc>
                <a:spcPct val="110000"/>
              </a:lnSpc>
              <a:buFont typeface="Wingdings" charset="2"/>
              <a:buChar char=""/>
            </a:pPr>
            <a:r>
              <a:rPr lang="fr-FR" sz="3200" dirty="0" err="1" smtClean="0">
                <a:solidFill>
                  <a:srgbClr val="000000"/>
                </a:solidFill>
                <a:latin typeface="Lucida Grande"/>
              </a:rPr>
              <a:t>level</a:t>
            </a:r>
            <a:endParaRPr lang="fr-FR" sz="3200" dirty="0" smtClean="0">
              <a:solidFill>
                <a:srgbClr val="000000"/>
              </a:solidFill>
              <a:latin typeface="Lucida Grande"/>
            </a:endParaRPr>
          </a:p>
          <a:p>
            <a:pPr lvl="1">
              <a:lnSpc>
                <a:spcPct val="110000"/>
              </a:lnSpc>
              <a:buFont typeface="Wingdings" charset="2"/>
              <a:buChar char=""/>
            </a:pPr>
            <a:r>
              <a:rPr lang="fr-FR" sz="3200" dirty="0" err="1" smtClean="0">
                <a:solidFill>
                  <a:srgbClr val="000000"/>
                </a:solidFill>
                <a:latin typeface="Lucida Grande"/>
              </a:rPr>
              <a:t>leVel</a:t>
            </a:r>
            <a:endParaRPr sz="2000" dirty="0" smtClean="0"/>
          </a:p>
          <a:p>
            <a:pPr lvl="1">
              <a:lnSpc>
                <a:spcPct val="110000"/>
              </a:lnSpc>
              <a:buFont typeface="Wingdings" charset="2"/>
              <a:buChar char=""/>
            </a:pPr>
            <a:r>
              <a:rPr lang="fr-FR" sz="3200" dirty="0" err="1" smtClean="0">
                <a:solidFill>
                  <a:srgbClr val="000000"/>
                </a:solidFill>
                <a:latin typeface="Lucida Grande"/>
              </a:rPr>
              <a:t>LeveL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685800" y="0"/>
            <a:ext cx="807696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1822CD"/>
                </a:solidFill>
                <a:latin typeface="Lucida Grande"/>
              </a:rPr>
              <a:t>Keywords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0" y="1641513"/>
            <a:ext cx="9144000" cy="521648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fr-FR" sz="3200" dirty="0">
                <a:solidFill>
                  <a:srgbClr val="000000"/>
                </a:solidFill>
                <a:latin typeface="Lucida Grande"/>
              </a:rPr>
              <a:t>In the Java </a:t>
            </a:r>
            <a:r>
              <a:rPr lang="fr-FR" sz="3200" dirty="0" err="1">
                <a:solidFill>
                  <a:srgbClr val="000000"/>
                </a:solidFill>
                <a:latin typeface="Lucida Grande"/>
              </a:rPr>
              <a:t>programming</a:t>
            </a:r>
            <a:r>
              <a:rPr lang="fr-FR" sz="32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3200" dirty="0" err="1">
                <a:solidFill>
                  <a:srgbClr val="000000"/>
                </a:solidFill>
                <a:latin typeface="Lucida Grande"/>
              </a:rPr>
              <a:t>language</a:t>
            </a:r>
            <a:r>
              <a:rPr lang="fr-FR" sz="3200" dirty="0">
                <a:solidFill>
                  <a:srgbClr val="000000"/>
                </a:solidFill>
                <a:latin typeface="Lucida Grande"/>
              </a:rPr>
              <a:t>, a keyword </a:t>
            </a:r>
            <a:r>
              <a:rPr lang="fr-FR" sz="3200" dirty="0" err="1">
                <a:solidFill>
                  <a:srgbClr val="000000"/>
                </a:solidFill>
                <a:latin typeface="Lucida Grande"/>
              </a:rPr>
              <a:t>is</a:t>
            </a:r>
            <a:r>
              <a:rPr lang="fr-FR" sz="3200" dirty="0">
                <a:solidFill>
                  <a:srgbClr val="000000"/>
                </a:solidFill>
                <a:latin typeface="Lucida Grande"/>
              </a:rPr>
              <a:t> one of 50 </a:t>
            </a:r>
            <a:r>
              <a:rPr lang="fr-FR" sz="3200" dirty="0" err="1">
                <a:solidFill>
                  <a:srgbClr val="000000"/>
                </a:solidFill>
                <a:latin typeface="Lucida Grande"/>
              </a:rPr>
              <a:t>reserved</a:t>
            </a:r>
            <a:r>
              <a:rPr lang="fr-FR" sz="32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3200" dirty="0" err="1">
                <a:solidFill>
                  <a:srgbClr val="000000"/>
                </a:solidFill>
                <a:latin typeface="Lucida Grande"/>
              </a:rPr>
              <a:t>words</a:t>
            </a:r>
            <a:r>
              <a:rPr lang="fr-FR" sz="32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3200" dirty="0" err="1">
                <a:solidFill>
                  <a:srgbClr val="000000"/>
                </a:solidFill>
                <a:latin typeface="Lucida Grande"/>
              </a:rPr>
              <a:t>which</a:t>
            </a:r>
            <a:r>
              <a:rPr lang="fr-FR" sz="3200" dirty="0">
                <a:solidFill>
                  <a:srgbClr val="000000"/>
                </a:solidFill>
                <a:latin typeface="Lucida Grande"/>
              </a:rPr>
              <a:t> have </a:t>
            </a:r>
            <a:r>
              <a:rPr lang="fr-FR" sz="3200" dirty="0" smtClean="0">
                <a:solidFill>
                  <a:srgbClr val="000000"/>
                </a:solidFill>
                <a:latin typeface="Lucida Grande"/>
              </a:rPr>
              <a:t>a </a:t>
            </a:r>
            <a:r>
              <a:rPr lang="fr-FR" sz="3200" dirty="0" err="1" smtClean="0">
                <a:solidFill>
                  <a:srgbClr val="000000"/>
                </a:solidFill>
                <a:latin typeface="Lucida Grande"/>
              </a:rPr>
              <a:t>predefined</a:t>
            </a:r>
            <a:r>
              <a:rPr lang="fr-FR" sz="3200" dirty="0" smtClean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3200" dirty="0" err="1">
                <a:solidFill>
                  <a:srgbClr val="000000"/>
                </a:solidFill>
                <a:latin typeface="Lucida Grande"/>
              </a:rPr>
              <a:t>meaning</a:t>
            </a:r>
            <a:r>
              <a:rPr lang="fr-FR" sz="3200" dirty="0">
                <a:solidFill>
                  <a:srgbClr val="000000"/>
                </a:solidFill>
                <a:latin typeface="Lucida Grande"/>
              </a:rPr>
              <a:t> in the </a:t>
            </a:r>
            <a:r>
              <a:rPr lang="fr-FR" sz="3200" dirty="0" err="1">
                <a:solidFill>
                  <a:srgbClr val="000000"/>
                </a:solidFill>
                <a:latin typeface="Lucida Grande"/>
              </a:rPr>
              <a:t>language</a:t>
            </a:r>
            <a:r>
              <a:rPr lang="fr-FR" sz="2800" dirty="0">
                <a:solidFill>
                  <a:srgbClr val="000000"/>
                </a:solidFill>
                <a:latin typeface="Lucida Grande"/>
              </a:rPr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685800" y="228600"/>
            <a:ext cx="807696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1822CD"/>
                </a:solidFill>
                <a:latin typeface="Lucida Grande"/>
              </a:rPr>
              <a:t>Identifiers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77118" y="1674564"/>
            <a:ext cx="9066882" cy="518343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buFont typeface="Times"/>
              <a:buChar char="•"/>
            </a:pPr>
            <a:r>
              <a:rPr lang="fr-FR" sz="3200" dirty="0" err="1">
                <a:solidFill>
                  <a:srgbClr val="000000"/>
                </a:solidFill>
                <a:latin typeface="Lucida Grande"/>
              </a:rPr>
              <a:t>Identifiers</a:t>
            </a:r>
            <a:r>
              <a:rPr lang="fr-FR" sz="3200" dirty="0">
                <a:solidFill>
                  <a:srgbClr val="000000"/>
                </a:solidFill>
                <a:latin typeface="Lucida Grande"/>
              </a:rPr>
              <a:t> are </a:t>
            </a:r>
            <a:r>
              <a:rPr lang="fr-FR" sz="3200" dirty="0" err="1">
                <a:solidFill>
                  <a:srgbClr val="000000"/>
                </a:solidFill>
                <a:latin typeface="Lucida Grande"/>
              </a:rPr>
              <a:t>names</a:t>
            </a:r>
            <a:endParaRPr sz="2000" dirty="0"/>
          </a:p>
          <a:p>
            <a:pPr>
              <a:lnSpc>
                <a:spcPct val="110000"/>
              </a:lnSpc>
              <a:buFont typeface="Times"/>
              <a:buChar char="•"/>
            </a:pPr>
            <a:r>
              <a:rPr lang="fr-FR" sz="3200" dirty="0">
                <a:solidFill>
                  <a:srgbClr val="000000"/>
                </a:solidFill>
                <a:latin typeface="Lucida Grande"/>
              </a:rPr>
              <a:t>Identifier </a:t>
            </a:r>
            <a:r>
              <a:rPr lang="fr-FR" sz="3200" dirty="0" err="1">
                <a:solidFill>
                  <a:srgbClr val="000000"/>
                </a:solidFill>
                <a:latin typeface="Lucida Grande"/>
              </a:rPr>
              <a:t>may</a:t>
            </a:r>
            <a:r>
              <a:rPr lang="fr-FR" sz="32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3200" dirty="0" err="1">
                <a:solidFill>
                  <a:srgbClr val="000000"/>
                </a:solidFill>
                <a:latin typeface="Lucida Grande"/>
              </a:rPr>
              <a:t>be</a:t>
            </a:r>
            <a:r>
              <a:rPr lang="fr-FR" sz="32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3200" dirty="0" err="1">
                <a:solidFill>
                  <a:srgbClr val="000000"/>
                </a:solidFill>
                <a:latin typeface="Lucida Grande"/>
              </a:rPr>
              <a:t>any</a:t>
            </a:r>
            <a:r>
              <a:rPr lang="fr-FR" sz="32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3200" dirty="0" err="1">
                <a:solidFill>
                  <a:srgbClr val="000000"/>
                </a:solidFill>
                <a:latin typeface="Lucida Grande"/>
              </a:rPr>
              <a:t>sequence</a:t>
            </a:r>
            <a:r>
              <a:rPr lang="fr-FR" sz="3200" dirty="0">
                <a:solidFill>
                  <a:srgbClr val="000000"/>
                </a:solidFill>
                <a:latin typeface="Lucida Grande"/>
              </a:rPr>
              <a:t> of </a:t>
            </a:r>
            <a:r>
              <a:rPr lang="fr-FR" sz="3200" dirty="0" err="1">
                <a:solidFill>
                  <a:srgbClr val="000000"/>
                </a:solidFill>
                <a:latin typeface="Lucida Grande"/>
              </a:rPr>
              <a:t>upper</a:t>
            </a:r>
            <a:r>
              <a:rPr lang="fr-FR" sz="3200" dirty="0">
                <a:solidFill>
                  <a:srgbClr val="000000"/>
                </a:solidFill>
                <a:latin typeface="Lucida Grande"/>
              </a:rPr>
              <a:t> &amp; </a:t>
            </a:r>
            <a:r>
              <a:rPr lang="fr-FR" sz="3200" dirty="0" err="1">
                <a:solidFill>
                  <a:srgbClr val="000000"/>
                </a:solidFill>
                <a:latin typeface="Lucida Grande"/>
              </a:rPr>
              <a:t>lower</a:t>
            </a:r>
            <a:r>
              <a:rPr lang="fr-FR" sz="3200" dirty="0">
                <a:solidFill>
                  <a:srgbClr val="000000"/>
                </a:solidFill>
                <a:latin typeface="Lucida Grande"/>
              </a:rPr>
              <a:t> case </a:t>
            </a:r>
            <a:r>
              <a:rPr lang="fr-FR" sz="3200" dirty="0" err="1">
                <a:solidFill>
                  <a:srgbClr val="000000"/>
                </a:solidFill>
                <a:latin typeface="Lucida Grande"/>
              </a:rPr>
              <a:t>letters</a:t>
            </a:r>
            <a:r>
              <a:rPr lang="fr-FR" sz="3200" dirty="0">
                <a:solidFill>
                  <a:srgbClr val="000000"/>
                </a:solidFill>
                <a:latin typeface="Lucida Grande"/>
              </a:rPr>
              <a:t>, </a:t>
            </a:r>
            <a:r>
              <a:rPr lang="fr-FR" sz="3200" dirty="0" err="1">
                <a:solidFill>
                  <a:srgbClr val="000000"/>
                </a:solidFill>
                <a:latin typeface="Lucida Grande"/>
              </a:rPr>
              <a:t>numbers</a:t>
            </a:r>
            <a:r>
              <a:rPr lang="fr-FR" sz="3200" dirty="0">
                <a:solidFill>
                  <a:srgbClr val="000000"/>
                </a:solidFill>
                <a:latin typeface="Lucida Grande"/>
              </a:rPr>
              <a:t>, or ‘_’, ‘$’</a:t>
            </a:r>
            <a:endParaRPr sz="2000" dirty="0"/>
          </a:p>
          <a:p>
            <a:pPr lvl="1">
              <a:lnSpc>
                <a:spcPct val="110000"/>
              </a:lnSpc>
              <a:buFont typeface="Wingdings" charset="2"/>
              <a:buChar char=""/>
            </a:pPr>
            <a:r>
              <a:rPr lang="fr-FR" sz="2800" dirty="0" err="1">
                <a:solidFill>
                  <a:srgbClr val="000000"/>
                </a:solidFill>
                <a:latin typeface="Lucida Grande"/>
              </a:rPr>
              <a:t>Cannot</a:t>
            </a:r>
            <a:r>
              <a:rPr lang="fr-FR" sz="28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Lucida Grande"/>
              </a:rPr>
              <a:t>be</a:t>
            </a:r>
            <a:r>
              <a:rPr lang="fr-FR" sz="2800" dirty="0">
                <a:solidFill>
                  <a:srgbClr val="000000"/>
                </a:solidFill>
                <a:latin typeface="Lucida Grande"/>
              </a:rPr>
              <a:t> Keywords</a:t>
            </a:r>
            <a:endParaRPr sz="2000" dirty="0"/>
          </a:p>
          <a:p>
            <a:pPr lvl="1">
              <a:lnSpc>
                <a:spcPct val="110000"/>
              </a:lnSpc>
              <a:buFont typeface="Wingdings" charset="2"/>
              <a:buChar char=""/>
            </a:pP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They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must not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begin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with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a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number</a:t>
            </a:r>
            <a:endParaRPr sz="2000" dirty="0"/>
          </a:p>
          <a:p>
            <a:pPr>
              <a:lnSpc>
                <a:spcPct val="110000"/>
              </a:lnSpc>
              <a:buFont typeface="Times"/>
              <a:buChar char="•"/>
            </a:pPr>
            <a:r>
              <a:rPr lang="fr-FR" sz="3200" dirty="0" err="1">
                <a:solidFill>
                  <a:srgbClr val="000000"/>
                </a:solidFill>
                <a:latin typeface="Lucida Grande"/>
              </a:rPr>
              <a:t>Valid</a:t>
            </a:r>
            <a:endParaRPr sz="2000" dirty="0"/>
          </a:p>
          <a:p>
            <a:pPr>
              <a:lnSpc>
                <a:spcPct val="110000"/>
              </a:lnSpc>
            </a:pPr>
            <a:r>
              <a:rPr lang="fr-FR" sz="2400" dirty="0" smtClean="0">
                <a:solidFill>
                  <a:srgbClr val="1822CD"/>
                </a:solidFill>
                <a:latin typeface="Lucida Grande"/>
              </a:rPr>
              <a:t>     </a:t>
            </a:r>
            <a:r>
              <a:rPr lang="fr-FR" sz="2400" dirty="0" err="1" smtClean="0">
                <a:solidFill>
                  <a:srgbClr val="1822CD"/>
                </a:solidFill>
                <a:latin typeface="Lucida Grande"/>
              </a:rPr>
              <a:t>AcoountBalance</a:t>
            </a:r>
            <a:r>
              <a:rPr lang="fr-FR" sz="2400" dirty="0" smtClean="0">
                <a:solidFill>
                  <a:srgbClr val="1822CD"/>
                </a:solidFill>
                <a:latin typeface="Lucida Grande"/>
              </a:rPr>
              <a:t>      index     </a:t>
            </a:r>
            <a:r>
              <a:rPr lang="fr-FR" sz="2400" dirty="0">
                <a:solidFill>
                  <a:srgbClr val="1822CD"/>
                </a:solidFill>
                <a:latin typeface="Lucida Grande"/>
              </a:rPr>
              <a:t>str1       $Test	</a:t>
            </a:r>
            <a:r>
              <a:rPr lang="fr-FR" sz="2400" dirty="0" err="1" smtClean="0">
                <a:solidFill>
                  <a:srgbClr val="1822CD"/>
                </a:solidFill>
                <a:latin typeface="Lucida Grande"/>
              </a:rPr>
              <a:t>hello_world</a:t>
            </a:r>
            <a:endParaRPr sz="2000" dirty="0"/>
          </a:p>
          <a:p>
            <a:pPr>
              <a:lnSpc>
                <a:spcPct val="110000"/>
              </a:lnSpc>
              <a:buFont typeface="Times"/>
              <a:buChar char="•"/>
            </a:pPr>
            <a:r>
              <a:rPr lang="fr-FR" sz="3200" dirty="0" err="1">
                <a:solidFill>
                  <a:srgbClr val="000000"/>
                </a:solidFill>
                <a:latin typeface="Lucida Grande"/>
              </a:rPr>
              <a:t>Invalid</a:t>
            </a:r>
            <a:endParaRPr sz="2000" dirty="0"/>
          </a:p>
          <a:p>
            <a:pPr>
              <a:lnSpc>
                <a:spcPct val="110000"/>
              </a:lnSpc>
            </a:pPr>
            <a:r>
              <a:rPr lang="fr-FR" sz="2400" dirty="0" smtClean="0">
                <a:solidFill>
                  <a:srgbClr val="1822CD"/>
                </a:solidFill>
                <a:latin typeface="Lucida Grande"/>
              </a:rPr>
              <a:t>     2str</a:t>
            </a:r>
            <a:r>
              <a:rPr lang="fr-FR" sz="2400" dirty="0">
                <a:solidFill>
                  <a:srgbClr val="1822CD"/>
                </a:solidFill>
                <a:latin typeface="Lucida Grande"/>
              </a:rPr>
              <a:t>	</a:t>
            </a:r>
            <a:r>
              <a:rPr lang="fr-FR" sz="2400" dirty="0" err="1">
                <a:solidFill>
                  <a:srgbClr val="1822CD"/>
                </a:solidFill>
                <a:latin typeface="Lucida Grande"/>
              </a:rPr>
              <a:t>y</a:t>
            </a:r>
            <a:r>
              <a:rPr lang="fr-FR" sz="2400" dirty="0" err="1" smtClean="0">
                <a:solidFill>
                  <a:srgbClr val="1822CD"/>
                </a:solidFill>
                <a:latin typeface="Lucida Grande"/>
              </a:rPr>
              <a:t>es</a:t>
            </a:r>
            <a:r>
              <a:rPr lang="fr-FR" sz="2400" dirty="0" smtClean="0">
                <a:solidFill>
                  <a:srgbClr val="1822CD"/>
                </a:solidFill>
                <a:latin typeface="Lucida Grande"/>
              </a:rPr>
              <a:t>/no</a:t>
            </a:r>
            <a:r>
              <a:rPr lang="fr-FR" sz="2400" dirty="0">
                <a:solidFill>
                  <a:srgbClr val="1822CD"/>
                </a:solidFill>
                <a:latin typeface="Lucida Grande"/>
              </a:rPr>
              <a:t>	 	</a:t>
            </a:r>
            <a:r>
              <a:rPr lang="fr-FR" sz="2400" dirty="0" err="1">
                <a:solidFill>
                  <a:srgbClr val="1822CD"/>
                </a:solidFill>
                <a:latin typeface="Lucida Grande"/>
              </a:rPr>
              <a:t>low</a:t>
            </a:r>
            <a:r>
              <a:rPr lang="fr-FR" sz="2400" dirty="0">
                <a:solidFill>
                  <a:srgbClr val="1822CD"/>
                </a:solidFill>
                <a:latin typeface="Lucida Grande"/>
              </a:rPr>
              <a:t>-high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0" y="0"/>
            <a:ext cx="8915040" cy="1066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1822CD"/>
                </a:solidFill>
                <a:latin typeface="Lucida Grande"/>
              </a:rPr>
              <a:t>Naming Conventions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0" y="1399142"/>
            <a:ext cx="9144000" cy="507877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4000" dirty="0" err="1">
                <a:solidFill>
                  <a:srgbClr val="000000"/>
                </a:solidFill>
                <a:latin typeface="Times New Roman"/>
              </a:rPr>
              <a:t>ThisIsSomeClass</a:t>
            </a:r>
            <a:endParaRPr dirty="0"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4000" dirty="0" err="1">
                <a:solidFill>
                  <a:srgbClr val="000000"/>
                </a:solidFill>
                <a:latin typeface="Times New Roman"/>
              </a:rPr>
              <a:t>thisIsSomeMethod</a:t>
            </a:r>
            <a:r>
              <a:rPr lang="fr-FR" sz="4000" dirty="0">
                <a:solidFill>
                  <a:srgbClr val="000000"/>
                </a:solidFill>
                <a:latin typeface="Times New Roman"/>
              </a:rPr>
              <a:t>()</a:t>
            </a:r>
            <a:endParaRPr dirty="0"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4000" dirty="0" err="1">
                <a:solidFill>
                  <a:srgbClr val="000000"/>
                </a:solidFill>
                <a:latin typeface="Times New Roman"/>
              </a:rPr>
              <a:t>thisIsSomeVariable</a:t>
            </a:r>
            <a:endParaRPr dirty="0"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4000" dirty="0" smtClean="0">
                <a:solidFill>
                  <a:srgbClr val="000000"/>
                </a:solidFill>
                <a:latin typeface="Times New Roman"/>
              </a:rPr>
              <a:t>THIS_IS_SOME_CONSTANT</a:t>
            </a:r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z="4000" dirty="0" err="1" smtClean="0">
                <a:solidFill>
                  <a:srgbClr val="000000"/>
                </a:solidFill>
                <a:latin typeface="Times New Roman"/>
              </a:rPr>
              <a:t>some_variable</a:t>
            </a:r>
            <a:endParaRPr lang="en-US" dirty="0" smtClean="0"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en-US" sz="3600" dirty="0" smtClean="0">
                <a:solidFill>
                  <a:srgbClr val="000000"/>
                </a:solidFill>
                <a:latin typeface="Times New Roman"/>
              </a:rPr>
              <a:t>preferred by some for private/local variables, NOT recommended</a:t>
            </a:r>
            <a:endParaRPr lang="en-US" dirty="0" smtClean="0"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US" smtClean="0"/>
              <a:t> </a:t>
            </a:r>
            <a:endParaRPr dirty="0"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4000" dirty="0">
                <a:solidFill>
                  <a:srgbClr val="000000"/>
                </a:solidFill>
                <a:latin typeface="Times New Roman"/>
              </a:rPr>
              <a:t>$</a:t>
            </a:r>
            <a:r>
              <a:rPr lang="fr-FR" sz="4000" dirty="0" err="1">
                <a:solidFill>
                  <a:srgbClr val="000000"/>
                </a:solidFill>
                <a:latin typeface="Times New Roman"/>
              </a:rPr>
              <a:t>someAutomaticallyGeneratedName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1822CD"/>
                </a:solidFill>
                <a:latin typeface="Lucida Grande"/>
              </a:rPr>
              <a:t>Literals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-61200" y="1619480"/>
            <a:ext cx="9205200" cy="474827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400" dirty="0">
                <a:solidFill>
                  <a:srgbClr val="000000"/>
                </a:solidFill>
                <a:latin typeface="Lucida Grande"/>
              </a:rPr>
              <a:t> A constant value in Java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is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created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by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using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a    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fr-FR" sz="2400" i="1" dirty="0">
                <a:solidFill>
                  <a:srgbClr val="CCCCCC"/>
                </a:solidFill>
                <a:latin typeface="Lucida Grande"/>
              </a:rPr>
              <a:t>   </a:t>
            </a:r>
            <a:r>
              <a:rPr lang="fr-FR" sz="2400" i="1" dirty="0" err="1">
                <a:solidFill>
                  <a:srgbClr val="1822CD"/>
                </a:solidFill>
                <a:latin typeface="Lucida Grande"/>
              </a:rPr>
              <a:t>literal</a:t>
            </a:r>
            <a:r>
              <a:rPr lang="fr-FR" sz="2400" i="1" dirty="0">
                <a:solidFill>
                  <a:srgbClr val="1822CD"/>
                </a:solidFill>
                <a:latin typeface="Lucida Grande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representation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of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it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.</a:t>
            </a:r>
            <a:endParaRPr sz="2400" dirty="0"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These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are strings of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symbols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that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represent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“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literal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” data values.</a:t>
            </a:r>
            <a:endParaRPr sz="2400" dirty="0"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4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Integer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Literals</a:t>
            </a:r>
            <a:endParaRPr sz="2400" dirty="0"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Like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,</a:t>
            </a:r>
            <a:r>
              <a:rPr lang="fr-FR" sz="2400" dirty="0">
                <a:solidFill>
                  <a:srgbClr val="000000"/>
                </a:solidFill>
                <a:latin typeface="Courier New"/>
              </a:rPr>
              <a:t> 123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is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an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integer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literal</a:t>
            </a:r>
            <a:endParaRPr sz="2400" dirty="0"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These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are all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decimal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value (Base 10)</a:t>
            </a:r>
            <a:endParaRPr sz="2400" dirty="0"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Other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two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bases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can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be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used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– </a:t>
            </a:r>
            <a:r>
              <a:rPr lang="fr-FR" sz="2400" i="1" dirty="0">
                <a:solidFill>
                  <a:srgbClr val="000000"/>
                </a:solidFill>
                <a:latin typeface="Lucida Grande"/>
              </a:rPr>
              <a:t>octal, </a:t>
            </a:r>
            <a:r>
              <a:rPr lang="fr-FR" sz="2400" i="1" dirty="0" err="1">
                <a:solidFill>
                  <a:srgbClr val="000000"/>
                </a:solidFill>
                <a:latin typeface="Lucida Grande"/>
              </a:rPr>
              <a:t>hexadecimal</a:t>
            </a:r>
            <a:endParaRPr sz="2400" dirty="0"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400" dirty="0">
                <a:solidFill>
                  <a:srgbClr val="1822CD"/>
                </a:solidFill>
                <a:latin typeface="Lucida Grande"/>
              </a:rPr>
              <a:t>Octal 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values are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denoted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by a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leading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‘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zero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’ ,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like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– 0123</a:t>
            </a:r>
            <a:endParaRPr sz="2400" dirty="0"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400" dirty="0" err="1" smtClean="0">
                <a:solidFill>
                  <a:srgbClr val="1822CD"/>
                </a:solidFill>
                <a:latin typeface="Lucida Grande"/>
              </a:rPr>
              <a:t>Hex</a:t>
            </a:r>
            <a:r>
              <a:rPr lang="fr-FR" sz="2400" dirty="0" smtClean="0">
                <a:solidFill>
                  <a:srgbClr val="000000"/>
                </a:solidFill>
                <a:latin typeface="Lucida Grande"/>
              </a:rPr>
              <a:t> values are </a:t>
            </a:r>
            <a:r>
              <a:rPr lang="fr-FR" sz="2400" dirty="0" err="1" smtClean="0">
                <a:solidFill>
                  <a:srgbClr val="000000"/>
                </a:solidFill>
                <a:latin typeface="Lucida Grande"/>
              </a:rPr>
              <a:t>denoted</a:t>
            </a:r>
            <a:r>
              <a:rPr lang="fr-FR" sz="2400" dirty="0" smtClean="0">
                <a:solidFill>
                  <a:srgbClr val="000000"/>
                </a:solidFill>
                <a:latin typeface="Lucida Grande"/>
              </a:rPr>
              <a:t> by </a:t>
            </a:r>
            <a:r>
              <a:rPr lang="fr-FR" sz="2400" dirty="0" err="1" smtClean="0">
                <a:solidFill>
                  <a:srgbClr val="000000"/>
                </a:solidFill>
                <a:latin typeface="Lucida Grande"/>
              </a:rPr>
              <a:t>leading</a:t>
            </a:r>
            <a:r>
              <a:rPr lang="fr-FR" sz="2400" dirty="0" smtClean="0">
                <a:solidFill>
                  <a:srgbClr val="000000"/>
                </a:solidFill>
                <a:latin typeface="Lucida Grande"/>
              </a:rPr>
              <a:t> ‘0x’ </a:t>
            </a:r>
            <a:r>
              <a:rPr lang="fr-FR" sz="2400" dirty="0" err="1" smtClean="0">
                <a:solidFill>
                  <a:srgbClr val="000000"/>
                </a:solidFill>
                <a:latin typeface="Lucida Grande"/>
              </a:rPr>
              <a:t>with</a:t>
            </a:r>
            <a:r>
              <a:rPr lang="fr-FR" sz="2400" dirty="0" smtClean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400" dirty="0" err="1" smtClean="0">
                <a:solidFill>
                  <a:srgbClr val="000000"/>
                </a:solidFill>
                <a:latin typeface="Lucida Grande"/>
              </a:rPr>
              <a:t>numbers</a:t>
            </a:r>
            <a:r>
              <a:rPr lang="fr-FR" sz="2400" dirty="0" smtClean="0">
                <a:solidFill>
                  <a:srgbClr val="000000"/>
                </a:solidFill>
                <a:latin typeface="Lucida Grande"/>
              </a:rPr>
              <a:t> in the range of 0-15, [</a:t>
            </a:r>
            <a:r>
              <a:rPr lang="fr-FR" sz="2400" i="1" dirty="0" smtClean="0">
                <a:solidFill>
                  <a:srgbClr val="000000"/>
                </a:solidFill>
                <a:latin typeface="Lucida Grande"/>
              </a:rPr>
              <a:t>A </a:t>
            </a:r>
            <a:r>
              <a:rPr lang="fr-FR" sz="2400" dirty="0" err="1" smtClean="0">
                <a:solidFill>
                  <a:srgbClr val="000000"/>
                </a:solidFill>
                <a:latin typeface="Lucida Grande"/>
              </a:rPr>
              <a:t>through</a:t>
            </a:r>
            <a:r>
              <a:rPr lang="fr-FR" sz="2400" dirty="0" smtClean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400" i="1" dirty="0" smtClean="0">
                <a:solidFill>
                  <a:srgbClr val="000000"/>
                </a:solidFill>
                <a:latin typeface="Lucida Grande"/>
              </a:rPr>
              <a:t>F</a:t>
            </a:r>
            <a:r>
              <a:rPr lang="fr-FR" sz="2400" dirty="0" smtClean="0">
                <a:solidFill>
                  <a:srgbClr val="000000"/>
                </a:solidFill>
                <a:latin typeface="Lucida Grande"/>
              </a:rPr>
              <a:t> are </a:t>
            </a:r>
            <a:r>
              <a:rPr lang="fr-FR" sz="2400" dirty="0" err="1" smtClean="0">
                <a:solidFill>
                  <a:srgbClr val="000000"/>
                </a:solidFill>
                <a:latin typeface="Lucida Grande"/>
              </a:rPr>
              <a:t>substituted</a:t>
            </a:r>
            <a:r>
              <a:rPr lang="fr-FR" sz="2400" dirty="0" smtClean="0">
                <a:solidFill>
                  <a:srgbClr val="000000"/>
                </a:solidFill>
                <a:latin typeface="Lucida Grande"/>
              </a:rPr>
              <a:t> for </a:t>
            </a:r>
            <a:r>
              <a:rPr lang="fr-FR" sz="2400" i="1" dirty="0" smtClean="0">
                <a:solidFill>
                  <a:srgbClr val="000000"/>
                </a:solidFill>
                <a:latin typeface="Lucida Grande"/>
              </a:rPr>
              <a:t>10 </a:t>
            </a:r>
            <a:r>
              <a:rPr lang="fr-FR" sz="2400" dirty="0" smtClean="0">
                <a:solidFill>
                  <a:srgbClr val="000000"/>
                </a:solidFill>
                <a:latin typeface="Lucida Grande"/>
              </a:rPr>
              <a:t>to </a:t>
            </a:r>
            <a:r>
              <a:rPr lang="fr-FR" sz="2400" i="1" dirty="0" smtClean="0">
                <a:solidFill>
                  <a:srgbClr val="000000"/>
                </a:solidFill>
                <a:latin typeface="Lucida Grande"/>
              </a:rPr>
              <a:t>15</a:t>
            </a:r>
            <a:r>
              <a:rPr lang="fr-FR" sz="2400" dirty="0" smtClean="0">
                <a:solidFill>
                  <a:srgbClr val="000000"/>
                </a:solidFill>
                <a:latin typeface="Lucida Grande"/>
              </a:rPr>
              <a:t>]</a:t>
            </a:r>
            <a:endParaRPr sz="2400" smtClean="0"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400" dirty="0" smtClean="0">
                <a:solidFill>
                  <a:srgbClr val="1822CD"/>
                </a:solidFill>
                <a:latin typeface="Lucida Grande"/>
              </a:rPr>
              <a:t>Long</a:t>
            </a:r>
            <a:r>
              <a:rPr lang="fr-FR" sz="2400" dirty="0" smtClean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400" dirty="0" err="1" smtClean="0">
                <a:solidFill>
                  <a:srgbClr val="000000"/>
                </a:solidFill>
                <a:latin typeface="Lucida Grande"/>
              </a:rPr>
              <a:t>literal</a:t>
            </a:r>
            <a:r>
              <a:rPr lang="fr-FR" sz="2400" dirty="0" smtClean="0">
                <a:solidFill>
                  <a:srgbClr val="000000"/>
                </a:solidFill>
                <a:latin typeface="Lucida Grande"/>
              </a:rPr>
              <a:t> are </a:t>
            </a:r>
            <a:r>
              <a:rPr lang="fr-FR" sz="2400" dirty="0" err="1" smtClean="0">
                <a:solidFill>
                  <a:srgbClr val="000000"/>
                </a:solidFill>
                <a:latin typeface="Lucida Grande"/>
              </a:rPr>
              <a:t>denoted</a:t>
            </a:r>
            <a:r>
              <a:rPr lang="fr-FR" sz="2400" dirty="0" smtClean="0">
                <a:solidFill>
                  <a:srgbClr val="000000"/>
                </a:solidFill>
                <a:latin typeface="Lucida Grande"/>
              </a:rPr>
              <a:t> by </a:t>
            </a:r>
            <a:r>
              <a:rPr lang="fr-FR" sz="2400" dirty="0" err="1" smtClean="0">
                <a:solidFill>
                  <a:srgbClr val="000000"/>
                </a:solidFill>
                <a:latin typeface="Lucida Grande"/>
              </a:rPr>
              <a:t>appending</a:t>
            </a:r>
            <a:r>
              <a:rPr lang="fr-FR" sz="2400" dirty="0" smtClean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400" dirty="0" err="1" smtClean="0">
                <a:solidFill>
                  <a:srgbClr val="000000"/>
                </a:solidFill>
                <a:latin typeface="Lucida Grande"/>
              </a:rPr>
              <a:t>upper</a:t>
            </a:r>
            <a:r>
              <a:rPr lang="fr-FR" sz="2400" dirty="0" smtClean="0">
                <a:solidFill>
                  <a:srgbClr val="000000"/>
                </a:solidFill>
                <a:latin typeface="Lucida Grande"/>
              </a:rPr>
              <a:t> or </a:t>
            </a:r>
            <a:r>
              <a:rPr lang="fr-FR" sz="2400" dirty="0" err="1" smtClean="0">
                <a:solidFill>
                  <a:srgbClr val="000000"/>
                </a:solidFill>
                <a:latin typeface="Lucida Grande"/>
              </a:rPr>
              <a:t>lowercase</a:t>
            </a:r>
            <a:r>
              <a:rPr lang="fr-FR" sz="2400" dirty="0" smtClean="0">
                <a:solidFill>
                  <a:srgbClr val="000000"/>
                </a:solidFill>
                <a:latin typeface="Lucida Grande"/>
              </a:rPr>
              <a:t> ‘L’.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1822CD"/>
                </a:solidFill>
                <a:latin typeface="Lucida Grande"/>
              </a:rPr>
              <a:t>Literals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152280" y="1615073"/>
            <a:ext cx="8686800" cy="369505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4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Floating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point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literals</a:t>
            </a:r>
            <a:endParaRPr sz="2400" dirty="0"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expressed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either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in </a:t>
            </a:r>
            <a:r>
              <a:rPr lang="fr-FR" sz="2400" i="1" dirty="0">
                <a:solidFill>
                  <a:srgbClr val="000000"/>
                </a:solidFill>
                <a:latin typeface="Lucida Grande"/>
              </a:rPr>
              <a:t>standard 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or </a:t>
            </a:r>
            <a:r>
              <a:rPr lang="fr-FR" sz="2400" i="1" dirty="0" err="1">
                <a:solidFill>
                  <a:srgbClr val="000000"/>
                </a:solidFill>
                <a:latin typeface="Lucida Grande"/>
              </a:rPr>
              <a:t>scientific</a:t>
            </a:r>
            <a:r>
              <a:rPr lang="fr-FR" sz="2400" i="1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notation.</a:t>
            </a:r>
            <a:endParaRPr sz="2400" dirty="0"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400" i="1" dirty="0">
                <a:solidFill>
                  <a:srgbClr val="000000"/>
                </a:solidFill>
                <a:latin typeface="Lucida Grande"/>
              </a:rPr>
              <a:t>Standard notation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consists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of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decimal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and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fractional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parts</a:t>
            </a:r>
            <a:endParaRPr sz="2400" dirty="0"/>
          </a:p>
          <a:p>
            <a:pPr lvl="1">
              <a:buFont typeface="Wingdings" charset="2"/>
              <a:buChar char=""/>
            </a:pPr>
            <a:r>
              <a:rPr lang="fr-FR" sz="2400" dirty="0" err="1">
                <a:solidFill>
                  <a:srgbClr val="1822CD"/>
                </a:solidFill>
                <a:latin typeface="Lucida Grande"/>
              </a:rPr>
              <a:t>e.g</a:t>
            </a:r>
            <a:r>
              <a:rPr lang="fr-FR" sz="2400" dirty="0">
                <a:solidFill>
                  <a:srgbClr val="1822CD"/>
                </a:solidFill>
                <a:latin typeface="Lucida Grande"/>
              </a:rPr>
              <a:t>. 12.0,  3.14159</a:t>
            </a:r>
            <a:endParaRPr sz="2400" dirty="0"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400" i="1" dirty="0">
                <a:solidFill>
                  <a:srgbClr val="000000"/>
                </a:solidFill>
                <a:latin typeface="Lucida Grande"/>
              </a:rPr>
              <a:t>Scientific notation 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uses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decimal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,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fractional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number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plus a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suffix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(power of 10)</a:t>
            </a:r>
            <a:endParaRPr sz="2400" dirty="0"/>
          </a:p>
          <a:p>
            <a:pPr lvl="1">
              <a:buFont typeface="Wingdings" charset="2"/>
              <a:buChar char=""/>
            </a:pPr>
            <a:r>
              <a:rPr lang="fr-FR" sz="2400" dirty="0" err="1">
                <a:solidFill>
                  <a:srgbClr val="1822CD"/>
                </a:solidFill>
                <a:latin typeface="Lucida Grande"/>
              </a:rPr>
              <a:t>e.g</a:t>
            </a:r>
            <a:r>
              <a:rPr lang="fr-FR" sz="2400" dirty="0">
                <a:solidFill>
                  <a:srgbClr val="1822CD"/>
                </a:solidFill>
                <a:latin typeface="Lucida Grande"/>
              </a:rPr>
              <a:t>. 6.456E12,  12334e-5</a:t>
            </a:r>
            <a:endParaRPr sz="2400" dirty="0"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400" dirty="0">
                <a:solidFill>
                  <a:srgbClr val="1822CD"/>
                </a:solidFill>
                <a:latin typeface="Lucida Grande"/>
              </a:rPr>
              <a:t>  </a:t>
            </a:r>
            <a:r>
              <a:rPr lang="fr-FR" sz="2400" dirty="0" err="1">
                <a:solidFill>
                  <a:srgbClr val="1822CD"/>
                </a:solidFill>
                <a:latin typeface="Lucida Grande"/>
              </a:rPr>
              <a:t>Floating</a:t>
            </a:r>
            <a:r>
              <a:rPr lang="fr-FR" sz="2400" dirty="0">
                <a:solidFill>
                  <a:srgbClr val="1822CD"/>
                </a:solidFill>
                <a:latin typeface="Lucida Grande"/>
              </a:rPr>
              <a:t> point </a:t>
            </a:r>
            <a:r>
              <a:rPr lang="fr-FR" sz="2400" dirty="0" err="1">
                <a:solidFill>
                  <a:srgbClr val="1822CD"/>
                </a:solidFill>
                <a:latin typeface="Lucida Grande"/>
              </a:rPr>
              <a:t>literals</a:t>
            </a:r>
            <a:r>
              <a:rPr lang="fr-FR" sz="2400" dirty="0">
                <a:solidFill>
                  <a:srgbClr val="1822CD"/>
                </a:solidFill>
                <a:latin typeface="Lucida Grande"/>
              </a:rPr>
              <a:t> in Java default to </a:t>
            </a:r>
            <a:r>
              <a:rPr lang="fr-FR" sz="2400" b="1" dirty="0">
                <a:solidFill>
                  <a:srgbClr val="000000"/>
                </a:solidFill>
                <a:latin typeface="Lucida Grande"/>
              </a:rPr>
              <a:t>double</a:t>
            </a:r>
            <a:r>
              <a:rPr lang="fr-FR" sz="2400" i="1" dirty="0">
                <a:solidFill>
                  <a:srgbClr val="000000"/>
                </a:solidFill>
                <a:latin typeface="Lucida Grande"/>
              </a:rPr>
              <a:t>  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fr-FR" sz="2400" dirty="0">
                <a:solidFill>
                  <a:srgbClr val="1822CD"/>
                </a:solidFill>
                <a:latin typeface="Lucida Grande"/>
              </a:rPr>
              <a:t>    </a:t>
            </a:r>
            <a:r>
              <a:rPr lang="fr-FR" sz="2400" dirty="0" err="1">
                <a:solidFill>
                  <a:srgbClr val="1822CD"/>
                </a:solidFill>
                <a:latin typeface="Lucida Grande"/>
              </a:rPr>
              <a:t>precision</a:t>
            </a:r>
            <a:endParaRPr sz="2400" dirty="0"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400" dirty="0">
                <a:solidFill>
                  <a:srgbClr val="1822CD"/>
                </a:solidFill>
                <a:latin typeface="Lucida Grande"/>
              </a:rPr>
              <a:t>To </a:t>
            </a:r>
            <a:r>
              <a:rPr lang="fr-FR" sz="2400" dirty="0" err="1">
                <a:solidFill>
                  <a:srgbClr val="1822CD"/>
                </a:solidFill>
                <a:latin typeface="Lucida Grande"/>
              </a:rPr>
              <a:t>specify</a:t>
            </a:r>
            <a:r>
              <a:rPr lang="fr-FR" sz="2400" dirty="0">
                <a:solidFill>
                  <a:srgbClr val="1822CD"/>
                </a:solidFill>
                <a:latin typeface="Lucida Grande"/>
              </a:rPr>
              <a:t>, a </a:t>
            </a:r>
            <a:r>
              <a:rPr lang="fr-FR" sz="2400" i="1" dirty="0" err="1">
                <a:solidFill>
                  <a:srgbClr val="1822CD"/>
                </a:solidFill>
                <a:latin typeface="Lucida Grande"/>
              </a:rPr>
              <a:t>float</a:t>
            </a:r>
            <a:r>
              <a:rPr lang="fr-FR" sz="2400" dirty="0">
                <a:solidFill>
                  <a:srgbClr val="1822CD"/>
                </a:solidFill>
                <a:latin typeface="Lucida Grande"/>
              </a:rPr>
              <a:t> </a:t>
            </a:r>
            <a:r>
              <a:rPr lang="fr-FR" sz="2400" dirty="0" err="1">
                <a:solidFill>
                  <a:srgbClr val="1822CD"/>
                </a:solidFill>
                <a:latin typeface="Lucida Grande"/>
              </a:rPr>
              <a:t>literal</a:t>
            </a:r>
            <a:r>
              <a:rPr lang="fr-FR" sz="2400" dirty="0">
                <a:solidFill>
                  <a:srgbClr val="1822CD"/>
                </a:solidFill>
                <a:latin typeface="Lucida Grande"/>
              </a:rPr>
              <a:t>, append a ‘</a:t>
            </a:r>
            <a:r>
              <a:rPr lang="fr-FR" sz="2400" i="1" dirty="0">
                <a:solidFill>
                  <a:srgbClr val="1822CD"/>
                </a:solidFill>
                <a:latin typeface="Lucida Grande"/>
              </a:rPr>
              <a:t>F’</a:t>
            </a:r>
            <a:r>
              <a:rPr lang="fr-FR" sz="2400" dirty="0">
                <a:solidFill>
                  <a:srgbClr val="1822CD"/>
                </a:solidFill>
                <a:latin typeface="Lucida Grande"/>
              </a:rPr>
              <a:t> or ‘</a:t>
            </a:r>
            <a:r>
              <a:rPr lang="fr-FR" sz="2400" i="1" dirty="0">
                <a:solidFill>
                  <a:srgbClr val="1822CD"/>
                </a:solidFill>
                <a:latin typeface="Lucida Grande"/>
              </a:rPr>
              <a:t>f’</a:t>
            </a:r>
            <a:r>
              <a:rPr lang="fr-FR" sz="2400" dirty="0">
                <a:solidFill>
                  <a:srgbClr val="1822CD"/>
                </a:solidFill>
                <a:latin typeface="Lucida Grande"/>
              </a:rPr>
              <a:t> to the constant.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1822CD"/>
                </a:solidFill>
                <a:latin typeface="Lucida Grande"/>
              </a:rPr>
              <a:t>Literals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0" y="1671012"/>
            <a:ext cx="9067320" cy="424504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8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Lucida Grande"/>
              </a:rPr>
              <a:t>Boolean</a:t>
            </a:r>
            <a:r>
              <a:rPr lang="fr-FR" sz="28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Lucida Grande"/>
              </a:rPr>
              <a:t>Literals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only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two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logical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values – </a:t>
            </a:r>
            <a:r>
              <a:rPr lang="fr-FR" sz="2000" i="1" dirty="0" err="1">
                <a:solidFill>
                  <a:srgbClr val="1822CD"/>
                </a:solidFill>
                <a:latin typeface="Lucida Grande"/>
              </a:rPr>
              <a:t>true</a:t>
            </a:r>
            <a:r>
              <a:rPr lang="fr-FR" sz="2000" i="1" dirty="0">
                <a:solidFill>
                  <a:srgbClr val="1822CD"/>
                </a:solidFill>
                <a:latin typeface="Lucida Grande"/>
              </a:rPr>
              <a:t>, false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Difference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with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C, ‘</a:t>
            </a:r>
            <a:r>
              <a:rPr lang="fr-FR" sz="2000" i="1" dirty="0" err="1">
                <a:solidFill>
                  <a:srgbClr val="1822CD"/>
                </a:solidFill>
                <a:latin typeface="Lucida Grande"/>
              </a:rPr>
              <a:t>true</a:t>
            </a:r>
            <a:r>
              <a:rPr lang="fr-FR" sz="2000" i="1" dirty="0">
                <a:solidFill>
                  <a:srgbClr val="CCCCCC"/>
                </a:solidFill>
                <a:latin typeface="Lucida Grande"/>
              </a:rPr>
              <a:t>’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is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not </a:t>
            </a: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equal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to ‘</a:t>
            </a:r>
            <a:r>
              <a:rPr lang="fr-FR" sz="2000" b="1" i="1" dirty="0">
                <a:solidFill>
                  <a:srgbClr val="1822CD"/>
                </a:solidFill>
                <a:latin typeface="Lucida Grande"/>
              </a:rPr>
              <a:t>1’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and ‘</a:t>
            </a:r>
            <a:r>
              <a:rPr lang="fr-FR" sz="2000" i="1" dirty="0">
                <a:solidFill>
                  <a:srgbClr val="1822CD"/>
                </a:solidFill>
                <a:latin typeface="Lucida Grande"/>
              </a:rPr>
              <a:t>false</a:t>
            </a:r>
            <a:r>
              <a:rPr lang="fr-FR" sz="2000" i="1" dirty="0">
                <a:solidFill>
                  <a:srgbClr val="CCCCCC"/>
                </a:solidFill>
                <a:latin typeface="Lucida Grande"/>
              </a:rPr>
              <a:t>’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is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not ‘</a:t>
            </a:r>
            <a:r>
              <a:rPr lang="fr-FR" sz="2000" b="1" i="1" dirty="0">
                <a:solidFill>
                  <a:srgbClr val="1822CD"/>
                </a:solidFill>
                <a:latin typeface="Lucida Grande"/>
              </a:rPr>
              <a:t>0</a:t>
            </a:r>
            <a:r>
              <a:rPr lang="fr-FR" sz="2000" b="1" i="1" dirty="0">
                <a:solidFill>
                  <a:srgbClr val="CCCCCC"/>
                </a:solidFill>
                <a:latin typeface="Lucida Grande"/>
              </a:rPr>
              <a:t>’</a:t>
            </a:r>
            <a:endParaRPr dirty="0"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800" b="1" i="1" dirty="0">
                <a:solidFill>
                  <a:srgbClr val="CCCCCC"/>
                </a:solidFill>
                <a:latin typeface="Lucida Grande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Lucida Grande"/>
              </a:rPr>
              <a:t>Character</a:t>
            </a:r>
            <a:r>
              <a:rPr lang="fr-FR" sz="28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Lucida Grande"/>
              </a:rPr>
              <a:t>Literals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includes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Unicode </a:t>
            </a: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character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set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represented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inside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a pair of single </a:t>
            </a: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quote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, </a:t>
            </a: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like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000" b="1" i="1" dirty="0">
                <a:solidFill>
                  <a:srgbClr val="000000"/>
                </a:solidFill>
                <a:latin typeface="Lucida Grande"/>
              </a:rPr>
              <a:t>‘d’ , ‘@’</a:t>
            </a:r>
            <a:endParaRPr dirty="0"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800" b="1" i="1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800" dirty="0">
                <a:solidFill>
                  <a:srgbClr val="000000"/>
                </a:solidFill>
                <a:latin typeface="Lucida Grande"/>
              </a:rPr>
              <a:t>String </a:t>
            </a:r>
            <a:r>
              <a:rPr lang="fr-FR" sz="2800" dirty="0" err="1">
                <a:solidFill>
                  <a:srgbClr val="000000"/>
                </a:solidFill>
                <a:latin typeface="Lucida Grande"/>
              </a:rPr>
              <a:t>Literals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Enclosed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between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a pair of double </a:t>
            </a: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quotes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"/>
            </a:pPr>
            <a:r>
              <a:rPr lang="fr-FR" sz="2000" dirty="0">
                <a:solidFill>
                  <a:srgbClr val="000000"/>
                </a:solidFill>
                <a:latin typeface="Courier New"/>
              </a:rPr>
              <a:t>"123"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is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a String </a:t>
            </a: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literal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as </a:t>
            </a:r>
            <a:r>
              <a:rPr lang="fr-FR" sz="2000" dirty="0" err="1">
                <a:solidFill>
                  <a:srgbClr val="000000"/>
                </a:solidFill>
                <a:latin typeface="Lucida Grande"/>
              </a:rPr>
              <a:t>is</a:t>
            </a:r>
            <a:r>
              <a:rPr lang="fr-FR" sz="20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000" dirty="0">
                <a:solidFill>
                  <a:srgbClr val="000000"/>
                </a:solidFill>
                <a:latin typeface="Courier New"/>
              </a:rPr>
              <a:t>"class"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2400" dirty="0">
                <a:solidFill>
                  <a:srgbClr val="000000"/>
                </a:solidFill>
                <a:latin typeface="Lucida Grande"/>
              </a:rPr>
              <a:t>     but </a:t>
            </a:r>
            <a:r>
              <a:rPr lang="fr-FR" sz="2400" dirty="0">
                <a:solidFill>
                  <a:srgbClr val="000000"/>
                </a:solidFill>
                <a:latin typeface="Courier New"/>
              </a:rPr>
              <a:t>class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is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a keyword and </a:t>
            </a:r>
            <a:r>
              <a:rPr lang="fr-FR" sz="2400" dirty="0">
                <a:solidFill>
                  <a:srgbClr val="000000"/>
                </a:solidFill>
                <a:latin typeface="Courier New"/>
              </a:rPr>
              <a:t>Class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Lucida Grande"/>
              </a:rPr>
              <a:t>is</a:t>
            </a:r>
            <a:r>
              <a:rPr lang="fr-FR" sz="2400" dirty="0">
                <a:solidFill>
                  <a:srgbClr val="000000"/>
                </a:solidFill>
                <a:latin typeface="Lucida Grande"/>
              </a:rPr>
              <a:t> an identifier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1190</Words>
  <Application>Microsoft Office PowerPoint</Application>
  <PresentationFormat>On-screen Show (4:3)</PresentationFormat>
  <Paragraphs>247</Paragraphs>
  <Slides>27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annajiat</cp:lastModifiedBy>
  <cp:revision>26</cp:revision>
  <dcterms:modified xsi:type="dcterms:W3CDTF">2017-10-02T08:55:12Z</dcterms:modified>
</cp:coreProperties>
</file>