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0" r:id="rId1"/>
    <p:sldMasterId id="2147483692" r:id="rId2"/>
  </p:sldMasterIdLst>
  <p:notesMasterIdLst>
    <p:notesMasterId r:id="rId29"/>
  </p:notesMasterIdLst>
  <p:sldIdLst>
    <p:sldId id="256" r:id="rId3"/>
    <p:sldId id="294" r:id="rId4"/>
    <p:sldId id="295" r:id="rId5"/>
    <p:sldId id="291" r:id="rId6"/>
    <p:sldId id="292" r:id="rId7"/>
    <p:sldId id="276" r:id="rId8"/>
    <p:sldId id="260" r:id="rId9"/>
    <p:sldId id="261" r:id="rId10"/>
    <p:sldId id="262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88" r:id="rId21"/>
    <p:sldId id="275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9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8684"/>
    <a:srgbClr val="B6B6B5"/>
    <a:srgbClr val="FFFFFF"/>
    <a:srgbClr val="00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35034" autoAdjust="0"/>
    <p:restoredTop sz="94660"/>
  </p:normalViewPr>
  <p:slideViewPr>
    <p:cSldViewPr>
      <p:cViewPr varScale="1">
        <p:scale>
          <a:sx n="70" d="100"/>
          <a:sy n="70" d="100"/>
        </p:scale>
        <p:origin x="1788" y="72"/>
      </p:cViewPr>
      <p:guideLst>
        <p:guide orient="horz" pos="2160"/>
        <p:guide pos="9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8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88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8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044AB87-BC49-473D-A6C7-C4680B0B0C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37363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04F34172-89E5-4BDF-B996-E5F4DB6A24A4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327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347635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B067BCB6-3D04-4D06-AF57-AA998A0FB966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419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619068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7813865A-7CDF-4953-9F82-C81DA223B4FA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430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035479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A1EC7BB5-0FDE-49E9-8BFE-3B24DF9CE31B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440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219565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A837EC4C-6C9C-4AE9-B830-AFF34FA26EDD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450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254423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EEC1877C-2A28-4317-BF1A-47C1B89F25DE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460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407889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ABE5498F-2DBE-49FE-B8A4-283630FF5F2C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471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485107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B451D59E-482B-44C1-9727-5AE38A431D48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481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726383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F09C67F4-402D-4C1A-A688-D2EA5B58C1EA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491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302991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A02294CD-63F4-4CDC-A116-36CAD61CAA07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501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152337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D01CB127-7B00-4FD5-978B-CC5EF14D8061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512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74335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7F934A40-0723-43B8-9142-0B6066690DF1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337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408292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E99BE275-DD9B-4336-BD4E-C5A89AA01E4F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522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944299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AE7F5ADB-C91F-4B07-8FAB-AB9E423E183C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532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100341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3E537A33-9645-4EFA-A9DD-1890CDE69A7D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542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94827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E787DB54-47BF-487B-8D18-4295C94B018E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552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442461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A7A45E99-3BE0-4171-80FD-226F78304BA4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563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42409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11723F71-C935-4D09-A4E3-7BF2EC6E6FDC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348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56814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E8F15A12-7943-4CCE-B0BD-854CC5A4A593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358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97017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917B6DDF-FCE5-42CB-B03D-0891FBB468BD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368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99115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9327335D-E63B-478F-9117-7853A0EB013F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378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80514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4488F432-2E6F-4DB4-B9C8-A2263067BC65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389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78770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ED373676-883E-4F7F-A3D2-F04AB947EFCD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399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77555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A821E8C5-355D-4F1D-B926-2D1CEA3F6BAB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409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29901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0" y="0"/>
            <a:ext cx="9144000" cy="4038600"/>
            <a:chOff x="0" y="0"/>
            <a:chExt cx="5760" cy="2544"/>
          </a:xfrm>
        </p:grpSpPr>
        <p:sp>
          <p:nvSpPr>
            <p:cNvPr id="5" name="Rectangle 6" descr="aqbg"/>
            <p:cNvSpPr>
              <a:spLocks noChangeArrowheads="1"/>
            </p:cNvSpPr>
            <p:nvPr/>
          </p:nvSpPr>
          <p:spPr bwMode="auto">
            <a:xfrm>
              <a:off x="0" y="0"/>
              <a:ext cx="5760" cy="2208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6" name="Group 7"/>
            <p:cNvGrpSpPr>
              <a:grpSpLocks/>
            </p:cNvGrpSpPr>
            <p:nvPr userDrawn="1"/>
          </p:nvGrpSpPr>
          <p:grpSpPr bwMode="auto">
            <a:xfrm>
              <a:off x="0" y="2196"/>
              <a:ext cx="5756" cy="237"/>
              <a:chOff x="0" y="768"/>
              <a:chExt cx="5760" cy="197"/>
            </a:xfrm>
          </p:grpSpPr>
          <p:sp>
            <p:nvSpPr>
              <p:cNvPr id="8" name="Rectangle 8"/>
              <p:cNvSpPr>
                <a:spLocks noChangeArrowheads="1"/>
              </p:cNvSpPr>
              <p:nvPr/>
            </p:nvSpPr>
            <p:spPr bwMode="auto">
              <a:xfrm flipV="1">
                <a:off x="0" y="780"/>
                <a:ext cx="5760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" name="Rectangle 9"/>
              <p:cNvSpPr>
                <a:spLocks noChangeArrowheads="1"/>
              </p:cNvSpPr>
              <p:nvPr/>
            </p:nvSpPr>
            <p:spPr bwMode="auto">
              <a:xfrm>
                <a:off x="0" y="828"/>
                <a:ext cx="5760" cy="116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tint val="4274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" name="Rectangle 10"/>
              <p:cNvSpPr>
                <a:spLocks noChangeArrowheads="1"/>
              </p:cNvSpPr>
              <p:nvPr/>
            </p:nvSpPr>
            <p:spPr bwMode="auto">
              <a:xfrm>
                <a:off x="0" y="768"/>
                <a:ext cx="5760" cy="12"/>
              </a:xfrm>
              <a:prstGeom prst="rect">
                <a:avLst/>
              </a:prstGeom>
              <a:gradFill rotWithShape="0">
                <a:gsLst>
                  <a:gs pos="0">
                    <a:schemeClr val="tx2"/>
                  </a:gs>
                  <a:gs pos="100000">
                    <a:schemeClr val="tx2">
                      <a:gamma/>
                      <a:tint val="5176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11"/>
              <p:cNvSpPr>
                <a:spLocks noChangeArrowheads="1"/>
              </p:cNvSpPr>
              <p:nvPr/>
            </p:nvSpPr>
            <p:spPr bwMode="auto">
              <a:xfrm flipV="1">
                <a:off x="0" y="942"/>
                <a:ext cx="5760" cy="23"/>
              </a:xfrm>
              <a:prstGeom prst="rect">
                <a:avLst/>
              </a:prstGeom>
              <a:gradFill rotWithShape="0">
                <a:gsLst>
                  <a:gs pos="0">
                    <a:schemeClr val="accent1">
                      <a:gamma/>
                      <a:tint val="4274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" name="Rectangle 12"/>
              <p:cNvSpPr>
                <a:spLocks noChangeArrowheads="1"/>
              </p:cNvSpPr>
              <p:nvPr/>
            </p:nvSpPr>
            <p:spPr bwMode="auto">
              <a:xfrm>
                <a:off x="0" y="824"/>
                <a:ext cx="5760" cy="23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13"/>
            <p:cNvSpPr>
              <a:spLocks noChangeArrowheads="1"/>
            </p:cNvSpPr>
            <p:nvPr/>
          </p:nvSpPr>
          <p:spPr bwMode="auto">
            <a:xfrm>
              <a:off x="2" y="2448"/>
              <a:ext cx="5758" cy="96"/>
            </a:xfrm>
            <a:prstGeom prst="rect">
              <a:avLst/>
            </a:prstGeom>
            <a:gradFill rotWithShape="1">
              <a:gsLst>
                <a:gs pos="0">
                  <a:srgbClr val="777777"/>
                </a:gs>
                <a:gs pos="100000">
                  <a:srgbClr val="777777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0" y="3470275"/>
            <a:ext cx="9139238" cy="74613"/>
          </a:xfrm>
          <a:prstGeom prst="rect">
            <a:avLst/>
          </a:prstGeom>
          <a:solidFill>
            <a:srgbClr val="777777">
              <a:alpha val="31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1215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Cliquez et modifiez le titre</a:t>
            </a:r>
          </a:p>
        </p:txBody>
      </p:sp>
      <p:sp>
        <p:nvSpPr>
          <p:cNvPr id="51216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Times" pitchFamily="18" charset="0"/>
              <a:buNone/>
              <a:defRPr/>
            </a:lvl1pPr>
          </a:lstStyle>
          <a:p>
            <a:r>
              <a:rPr lang="en-US"/>
              <a:t>Cliquez pour modifier le style des sous-titres du masque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86B7091-F24A-4464-9FA0-42A88F909B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436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48DEB3-2F41-4B49-A685-84A4A5A2E3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8507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8950" y="76200"/>
            <a:ext cx="22288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76200"/>
            <a:ext cx="65341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276512-38C9-4EF1-8F56-10B731C181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2659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0" y="0"/>
            <a:ext cx="9144000" cy="4038600"/>
            <a:chOff x="0" y="0"/>
            <a:chExt cx="5760" cy="2544"/>
          </a:xfrm>
        </p:grpSpPr>
        <p:sp>
          <p:nvSpPr>
            <p:cNvPr id="5" name="Rectangle 6" descr="aqbg"/>
            <p:cNvSpPr>
              <a:spLocks noChangeArrowheads="1"/>
            </p:cNvSpPr>
            <p:nvPr/>
          </p:nvSpPr>
          <p:spPr bwMode="auto">
            <a:xfrm>
              <a:off x="0" y="0"/>
              <a:ext cx="5760" cy="2208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6" name="Group 7"/>
            <p:cNvGrpSpPr>
              <a:grpSpLocks/>
            </p:cNvGrpSpPr>
            <p:nvPr userDrawn="1"/>
          </p:nvGrpSpPr>
          <p:grpSpPr bwMode="auto">
            <a:xfrm>
              <a:off x="0" y="2196"/>
              <a:ext cx="5756" cy="237"/>
              <a:chOff x="0" y="768"/>
              <a:chExt cx="5760" cy="197"/>
            </a:xfrm>
          </p:grpSpPr>
          <p:sp>
            <p:nvSpPr>
              <p:cNvPr id="8" name="Rectangle 8"/>
              <p:cNvSpPr>
                <a:spLocks noChangeArrowheads="1"/>
              </p:cNvSpPr>
              <p:nvPr/>
            </p:nvSpPr>
            <p:spPr bwMode="auto">
              <a:xfrm flipV="1">
                <a:off x="0" y="780"/>
                <a:ext cx="5760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" name="Rectangle 9"/>
              <p:cNvSpPr>
                <a:spLocks noChangeArrowheads="1"/>
              </p:cNvSpPr>
              <p:nvPr/>
            </p:nvSpPr>
            <p:spPr bwMode="auto">
              <a:xfrm>
                <a:off x="0" y="828"/>
                <a:ext cx="5760" cy="116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tint val="4274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" name="Rectangle 10"/>
              <p:cNvSpPr>
                <a:spLocks noChangeArrowheads="1"/>
              </p:cNvSpPr>
              <p:nvPr/>
            </p:nvSpPr>
            <p:spPr bwMode="auto">
              <a:xfrm>
                <a:off x="0" y="768"/>
                <a:ext cx="5760" cy="12"/>
              </a:xfrm>
              <a:prstGeom prst="rect">
                <a:avLst/>
              </a:prstGeom>
              <a:gradFill rotWithShape="0">
                <a:gsLst>
                  <a:gs pos="0">
                    <a:schemeClr val="tx2"/>
                  </a:gs>
                  <a:gs pos="100000">
                    <a:schemeClr val="tx2">
                      <a:gamma/>
                      <a:tint val="5176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11"/>
              <p:cNvSpPr>
                <a:spLocks noChangeArrowheads="1"/>
              </p:cNvSpPr>
              <p:nvPr/>
            </p:nvSpPr>
            <p:spPr bwMode="auto">
              <a:xfrm flipV="1">
                <a:off x="0" y="942"/>
                <a:ext cx="5760" cy="23"/>
              </a:xfrm>
              <a:prstGeom prst="rect">
                <a:avLst/>
              </a:prstGeom>
              <a:gradFill rotWithShape="0">
                <a:gsLst>
                  <a:gs pos="0">
                    <a:schemeClr val="accent1">
                      <a:gamma/>
                      <a:tint val="4274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" name="Rectangle 12"/>
              <p:cNvSpPr>
                <a:spLocks noChangeArrowheads="1"/>
              </p:cNvSpPr>
              <p:nvPr/>
            </p:nvSpPr>
            <p:spPr bwMode="auto">
              <a:xfrm>
                <a:off x="0" y="824"/>
                <a:ext cx="5760" cy="23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13"/>
            <p:cNvSpPr>
              <a:spLocks noChangeArrowheads="1"/>
            </p:cNvSpPr>
            <p:nvPr/>
          </p:nvSpPr>
          <p:spPr bwMode="auto">
            <a:xfrm>
              <a:off x="2" y="2448"/>
              <a:ext cx="5758" cy="96"/>
            </a:xfrm>
            <a:prstGeom prst="rect">
              <a:avLst/>
            </a:prstGeom>
            <a:gradFill rotWithShape="1">
              <a:gsLst>
                <a:gs pos="0">
                  <a:srgbClr val="777777"/>
                </a:gs>
                <a:gs pos="100000">
                  <a:srgbClr val="777777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0" y="3470275"/>
            <a:ext cx="9139238" cy="74613"/>
          </a:xfrm>
          <a:prstGeom prst="rect">
            <a:avLst/>
          </a:prstGeom>
          <a:solidFill>
            <a:srgbClr val="777777">
              <a:alpha val="31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0607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Cliquez et modifiez le titre</a:t>
            </a:r>
          </a:p>
        </p:txBody>
      </p:sp>
      <p:sp>
        <p:nvSpPr>
          <p:cNvPr id="110608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Times" pitchFamily="18" charset="0"/>
              <a:buNone/>
              <a:defRPr/>
            </a:lvl1pPr>
          </a:lstStyle>
          <a:p>
            <a:r>
              <a:rPr lang="en-US"/>
              <a:t>Cliquez pour modifier le style des sous-titres du masque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4399BF2-9B1D-40DD-B6D5-1B00D4F4DD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96883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53FC87-329D-4284-A8BF-0B15EC3CD0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4693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804E0A-E18A-4AC5-942C-B58E14860B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095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8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8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CD5EB9-4505-4AA5-8F48-157BC6F856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1617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138BAD-A353-4D68-86DA-4B7899246F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11301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2B0A49-2B89-4CFE-A7F7-0FF3B9CF044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22023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6517AB-C5FD-485C-975C-7522ED933F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13740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45FA6C-C658-4B37-8A2F-4DF11E4170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0789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0A452C-ED8E-4647-92CB-9135466CDC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76235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AB7014-294F-4461-A5F7-39DEBA42DA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88246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77A342-921F-45A3-94F2-DA475ECB58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49708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8950" y="76200"/>
            <a:ext cx="22288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76200"/>
            <a:ext cx="65341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5748AF-0341-4ABA-BB4A-43857F90E4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2051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FCD069-9CC0-45D3-83AB-830642AF66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9985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8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8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5D9B8D-4511-49DF-8F9D-D4C66EF2C9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0209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5D7207-3F34-4C05-ADDE-7CB6169F3A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4344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D96642-EE14-48E9-A97F-69E1086A34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3286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AD4F2D-B828-4B63-9DB9-58D3E9A78B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934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0DD61B-7413-4ABC-B16A-193F5834D0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965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BF8C7E-730C-4B19-9046-2E891A8F9B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0852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532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71600" y="6553200"/>
            <a:ext cx="7162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324600"/>
            <a:ext cx="457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fld id="{5B146E72-297E-46F3-94FD-F9AA9E69199F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29" name="Group 7"/>
          <p:cNvGrpSpPr>
            <a:grpSpLocks/>
          </p:cNvGrpSpPr>
          <p:nvPr/>
        </p:nvGrpSpPr>
        <p:grpSpPr bwMode="auto">
          <a:xfrm>
            <a:off x="0" y="0"/>
            <a:ext cx="9144000" cy="1752600"/>
            <a:chOff x="0" y="0"/>
            <a:chExt cx="5760" cy="1104"/>
          </a:xfrm>
        </p:grpSpPr>
        <p:grpSp>
          <p:nvGrpSpPr>
            <p:cNvPr id="1032" name="Group 8"/>
            <p:cNvGrpSpPr>
              <a:grpSpLocks/>
            </p:cNvGrpSpPr>
            <p:nvPr userDrawn="1"/>
          </p:nvGrpSpPr>
          <p:grpSpPr bwMode="auto">
            <a:xfrm>
              <a:off x="4" y="768"/>
              <a:ext cx="5756" cy="240"/>
              <a:chOff x="0" y="768"/>
              <a:chExt cx="5760" cy="197"/>
            </a:xfrm>
          </p:grpSpPr>
          <p:sp>
            <p:nvSpPr>
              <p:cNvPr id="50185" name="Rectangle 9"/>
              <p:cNvSpPr>
                <a:spLocks noChangeArrowheads="1"/>
              </p:cNvSpPr>
              <p:nvPr/>
            </p:nvSpPr>
            <p:spPr bwMode="auto">
              <a:xfrm flipV="1">
                <a:off x="0" y="780"/>
                <a:ext cx="5760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0186" name="Rectangle 10"/>
              <p:cNvSpPr>
                <a:spLocks noChangeArrowheads="1"/>
              </p:cNvSpPr>
              <p:nvPr/>
            </p:nvSpPr>
            <p:spPr bwMode="auto">
              <a:xfrm>
                <a:off x="0" y="828"/>
                <a:ext cx="5760" cy="116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tint val="4274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0187" name="Rectangle 11"/>
              <p:cNvSpPr>
                <a:spLocks noChangeArrowheads="1"/>
              </p:cNvSpPr>
              <p:nvPr/>
            </p:nvSpPr>
            <p:spPr bwMode="auto">
              <a:xfrm>
                <a:off x="0" y="768"/>
                <a:ext cx="5760" cy="12"/>
              </a:xfrm>
              <a:prstGeom prst="rect">
                <a:avLst/>
              </a:prstGeom>
              <a:gradFill rotWithShape="0">
                <a:gsLst>
                  <a:gs pos="0">
                    <a:schemeClr val="tx2"/>
                  </a:gs>
                  <a:gs pos="100000">
                    <a:schemeClr val="tx2">
                      <a:gamma/>
                      <a:tint val="5176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0188" name="Rectangle 12"/>
              <p:cNvSpPr>
                <a:spLocks noChangeArrowheads="1"/>
              </p:cNvSpPr>
              <p:nvPr/>
            </p:nvSpPr>
            <p:spPr bwMode="auto">
              <a:xfrm flipV="1">
                <a:off x="0" y="942"/>
                <a:ext cx="5760" cy="23"/>
              </a:xfrm>
              <a:prstGeom prst="rect">
                <a:avLst/>
              </a:prstGeom>
              <a:gradFill rotWithShape="0">
                <a:gsLst>
                  <a:gs pos="0">
                    <a:schemeClr val="accent1">
                      <a:gamma/>
                      <a:tint val="4274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0189" name="Rectangle 13"/>
              <p:cNvSpPr>
                <a:spLocks noChangeArrowheads="1"/>
              </p:cNvSpPr>
              <p:nvPr/>
            </p:nvSpPr>
            <p:spPr bwMode="auto">
              <a:xfrm>
                <a:off x="0" y="824"/>
                <a:ext cx="5760" cy="23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50190" name="Rectangle 14" descr="aqbg"/>
            <p:cNvSpPr>
              <a:spLocks noChangeArrowheads="1"/>
            </p:cNvSpPr>
            <p:nvPr/>
          </p:nvSpPr>
          <p:spPr bwMode="auto">
            <a:xfrm>
              <a:off x="0" y="0"/>
              <a:ext cx="5760" cy="768"/>
            </a:xfrm>
            <a:prstGeom prst="rect">
              <a:avLst/>
            </a:prstGeom>
            <a:blipFill dpi="0" rotWithShape="1">
              <a:blip r:embed="rId1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191" name="Rectangle 15"/>
            <p:cNvSpPr>
              <a:spLocks noChangeArrowheads="1"/>
            </p:cNvSpPr>
            <p:nvPr/>
          </p:nvSpPr>
          <p:spPr bwMode="auto">
            <a:xfrm>
              <a:off x="2" y="1008"/>
              <a:ext cx="5758" cy="96"/>
            </a:xfrm>
            <a:prstGeom prst="rect">
              <a:avLst/>
            </a:prstGeom>
            <a:gradFill rotWithShape="1">
              <a:gsLst>
                <a:gs pos="0">
                  <a:srgbClr val="777777"/>
                </a:gs>
                <a:gs pos="100000">
                  <a:srgbClr val="777777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192" name="Rectangle 16"/>
            <p:cNvSpPr>
              <a:spLocks noChangeArrowheads="1"/>
            </p:cNvSpPr>
            <p:nvPr/>
          </p:nvSpPr>
          <p:spPr bwMode="auto">
            <a:xfrm>
              <a:off x="3" y="746"/>
              <a:ext cx="5757" cy="47"/>
            </a:xfrm>
            <a:prstGeom prst="rect">
              <a:avLst/>
            </a:prstGeom>
            <a:solidFill>
              <a:srgbClr val="777777">
                <a:alpha val="31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30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76200"/>
            <a:ext cx="8915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Cliquez et modifiez le titre</a:t>
            </a:r>
          </a:p>
        </p:txBody>
      </p:sp>
      <p:sp>
        <p:nvSpPr>
          <p:cNvPr id="1031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748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Cliquez pour modifier les styles du texte du masque</a:t>
            </a:r>
          </a:p>
          <a:p>
            <a:pPr lvl="1"/>
            <a:r>
              <a:rPr lang="en-US" altLang="en-US" smtClean="0"/>
              <a:t>Deuxième niveau</a:t>
            </a:r>
          </a:p>
          <a:p>
            <a:pPr lvl="2"/>
            <a:r>
              <a:rPr lang="en-US" altLang="en-US" smtClean="0"/>
              <a:t>Troisième niveau</a:t>
            </a:r>
          </a:p>
          <a:p>
            <a:pPr lvl="3"/>
            <a:r>
              <a:rPr lang="en-US" altLang="en-US" smtClean="0"/>
              <a:t>Quatrième niveau</a:t>
            </a:r>
          </a:p>
          <a:p>
            <a:pPr lvl="4"/>
            <a:r>
              <a:rPr lang="en-US" altLang="en-US" smtClean="0"/>
              <a:t>Cinquième 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" panose="02020603050405020304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w"/>
        <a:defRPr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532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71600" y="6553200"/>
            <a:ext cx="7162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324600"/>
            <a:ext cx="457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fld id="{54A5D5AA-0F12-4BFB-956D-AA3DF905737E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2053" name="Group 5"/>
          <p:cNvGrpSpPr>
            <a:grpSpLocks/>
          </p:cNvGrpSpPr>
          <p:nvPr/>
        </p:nvGrpSpPr>
        <p:grpSpPr bwMode="auto">
          <a:xfrm>
            <a:off x="0" y="0"/>
            <a:ext cx="9144000" cy="1752600"/>
            <a:chOff x="0" y="0"/>
            <a:chExt cx="5760" cy="1104"/>
          </a:xfrm>
        </p:grpSpPr>
        <p:grpSp>
          <p:nvGrpSpPr>
            <p:cNvPr id="2056" name="Group 6"/>
            <p:cNvGrpSpPr>
              <a:grpSpLocks/>
            </p:cNvGrpSpPr>
            <p:nvPr userDrawn="1"/>
          </p:nvGrpSpPr>
          <p:grpSpPr bwMode="auto">
            <a:xfrm>
              <a:off x="4" y="768"/>
              <a:ext cx="5756" cy="240"/>
              <a:chOff x="0" y="768"/>
              <a:chExt cx="5760" cy="197"/>
            </a:xfrm>
          </p:grpSpPr>
          <p:sp>
            <p:nvSpPr>
              <p:cNvPr id="109575" name="Rectangle 7"/>
              <p:cNvSpPr>
                <a:spLocks noChangeArrowheads="1"/>
              </p:cNvSpPr>
              <p:nvPr/>
            </p:nvSpPr>
            <p:spPr bwMode="auto">
              <a:xfrm flipV="1">
                <a:off x="0" y="780"/>
                <a:ext cx="5760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9576" name="Rectangle 8"/>
              <p:cNvSpPr>
                <a:spLocks noChangeArrowheads="1"/>
              </p:cNvSpPr>
              <p:nvPr/>
            </p:nvSpPr>
            <p:spPr bwMode="auto">
              <a:xfrm>
                <a:off x="0" y="828"/>
                <a:ext cx="5760" cy="116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tint val="4274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9577" name="Rectangle 9"/>
              <p:cNvSpPr>
                <a:spLocks noChangeArrowheads="1"/>
              </p:cNvSpPr>
              <p:nvPr/>
            </p:nvSpPr>
            <p:spPr bwMode="auto">
              <a:xfrm>
                <a:off x="0" y="768"/>
                <a:ext cx="5760" cy="12"/>
              </a:xfrm>
              <a:prstGeom prst="rect">
                <a:avLst/>
              </a:prstGeom>
              <a:gradFill rotWithShape="0">
                <a:gsLst>
                  <a:gs pos="0">
                    <a:schemeClr val="tx2"/>
                  </a:gs>
                  <a:gs pos="100000">
                    <a:schemeClr val="tx2">
                      <a:gamma/>
                      <a:tint val="5176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9578" name="Rectangle 10"/>
              <p:cNvSpPr>
                <a:spLocks noChangeArrowheads="1"/>
              </p:cNvSpPr>
              <p:nvPr/>
            </p:nvSpPr>
            <p:spPr bwMode="auto">
              <a:xfrm flipV="1">
                <a:off x="0" y="942"/>
                <a:ext cx="5760" cy="23"/>
              </a:xfrm>
              <a:prstGeom prst="rect">
                <a:avLst/>
              </a:prstGeom>
              <a:gradFill rotWithShape="0">
                <a:gsLst>
                  <a:gs pos="0">
                    <a:schemeClr val="accent1">
                      <a:gamma/>
                      <a:tint val="4274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9579" name="Rectangle 11"/>
              <p:cNvSpPr>
                <a:spLocks noChangeArrowheads="1"/>
              </p:cNvSpPr>
              <p:nvPr/>
            </p:nvSpPr>
            <p:spPr bwMode="auto">
              <a:xfrm>
                <a:off x="0" y="824"/>
                <a:ext cx="5760" cy="23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109580" name="Rectangle 12" descr="aqbg"/>
            <p:cNvSpPr>
              <a:spLocks noChangeArrowheads="1"/>
            </p:cNvSpPr>
            <p:nvPr/>
          </p:nvSpPr>
          <p:spPr bwMode="auto">
            <a:xfrm>
              <a:off x="0" y="0"/>
              <a:ext cx="5760" cy="768"/>
            </a:xfrm>
            <a:prstGeom prst="rect">
              <a:avLst/>
            </a:prstGeom>
            <a:blipFill dpi="0" rotWithShape="1">
              <a:blip r:embed="rId1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9581" name="Rectangle 13"/>
            <p:cNvSpPr>
              <a:spLocks noChangeArrowheads="1"/>
            </p:cNvSpPr>
            <p:nvPr/>
          </p:nvSpPr>
          <p:spPr bwMode="auto">
            <a:xfrm>
              <a:off x="2" y="1008"/>
              <a:ext cx="5758" cy="96"/>
            </a:xfrm>
            <a:prstGeom prst="rect">
              <a:avLst/>
            </a:prstGeom>
            <a:gradFill rotWithShape="1">
              <a:gsLst>
                <a:gs pos="0">
                  <a:srgbClr val="777777"/>
                </a:gs>
                <a:gs pos="100000">
                  <a:srgbClr val="777777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9582" name="Rectangle 14"/>
            <p:cNvSpPr>
              <a:spLocks noChangeArrowheads="1"/>
            </p:cNvSpPr>
            <p:nvPr/>
          </p:nvSpPr>
          <p:spPr bwMode="auto">
            <a:xfrm>
              <a:off x="3" y="746"/>
              <a:ext cx="5757" cy="47"/>
            </a:xfrm>
            <a:prstGeom prst="rect">
              <a:avLst/>
            </a:prstGeom>
            <a:solidFill>
              <a:srgbClr val="777777">
                <a:alpha val="31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054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76200"/>
            <a:ext cx="8915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Cliquez et modifiez le titre</a:t>
            </a:r>
          </a:p>
        </p:txBody>
      </p:sp>
      <p:sp>
        <p:nvSpPr>
          <p:cNvPr id="2055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748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Cliquez pour modifier les styles du texte du masque</a:t>
            </a:r>
          </a:p>
          <a:p>
            <a:pPr lvl="1"/>
            <a:r>
              <a:rPr lang="en-US" altLang="en-US" smtClean="0"/>
              <a:t>Deuxième niveau</a:t>
            </a:r>
          </a:p>
          <a:p>
            <a:pPr lvl="2"/>
            <a:r>
              <a:rPr lang="en-US" altLang="en-US" smtClean="0"/>
              <a:t>Troisième niveau</a:t>
            </a:r>
          </a:p>
          <a:p>
            <a:pPr lvl="3"/>
            <a:r>
              <a:rPr lang="en-US" altLang="en-US" smtClean="0"/>
              <a:t>Quatrième niveau</a:t>
            </a:r>
          </a:p>
          <a:p>
            <a:pPr lvl="4"/>
            <a:r>
              <a:rPr lang="en-US" altLang="en-US" smtClean="0"/>
              <a:t>Cinquième 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" panose="02020603050405020304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w"/>
        <a:defRPr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bdullah@bracuniversity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CSE 110: Programming Language I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Matin Saad Abdullah</a:t>
            </a:r>
          </a:p>
          <a:p>
            <a:pPr eaLnBrk="1" hangingPunct="1"/>
            <a:r>
              <a:rPr lang="en-US" altLang="en-US" smtClean="0">
                <a:hlinkClick r:id="rId3"/>
              </a:rPr>
              <a:t>mabdullah@bracuniversity.net</a:t>
            </a:r>
            <a:endParaRPr lang="en-US" altLang="en-US" smtClean="0"/>
          </a:p>
          <a:p>
            <a:pPr eaLnBrk="1" hangingPunct="1"/>
            <a:r>
              <a:rPr lang="en-US" altLang="en-US" smtClean="0"/>
              <a:t>UB 1222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types and variables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625" y="2366963"/>
            <a:ext cx="7958138" cy="3881437"/>
          </a:xfrm>
        </p:spPr>
        <p:txBody>
          <a:bodyPr/>
          <a:lstStyle/>
          <a:p>
            <a:pPr eaLnBrk="1" hangingPunct="1"/>
            <a:r>
              <a:rPr lang="en-US" altLang="en-US" smtClean="0"/>
              <a:t>Data types - simple to complex</a:t>
            </a:r>
          </a:p>
          <a:p>
            <a:pPr lvl="1" eaLnBrk="1" hangingPunct="1"/>
            <a:r>
              <a:rPr lang="en-US" altLang="en-US" sz="2000" smtClean="0"/>
              <a:t>int - for integers or whole numbers</a:t>
            </a:r>
          </a:p>
          <a:p>
            <a:pPr lvl="1" eaLnBrk="1" hangingPunct="1"/>
            <a:r>
              <a:rPr lang="en-US" altLang="en-US" sz="2000" smtClean="0"/>
              <a:t>double - for numbers with fractional parts</a:t>
            </a:r>
          </a:p>
          <a:p>
            <a:pPr lvl="1" eaLnBrk="1" hangingPunct="1"/>
            <a:r>
              <a:rPr lang="en-US" altLang="en-US" sz="2000" smtClean="0"/>
              <a:t>String - for text</a:t>
            </a:r>
          </a:p>
          <a:p>
            <a:pPr lvl="1" eaLnBrk="1" hangingPunct="1"/>
            <a:r>
              <a:rPr lang="en-US" altLang="en-US" sz="2000" smtClean="0"/>
              <a:t>Button - a button on a GUI</a:t>
            </a:r>
          </a:p>
          <a:p>
            <a:pPr lvl="1" eaLnBrk="1" hangingPunct="1"/>
            <a:r>
              <a:rPr lang="en-US" altLang="en-US" sz="2000" smtClean="0"/>
              <a:t>Point - for representing points in a plane</a:t>
            </a:r>
          </a:p>
          <a:p>
            <a:pPr eaLnBrk="1" hangingPunct="1"/>
            <a:r>
              <a:rPr lang="en-US" altLang="en-US" smtClean="0"/>
              <a:t>Variables store data in named locations</a:t>
            </a:r>
          </a:p>
          <a:p>
            <a:pPr lvl="1" eaLnBrk="1" hangingPunct="1"/>
            <a:r>
              <a:rPr lang="en-US" altLang="en-US" sz="2400" smtClean="0"/>
              <a:t>every variable must have a declared type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Primitive types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4419600"/>
          </a:xfrm>
        </p:spPr>
        <p:txBody>
          <a:bodyPr/>
          <a:lstStyle/>
          <a:p>
            <a:pPr eaLnBrk="1" hangingPunct="1"/>
            <a:r>
              <a:rPr lang="en-US" altLang="en-US" smtClean="0"/>
              <a:t>Java has eight primitive types: </a:t>
            </a:r>
          </a:p>
          <a:p>
            <a:pPr lvl="1" eaLnBrk="1" hangingPunct="1"/>
            <a:r>
              <a:rPr lang="en-US" altLang="en-US" sz="2000" smtClean="0">
                <a:latin typeface="Courier New" panose="02070309020205020404" pitchFamily="49" charset="0"/>
              </a:rPr>
              <a:t>byte</a:t>
            </a:r>
            <a:r>
              <a:rPr lang="en-US" altLang="en-US" sz="2000" smtClean="0"/>
              <a:t>, </a:t>
            </a:r>
            <a:r>
              <a:rPr lang="en-US" altLang="en-US" sz="2000" smtClean="0">
                <a:latin typeface="Courier New" panose="02070309020205020404" pitchFamily="49" charset="0"/>
              </a:rPr>
              <a:t>short</a:t>
            </a:r>
            <a:r>
              <a:rPr lang="en-US" altLang="en-US" sz="2000" smtClean="0"/>
              <a:t>, </a:t>
            </a:r>
            <a:r>
              <a:rPr lang="en-US" altLang="en-US" sz="2000" smtClean="0">
                <a:latin typeface="Courier New" panose="02070309020205020404" pitchFamily="49" charset="0"/>
              </a:rPr>
              <a:t>int</a:t>
            </a:r>
            <a:r>
              <a:rPr lang="en-US" altLang="en-US" sz="2000" smtClean="0"/>
              <a:t>, </a:t>
            </a:r>
            <a:r>
              <a:rPr lang="en-US" altLang="en-US" sz="2000" smtClean="0">
                <a:latin typeface="Courier New" panose="02070309020205020404" pitchFamily="49" charset="0"/>
              </a:rPr>
              <a:t>long</a:t>
            </a:r>
            <a:r>
              <a:rPr lang="en-US" altLang="en-US" sz="2000" smtClean="0"/>
              <a:t>, </a:t>
            </a:r>
            <a:r>
              <a:rPr lang="en-US" altLang="en-US" sz="2000" smtClean="0">
                <a:latin typeface="Courier New" panose="02070309020205020404" pitchFamily="49" charset="0"/>
              </a:rPr>
              <a:t>float</a:t>
            </a:r>
            <a:r>
              <a:rPr lang="en-US" altLang="en-US" sz="2000" smtClean="0"/>
              <a:t>, </a:t>
            </a:r>
            <a:r>
              <a:rPr lang="en-US" altLang="en-US" sz="2000" smtClean="0">
                <a:latin typeface="Courier New" panose="02070309020205020404" pitchFamily="49" charset="0"/>
              </a:rPr>
              <a:t>double</a:t>
            </a:r>
            <a:r>
              <a:rPr lang="en-US" altLang="en-US" sz="2000" smtClean="0"/>
              <a:t>, </a:t>
            </a:r>
            <a:r>
              <a:rPr lang="en-US" altLang="en-US" sz="2000" smtClean="0">
                <a:latin typeface="Courier New" panose="02070309020205020404" pitchFamily="49" charset="0"/>
              </a:rPr>
              <a:t>char</a:t>
            </a:r>
            <a:r>
              <a:rPr lang="en-US" altLang="en-US" sz="2000" smtClean="0"/>
              <a:t>, </a:t>
            </a:r>
            <a:r>
              <a:rPr lang="en-US" altLang="en-US" sz="2000" smtClean="0">
                <a:latin typeface="Courier New" panose="02070309020205020404" pitchFamily="49" charset="0"/>
              </a:rPr>
              <a:t>boolean</a:t>
            </a:r>
            <a:endParaRPr lang="en-US" altLang="en-US" sz="2000" smtClean="0"/>
          </a:p>
          <a:p>
            <a:pPr eaLnBrk="1" hangingPunct="1"/>
            <a:r>
              <a:rPr lang="en-US" altLang="en-US" smtClean="0"/>
              <a:t>Primitive types have literal values and can be manipulated with built-in operators. E.g.</a:t>
            </a:r>
          </a:p>
          <a:p>
            <a:pPr algn="ctr" eaLnBrk="1" hangingPunct="1">
              <a:buFont typeface="Times" panose="02020603050405020304" pitchFamily="18" charset="0"/>
              <a:buNone/>
            </a:pPr>
            <a:r>
              <a:rPr lang="en-US" altLang="en-US" sz="2800" smtClean="0">
                <a:latin typeface="Courier New" panose="02070309020205020404" pitchFamily="49" charset="0"/>
              </a:rPr>
              <a:t>2 + 3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Eight Simple Data Types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byte, short, char, int, long, float, and double</a:t>
            </a:r>
          </a:p>
          <a:p>
            <a:pPr eaLnBrk="1" hangingPunct="1"/>
            <a:r>
              <a:rPr lang="en-US" altLang="en-US" smtClean="0"/>
              <a:t>char is 16 bit unsigned – </a:t>
            </a:r>
          </a:p>
          <a:p>
            <a:pPr lvl="1" eaLnBrk="1" hangingPunct="1"/>
            <a:r>
              <a:rPr lang="en-US" altLang="en-US" sz="2400" smtClean="0"/>
              <a:t>Unicode, not ASCII (range 0 - 65535)</a:t>
            </a:r>
          </a:p>
          <a:p>
            <a:pPr lvl="1" eaLnBrk="1" hangingPunct="1"/>
            <a:r>
              <a:rPr lang="en-US" altLang="en-US" sz="2400" smtClean="0"/>
              <a:t>fully international character set, represent all of the characters found in all human languages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000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smtClean="0"/>
              <a:t>example: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smtClean="0"/>
              <a:t>	char ch = ‘X’ 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 Integer Types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integer(no unsigned types)</a:t>
            </a:r>
          </a:p>
          <a:p>
            <a:pPr lvl="1" eaLnBrk="1" hangingPunct="1"/>
            <a:r>
              <a:rPr lang="en-US" altLang="en-US" smtClean="0"/>
              <a:t>8-bit </a:t>
            </a:r>
            <a:r>
              <a:rPr lang="en-US" altLang="en-US" i="1" smtClean="0">
                <a:solidFill>
                  <a:schemeClr val="folHlink"/>
                </a:solidFill>
              </a:rPr>
              <a:t>byte</a:t>
            </a:r>
          </a:p>
          <a:p>
            <a:pPr lvl="1" eaLnBrk="1" hangingPunct="1"/>
            <a:r>
              <a:rPr lang="en-US" altLang="en-US" smtClean="0"/>
              <a:t>16-bit </a:t>
            </a:r>
            <a:r>
              <a:rPr lang="en-US" altLang="en-US" i="1" smtClean="0">
                <a:solidFill>
                  <a:schemeClr val="folHlink"/>
                </a:solidFill>
              </a:rPr>
              <a:t>short</a:t>
            </a:r>
          </a:p>
          <a:p>
            <a:pPr lvl="1" eaLnBrk="1" hangingPunct="1"/>
            <a:r>
              <a:rPr lang="en-US" altLang="en-US" smtClean="0"/>
              <a:t>32-bit </a:t>
            </a:r>
            <a:r>
              <a:rPr lang="en-US" altLang="en-US" i="1" smtClean="0">
                <a:solidFill>
                  <a:schemeClr val="folHlink"/>
                </a:solidFill>
              </a:rPr>
              <a:t>int</a:t>
            </a:r>
          </a:p>
          <a:p>
            <a:pPr lvl="1" eaLnBrk="1" hangingPunct="1"/>
            <a:r>
              <a:rPr lang="en-US" altLang="en-US" smtClean="0"/>
              <a:t>64-bit </a:t>
            </a:r>
            <a:r>
              <a:rPr lang="en-US" altLang="en-US" i="1" smtClean="0">
                <a:solidFill>
                  <a:schemeClr val="folHlink"/>
                </a:solidFill>
              </a:rPr>
              <a:t>long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Ranges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sz="3600" smtClean="0">
                <a:solidFill>
                  <a:srgbClr val="003399"/>
                </a:solidFill>
              </a:rPr>
              <a:t>Name   Width        Range</a:t>
            </a:r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smtClean="0"/>
              <a:t>byte            8          -128 to 127</a:t>
            </a:r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smtClean="0"/>
              <a:t>short         16          -32,768 to 32,767</a:t>
            </a:r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smtClean="0"/>
              <a:t>float          32          3.4e-038 to 3.4e+038</a:t>
            </a:r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smtClean="0"/>
              <a:t>double       64          1.7e-308 to 1.7e+308</a:t>
            </a:r>
          </a:p>
          <a:p>
            <a:pPr eaLnBrk="1" hangingPunct="1">
              <a:buFont typeface="Times" panose="02020603050405020304" pitchFamily="18" charset="0"/>
              <a:buNone/>
            </a:pPr>
            <a:endParaRPr lang="en-US" altLang="en-US" b="1" smtClean="0"/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Floating - Point Types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z="2800" smtClean="0"/>
          </a:p>
          <a:p>
            <a:pPr eaLnBrk="1" hangingPunct="1"/>
            <a:r>
              <a:rPr lang="en-US" altLang="en-US" smtClean="0"/>
              <a:t>Floating Point type</a:t>
            </a:r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sz="3600" i="1" smtClean="0">
                <a:solidFill>
                  <a:schemeClr val="folHlink"/>
                </a:solidFill>
              </a:rPr>
              <a:t>float</a:t>
            </a:r>
            <a:r>
              <a:rPr lang="en-US" altLang="en-US" sz="3600" smtClean="0"/>
              <a:t>    32-bit  </a:t>
            </a:r>
            <a:r>
              <a:rPr lang="en-US" altLang="en-US" sz="3600" i="1" smtClean="0">
                <a:solidFill>
                  <a:schemeClr val="folHlink"/>
                </a:solidFill>
              </a:rPr>
              <a:t>	</a:t>
            </a:r>
            <a:r>
              <a:rPr lang="en-US" altLang="en-US" sz="3600" smtClean="0">
                <a:solidFill>
                  <a:srgbClr val="003399"/>
                </a:solidFill>
              </a:rPr>
              <a:t>3.4 e-038 to 3.4 e+038</a:t>
            </a:r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sz="3600" i="1" smtClean="0">
                <a:solidFill>
                  <a:schemeClr val="folHlink"/>
                </a:solidFill>
              </a:rPr>
              <a:t>double</a:t>
            </a:r>
            <a:r>
              <a:rPr lang="en-US" altLang="en-US" sz="3600" smtClean="0"/>
              <a:t> 64-bit  </a:t>
            </a:r>
            <a:r>
              <a:rPr lang="en-US" altLang="en-US" sz="3600" i="1" smtClean="0">
                <a:solidFill>
                  <a:schemeClr val="folHlink"/>
                </a:solidFill>
              </a:rPr>
              <a:t>	</a:t>
            </a:r>
            <a:r>
              <a:rPr lang="en-US" altLang="en-US" sz="3600" smtClean="0">
                <a:solidFill>
                  <a:srgbClr val="003399"/>
                </a:solidFill>
              </a:rPr>
              <a:t>1.7 e-308 to 1.7 e+308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3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Boolean Types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standard type for only logical values</a:t>
            </a:r>
          </a:p>
          <a:p>
            <a:pPr eaLnBrk="1" hangingPunct="1"/>
            <a:r>
              <a:rPr lang="en-US" altLang="en-US" smtClean="0"/>
              <a:t>has values </a:t>
            </a:r>
            <a:r>
              <a:rPr lang="en-US" altLang="en-US" smtClean="0">
                <a:solidFill>
                  <a:schemeClr val="tx2"/>
                </a:solidFill>
                <a:latin typeface="Courier New" panose="02070309020205020404" pitchFamily="49" charset="0"/>
              </a:rPr>
              <a:t>true</a:t>
            </a:r>
            <a:r>
              <a:rPr lang="en-US" altLang="en-US" smtClean="0"/>
              <a:t> and </a:t>
            </a:r>
            <a:r>
              <a:rPr lang="en-US" altLang="en-US" smtClean="0">
                <a:solidFill>
                  <a:schemeClr val="tx2"/>
                </a:solidFill>
                <a:latin typeface="Courier New" panose="02070309020205020404" pitchFamily="49" charset="0"/>
              </a:rPr>
              <a:t>false</a:t>
            </a:r>
          </a:p>
          <a:p>
            <a:pPr eaLnBrk="1" hangingPunct="1"/>
            <a:r>
              <a:rPr lang="en-US" altLang="en-US" smtClean="0"/>
              <a:t>no conversion between ‘int’ and ‘boolean’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b="1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Declaring Variables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US" altLang="en-US" smtClean="0"/>
              <a:t> </a:t>
            </a:r>
            <a:r>
              <a:rPr lang="en-US" altLang="en-US" sz="2800" smtClean="0"/>
              <a:t>All variables must be declared before can be used</a:t>
            </a:r>
          </a:p>
          <a:p>
            <a:pPr marL="0" indent="0" eaLnBrk="1" hangingPunct="1"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 smtClean="0">
                <a:solidFill>
                  <a:schemeClr val="tx2"/>
                </a:solidFill>
              </a:rPr>
              <a:t>	 type identifier [= value] ;</a:t>
            </a:r>
          </a:p>
          <a:p>
            <a:pPr marL="0" indent="0" eaLnBrk="1" hangingPunct="1">
              <a:lnSpc>
                <a:spcPct val="90000"/>
              </a:lnSpc>
              <a:buFont typeface="Times" panose="02020603050405020304" pitchFamily="18" charset="0"/>
              <a:buNone/>
            </a:pPr>
            <a:endParaRPr lang="en-US" altLang="en-US" smtClean="0">
              <a:solidFill>
                <a:schemeClr val="tx2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int count, total;</a:t>
            </a:r>
          </a:p>
          <a:p>
            <a:pPr marL="0" indent="0" eaLnBrk="1" hangingPunct="1"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String sentence;</a:t>
            </a:r>
          </a:p>
          <a:p>
            <a:pPr marL="0" indent="0" eaLnBrk="1" hangingPunct="1"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boolean done;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Initializing Variables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305800" cy="4114800"/>
          </a:xfrm>
        </p:spPr>
        <p:txBody>
          <a:bodyPr/>
          <a:lstStyle/>
          <a:p>
            <a:pPr marL="0" indent="0" eaLnBrk="1" hangingPunct="1"/>
            <a:r>
              <a:rPr lang="en-US" altLang="en-US" sz="2800" smtClean="0"/>
              <a:t> Initializing is mandatory before accessing a variable</a:t>
            </a:r>
          </a:p>
          <a:p>
            <a:pPr marL="0" indent="0" eaLnBrk="1" hangingPunct="1">
              <a:buFont typeface="Times" panose="02020603050405020304" pitchFamily="18" charset="0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int count = 10, total = 0;</a:t>
            </a:r>
          </a:p>
          <a:p>
            <a:pPr marL="0" indent="0" eaLnBrk="1" hangingPunct="1">
              <a:buFont typeface="Times" panose="02020603050405020304" pitchFamily="18" charset="0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String sentence = "Hello there.";</a:t>
            </a:r>
          </a:p>
          <a:p>
            <a:pPr marL="0" indent="0" eaLnBrk="1" hangingPunct="1">
              <a:buFont typeface="Times" panose="02020603050405020304" pitchFamily="18" charset="0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boolean done = false;</a:t>
            </a:r>
          </a:p>
          <a:p>
            <a:pPr marL="0" indent="0" eaLnBrk="1" hangingPunct="1"/>
            <a:r>
              <a:rPr lang="en-US" altLang="en-US" sz="3600" smtClean="0">
                <a:solidFill>
                  <a:schemeClr val="tx2"/>
                </a:solidFill>
              </a:rPr>
              <a:t>Floating point literals in Java default to </a:t>
            </a:r>
            <a:r>
              <a:rPr lang="en-US" altLang="en-US" sz="3600" b="1" smtClean="0"/>
              <a:t>double</a:t>
            </a:r>
            <a:r>
              <a:rPr lang="en-US" altLang="en-US" sz="3600" i="1" smtClean="0"/>
              <a:t>  </a:t>
            </a:r>
          </a:p>
          <a:p>
            <a:pPr marL="0" indent="0" eaLnBrk="1" hangingPunct="1">
              <a:buFont typeface="Times" panose="02020603050405020304" pitchFamily="18" charset="0"/>
              <a:buNone/>
            </a:pPr>
            <a:endParaRPr lang="en-US" altLang="en-US" smtClean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Initial Java Program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52600"/>
            <a:ext cx="9144000" cy="4525963"/>
          </a:xfrm>
        </p:spPr>
        <p:txBody>
          <a:bodyPr/>
          <a:lstStyle/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class Test1 {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</a:t>
            </a:r>
            <a:r>
              <a:rPr lang="en-US" alt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x = 2;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y = 3;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(x + y);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Comments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17638"/>
            <a:ext cx="8229600" cy="4525962"/>
          </a:xfrm>
        </p:spPr>
        <p:txBody>
          <a:bodyPr/>
          <a:lstStyle/>
          <a:p>
            <a:pPr eaLnBrk="1" hangingPunct="1"/>
            <a:r>
              <a:rPr lang="en-US" altLang="en-US" smtClean="0"/>
              <a:t>Java programs can have three kinds of comments: </a:t>
            </a:r>
          </a:p>
          <a:p>
            <a:pPr lvl="1" eaLnBrk="1" hangingPunct="1"/>
            <a:r>
              <a:rPr lang="en-US" altLang="en-US" b="1" smtClean="0"/>
              <a:t>Single-Line Comments</a:t>
            </a:r>
          </a:p>
          <a:p>
            <a:pPr lvl="2" eaLnBrk="1" hangingPunct="1"/>
            <a:r>
              <a:rPr lang="en-US" altLang="en-US" b="1" smtClean="0"/>
              <a:t>//</a:t>
            </a:r>
          </a:p>
          <a:p>
            <a:pPr lvl="2" eaLnBrk="1" hangingPunct="1"/>
            <a:endParaRPr lang="en-US" altLang="en-US" b="1" smtClean="0"/>
          </a:p>
          <a:p>
            <a:pPr lvl="1" eaLnBrk="1" hangingPunct="1"/>
            <a:r>
              <a:rPr lang="en-US" altLang="en-US" b="1" smtClean="0"/>
              <a:t>Block Comments </a:t>
            </a:r>
          </a:p>
          <a:p>
            <a:pPr lvl="2" eaLnBrk="1" hangingPunct="1"/>
            <a:r>
              <a:rPr lang="en-US" altLang="en-US" b="1" smtClean="0"/>
              <a:t>General: /* */</a:t>
            </a:r>
          </a:p>
          <a:p>
            <a:pPr lvl="2" eaLnBrk="1" hangingPunct="1"/>
            <a:r>
              <a:rPr lang="en-US" altLang="en-US" b="1" smtClean="0"/>
              <a:t>Documentation Comments:</a:t>
            </a:r>
          </a:p>
          <a:p>
            <a:pPr lvl="3" eaLnBrk="1" hangingPunct="1">
              <a:buFont typeface="Times" panose="02020603050405020304" pitchFamily="18" charset="0"/>
              <a:buNone/>
            </a:pPr>
            <a:r>
              <a:rPr lang="en-US" altLang="en-US" b="1" smtClean="0"/>
              <a:t>/**</a:t>
            </a:r>
          </a:p>
          <a:p>
            <a:pPr lvl="3" eaLnBrk="1" hangingPunct="1">
              <a:buFont typeface="Times" panose="02020603050405020304" pitchFamily="18" charset="0"/>
              <a:buNone/>
            </a:pPr>
            <a:r>
              <a:rPr lang="en-US" altLang="en-US" b="1" smtClean="0"/>
              <a:t> */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en-US" sz="2400" b="1" dirty="0" smtClean="0">
                <a:latin typeface="Courier New" panose="02070309020205020404" pitchFamily="49" charset="0"/>
              </a:rPr>
              <a:t>// StringVsId.java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en-US" sz="2400" b="1" dirty="0" smtClean="0">
                <a:latin typeface="Courier New" panose="02070309020205020404" pitchFamily="49" charset="0"/>
              </a:rPr>
              <a:t>// contrast strings and identifiers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en-US" sz="2400" b="1" dirty="0" smtClean="0">
                <a:latin typeface="Courier New" panose="02070309020205020404" pitchFamily="49" charset="0"/>
              </a:rPr>
              <a:t>class </a:t>
            </a:r>
            <a:r>
              <a:rPr lang="en-US" altLang="en-US" sz="2400" b="1" dirty="0" err="1" smtClean="0">
                <a:latin typeface="Courier New" panose="02070309020205020404" pitchFamily="49" charset="0"/>
              </a:rPr>
              <a:t>StringVsId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 {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en-US" sz="2400" b="1" dirty="0" smtClean="0">
                <a:latin typeface="Courier New" panose="02070309020205020404" pitchFamily="49" charset="0"/>
              </a:rPr>
              <a:t>    public static void main(String[] </a:t>
            </a:r>
            <a:r>
              <a:rPr lang="en-US" altLang="en-US" sz="2400" b="1" dirty="0" err="1" smtClean="0">
                <a:latin typeface="Courier New" panose="02070309020205020404" pitchFamily="49" charset="0"/>
              </a:rPr>
              <a:t>args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) {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en-US" sz="2400" b="1" dirty="0" smtClean="0">
                <a:latin typeface="Courier New" panose="02070309020205020404" pitchFamily="49" charset="0"/>
              </a:rPr>
              <a:t>        String hello = "Hello, world!";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en-US" sz="2400" b="1" dirty="0" smtClean="0">
                <a:latin typeface="Courier New" panose="02070309020205020404" pitchFamily="49" charset="0"/>
              </a:rPr>
              <a:t>        String </a:t>
            </a:r>
            <a:r>
              <a:rPr lang="en-US" altLang="en-US" sz="2400" b="1" dirty="0" err="1" smtClean="0">
                <a:latin typeface="Courier New" panose="02070309020205020404" pitchFamily="49" charset="0"/>
              </a:rPr>
              <a:t>stringVary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;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en-US" sz="2400" b="1" dirty="0" smtClean="0">
                <a:latin typeface="Courier New" panose="02070309020205020404" pitchFamily="49" charset="0"/>
              </a:rPr>
              <a:t>        </a:t>
            </a:r>
            <a:r>
              <a:rPr lang="en-US" altLang="en-US" sz="2400" b="1" dirty="0" err="1" smtClean="0">
                <a:latin typeface="Courier New" panose="02070309020205020404" pitchFamily="49" charset="0"/>
              </a:rPr>
              <a:t>stringVary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 = hello;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en-US" sz="2400" b="1" dirty="0" smtClean="0">
                <a:latin typeface="Courier New" panose="02070309020205020404" pitchFamily="49" charset="0"/>
              </a:rPr>
              <a:t>        </a:t>
            </a:r>
            <a:r>
              <a:rPr lang="en-US" altLang="en-US" sz="2400" b="1" dirty="0" err="1" smtClean="0">
                <a:latin typeface="Courier New" panose="02070309020205020404" pitchFamily="49" charset="0"/>
              </a:rPr>
              <a:t>System.out.println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(</a:t>
            </a:r>
            <a:r>
              <a:rPr lang="en-US" altLang="en-US" sz="2400" b="1" dirty="0" err="1" smtClean="0">
                <a:latin typeface="Courier New" panose="02070309020205020404" pitchFamily="49" charset="0"/>
              </a:rPr>
              <a:t>stringVary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);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en-US" sz="2400" b="1" dirty="0" smtClean="0">
                <a:latin typeface="Courier New" panose="02070309020205020404" pitchFamily="49" charset="0"/>
              </a:rPr>
              <a:t>        </a:t>
            </a:r>
            <a:r>
              <a:rPr lang="en-US" altLang="en-US" sz="2400" b="1" dirty="0" err="1" smtClean="0">
                <a:latin typeface="Courier New" panose="02070309020205020404" pitchFamily="49" charset="0"/>
              </a:rPr>
              <a:t>stringVary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 = "hello";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en-US" sz="2400" b="1" dirty="0" smtClean="0">
                <a:latin typeface="Courier New" panose="02070309020205020404" pitchFamily="49" charset="0"/>
              </a:rPr>
              <a:t>        </a:t>
            </a:r>
            <a:r>
              <a:rPr lang="en-US" altLang="en-US" sz="2400" b="1" dirty="0" err="1" smtClean="0">
                <a:latin typeface="Courier New" panose="02070309020205020404" pitchFamily="49" charset="0"/>
              </a:rPr>
              <a:t>System.out.println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(</a:t>
            </a:r>
            <a:r>
              <a:rPr lang="en-US" altLang="en-US" sz="2400" b="1" dirty="0" err="1" smtClean="0">
                <a:latin typeface="Courier New" panose="02070309020205020404" pitchFamily="49" charset="0"/>
              </a:rPr>
              <a:t>stringVary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);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en-US" sz="2400" b="1" dirty="0" smtClean="0">
                <a:latin typeface="Courier New" panose="02070309020205020404" pitchFamily="49" charset="0"/>
              </a:rPr>
              <a:t>    }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en-US" sz="2400" b="1" dirty="0" smtClean="0">
                <a:latin typeface="Courier New" panose="02070309020205020404" pitchFamily="49" charset="0"/>
              </a:rPr>
              <a:t>}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0"/>
              </a:spcBef>
              <a:buFont typeface="+mj-lt"/>
              <a:buAutoNum type="arabicPeriod"/>
            </a:pPr>
            <a:endParaRPr lang="en-US" altLang="en-US" sz="2400" b="1" dirty="0" smtClean="0">
              <a:latin typeface="Courier New" panose="02070309020205020404" pitchFamily="49" charset="0"/>
            </a:endParaRP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1524000" y="457200"/>
            <a:ext cx="6400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000">
                <a:latin typeface="Times New Roman" panose="02020603050405020304" pitchFamily="18" charset="0"/>
              </a:rPr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Scope of variables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Java allows variables to be declared within a block</a:t>
            </a:r>
          </a:p>
          <a:p>
            <a:pPr eaLnBrk="1" hangingPunct="1"/>
            <a:r>
              <a:rPr lang="en-US" altLang="en-US" sz="2800" smtClean="0"/>
              <a:t>A block defines </a:t>
            </a:r>
            <a:r>
              <a:rPr lang="en-US" altLang="en-US" sz="2800" i="1" smtClean="0">
                <a:solidFill>
                  <a:schemeClr val="tx2"/>
                </a:solidFill>
              </a:rPr>
              <a:t>Scope</a:t>
            </a:r>
          </a:p>
          <a:p>
            <a:pPr lvl="1" eaLnBrk="1" hangingPunct="1"/>
            <a:r>
              <a:rPr lang="en-US" altLang="en-US" sz="2000" smtClean="0">
                <a:solidFill>
                  <a:schemeClr val="tx2"/>
                </a:solidFill>
              </a:rPr>
              <a:t>Each</a:t>
            </a:r>
            <a:r>
              <a:rPr lang="en-US" altLang="en-US" sz="2000" i="1" smtClean="0">
                <a:solidFill>
                  <a:schemeClr val="tx2"/>
                </a:solidFill>
              </a:rPr>
              <a:t> </a:t>
            </a:r>
            <a:r>
              <a:rPr lang="en-US" altLang="en-US" sz="2000" smtClean="0">
                <a:solidFill>
                  <a:schemeClr val="tx2"/>
                </a:solidFill>
              </a:rPr>
              <a:t>time stating a new block, new scope created</a:t>
            </a:r>
          </a:p>
          <a:p>
            <a:pPr eaLnBrk="1" hangingPunct="1"/>
            <a:r>
              <a:rPr lang="en-US" altLang="en-US" sz="2800" smtClean="0"/>
              <a:t>Generally two types of scopes</a:t>
            </a:r>
          </a:p>
          <a:p>
            <a:pPr lvl="1" eaLnBrk="1" hangingPunct="1"/>
            <a:r>
              <a:rPr lang="en-US" altLang="en-US" sz="2400" smtClean="0"/>
              <a:t>defined by ‘classes’ &amp; ‘methods’</a:t>
            </a:r>
          </a:p>
          <a:p>
            <a:pPr eaLnBrk="1" hangingPunct="1"/>
            <a:r>
              <a:rPr lang="en-US" altLang="en-US" sz="2800" smtClean="0"/>
              <a:t>Variables declared inside a scope are not visible outside.</a:t>
            </a:r>
          </a:p>
          <a:p>
            <a:pPr eaLnBrk="1" hangingPunct="1"/>
            <a:r>
              <a:rPr lang="en-US" altLang="en-US" sz="2800" smtClean="0"/>
              <a:t>Scope can be nested.</a:t>
            </a:r>
            <a:endParaRPr lang="en-US" altLang="en-US" sz="2800" smtClean="0">
              <a:solidFill>
                <a:schemeClr val="fol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Scope of variables (cont..)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52600"/>
            <a:ext cx="9144000" cy="5105399"/>
          </a:xfrm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class Scope {</a:t>
            </a:r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x = 10;</a:t>
            </a:r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 = 20; // known only in this block</a:t>
            </a:r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(x + y);</a:t>
            </a:r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y = 100;  //    ERROR !! y not known here</a:t>
            </a:r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x = 200;  //    x is still known here</a:t>
            </a:r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</a:pPr>
            <a:endParaRPr lang="en-US" alt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Scope of variables (cont..)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76400"/>
            <a:ext cx="9144000" cy="5181599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class Scope2 {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= 0;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 = 100;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(x + y);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y = 10;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 = 200; // Compile Error- already defined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 ; // creates new variables ‘y’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Type Conversion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Java’s automatic conversion occurs when -</a:t>
            </a:r>
          </a:p>
          <a:p>
            <a:pPr lvl="1" eaLnBrk="1" hangingPunct="1"/>
            <a:r>
              <a:rPr lang="en-US" altLang="en-US" sz="2400" smtClean="0"/>
              <a:t>Two types are compatible</a:t>
            </a:r>
          </a:p>
          <a:p>
            <a:pPr lvl="2" eaLnBrk="1" hangingPunct="1"/>
            <a:r>
              <a:rPr lang="en-US" altLang="en-US" sz="2000" smtClean="0"/>
              <a:t>e.g numeric types(int, float) are not compatible with ‘char’ or ‘boolean’</a:t>
            </a:r>
          </a:p>
          <a:p>
            <a:pPr lvl="2" eaLnBrk="1" hangingPunct="1"/>
            <a:r>
              <a:rPr lang="en-US" altLang="en-US" sz="2000" smtClean="0"/>
              <a:t>‘char’ and ‘boolean’ are not compatible with each other.</a:t>
            </a:r>
          </a:p>
          <a:p>
            <a:pPr lvl="1" eaLnBrk="1" hangingPunct="1"/>
            <a:r>
              <a:rPr lang="en-US" altLang="en-US" sz="2400" smtClean="0"/>
              <a:t>Destination type as larger than source type</a:t>
            </a:r>
          </a:p>
          <a:p>
            <a:pPr lvl="2" eaLnBrk="1" hangingPunct="1"/>
            <a:r>
              <a:rPr lang="en-US" altLang="en-US" sz="2000" smtClean="0"/>
              <a:t>e.g. ‘int’ type is always large enough to hold ‘byte’ type</a:t>
            </a:r>
          </a:p>
          <a:p>
            <a:pPr eaLnBrk="1" hangingPunct="1"/>
            <a:r>
              <a:rPr lang="en-US" altLang="en-US" sz="2800" smtClean="0"/>
              <a:t>This type of conversion is ‘</a:t>
            </a:r>
            <a:r>
              <a:rPr lang="en-US" altLang="en-US" sz="2800" smtClean="0">
                <a:solidFill>
                  <a:schemeClr val="folHlink"/>
                </a:solidFill>
              </a:rPr>
              <a:t>widening conversion</a:t>
            </a:r>
            <a:r>
              <a:rPr lang="en-US" altLang="en-US" sz="2800" smtClean="0"/>
              <a:t>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 Incompatible Type Casting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If it necessary to assign an ‘int’ to a ‘byte’</a:t>
            </a:r>
          </a:p>
          <a:p>
            <a:pPr lvl="1" eaLnBrk="1" hangingPunct="1"/>
            <a:r>
              <a:rPr lang="en-US" altLang="en-US" sz="2400" smtClean="0"/>
              <a:t>This conversion will not perform automatically, as ‘byte’ is smaller than ‘int’</a:t>
            </a:r>
          </a:p>
          <a:p>
            <a:pPr lvl="1" eaLnBrk="1" hangingPunct="1"/>
            <a:r>
              <a:rPr lang="en-US" altLang="en-US" sz="2400" smtClean="0"/>
              <a:t>This type of conversion is called ‘</a:t>
            </a:r>
            <a:r>
              <a:rPr lang="en-US" altLang="en-US" sz="2400" smtClean="0">
                <a:solidFill>
                  <a:schemeClr val="folHlink"/>
                </a:solidFill>
              </a:rPr>
              <a:t>narrowing conversion’</a:t>
            </a:r>
          </a:p>
          <a:p>
            <a:pPr eaLnBrk="1" hangingPunct="1"/>
            <a:endParaRPr lang="en-US" altLang="en-US" sz="2800" smtClean="0"/>
          </a:p>
          <a:p>
            <a:pPr eaLnBrk="1" hangingPunct="1"/>
            <a:r>
              <a:rPr lang="en-US" altLang="en-US" sz="2800" smtClean="0"/>
              <a:t>A </a:t>
            </a:r>
            <a:r>
              <a:rPr lang="en-US" altLang="en-US" sz="2800" i="1" smtClean="0"/>
              <a:t>cast</a:t>
            </a:r>
            <a:r>
              <a:rPr lang="en-US" altLang="en-US" sz="2800" smtClean="0"/>
              <a:t> has general form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i="1" smtClean="0">
                <a:solidFill>
                  <a:schemeClr val="folHlink"/>
                </a:solidFill>
              </a:rPr>
              <a:t>			(target-type) value</a:t>
            </a:r>
          </a:p>
          <a:p>
            <a:pPr eaLnBrk="1" hangingPunct="1"/>
            <a:endParaRPr lang="en-US" altLang="en-US" sz="2800" i="1" smtClean="0">
              <a:solidFill>
                <a:schemeClr val="fol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Type casting (example)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smtClean="0">
                <a:solidFill>
                  <a:schemeClr val="tx2"/>
                </a:solidFill>
              </a:rPr>
              <a:t>byte  b;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smtClean="0">
                <a:solidFill>
                  <a:schemeClr val="tx2"/>
                </a:solidFill>
              </a:rPr>
              <a:t>int 	i = 257;		// i = 257 (100000001)</a:t>
            </a:r>
            <a:r>
              <a:rPr lang="en-US" altLang="en-US" baseline="-25000" smtClean="0">
                <a:solidFill>
                  <a:schemeClr val="tx2"/>
                </a:solidFill>
              </a:rPr>
              <a:t>2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smtClean="0">
                <a:solidFill>
                  <a:schemeClr val="tx2"/>
                </a:solidFill>
              </a:rPr>
              <a:t>double d = 323.142;	// 323 (101000011)</a:t>
            </a:r>
            <a:r>
              <a:rPr lang="en-US" altLang="en-US" baseline="-25000" smtClean="0">
                <a:solidFill>
                  <a:schemeClr val="tx2"/>
                </a:solidFill>
              </a:rPr>
              <a:t>2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smtClean="0">
                <a:solidFill>
                  <a:schemeClr val="tx2"/>
                </a:solidFill>
              </a:rPr>
              <a:t>b = (byte) i;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smtClean="0">
                <a:solidFill>
                  <a:schemeClr val="tx2"/>
                </a:solidFill>
              </a:rPr>
              <a:t>System.out.println(b);	// b = 1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smtClean="0">
                <a:solidFill>
                  <a:schemeClr val="tx2"/>
                </a:solidFill>
              </a:rPr>
              <a:t>i = (int) d;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smtClean="0">
                <a:solidFill>
                  <a:schemeClr val="tx2"/>
                </a:solidFill>
              </a:rPr>
              <a:t>System.out.println(i);	// i = 323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smtClean="0">
                <a:solidFill>
                  <a:schemeClr val="tx2"/>
                </a:solidFill>
              </a:rPr>
              <a:t>b = (byte) d;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smtClean="0">
                <a:solidFill>
                  <a:schemeClr val="tx2"/>
                </a:solidFill>
              </a:rPr>
              <a:t>System.out.println(b);	// b = 67 (01000011)</a:t>
            </a:r>
            <a:r>
              <a:rPr lang="en-US" altLang="en-US" baseline="-25000" smtClean="0">
                <a:solidFill>
                  <a:schemeClr val="tx2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Case Sensitive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It simply means that the case of the letters in your Java programs matter. Java sees all of the following as different things:</a:t>
            </a:r>
            <a:endParaRPr lang="ar-SA" altLang="en-US" dirty="0" smtClean="0">
              <a:cs typeface="Arial" panose="020B0604020202020204" pitchFamily="34" charset="0"/>
            </a:endParaRPr>
          </a:p>
          <a:p>
            <a:pPr lvl="1" eaLnBrk="1" hangingPunct="1"/>
            <a:r>
              <a:rPr lang="en-US" altLang="en-US" dirty="0" smtClean="0">
                <a:cs typeface="Arial" panose="020B0604020202020204" pitchFamily="34" charset="0"/>
              </a:rPr>
              <a:t>Level</a:t>
            </a:r>
            <a:endParaRPr lang="en-US" altLang="en-US" dirty="0" smtClean="0">
              <a:cs typeface="Arial" panose="020B0604020202020204" pitchFamily="34" charset="0"/>
            </a:endParaRPr>
          </a:p>
          <a:p>
            <a:pPr lvl="1" eaLnBrk="1" hangingPunct="1"/>
            <a:r>
              <a:rPr lang="en-US" altLang="en-US" dirty="0" smtClean="0">
                <a:cs typeface="Arial" panose="020B0604020202020204" pitchFamily="34" charset="0"/>
              </a:rPr>
              <a:t>level</a:t>
            </a:r>
            <a:endParaRPr lang="en-US" altLang="en-US" dirty="0" smtClean="0">
              <a:cs typeface="Arial" panose="020B0604020202020204" pitchFamily="34" charset="0"/>
            </a:endParaRPr>
          </a:p>
          <a:p>
            <a:pPr lvl="1" eaLnBrk="1" hangingPunct="1"/>
            <a:r>
              <a:rPr lang="en-US" altLang="en-US" dirty="0" err="1" smtClean="0">
                <a:cs typeface="Arial" panose="020B0604020202020204" pitchFamily="34" charset="0"/>
              </a:rPr>
              <a:t>LeveL</a:t>
            </a:r>
            <a:endParaRPr lang="en-US" altLang="en-US" dirty="0" smtClean="0">
              <a:cs typeface="Arial" panose="020B0604020202020204" pitchFamily="34" charset="0"/>
            </a:endParaRPr>
          </a:p>
          <a:p>
            <a:pPr lvl="1" eaLnBrk="1" hangingPunct="1"/>
            <a:r>
              <a:rPr lang="en-US" altLang="en-US" dirty="0" smtClean="0">
                <a:cs typeface="Arial" panose="020B0604020202020204" pitchFamily="34" charset="0"/>
              </a:rPr>
              <a:t>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Keywords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In the Java programming language, a keyword is one of 50 reserved words which have a predefined meaning in the language</a:t>
            </a:r>
            <a:r>
              <a:rPr lang="en-US" altLang="en-US" sz="280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Identifiers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Identifiers are names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Identifier may be any sequence of upper &amp; lower case letters, numbers, or ‘_’, ‘$’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Cannot be Keywords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They must not begin with a number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Valid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smtClean="0">
                <a:solidFill>
                  <a:schemeClr val="tx2"/>
                </a:solidFill>
              </a:rPr>
              <a:t>AcoountBalance    	index     str1       $Test	   hello_world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Invalid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smtClean="0">
                <a:solidFill>
                  <a:schemeClr val="tx2"/>
                </a:solidFill>
              </a:rPr>
              <a:t>2str		yes/no	 	low-high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915400" cy="1066800"/>
          </a:xfrm>
        </p:spPr>
        <p:txBody>
          <a:bodyPr/>
          <a:lstStyle/>
          <a:p>
            <a:pPr eaLnBrk="1" hangingPunct="1"/>
            <a:r>
              <a:rPr lang="en-US" altLang="en-US" smtClean="0"/>
              <a:t>Naming Conventions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ThisIsSomeClass</a:t>
            </a:r>
          </a:p>
          <a:p>
            <a:pPr eaLnBrk="1" hangingPunct="1"/>
            <a:r>
              <a:rPr lang="en-US" alt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thisIsSomeMethod()</a:t>
            </a:r>
          </a:p>
          <a:p>
            <a:pPr eaLnBrk="1" hangingPunct="1"/>
            <a:r>
              <a:rPr lang="en-US" alt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thisIsSomeVariable</a:t>
            </a:r>
          </a:p>
          <a:p>
            <a:pPr eaLnBrk="1" hangingPunct="1"/>
            <a:r>
              <a:rPr lang="en-US" alt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some_variable</a:t>
            </a:r>
          </a:p>
          <a:p>
            <a:pPr lvl="1" eaLnBrk="1" hangingPunct="1"/>
            <a:r>
              <a:rPr lang="en-US" alt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preferred by some for private/local variables, NOT recommended</a:t>
            </a:r>
          </a:p>
          <a:p>
            <a:pPr eaLnBrk="1" hangingPunct="1"/>
            <a:r>
              <a:rPr lang="en-US" alt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CONSTANT_SOMETHING</a:t>
            </a:r>
          </a:p>
          <a:p>
            <a:pPr eaLnBrk="1" hangingPunct="1"/>
            <a:r>
              <a:rPr lang="en-US" alt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$someAutomaticallyGeneratedName</a:t>
            </a:r>
          </a:p>
          <a:p>
            <a:pPr eaLnBrk="1" hangingPunct="1"/>
            <a:endParaRPr lang="en-US" altLang="en-US" sz="4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Literals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6934200" cy="3886200"/>
          </a:xfrm>
        </p:spPr>
        <p:txBody>
          <a:bodyPr/>
          <a:lstStyle/>
          <a:p>
            <a:pPr marL="0" indent="0" eaLnBrk="1" hangingPunct="1"/>
            <a:r>
              <a:rPr lang="en-US" altLang="en-US" sz="2800" smtClean="0"/>
              <a:t> </a:t>
            </a:r>
            <a:r>
              <a:rPr lang="en-US" altLang="en-US" sz="1900" smtClean="0"/>
              <a:t>A constant value in Java is created by using a    </a:t>
            </a:r>
          </a:p>
          <a:p>
            <a:pPr marL="0" indent="0" eaLnBrk="1" hangingPunct="1">
              <a:buFont typeface="Times" panose="02020603050405020304" pitchFamily="18" charset="0"/>
              <a:buNone/>
            </a:pPr>
            <a:r>
              <a:rPr lang="en-US" altLang="en-US" sz="1900" i="1" smtClean="0">
                <a:solidFill>
                  <a:schemeClr val="folHlink"/>
                </a:solidFill>
              </a:rPr>
              <a:t>   </a:t>
            </a:r>
            <a:r>
              <a:rPr lang="en-US" altLang="en-US" sz="1900" i="1" smtClean="0">
                <a:solidFill>
                  <a:schemeClr val="tx2"/>
                </a:solidFill>
              </a:rPr>
              <a:t>literal </a:t>
            </a:r>
            <a:r>
              <a:rPr lang="en-US" altLang="en-US" sz="1900" smtClean="0"/>
              <a:t>representation of it.</a:t>
            </a:r>
          </a:p>
          <a:p>
            <a:pPr lvl="1" eaLnBrk="1" hangingPunct="1"/>
            <a:r>
              <a:rPr lang="en-US" altLang="en-US" sz="1900" smtClean="0"/>
              <a:t>These are strings of symbols that represent “literal” data values.</a:t>
            </a:r>
          </a:p>
          <a:p>
            <a:pPr marL="0" indent="0" eaLnBrk="1" hangingPunct="1"/>
            <a:r>
              <a:rPr lang="en-US" altLang="en-US" sz="1900" smtClean="0"/>
              <a:t> Integer Literals</a:t>
            </a:r>
          </a:p>
          <a:p>
            <a:pPr lvl="1" eaLnBrk="1" hangingPunct="1"/>
            <a:r>
              <a:rPr lang="en-US" altLang="en-US" sz="1900" smtClean="0"/>
              <a:t>Like,</a:t>
            </a:r>
            <a:r>
              <a:rPr lang="en-US" altLang="en-US" sz="1900" smtClean="0">
                <a:latin typeface="Courier New" panose="02070309020205020404" pitchFamily="49" charset="0"/>
              </a:rPr>
              <a:t> 123</a:t>
            </a:r>
            <a:r>
              <a:rPr lang="en-US" altLang="en-US" sz="1900" smtClean="0"/>
              <a:t>  is an integer literal</a:t>
            </a:r>
          </a:p>
          <a:p>
            <a:pPr lvl="1" eaLnBrk="1" hangingPunct="1"/>
            <a:r>
              <a:rPr lang="en-US" altLang="en-US" sz="1900" smtClean="0"/>
              <a:t>These are all decimal value (Base 10)</a:t>
            </a:r>
          </a:p>
          <a:p>
            <a:pPr lvl="1" eaLnBrk="1" hangingPunct="1"/>
            <a:r>
              <a:rPr lang="en-US" altLang="en-US" sz="1900" smtClean="0"/>
              <a:t>Other two bases can be used – </a:t>
            </a:r>
            <a:r>
              <a:rPr lang="en-US" altLang="en-US" sz="1900" i="1" smtClean="0"/>
              <a:t>octal, hexadecimal</a:t>
            </a:r>
          </a:p>
          <a:p>
            <a:pPr lvl="1" eaLnBrk="1" hangingPunct="1"/>
            <a:r>
              <a:rPr lang="en-US" altLang="en-US" sz="1900" smtClean="0">
                <a:solidFill>
                  <a:schemeClr val="tx2"/>
                </a:solidFill>
              </a:rPr>
              <a:t>Octal </a:t>
            </a:r>
            <a:r>
              <a:rPr lang="en-US" altLang="en-US" sz="1900" smtClean="0"/>
              <a:t>values are denoted by a leading ‘zero’ , like – 0123</a:t>
            </a:r>
          </a:p>
          <a:p>
            <a:pPr lvl="1" eaLnBrk="1" hangingPunct="1"/>
            <a:r>
              <a:rPr lang="en-US" altLang="en-US" sz="1900" smtClean="0">
                <a:solidFill>
                  <a:schemeClr val="tx2"/>
                </a:solidFill>
              </a:rPr>
              <a:t>Hex</a:t>
            </a:r>
            <a:r>
              <a:rPr lang="en-US" altLang="en-US" sz="1900" smtClean="0"/>
              <a:t> values are denoted by leading ‘0x’ with numbers in the range of 0-15, [</a:t>
            </a:r>
            <a:r>
              <a:rPr lang="en-US" altLang="en-US" sz="1900" i="1" smtClean="0"/>
              <a:t>A </a:t>
            </a:r>
            <a:r>
              <a:rPr lang="en-US" altLang="en-US" sz="1900" smtClean="0"/>
              <a:t>through </a:t>
            </a:r>
            <a:r>
              <a:rPr lang="en-US" altLang="en-US" sz="1900" i="1" smtClean="0"/>
              <a:t>F</a:t>
            </a:r>
            <a:r>
              <a:rPr lang="en-US" altLang="en-US" sz="1900" smtClean="0"/>
              <a:t> are substituted for </a:t>
            </a:r>
            <a:r>
              <a:rPr lang="en-US" altLang="en-US" sz="1900" i="1" smtClean="0"/>
              <a:t>10 </a:t>
            </a:r>
            <a:r>
              <a:rPr lang="en-US" altLang="en-US" sz="1900" smtClean="0"/>
              <a:t>to </a:t>
            </a:r>
            <a:r>
              <a:rPr lang="en-US" altLang="en-US" sz="1900" i="1" smtClean="0"/>
              <a:t>15</a:t>
            </a:r>
            <a:r>
              <a:rPr lang="en-US" altLang="en-US" sz="1900" smtClean="0"/>
              <a:t>]</a:t>
            </a:r>
          </a:p>
          <a:p>
            <a:pPr lvl="1" eaLnBrk="1" hangingPunct="1"/>
            <a:r>
              <a:rPr lang="en-US" altLang="en-US" sz="1900" smtClean="0">
                <a:solidFill>
                  <a:schemeClr val="tx2"/>
                </a:solidFill>
              </a:rPr>
              <a:t>Long</a:t>
            </a:r>
            <a:r>
              <a:rPr lang="en-US" altLang="en-US" sz="1900" smtClean="0"/>
              <a:t> literal are denoted by appending upper or lowercase ‘L’.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Literals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133600"/>
            <a:ext cx="7467600" cy="4495800"/>
          </a:xfrm>
        </p:spPr>
        <p:txBody>
          <a:bodyPr/>
          <a:lstStyle/>
          <a:p>
            <a:pPr marL="0" indent="0" eaLnBrk="1" hangingPunct="1"/>
            <a:r>
              <a:rPr lang="en-US" altLang="en-US" sz="2800" smtClean="0"/>
              <a:t> Floating point literals</a:t>
            </a:r>
          </a:p>
          <a:p>
            <a:pPr lvl="1" eaLnBrk="1" hangingPunct="1"/>
            <a:r>
              <a:rPr lang="en-US" altLang="en-US" sz="2000" smtClean="0"/>
              <a:t>expressed either in </a:t>
            </a:r>
            <a:r>
              <a:rPr lang="en-US" altLang="en-US" sz="2000" i="1" smtClean="0"/>
              <a:t>standard </a:t>
            </a:r>
            <a:r>
              <a:rPr lang="en-US" altLang="en-US" sz="2000" smtClean="0"/>
              <a:t>or </a:t>
            </a:r>
            <a:r>
              <a:rPr lang="en-US" altLang="en-US" sz="2000" i="1" smtClean="0"/>
              <a:t>scientific </a:t>
            </a:r>
            <a:r>
              <a:rPr lang="en-US" altLang="en-US" sz="2000" smtClean="0"/>
              <a:t>notation.</a:t>
            </a:r>
          </a:p>
          <a:p>
            <a:pPr lvl="1" eaLnBrk="1" hangingPunct="1"/>
            <a:r>
              <a:rPr lang="en-US" altLang="en-US" sz="2000" i="1" smtClean="0"/>
              <a:t>Standard notation </a:t>
            </a:r>
            <a:r>
              <a:rPr lang="en-US" altLang="en-US" sz="2000" smtClean="0"/>
              <a:t>consists of decimal and fractional parts</a:t>
            </a:r>
          </a:p>
          <a:p>
            <a:pPr lvl="2" eaLnBrk="1" hangingPunct="1"/>
            <a:r>
              <a:rPr lang="en-US" altLang="en-US" sz="1800" smtClean="0">
                <a:solidFill>
                  <a:schemeClr val="tx2"/>
                </a:solidFill>
              </a:rPr>
              <a:t>e.g. 12.0,  3.14159</a:t>
            </a:r>
          </a:p>
          <a:p>
            <a:pPr lvl="1" eaLnBrk="1" hangingPunct="1"/>
            <a:r>
              <a:rPr lang="en-US" altLang="en-US" sz="2000" i="1" smtClean="0"/>
              <a:t>Scientific notation </a:t>
            </a:r>
            <a:r>
              <a:rPr lang="en-US" altLang="en-US" sz="2000" smtClean="0"/>
              <a:t>uses decimal, fractional number plus a suffix (power of 10)</a:t>
            </a:r>
          </a:p>
          <a:p>
            <a:pPr lvl="2" eaLnBrk="1" hangingPunct="1"/>
            <a:r>
              <a:rPr lang="en-US" altLang="en-US" sz="1800" smtClean="0">
                <a:solidFill>
                  <a:schemeClr val="tx2"/>
                </a:solidFill>
              </a:rPr>
              <a:t>e.g. 6.456E12,  12334e-5</a:t>
            </a:r>
          </a:p>
          <a:p>
            <a:pPr marL="0" indent="0" eaLnBrk="1" hangingPunct="1"/>
            <a:r>
              <a:rPr lang="en-US" altLang="en-US" sz="2400" smtClean="0">
                <a:solidFill>
                  <a:schemeClr val="tx2"/>
                </a:solidFill>
              </a:rPr>
              <a:t>  </a:t>
            </a:r>
            <a:r>
              <a:rPr lang="en-US" altLang="en-US" sz="2800" smtClean="0">
                <a:solidFill>
                  <a:schemeClr val="tx2"/>
                </a:solidFill>
              </a:rPr>
              <a:t>Floating point literals in Java default to </a:t>
            </a:r>
            <a:r>
              <a:rPr lang="en-US" altLang="en-US" sz="2800" b="1" smtClean="0"/>
              <a:t>double</a:t>
            </a:r>
            <a:r>
              <a:rPr lang="en-US" altLang="en-US" sz="2800" i="1" smtClean="0"/>
              <a:t>  </a:t>
            </a:r>
          </a:p>
          <a:p>
            <a:pPr marL="0" indent="0" eaLnBrk="1" hangingPunct="1">
              <a:buFont typeface="Times" panose="02020603050405020304" pitchFamily="18" charset="0"/>
              <a:buNone/>
            </a:pPr>
            <a:r>
              <a:rPr lang="en-US" altLang="en-US" sz="2800" smtClean="0">
                <a:solidFill>
                  <a:schemeClr val="tx2"/>
                </a:solidFill>
              </a:rPr>
              <a:t>    precision</a:t>
            </a:r>
          </a:p>
          <a:p>
            <a:pPr lvl="1" eaLnBrk="1" hangingPunct="1"/>
            <a:r>
              <a:rPr lang="en-US" altLang="en-US" sz="2000" smtClean="0">
                <a:solidFill>
                  <a:schemeClr val="tx2"/>
                </a:solidFill>
              </a:rPr>
              <a:t>To specify, a </a:t>
            </a:r>
            <a:r>
              <a:rPr lang="en-US" altLang="en-US" sz="2000" i="1" smtClean="0">
                <a:solidFill>
                  <a:schemeClr val="tx2"/>
                </a:solidFill>
              </a:rPr>
              <a:t>float</a:t>
            </a:r>
            <a:r>
              <a:rPr lang="en-US" altLang="en-US" sz="2000" smtClean="0">
                <a:solidFill>
                  <a:schemeClr val="tx2"/>
                </a:solidFill>
              </a:rPr>
              <a:t> literal, append a ‘</a:t>
            </a:r>
            <a:r>
              <a:rPr lang="en-US" altLang="en-US" sz="2000" i="1" smtClean="0">
                <a:solidFill>
                  <a:schemeClr val="tx2"/>
                </a:solidFill>
              </a:rPr>
              <a:t>F’</a:t>
            </a:r>
            <a:r>
              <a:rPr lang="en-US" altLang="en-US" sz="2000" smtClean="0">
                <a:solidFill>
                  <a:schemeClr val="tx2"/>
                </a:solidFill>
              </a:rPr>
              <a:t> or ‘</a:t>
            </a:r>
            <a:r>
              <a:rPr lang="en-US" altLang="en-US" sz="2000" i="1" smtClean="0">
                <a:solidFill>
                  <a:schemeClr val="tx2"/>
                </a:solidFill>
              </a:rPr>
              <a:t>f’</a:t>
            </a:r>
            <a:r>
              <a:rPr lang="en-US" altLang="en-US" sz="2000" smtClean="0">
                <a:solidFill>
                  <a:schemeClr val="tx2"/>
                </a:solidFill>
              </a:rPr>
              <a:t> to the constant.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Literals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133600"/>
            <a:ext cx="7467600" cy="4495800"/>
          </a:xfrm>
        </p:spPr>
        <p:txBody>
          <a:bodyPr/>
          <a:lstStyle/>
          <a:p>
            <a:pPr marL="0" indent="0" eaLnBrk="1" hangingPunct="1"/>
            <a:r>
              <a:rPr lang="en-US" altLang="en-US" sz="2800" smtClean="0"/>
              <a:t> Boolean Literals</a:t>
            </a:r>
          </a:p>
          <a:p>
            <a:pPr lvl="1" eaLnBrk="1" hangingPunct="1"/>
            <a:r>
              <a:rPr lang="en-US" altLang="en-US" sz="2000" smtClean="0"/>
              <a:t>only two logical values – </a:t>
            </a:r>
            <a:r>
              <a:rPr lang="en-US" altLang="en-US" sz="2000" i="1" smtClean="0">
                <a:solidFill>
                  <a:schemeClr val="tx2"/>
                </a:solidFill>
              </a:rPr>
              <a:t>true, false</a:t>
            </a:r>
          </a:p>
          <a:p>
            <a:pPr lvl="1" eaLnBrk="1" hangingPunct="1"/>
            <a:r>
              <a:rPr lang="en-US" altLang="en-US" sz="2000" smtClean="0"/>
              <a:t>Difference with C, ‘</a:t>
            </a:r>
            <a:r>
              <a:rPr lang="en-US" altLang="en-US" sz="2000" i="1" smtClean="0">
                <a:solidFill>
                  <a:schemeClr val="tx2"/>
                </a:solidFill>
              </a:rPr>
              <a:t>true</a:t>
            </a:r>
            <a:r>
              <a:rPr lang="en-US" altLang="en-US" sz="2000" i="1" smtClean="0">
                <a:solidFill>
                  <a:schemeClr val="folHlink"/>
                </a:solidFill>
              </a:rPr>
              <a:t>’</a:t>
            </a:r>
            <a:r>
              <a:rPr lang="en-US" altLang="en-US" sz="2000" smtClean="0"/>
              <a:t> is not equal to ‘</a:t>
            </a:r>
            <a:r>
              <a:rPr lang="en-US" altLang="en-US" sz="2000" b="1" i="1" smtClean="0">
                <a:solidFill>
                  <a:schemeClr val="tx2"/>
                </a:solidFill>
              </a:rPr>
              <a:t>1’</a:t>
            </a:r>
            <a:r>
              <a:rPr lang="en-US" altLang="en-US" sz="2000" smtClean="0"/>
              <a:t> and ‘</a:t>
            </a:r>
            <a:r>
              <a:rPr lang="en-US" altLang="en-US" sz="2000" i="1" smtClean="0">
                <a:solidFill>
                  <a:schemeClr val="tx2"/>
                </a:solidFill>
              </a:rPr>
              <a:t>false</a:t>
            </a:r>
            <a:r>
              <a:rPr lang="en-US" altLang="en-US" sz="2000" i="1" smtClean="0">
                <a:solidFill>
                  <a:schemeClr val="folHlink"/>
                </a:solidFill>
              </a:rPr>
              <a:t>’</a:t>
            </a:r>
            <a:r>
              <a:rPr lang="en-US" altLang="en-US" sz="2000" smtClean="0"/>
              <a:t> is not ‘</a:t>
            </a:r>
            <a:r>
              <a:rPr lang="en-US" altLang="en-US" sz="2000" b="1" i="1" smtClean="0">
                <a:solidFill>
                  <a:schemeClr val="tx2"/>
                </a:solidFill>
              </a:rPr>
              <a:t>0</a:t>
            </a:r>
            <a:r>
              <a:rPr lang="en-US" altLang="en-US" sz="2000" b="1" i="1" smtClean="0">
                <a:solidFill>
                  <a:schemeClr val="folHlink"/>
                </a:solidFill>
              </a:rPr>
              <a:t>’</a:t>
            </a:r>
          </a:p>
          <a:p>
            <a:pPr marL="0" indent="0" eaLnBrk="1" hangingPunct="1"/>
            <a:r>
              <a:rPr lang="en-US" altLang="en-US" sz="2800" b="1" i="1" smtClean="0">
                <a:solidFill>
                  <a:schemeClr val="folHlink"/>
                </a:solidFill>
              </a:rPr>
              <a:t> </a:t>
            </a:r>
            <a:r>
              <a:rPr lang="en-US" altLang="en-US" sz="2800" smtClean="0"/>
              <a:t>Character Literals</a:t>
            </a:r>
          </a:p>
          <a:p>
            <a:pPr lvl="1" eaLnBrk="1" hangingPunct="1"/>
            <a:r>
              <a:rPr lang="en-US" altLang="en-US" sz="2000" smtClean="0"/>
              <a:t>includes Unicode character set</a:t>
            </a:r>
          </a:p>
          <a:p>
            <a:pPr lvl="1" eaLnBrk="1" hangingPunct="1"/>
            <a:r>
              <a:rPr lang="en-US" altLang="en-US" sz="2000" smtClean="0"/>
              <a:t>represented inside a pair of single quote, like </a:t>
            </a:r>
            <a:r>
              <a:rPr lang="en-US" altLang="en-US" sz="2000" b="1" i="1" smtClean="0"/>
              <a:t>‘d’ , ‘@’</a:t>
            </a:r>
          </a:p>
          <a:p>
            <a:pPr marL="0" indent="0" eaLnBrk="1" hangingPunct="1"/>
            <a:r>
              <a:rPr lang="en-US" altLang="en-US" sz="2800" b="1" i="1" smtClean="0"/>
              <a:t> </a:t>
            </a:r>
            <a:r>
              <a:rPr lang="en-US" altLang="en-US" sz="2800" smtClean="0"/>
              <a:t>String Literals</a:t>
            </a:r>
          </a:p>
          <a:p>
            <a:pPr lvl="1" eaLnBrk="1" hangingPunct="1"/>
            <a:r>
              <a:rPr lang="en-US" altLang="en-US" sz="2000" smtClean="0"/>
              <a:t>Enclosed between a pair of double quotes</a:t>
            </a:r>
          </a:p>
          <a:p>
            <a:pPr lvl="1" eaLnBrk="1" hangingPunct="1"/>
            <a:r>
              <a:rPr lang="en-US" altLang="en-US" sz="2000" smtClean="0">
                <a:latin typeface="Courier New" panose="02070309020205020404" pitchFamily="49" charset="0"/>
              </a:rPr>
              <a:t>"123"</a:t>
            </a:r>
            <a:r>
              <a:rPr lang="en-US" altLang="en-US" sz="2000" smtClean="0"/>
              <a:t> is a String literal as is </a:t>
            </a:r>
            <a:r>
              <a:rPr lang="en-US" altLang="en-US" sz="2000" smtClean="0">
                <a:latin typeface="Courier New" panose="02070309020205020404" pitchFamily="49" charset="0"/>
              </a:rPr>
              <a:t>"class"</a:t>
            </a:r>
            <a:endParaRPr lang="en-US" altLang="en-US" sz="2000" smtClean="0"/>
          </a:p>
          <a:p>
            <a:pPr marL="0" indent="0" eaLnBrk="1" hangingPunct="1">
              <a:buFont typeface="Times" panose="02020603050405020304" pitchFamily="18" charset="0"/>
              <a:buNone/>
            </a:pPr>
            <a:r>
              <a:rPr lang="en-US" altLang="en-US" sz="2400" smtClean="0"/>
              <a:t>     but </a:t>
            </a:r>
            <a:r>
              <a:rPr lang="en-US" altLang="en-US" sz="2400" smtClean="0">
                <a:latin typeface="Courier New" panose="02070309020205020404" pitchFamily="49" charset="0"/>
              </a:rPr>
              <a:t>class</a:t>
            </a:r>
            <a:r>
              <a:rPr lang="en-US" altLang="en-US" sz="2400" smtClean="0"/>
              <a:t> is a keyword and </a:t>
            </a:r>
            <a:r>
              <a:rPr lang="en-US" altLang="en-US" sz="2400" smtClean="0">
                <a:latin typeface="Courier New" panose="02070309020205020404" pitchFamily="49" charset="0"/>
              </a:rPr>
              <a:t>Class</a:t>
            </a:r>
            <a:r>
              <a:rPr lang="en-US" altLang="en-US" sz="2400" smtClean="0"/>
              <a:t> is an identifier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n-tête grisée">
  <a:themeElements>
    <a:clrScheme name="En-tête grisée 1">
      <a:dk1>
        <a:srgbClr val="000000"/>
      </a:dk1>
      <a:lt1>
        <a:srgbClr val="B3D1F0"/>
      </a:lt1>
      <a:dk2>
        <a:srgbClr val="1822CD"/>
      </a:dk2>
      <a:lt2>
        <a:srgbClr val="000000"/>
      </a:lt2>
      <a:accent1>
        <a:srgbClr val="3568C7"/>
      </a:accent1>
      <a:accent2>
        <a:srgbClr val="F06157"/>
      </a:accent2>
      <a:accent3>
        <a:srgbClr val="D6E5F6"/>
      </a:accent3>
      <a:accent4>
        <a:srgbClr val="000000"/>
      </a:accent4>
      <a:accent5>
        <a:srgbClr val="AEB9E0"/>
      </a:accent5>
      <a:accent6>
        <a:srgbClr val="D9574E"/>
      </a:accent6>
      <a:hlink>
        <a:srgbClr val="FF9218"/>
      </a:hlink>
      <a:folHlink>
        <a:srgbClr val="CCCCCC"/>
      </a:folHlink>
    </a:clrScheme>
    <a:fontScheme name="En-tête grisée">
      <a:majorFont>
        <a:latin typeface="Lucida Grande"/>
        <a:ea typeface=""/>
        <a:cs typeface=""/>
      </a:majorFont>
      <a:minorFont>
        <a:latin typeface="Lucida Gran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En-tête grisée 1">
        <a:dk1>
          <a:srgbClr val="000000"/>
        </a:dk1>
        <a:lt1>
          <a:srgbClr val="B3D1F0"/>
        </a:lt1>
        <a:dk2>
          <a:srgbClr val="1822CD"/>
        </a:dk2>
        <a:lt2>
          <a:srgbClr val="000000"/>
        </a:lt2>
        <a:accent1>
          <a:srgbClr val="3568C7"/>
        </a:accent1>
        <a:accent2>
          <a:srgbClr val="F06157"/>
        </a:accent2>
        <a:accent3>
          <a:srgbClr val="D6E5F6"/>
        </a:accent3>
        <a:accent4>
          <a:srgbClr val="000000"/>
        </a:accent4>
        <a:accent5>
          <a:srgbClr val="AEB9E0"/>
        </a:accent5>
        <a:accent6>
          <a:srgbClr val="D9574E"/>
        </a:accent6>
        <a:hlink>
          <a:srgbClr val="FF9218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-tête grisée 2">
        <a:dk1>
          <a:srgbClr val="000000"/>
        </a:dk1>
        <a:lt1>
          <a:srgbClr val="DCD1EB"/>
        </a:lt1>
        <a:dk2>
          <a:srgbClr val="6C18B0"/>
        </a:dk2>
        <a:lt2>
          <a:srgbClr val="000000"/>
        </a:lt2>
        <a:accent1>
          <a:srgbClr val="9968CC"/>
        </a:accent1>
        <a:accent2>
          <a:srgbClr val="FFAF18"/>
        </a:accent2>
        <a:accent3>
          <a:srgbClr val="EBE5F3"/>
        </a:accent3>
        <a:accent4>
          <a:srgbClr val="000000"/>
        </a:accent4>
        <a:accent5>
          <a:srgbClr val="CAB9E2"/>
        </a:accent5>
        <a:accent6>
          <a:srgbClr val="E79E15"/>
        </a:accent6>
        <a:hlink>
          <a:srgbClr val="1822CD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-tête grisée 3">
        <a:dk1>
          <a:srgbClr val="000000"/>
        </a:dk1>
        <a:lt1>
          <a:srgbClr val="EECAE1"/>
        </a:lt1>
        <a:dk2>
          <a:srgbClr val="DC54AD"/>
        </a:dk2>
        <a:lt2>
          <a:srgbClr val="000000"/>
        </a:lt2>
        <a:accent1>
          <a:srgbClr val="DC359C"/>
        </a:accent1>
        <a:accent2>
          <a:srgbClr val="FFAF18"/>
        </a:accent2>
        <a:accent3>
          <a:srgbClr val="F5E1EE"/>
        </a:accent3>
        <a:accent4>
          <a:srgbClr val="000000"/>
        </a:accent4>
        <a:accent5>
          <a:srgbClr val="EBAECB"/>
        </a:accent5>
        <a:accent6>
          <a:srgbClr val="E79E15"/>
        </a:accent6>
        <a:hlink>
          <a:srgbClr val="1822CD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-tête grisée 4">
        <a:dk1>
          <a:srgbClr val="000000"/>
        </a:dk1>
        <a:lt1>
          <a:srgbClr val="D7E6C5"/>
        </a:lt1>
        <a:dk2>
          <a:srgbClr val="2F8B20"/>
        </a:dk2>
        <a:lt2>
          <a:srgbClr val="000000"/>
        </a:lt2>
        <a:accent1>
          <a:srgbClr val="7ABA05"/>
        </a:accent1>
        <a:accent2>
          <a:srgbClr val="FFAF18"/>
        </a:accent2>
        <a:accent3>
          <a:srgbClr val="E8F0DF"/>
        </a:accent3>
        <a:accent4>
          <a:srgbClr val="000000"/>
        </a:accent4>
        <a:accent5>
          <a:srgbClr val="BED9AA"/>
        </a:accent5>
        <a:accent6>
          <a:srgbClr val="E79E15"/>
        </a:accent6>
        <a:hlink>
          <a:srgbClr val="1822CD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-tête grisée 5">
        <a:dk1>
          <a:srgbClr val="000000"/>
        </a:dk1>
        <a:lt1>
          <a:srgbClr val="F8D1A8"/>
        </a:lt1>
        <a:dk2>
          <a:srgbClr val="FF9218"/>
        </a:dk2>
        <a:lt2>
          <a:srgbClr val="000000"/>
        </a:lt2>
        <a:accent1>
          <a:srgbClr val="FFAF18"/>
        </a:accent1>
        <a:accent2>
          <a:srgbClr val="F06157"/>
        </a:accent2>
        <a:accent3>
          <a:srgbClr val="FBE5D1"/>
        </a:accent3>
        <a:accent4>
          <a:srgbClr val="000000"/>
        </a:accent4>
        <a:accent5>
          <a:srgbClr val="FFD4AB"/>
        </a:accent5>
        <a:accent6>
          <a:srgbClr val="D9574E"/>
        </a:accent6>
        <a:hlink>
          <a:srgbClr val="FF9218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-tête grisée 6">
        <a:dk1>
          <a:srgbClr val="000000"/>
        </a:dk1>
        <a:lt1>
          <a:srgbClr val="CCCCCC"/>
        </a:lt1>
        <a:dk2>
          <a:srgbClr val="555555"/>
        </a:dk2>
        <a:lt2>
          <a:srgbClr val="000000"/>
        </a:lt2>
        <a:accent1>
          <a:srgbClr val="AAAAAA"/>
        </a:accent1>
        <a:accent2>
          <a:srgbClr val="888888"/>
        </a:accent2>
        <a:accent3>
          <a:srgbClr val="E2E2E2"/>
        </a:accent3>
        <a:accent4>
          <a:srgbClr val="000000"/>
        </a:accent4>
        <a:accent5>
          <a:srgbClr val="D2D2D2"/>
        </a:accent5>
        <a:accent6>
          <a:srgbClr val="7B7B7B"/>
        </a:accent6>
        <a:hlink>
          <a:srgbClr val="333333"/>
        </a:hlink>
        <a:folHlink>
          <a:srgbClr val="88888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En-tête grisée">
  <a:themeElements>
    <a:clrScheme name="1_En-tête grisée 1">
      <a:dk1>
        <a:srgbClr val="000000"/>
      </a:dk1>
      <a:lt1>
        <a:srgbClr val="B3D1F0"/>
      </a:lt1>
      <a:dk2>
        <a:srgbClr val="1822CD"/>
      </a:dk2>
      <a:lt2>
        <a:srgbClr val="000000"/>
      </a:lt2>
      <a:accent1>
        <a:srgbClr val="3568C7"/>
      </a:accent1>
      <a:accent2>
        <a:srgbClr val="F06157"/>
      </a:accent2>
      <a:accent3>
        <a:srgbClr val="D6E5F6"/>
      </a:accent3>
      <a:accent4>
        <a:srgbClr val="000000"/>
      </a:accent4>
      <a:accent5>
        <a:srgbClr val="AEB9E0"/>
      </a:accent5>
      <a:accent6>
        <a:srgbClr val="D9574E"/>
      </a:accent6>
      <a:hlink>
        <a:srgbClr val="FF9218"/>
      </a:hlink>
      <a:folHlink>
        <a:srgbClr val="CCCCCC"/>
      </a:folHlink>
    </a:clrScheme>
    <a:fontScheme name="1_En-tête grisée">
      <a:majorFont>
        <a:latin typeface="Lucida Grande"/>
        <a:ea typeface=""/>
        <a:cs typeface=""/>
      </a:majorFont>
      <a:minorFont>
        <a:latin typeface="Lucida Gran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1_En-tête grisée 1">
        <a:dk1>
          <a:srgbClr val="000000"/>
        </a:dk1>
        <a:lt1>
          <a:srgbClr val="B3D1F0"/>
        </a:lt1>
        <a:dk2>
          <a:srgbClr val="1822CD"/>
        </a:dk2>
        <a:lt2>
          <a:srgbClr val="000000"/>
        </a:lt2>
        <a:accent1>
          <a:srgbClr val="3568C7"/>
        </a:accent1>
        <a:accent2>
          <a:srgbClr val="F06157"/>
        </a:accent2>
        <a:accent3>
          <a:srgbClr val="D6E5F6"/>
        </a:accent3>
        <a:accent4>
          <a:srgbClr val="000000"/>
        </a:accent4>
        <a:accent5>
          <a:srgbClr val="AEB9E0"/>
        </a:accent5>
        <a:accent6>
          <a:srgbClr val="D9574E"/>
        </a:accent6>
        <a:hlink>
          <a:srgbClr val="FF9218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n-tête grisée 2">
        <a:dk1>
          <a:srgbClr val="000000"/>
        </a:dk1>
        <a:lt1>
          <a:srgbClr val="DCD1EB"/>
        </a:lt1>
        <a:dk2>
          <a:srgbClr val="6C18B0"/>
        </a:dk2>
        <a:lt2>
          <a:srgbClr val="000000"/>
        </a:lt2>
        <a:accent1>
          <a:srgbClr val="9968CC"/>
        </a:accent1>
        <a:accent2>
          <a:srgbClr val="FFAF18"/>
        </a:accent2>
        <a:accent3>
          <a:srgbClr val="EBE5F3"/>
        </a:accent3>
        <a:accent4>
          <a:srgbClr val="000000"/>
        </a:accent4>
        <a:accent5>
          <a:srgbClr val="CAB9E2"/>
        </a:accent5>
        <a:accent6>
          <a:srgbClr val="E79E15"/>
        </a:accent6>
        <a:hlink>
          <a:srgbClr val="1822CD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n-tête grisée 3">
        <a:dk1>
          <a:srgbClr val="000000"/>
        </a:dk1>
        <a:lt1>
          <a:srgbClr val="EECAE1"/>
        </a:lt1>
        <a:dk2>
          <a:srgbClr val="DC54AD"/>
        </a:dk2>
        <a:lt2>
          <a:srgbClr val="000000"/>
        </a:lt2>
        <a:accent1>
          <a:srgbClr val="DC359C"/>
        </a:accent1>
        <a:accent2>
          <a:srgbClr val="FFAF18"/>
        </a:accent2>
        <a:accent3>
          <a:srgbClr val="F5E1EE"/>
        </a:accent3>
        <a:accent4>
          <a:srgbClr val="000000"/>
        </a:accent4>
        <a:accent5>
          <a:srgbClr val="EBAECB"/>
        </a:accent5>
        <a:accent6>
          <a:srgbClr val="E79E15"/>
        </a:accent6>
        <a:hlink>
          <a:srgbClr val="1822CD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n-tête grisée 4">
        <a:dk1>
          <a:srgbClr val="000000"/>
        </a:dk1>
        <a:lt1>
          <a:srgbClr val="D7E6C5"/>
        </a:lt1>
        <a:dk2>
          <a:srgbClr val="2F8B20"/>
        </a:dk2>
        <a:lt2>
          <a:srgbClr val="000000"/>
        </a:lt2>
        <a:accent1>
          <a:srgbClr val="7ABA05"/>
        </a:accent1>
        <a:accent2>
          <a:srgbClr val="FFAF18"/>
        </a:accent2>
        <a:accent3>
          <a:srgbClr val="E8F0DF"/>
        </a:accent3>
        <a:accent4>
          <a:srgbClr val="000000"/>
        </a:accent4>
        <a:accent5>
          <a:srgbClr val="BED9AA"/>
        </a:accent5>
        <a:accent6>
          <a:srgbClr val="E79E15"/>
        </a:accent6>
        <a:hlink>
          <a:srgbClr val="1822CD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n-tête grisée 5">
        <a:dk1>
          <a:srgbClr val="000000"/>
        </a:dk1>
        <a:lt1>
          <a:srgbClr val="F8D1A8"/>
        </a:lt1>
        <a:dk2>
          <a:srgbClr val="FF9218"/>
        </a:dk2>
        <a:lt2>
          <a:srgbClr val="000000"/>
        </a:lt2>
        <a:accent1>
          <a:srgbClr val="FFAF18"/>
        </a:accent1>
        <a:accent2>
          <a:srgbClr val="F06157"/>
        </a:accent2>
        <a:accent3>
          <a:srgbClr val="FBE5D1"/>
        </a:accent3>
        <a:accent4>
          <a:srgbClr val="000000"/>
        </a:accent4>
        <a:accent5>
          <a:srgbClr val="FFD4AB"/>
        </a:accent5>
        <a:accent6>
          <a:srgbClr val="D9574E"/>
        </a:accent6>
        <a:hlink>
          <a:srgbClr val="FF9218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n-tête grisée 6">
        <a:dk1>
          <a:srgbClr val="000000"/>
        </a:dk1>
        <a:lt1>
          <a:srgbClr val="CCCCCC"/>
        </a:lt1>
        <a:dk2>
          <a:srgbClr val="555555"/>
        </a:dk2>
        <a:lt2>
          <a:srgbClr val="000000"/>
        </a:lt2>
        <a:accent1>
          <a:srgbClr val="AAAAAA"/>
        </a:accent1>
        <a:accent2>
          <a:srgbClr val="888888"/>
        </a:accent2>
        <a:accent3>
          <a:srgbClr val="E2E2E2"/>
        </a:accent3>
        <a:accent4>
          <a:srgbClr val="000000"/>
        </a:accent4>
        <a:accent5>
          <a:srgbClr val="D2D2D2"/>
        </a:accent5>
        <a:accent6>
          <a:srgbClr val="7B7B7B"/>
        </a:accent6>
        <a:hlink>
          <a:srgbClr val="333333"/>
        </a:hlink>
        <a:folHlink>
          <a:srgbClr val="88888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MasterX:Applications:Microsoft Office X:Modèles:Présentations:Modèles:En-tête grisée</Template>
  <TotalTime>2089</TotalTime>
  <Words>1155</Words>
  <Application>Microsoft Office PowerPoint</Application>
  <PresentationFormat>On-screen Show (4:3)</PresentationFormat>
  <Paragraphs>233</Paragraphs>
  <Slides>26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Times</vt:lpstr>
      <vt:lpstr>Arial</vt:lpstr>
      <vt:lpstr>Lucida Grande</vt:lpstr>
      <vt:lpstr>Wingdings</vt:lpstr>
      <vt:lpstr>Times New Roman</vt:lpstr>
      <vt:lpstr>Courier New</vt:lpstr>
      <vt:lpstr>En-tête grisée</vt:lpstr>
      <vt:lpstr>1_En-tête grisée</vt:lpstr>
      <vt:lpstr>CSE 110: Programming Language I</vt:lpstr>
      <vt:lpstr>Comments</vt:lpstr>
      <vt:lpstr>Case Sensitive</vt:lpstr>
      <vt:lpstr>Keywords</vt:lpstr>
      <vt:lpstr>Identifiers</vt:lpstr>
      <vt:lpstr>Naming Conventions</vt:lpstr>
      <vt:lpstr>Literals</vt:lpstr>
      <vt:lpstr>Literals</vt:lpstr>
      <vt:lpstr>Literals</vt:lpstr>
      <vt:lpstr>Data types and variables</vt:lpstr>
      <vt:lpstr>Primitive types</vt:lpstr>
      <vt:lpstr>Eight Simple Data Types</vt:lpstr>
      <vt:lpstr> Integer Types</vt:lpstr>
      <vt:lpstr>Ranges</vt:lpstr>
      <vt:lpstr>Floating - Point Types</vt:lpstr>
      <vt:lpstr>Boolean Types</vt:lpstr>
      <vt:lpstr>Declaring Variables</vt:lpstr>
      <vt:lpstr>Initializing Variables</vt:lpstr>
      <vt:lpstr>Initial Java Program</vt:lpstr>
      <vt:lpstr>PowerPoint Presentation</vt:lpstr>
      <vt:lpstr>Scope of variables</vt:lpstr>
      <vt:lpstr>Scope of variables (cont..)</vt:lpstr>
      <vt:lpstr>Scope of variables (cont..)</vt:lpstr>
      <vt:lpstr>Type Conversion</vt:lpstr>
      <vt:lpstr> Incompatible Type Casting</vt:lpstr>
      <vt:lpstr>Type casting (example)</vt:lpstr>
    </vt:vector>
  </TitlesOfParts>
  <Company>_x0008_ᖜ]皤退㜐뿿볠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computers</dc:title>
  <dc:creator>uni ls</dc:creator>
  <cp:lastModifiedBy>asus</cp:lastModifiedBy>
  <cp:revision>129</cp:revision>
  <dcterms:created xsi:type="dcterms:W3CDTF">2005-01-19T16:42:15Z</dcterms:created>
  <dcterms:modified xsi:type="dcterms:W3CDTF">2015-05-21T09:59:52Z</dcterms:modified>
</cp:coreProperties>
</file>