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111141-B121-41B1-B1A1-41A14121611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219181-7101-4181-9141-F161D1E1C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5171-0141-4171-8161-715141418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01F1-1161-41F1-B181-C18101C1B1A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3181F1-61E1-4161-B121-0111512181E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8111-D191-4111-B1D1-F181D1E161C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91E1C1-D171-4131-B161-C18111A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61F181-8151-41C1-81B1-F121F111A1D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F171A1-01E1-4111-9151-D1812171E1B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119191-1171-4161-B181-B11101016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2101-5161-41F1-8191-117121A16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5171D1-4100-4111-91A1-81D151A1E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E16121-F1A1-4191-A1D1-91E11111711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51D1-A1D1-4161-81E1-C1D1E181119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C1E191-11A1-41B1-81B1-F1211181D13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B10131-F1B1-4161-9161-716101B1A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1F181-31D1-4191-81B1-91E1B151110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715101-0151-41A1-B1E1-C191F131C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116181-6181-4191-8101-41012181B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0141A1-B191-41F1-A1E1-013101E1E12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4111C1-51B1-41D1-B1D1-C191C161318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31F181-D101-41B1-8111-C1316191F15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8111D1-5101-41F1-B161-41F1918101F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131F1-9121-4101-9171-41116151017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313161-4161-41D1-81C1-A151F151D141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87488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52280" y="76320"/>
            <a:ext cx="8915040" cy="6324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3520" y="42382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87488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23828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1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3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4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2"/>
            <a:tile/>
          </a:blipFill>
        </p:spPr>
      </p:sp>
      <p:sp>
        <p:nvSpPr>
          <p:cNvPr id="6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7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8" name="CustomShape 9"/>
          <p:cNvSpPr/>
          <p:nvPr/>
        </p:nvSpPr>
        <p:spPr>
          <a:xfrm>
            <a:off x="0" y="0"/>
            <a:ext cx="9143640" cy="350496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9" name="CustomShape 10"/>
          <p:cNvSpPr/>
          <p:nvPr/>
        </p:nvSpPr>
        <p:spPr>
          <a:xfrm>
            <a:off x="0" y="3508920"/>
            <a:ext cx="9137160" cy="9144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10" name="CustomShape 11"/>
          <p:cNvSpPr/>
          <p:nvPr/>
        </p:nvSpPr>
        <p:spPr>
          <a:xfrm>
            <a:off x="0" y="3600720"/>
            <a:ext cx="9137160" cy="22104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11" name="CustomShape 12"/>
          <p:cNvSpPr/>
          <p:nvPr/>
        </p:nvSpPr>
        <p:spPr>
          <a:xfrm>
            <a:off x="0" y="348624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12" name="CustomShape 13"/>
          <p:cNvSpPr/>
          <p:nvPr/>
        </p:nvSpPr>
        <p:spPr>
          <a:xfrm>
            <a:off x="0" y="3817800"/>
            <a:ext cx="9137160" cy="4356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3" name="CustomShape 14"/>
          <p:cNvSpPr/>
          <p:nvPr/>
        </p:nvSpPr>
        <p:spPr>
          <a:xfrm>
            <a:off x="0" y="3593160"/>
            <a:ext cx="9137160" cy="4356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14" name="CustomShape 15"/>
          <p:cNvSpPr/>
          <p:nvPr/>
        </p:nvSpPr>
        <p:spPr>
          <a:xfrm>
            <a:off x="3240" y="3886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5" name="CustomShape 16"/>
          <p:cNvSpPr/>
          <p:nvPr/>
        </p:nvSpPr>
        <p:spPr>
          <a:xfrm>
            <a:off x="0" y="3470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Click to edit the title text formatCliquez et modifiez le titre</a:t>
            </a:r>
            <a:endParaRPr/>
          </a:p>
        </p:txBody>
      </p:sp>
      <p:sp>
        <p:nvSpPr>
          <p:cNvPr id="17" name="PlaceHolder 1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" name="PlaceHolder 1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61C171-9181-4131-91D1-F1E101612111}" type="slidenum">
              <a:rPr lang="en-US">
                <a:solidFill>
                  <a:srgbClr val="000000"/>
                </a:solidFill>
                <a:latin typeface="Lucida Grande"/>
              </a:rPr>
              <a:t>&lt;number&gt;</a:t>
            </a:fld>
            <a:endParaRPr/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480" y="1241640"/>
            <a:ext cx="9137160" cy="92520"/>
          </a:xfrm>
          <a:prstGeom prst="rect">
            <a:avLst/>
          </a:prstGeom>
          <a:solidFill>
            <a:srgbClr val="b3d1f0"/>
          </a:solidFill>
        </p:spPr>
      </p:sp>
      <p:sp>
        <p:nvSpPr>
          <p:cNvPr id="54" name="CustomShape 2"/>
          <p:cNvSpPr/>
          <p:nvPr/>
        </p:nvSpPr>
        <p:spPr>
          <a:xfrm>
            <a:off x="6480" y="1335240"/>
            <a:ext cx="9137160" cy="223920"/>
          </a:xfrm>
          <a:prstGeom prst="rect">
            <a:avLst/>
          </a:prstGeom>
          <a:gradFill>
            <a:gsLst>
              <a:gs pos="0">
                <a:srgbClr val="3568c7"/>
              </a:gs>
              <a:gs pos="100000">
                <a:srgbClr val="a8bee7"/>
              </a:gs>
            </a:gsLst>
            <a:lin ang="5400000"/>
          </a:gradFill>
        </p:spPr>
      </p:sp>
      <p:sp>
        <p:nvSpPr>
          <p:cNvPr id="55" name="CustomShape 3"/>
          <p:cNvSpPr/>
          <p:nvPr/>
        </p:nvSpPr>
        <p:spPr>
          <a:xfrm>
            <a:off x="6480" y="1219320"/>
            <a:ext cx="9137160" cy="22680"/>
          </a:xfrm>
          <a:prstGeom prst="rect">
            <a:avLst/>
          </a:prstGeom>
          <a:gradFill>
            <a:gsLst>
              <a:gs pos="0">
                <a:srgbClr val="1822cd"/>
              </a:gs>
              <a:gs pos="100000">
                <a:srgbClr val="878ce5"/>
              </a:gs>
            </a:gsLst>
            <a:lin ang="5400000"/>
          </a:gradFill>
        </p:spPr>
      </p:sp>
      <p:sp>
        <p:nvSpPr>
          <p:cNvPr id="56" name="CustomShape 4"/>
          <p:cNvSpPr/>
          <p:nvPr/>
        </p:nvSpPr>
        <p:spPr>
          <a:xfrm>
            <a:off x="6480" y="1554840"/>
            <a:ext cx="9137160" cy="44280"/>
          </a:xfrm>
          <a:prstGeom prst="rect">
            <a:avLst/>
          </a:prstGeom>
          <a:gradFill>
            <a:gsLst>
              <a:gs pos="0">
                <a:srgbClr val="a8bee7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7" name="CustomShape 5"/>
          <p:cNvSpPr/>
          <p:nvPr/>
        </p:nvSpPr>
        <p:spPr>
          <a:xfrm>
            <a:off x="6480" y="1327680"/>
            <a:ext cx="9137160" cy="44280"/>
          </a:xfrm>
          <a:prstGeom prst="rect">
            <a:avLst/>
          </a:prstGeom>
          <a:gradFill>
            <a:gsLst>
              <a:gs pos="0">
                <a:srgbClr val="b3d1f0"/>
              </a:gs>
              <a:gs pos="100000">
                <a:srgbClr val="3568c7"/>
              </a:gs>
            </a:gsLst>
            <a:lin ang="5400000"/>
          </a:gradFill>
        </p:spPr>
      </p:sp>
      <p:sp>
        <p:nvSpPr>
          <p:cNvPr id="58" name="CustomShape 6"/>
          <p:cNvSpPr/>
          <p:nvPr/>
        </p:nvSpPr>
        <p:spPr>
          <a:xfrm>
            <a:off x="0" y="0"/>
            <a:ext cx="9143640" cy="1218960"/>
          </a:xfrm>
          <a:prstGeom prst="rect">
            <a:avLst/>
          </a:prstGeom>
          <a:blipFill>
            <a:blip r:embed="rId2"/>
            <a:tile/>
          </a:blipFill>
        </p:spPr>
      </p:sp>
      <p:sp>
        <p:nvSpPr>
          <p:cNvPr id="59" name="CustomShape 7"/>
          <p:cNvSpPr/>
          <p:nvPr/>
        </p:nvSpPr>
        <p:spPr>
          <a:xfrm>
            <a:off x="3240" y="1600200"/>
            <a:ext cx="9140400" cy="151920"/>
          </a:xfrm>
          <a:prstGeom prst="rect">
            <a:avLst/>
          </a:prstGeom>
          <a:gradFill>
            <a:gsLst>
              <a:gs pos="0">
                <a:srgbClr val="777777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60" name="CustomShape 8"/>
          <p:cNvSpPr/>
          <p:nvPr/>
        </p:nvSpPr>
        <p:spPr>
          <a:xfrm>
            <a:off x="4680" y="1184400"/>
            <a:ext cx="9138960" cy="74160"/>
          </a:xfrm>
          <a:prstGeom prst="rect">
            <a:avLst/>
          </a:prstGeom>
          <a:solidFill>
            <a:srgbClr val="777777"/>
          </a:solidFill>
        </p:spPr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Click to edit the title text formatClick to edit Master title style</a:t>
            </a:r>
            <a:endParaRPr/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Second level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Third level</a:t>
            </a:r>
            <a:endParaRPr/>
          </a:p>
          <a:p>
            <a:pPr lvl="2">
              <a:buFont charset="2" typeface="Wingdings"/>
              <a:buChar char="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Fourth level</a:t>
            </a:r>
            <a:endParaRPr/>
          </a:p>
          <a:p>
            <a:pPr lvl="3">
              <a:buFont typeface="Times"/>
              <a:buChar char="•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Fifth level</a:t>
            </a:r>
            <a:endParaRPr/>
          </a:p>
        </p:txBody>
      </p:sp>
      <p:sp>
        <p:nvSpPr>
          <p:cNvPr id="63" name="PlaceHolder 1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4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5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4161-D131-4181-B1D1-3111F1C1A111}" type="slidenum">
              <a:rPr lang="en-US">
                <a:solidFill>
                  <a:srgbClr val="000000"/>
                </a:solidFill>
                <a:latin typeface="Lucida Grande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abdullah@bracuniversity.net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1752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CSE 110: Programming Language I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371600" y="41148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Matin Saad Abdullah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u="sng">
                <a:solidFill>
                  <a:srgbClr val="ff9218"/>
                </a:solidFill>
                <a:latin typeface="Lucida Grande"/>
                <a:hlinkClick r:id="rId1"/>
              </a:rPr>
              <a:t>mabdullah@bracuniversity.net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Lucida Grande"/>
              </a:rPr>
              <a:t>UB 1222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Data types and variables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09640" y="2367000"/>
            <a:ext cx="7957800" cy="3881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Data types - simple to complex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int - for integers or whole numbers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double - for numbers with fractional parts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String - for text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Button - a button on a GUI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Point - for representing points in a plane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Variables store data in named locations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every variable must have a declared type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90720" y="22860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Primitive types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2133720"/>
            <a:ext cx="7772040" cy="4419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Java has eight primitive types: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Courier New"/>
              </a:rPr>
              <a:t>byte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short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long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float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double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char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,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boolean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Primitive types have literal values and can be manipulated with built-in operators. E.g.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ourier New"/>
              </a:rPr>
              <a:t>2 + 3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Eight Simple Data Types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byte, short, char, int, long, float, and double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char is 16 bit unsigned –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Unicode, not ASCII (range 0 - 65535)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fully international character set, represent all of the characters found in all human languages</a:t>
            </a:r>
            <a:endParaRPr/>
          </a:p>
          <a:p>
            <a:endParaRPr/>
          </a:p>
          <a:p>
            <a:r>
              <a:rPr lang="fr-FR" sz="2000">
                <a:solidFill>
                  <a:srgbClr val="000000"/>
                </a:solidFill>
                <a:latin typeface="Lucida Grande"/>
              </a:rPr>
              <a:t>example:</a:t>
            </a:r>
            <a:endParaRPr/>
          </a:p>
          <a:p>
            <a:r>
              <a:rPr lang="fr-FR" sz="2400">
                <a:solidFill>
                  <a:srgbClr val="000000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000000"/>
                </a:solidFill>
                <a:latin typeface="Lucida Grande"/>
              </a:rPr>
              <a:t>char ch = ‘X’ 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 </a:t>
            </a:r>
            <a:r>
              <a:rPr b="1" lang="fr-FR" sz="4400">
                <a:solidFill>
                  <a:srgbClr val="1822cd"/>
                </a:solidFill>
                <a:latin typeface="Lucida Grande"/>
              </a:rPr>
              <a:t>Integer Types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integer(no unsigned types)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8-bit </a:t>
            </a:r>
            <a:r>
              <a:rPr i="1" lang="fr-FR" sz="2800">
                <a:solidFill>
                  <a:srgbClr val="cccccc"/>
                </a:solidFill>
                <a:latin typeface="Lucida Grande"/>
              </a:rPr>
              <a:t>byte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16-bit </a:t>
            </a:r>
            <a:r>
              <a:rPr i="1" lang="fr-FR" sz="2800">
                <a:solidFill>
                  <a:srgbClr val="cccccc"/>
                </a:solidFill>
                <a:latin typeface="Lucida Grande"/>
              </a:rPr>
              <a:t>short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32-bit </a:t>
            </a:r>
            <a:r>
              <a:rPr i="1" lang="fr-FR" sz="2800">
                <a:solidFill>
                  <a:srgbClr val="cccccc"/>
                </a:solidFill>
                <a:latin typeface="Lucida Grande"/>
              </a:rPr>
              <a:t>int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64-bit </a:t>
            </a:r>
            <a:r>
              <a:rPr i="1" lang="fr-FR" sz="2800">
                <a:solidFill>
                  <a:srgbClr val="cccccc"/>
                </a:solidFill>
                <a:latin typeface="Lucida Grande"/>
              </a:rPr>
              <a:t>long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Ranges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3399"/>
                </a:solidFill>
                <a:latin typeface="Lucida Grande"/>
              </a:rPr>
              <a:t>Name   Width        Range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byte            8          -128 to 127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short         16          -32,768 to 32,767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          32          3.4e-038 to 3.4e+038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double       64          1.7e-308 to 1.7e+308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Floating - Point Types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Floating Point type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3600">
                <a:solidFill>
                  <a:srgbClr val="cccccc"/>
                </a:solidFill>
                <a:latin typeface="Lucida Grande"/>
              </a:rPr>
              <a:t>float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   32-bit  </a:t>
            </a:r>
            <a:r>
              <a:rPr i="1" lang="fr-FR" sz="3600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3.4 e-038 to 3.4 e+038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3600">
                <a:solidFill>
                  <a:srgbClr val="cccccc"/>
                </a:solidFill>
                <a:latin typeface="Lucida Grande"/>
              </a:rPr>
              <a:t>double</a:t>
            </a:r>
            <a:r>
              <a:rPr lang="fr-FR" sz="3600">
                <a:solidFill>
                  <a:srgbClr val="000000"/>
                </a:solidFill>
                <a:latin typeface="Lucida Grande"/>
              </a:rPr>
              <a:t> 64-bit  </a:t>
            </a:r>
            <a:r>
              <a:rPr i="1" lang="fr-FR" sz="3600">
                <a:solidFill>
                  <a:srgbClr val="cccccc"/>
                </a:solidFill>
                <a:latin typeface="Lucida Grande"/>
              </a:rPr>
              <a:t>	</a:t>
            </a:r>
            <a:r>
              <a:rPr lang="fr-FR" sz="3600">
                <a:solidFill>
                  <a:srgbClr val="003399"/>
                </a:solidFill>
                <a:latin typeface="Lucida Grande"/>
              </a:rPr>
              <a:t>1.7 e-308 to 1.7 e+308</a:t>
            </a:r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Boolean Types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standard type for only logical values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has values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true</a:t>
            </a:r>
            <a:r>
              <a:rPr lang="fr-FR" sz="3200">
                <a:solidFill>
                  <a:srgbClr val="000000"/>
                </a:solidFill>
                <a:latin typeface="Lucida Grande"/>
              </a:rPr>
              <a:t> and </a:t>
            </a:r>
            <a:r>
              <a:rPr lang="fr-FR" sz="3200">
                <a:solidFill>
                  <a:srgbClr val="1822cd"/>
                </a:solidFill>
                <a:latin typeface="Courier New"/>
              </a:rPr>
              <a:t>false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no conversion between ‘int’ and ‘boolean’</a:t>
            </a:r>
            <a:endParaRPr/>
          </a:p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Declaring Variables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All variables must be declared before can be used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320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3200">
                <a:solidFill>
                  <a:srgbClr val="1822cd"/>
                </a:solidFill>
                <a:latin typeface="Lucida Grande"/>
              </a:rPr>
              <a:t>type identifier [= value] 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>
                <a:solidFill>
                  <a:srgbClr val="000000"/>
                </a:solidFill>
                <a:latin typeface="Courier New"/>
              </a:rPr>
              <a:t>int count, total;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>
                <a:solidFill>
                  <a:srgbClr val="000000"/>
                </a:solidFill>
                <a:latin typeface="Courier New"/>
              </a:rPr>
              <a:t>String sentence;</a:t>
            </a:r>
            <a:endParaRPr/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3200">
                <a:solidFill>
                  <a:srgbClr val="000000"/>
                </a:solidFill>
                <a:latin typeface="Courier New"/>
              </a:rPr>
              <a:t>boolean done;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Initializing Variables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981080"/>
            <a:ext cx="830556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Initializing is mandatory before accessing a variable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int count = 10, total = 0;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String sentence = "Hello there.";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ourier New"/>
              </a:rPr>
              <a:t>boolean done = false;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600">
                <a:solidFill>
                  <a:srgbClr val="1822cd"/>
                </a:solidFill>
                <a:latin typeface="Lucida Grande"/>
              </a:rPr>
              <a:t>Floating point literals in Java default to </a:t>
            </a:r>
            <a:r>
              <a:rPr b="1" lang="fr-FR" sz="3600">
                <a:solidFill>
                  <a:srgbClr val="000000"/>
                </a:solidFill>
                <a:latin typeface="Lucida Grande"/>
              </a:rPr>
              <a:t>double</a:t>
            </a:r>
            <a:r>
              <a:rPr i="1" lang="fr-FR" sz="3600">
                <a:solidFill>
                  <a:srgbClr val="000000"/>
                </a:solidFill>
                <a:latin typeface="Lucida Grand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Initial Java Program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0" y="1752480"/>
            <a:ext cx="91436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public class Test1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int x;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int 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x = 2;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y = 3;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System.out.println (x + 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Comments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0" y="1417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Java programs can have three kinds of comments: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b="1" lang="fr-FR" sz="2800">
                <a:solidFill>
                  <a:srgbClr val="000000"/>
                </a:solidFill>
                <a:latin typeface="Lucida Grande"/>
              </a:rPr>
              <a:t>Single-Line Comments</a:t>
            </a:r>
            <a:endParaRPr/>
          </a:p>
          <a:p>
            <a:pPr lvl="1">
              <a:buFont charset="2" typeface="Wingdings"/>
              <a:buChar char=""/>
            </a:pPr>
            <a:r>
              <a:rPr b="1" lang="fr-FR" sz="2400">
                <a:solidFill>
                  <a:srgbClr val="000000"/>
                </a:solidFill>
                <a:latin typeface="Lucida Grande"/>
              </a:rPr>
              <a:t>//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b="1" lang="fr-FR" sz="2800">
                <a:solidFill>
                  <a:srgbClr val="000000"/>
                </a:solidFill>
                <a:latin typeface="Lucida Grande"/>
              </a:rPr>
              <a:t>Block Comments </a:t>
            </a:r>
            <a:endParaRPr/>
          </a:p>
          <a:p>
            <a:pPr lvl="1">
              <a:buFont charset="2" typeface="Wingdings"/>
              <a:buChar char=""/>
            </a:pPr>
            <a:r>
              <a:rPr b="1" lang="fr-FR" sz="2400">
                <a:solidFill>
                  <a:srgbClr val="000000"/>
                </a:solidFill>
                <a:latin typeface="Lucida Grande"/>
              </a:rPr>
              <a:t>General: /* */</a:t>
            </a:r>
            <a:endParaRPr/>
          </a:p>
          <a:p>
            <a:pPr lvl="1">
              <a:buFont charset="2" typeface="Wingdings"/>
              <a:buChar char=""/>
            </a:pPr>
            <a:r>
              <a:rPr b="1" lang="fr-FR" sz="2400">
                <a:solidFill>
                  <a:srgbClr val="000000"/>
                </a:solidFill>
                <a:latin typeface="Lucida Grande"/>
              </a:rPr>
              <a:t>Documentation Comments:</a:t>
            </a:r>
            <a:endParaRPr/>
          </a:p>
          <a:p>
            <a:pPr lvl="2">
              <a:buFont charset="2" typeface="Wingdings"/>
              <a:buChar char=""/>
            </a:pPr>
            <a:r>
              <a:rPr b="1" lang="fr-FR" sz="2000">
                <a:solidFill>
                  <a:srgbClr val="000000"/>
                </a:solidFill>
                <a:latin typeface="Lucida Grande"/>
              </a:rPr>
              <a:t>/**</a:t>
            </a:r>
            <a:endParaRPr/>
          </a:p>
          <a:p>
            <a:pPr lvl="2">
              <a:buFont charset="2" typeface="Wingdings"/>
              <a:buChar char=""/>
            </a:pPr>
            <a:r>
              <a:rPr b="1" lang="fr-FR" sz="2000">
                <a:solidFill>
                  <a:srgbClr val="000000"/>
                </a:solidFill>
                <a:latin typeface="Lucida Grande"/>
              </a:rPr>
              <a:t> </a:t>
            </a:r>
            <a:r>
              <a:rPr b="1" lang="fr-FR" sz="2000">
                <a:solidFill>
                  <a:srgbClr val="000000"/>
                </a:solidFill>
                <a:latin typeface="Lucida Grande"/>
              </a:rPr>
              <a:t>*/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// StringVsId.java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// contrast strings and identifiers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class StringVsId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String hello = "Hello, world!";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String stringVary;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stringVary = hello;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stringVary = "hello";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System.out.println(stringVary);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  <a:buFont typeface="Lucida Grande"/>
              <a:buAutoNum type="arabicPeriod"/>
            </a:pPr>
            <a:r>
              <a:rPr b="1" lang="fr-FR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523880" y="457200"/>
            <a:ext cx="6400440" cy="699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Example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Scope of variables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 allows variables to be declared within a block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block defines </a:t>
            </a:r>
            <a:r>
              <a:rPr i="1" lang="fr-FR" sz="2800">
                <a:solidFill>
                  <a:srgbClr val="1822cd"/>
                </a:solidFill>
                <a:latin typeface="Lucida Grande"/>
              </a:rPr>
              <a:t>Scope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1822cd"/>
                </a:solidFill>
                <a:latin typeface="Lucida Grande"/>
              </a:rPr>
              <a:t>Each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time stating a new block, new scope created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Generally two types of scopes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defined by ‘classes’ &amp; ‘methods’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Variables declared inside a scope are not visible outside.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Scope can be nested.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0" y="1752480"/>
            <a:ext cx="9143640" cy="51051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public class Scope {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x;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x = 10;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y = 20; // known only in this block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System.out.println (x + y);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y = 100;  //    ERROR !! y not known here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x = 200;  //    x is still known here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Scope of variables (cont..)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0" y="1676520"/>
            <a:ext cx="9143640" cy="51811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public class Scope2 {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public static void main(String[] args) {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x = 0;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y = 100;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System.out.println (x + y);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y = 10;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y = 200; // Compile Error- already defined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int y ; // creates new variables ‘y’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fr-FR" sz="20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>
                <a:solidFill>
                  <a:srgbClr val="1822cd"/>
                </a:solidFill>
                <a:latin typeface="Lucida Grande"/>
              </a:rPr>
              <a:t>Type Conversion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Java’s automatic conversion occurs when -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Two types are compatible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 numeric types(int, float) are not compatible with ‘char’ or ‘boolean’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‘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char’ and ‘boolean’ are not compatible with each other.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Destination type as larger than source type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e.g. ‘int’ type is always large enough to hold ‘byte’ type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This type of conversion is ‘</a:t>
            </a:r>
            <a:r>
              <a:rPr lang="fr-FR" sz="2800">
                <a:solidFill>
                  <a:srgbClr val="cccccc"/>
                </a:solidFill>
                <a:latin typeface="Lucida Grande"/>
              </a:rPr>
              <a:t>widening conversion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’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>
                <a:solidFill>
                  <a:srgbClr val="1822cd"/>
                </a:solidFill>
                <a:latin typeface="Lucida Grande"/>
              </a:rPr>
              <a:t> </a:t>
            </a:r>
            <a:r>
              <a:rPr b="1" lang="fr-FR" sz="4000">
                <a:solidFill>
                  <a:srgbClr val="1822cd"/>
                </a:solidFill>
                <a:latin typeface="Lucida Grande"/>
              </a:rPr>
              <a:t>Incompatible Type Casting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If it necessary to assign an ‘int’ to a ‘byte’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conversion will not perform automatically, as ‘byte’ is smaller than ‘int’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This type of conversion is called ‘</a:t>
            </a:r>
            <a:r>
              <a:rPr lang="fr-FR" sz="2400">
                <a:solidFill>
                  <a:srgbClr val="cccccc"/>
                </a:solidFill>
                <a:latin typeface="Lucida Grande"/>
              </a:rPr>
              <a:t>narrowing conversion’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A 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cast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has general form</a:t>
            </a:r>
            <a:endParaRPr/>
          </a:p>
          <a:p>
            <a:r>
              <a:rPr i="1" lang="fr-FR" sz="2400">
                <a:solidFill>
                  <a:srgbClr val="cccccc"/>
                </a:solidFill>
                <a:latin typeface="Lucida Grande"/>
              </a:rPr>
              <a:t>	</a:t>
            </a:r>
            <a:r>
              <a:rPr i="1" lang="fr-FR" sz="2400">
                <a:solidFill>
                  <a:srgbClr val="cccccc"/>
                </a:solidFill>
                <a:latin typeface="Lucida Grande"/>
              </a:rPr>
              <a:t>	</a:t>
            </a:r>
            <a:r>
              <a:rPr i="1" lang="fr-FR" sz="2400">
                <a:solidFill>
                  <a:srgbClr val="cccccc"/>
                </a:solidFill>
                <a:latin typeface="Lucida Grande"/>
              </a:rPr>
              <a:t>	</a:t>
            </a:r>
            <a:r>
              <a:rPr i="1" lang="fr-FR" sz="2400">
                <a:solidFill>
                  <a:srgbClr val="cccccc"/>
                </a:solidFill>
                <a:latin typeface="Lucida Grande"/>
              </a:rPr>
              <a:t>(target-type) value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000">
                <a:solidFill>
                  <a:srgbClr val="1822cd"/>
                </a:solidFill>
                <a:latin typeface="Lucida Grande"/>
              </a:rPr>
              <a:t>Type casting (example)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byte  b;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int 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i = 257;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// i = 257 (100000001)</a:t>
            </a:r>
            <a:r>
              <a:rPr lang="fr-FR" sz="2800">
                <a:solidFill>
                  <a:srgbClr val="1822cd"/>
                </a:solidFill>
                <a:latin typeface="Lucida Grande"/>
              </a:rPr>
              <a:t>2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double d = 323.142;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// 323 (101000011)</a:t>
            </a:r>
            <a:r>
              <a:rPr lang="fr-FR" sz="2800">
                <a:solidFill>
                  <a:srgbClr val="1822cd"/>
                </a:solidFill>
                <a:latin typeface="Lucida Grande"/>
              </a:rPr>
              <a:t>2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b = (byte) i;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System.out.println(b);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// b = 1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i = (int) d;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System.out.println(i);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// i = 323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b = (byte) d;</a:t>
            </a:r>
            <a:endParaRPr/>
          </a:p>
          <a:p>
            <a:r>
              <a:rPr lang="fr-FR" sz="2400">
                <a:solidFill>
                  <a:srgbClr val="1822cd"/>
                </a:solidFill>
                <a:latin typeface="Lucida Grande"/>
              </a:rPr>
              <a:t>System.out.println(b);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400">
                <a:solidFill>
                  <a:srgbClr val="1822cd"/>
                </a:solidFill>
                <a:latin typeface="Lucida Grande"/>
              </a:rPr>
              <a:t>// b = 67 (01000011)</a:t>
            </a:r>
            <a:r>
              <a:rPr lang="fr-FR" sz="2800">
                <a:solidFill>
                  <a:srgbClr val="1822cd"/>
                </a:solidFill>
                <a:latin typeface="Lucida Grande"/>
              </a:rPr>
              <a:t>2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Case Sensitive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It simply means that the case of the letters in your Java programs matter. Java sees all of the following as different things: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Level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level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LeveL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level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0"/>
            <a:ext cx="8076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Keywords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3200">
                <a:solidFill>
                  <a:srgbClr val="000000"/>
                </a:solidFill>
                <a:latin typeface="Lucida Grande"/>
              </a:rPr>
              <a:t>In the Java programming language, a keyword is one of 50 reserved words which have a predefined meaning in the language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28600"/>
            <a:ext cx="80769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Identifiers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874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Identifiers are names</a:t>
            </a:r>
            <a:endParaRPr/>
          </a:p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Identifier may be any sequence of upper &amp; lower case letters, numbers, or ‘_’, ‘$’</a:t>
            </a:r>
            <a:endParaRPr/>
          </a:p>
          <a:p>
            <a:pPr lvl="1">
              <a:lnSpc>
                <a:spcPct val="90000"/>
              </a:lnSpc>
              <a:buFont charset="2" typeface="Wingdings"/>
              <a:buChar char=""/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Cannot be Keywords</a:t>
            </a:r>
            <a:endParaRPr/>
          </a:p>
          <a:p>
            <a:pPr lvl="1">
              <a:lnSpc>
                <a:spcPct val="9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They must not begin with a number</a:t>
            </a:r>
            <a:endParaRPr/>
          </a:p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Valid</a:t>
            </a:r>
            <a:endParaRPr/>
          </a:p>
          <a:p>
            <a:r>
              <a:rPr lang="fr-FR" sz="2000">
                <a:solidFill>
                  <a:srgbClr val="1822cd"/>
                </a:solidFill>
                <a:latin typeface="Lucida Grande"/>
              </a:rPr>
              <a:t>AcoountBalance    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index     str1       $Test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   hello_world</a:t>
            </a:r>
            <a:endParaRPr/>
          </a:p>
          <a:p>
            <a:pPr>
              <a:lnSpc>
                <a:spcPct val="9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Invalid</a:t>
            </a:r>
            <a:endParaRPr/>
          </a:p>
          <a:p>
            <a:r>
              <a:rPr lang="fr-FR" sz="2000">
                <a:solidFill>
                  <a:srgbClr val="1822cd"/>
                </a:solidFill>
                <a:latin typeface="Lucida Grande"/>
              </a:rPr>
              <a:t>2str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yes/no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 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	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low-high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Naming Conventions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228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ThisIsSomeClass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thisIsSomeMethod()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thisIsSomeVariable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some_variable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3600">
                <a:solidFill>
                  <a:srgbClr val="000000"/>
                </a:solidFill>
                <a:latin typeface="Times New Roman"/>
              </a:rPr>
              <a:t>preferred by some for private/local variables, NOT recommended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CONSTANT_SOMETHING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4000">
                <a:solidFill>
                  <a:srgbClr val="000000"/>
                </a:solidFill>
                <a:latin typeface="Times New Roman"/>
              </a:rPr>
              <a:t>$someAutomaticallyGeneratedName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5480" y="46080"/>
            <a:ext cx="9128520" cy="6811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A constant value in Java is created by using a   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2800">
                <a:solidFill>
                  <a:srgbClr val="cccccc"/>
                </a:solidFill>
                <a:latin typeface="Lucida Grande"/>
              </a:rPr>
              <a:t>   </a:t>
            </a:r>
            <a:r>
              <a:rPr i="1" lang="fr-FR" sz="2800">
                <a:solidFill>
                  <a:srgbClr val="1822cd"/>
                </a:solidFill>
                <a:latin typeface="Lucida Grande"/>
              </a:rPr>
              <a:t>literal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representation of it.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These are strings of symbols that represent “literal” data values.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Integer Literals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Like,</a:t>
            </a:r>
            <a:r>
              <a:rPr lang="fr-FR" sz="2800">
                <a:solidFill>
                  <a:srgbClr val="000000"/>
                </a:solidFill>
                <a:latin typeface="Courier New"/>
              </a:rPr>
              <a:t> 123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 is an integer literal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These are all decimal value (Base 10)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Other two bases can be used – 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octal, hexadecimal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1822cd"/>
                </a:solidFill>
                <a:latin typeface="Lucida Grande"/>
              </a:rPr>
              <a:t>Octal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values are denoted by a leading ‘zero’ , like – 0123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1822cd"/>
                </a:solidFill>
                <a:latin typeface="Lucida Grande"/>
              </a:rPr>
              <a:t>Hex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values are denoted by leading ‘0x’ with numbers in the range of 0-15, [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A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through 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F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are substituted for 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10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to 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15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]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800">
                <a:solidFill>
                  <a:srgbClr val="1822cd"/>
                </a:solidFill>
                <a:latin typeface="Lucida Grande"/>
              </a:rPr>
              <a:t>Long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 literal are denoted by appending upper or lowercase ‘L’.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274320" y="182880"/>
            <a:ext cx="8686800" cy="6675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Floating point literals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expressed either in </a:t>
            </a:r>
            <a:r>
              <a:rPr i="1" lang="fr-FR" sz="2000">
                <a:solidFill>
                  <a:srgbClr val="000000"/>
                </a:solidFill>
                <a:latin typeface="Lucida Grande"/>
              </a:rPr>
              <a:t>standard 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or </a:t>
            </a:r>
            <a:r>
              <a:rPr i="1" lang="fr-FR" sz="2000">
                <a:solidFill>
                  <a:srgbClr val="000000"/>
                </a:solidFill>
                <a:latin typeface="Lucida Grande"/>
              </a:rPr>
              <a:t>scientific 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notation.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i="1" lang="fr-FR" sz="2000">
                <a:solidFill>
                  <a:srgbClr val="000000"/>
                </a:solidFill>
                <a:latin typeface="Lucida Grande"/>
              </a:rPr>
              <a:t>Standard notation 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consists of decimal and fractional parts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>
                <a:solidFill>
                  <a:srgbClr val="1822cd"/>
                </a:solidFill>
                <a:latin typeface="Lucida Grande"/>
              </a:rPr>
              <a:t>e.g. 12.0,  3.14159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i="1" lang="fr-FR" sz="2000">
                <a:solidFill>
                  <a:srgbClr val="000000"/>
                </a:solidFill>
                <a:latin typeface="Lucida Grande"/>
              </a:rPr>
              <a:t>Scientific notation 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uses decimal, fractional number plus a suffix (power of 10)</a:t>
            </a:r>
            <a:endParaRPr/>
          </a:p>
          <a:p>
            <a:pPr lvl="1">
              <a:buFont charset="2" typeface="Wingdings"/>
              <a:buChar char=""/>
            </a:pPr>
            <a:r>
              <a:rPr lang="fr-FR">
                <a:solidFill>
                  <a:srgbClr val="1822cd"/>
                </a:solidFill>
                <a:latin typeface="Lucida Grande"/>
              </a:rPr>
              <a:t>e.g. 6.456E12,  12334e-5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400">
                <a:solidFill>
                  <a:srgbClr val="1822cd"/>
                </a:solidFill>
                <a:latin typeface="Lucida Grande"/>
              </a:rPr>
              <a:t>  </a:t>
            </a:r>
            <a:r>
              <a:rPr lang="fr-FR" sz="2800">
                <a:solidFill>
                  <a:srgbClr val="1822cd"/>
                </a:solidFill>
                <a:latin typeface="Lucida Grande"/>
              </a:rPr>
              <a:t>Floating point literals in Java default to </a:t>
            </a:r>
            <a:r>
              <a:rPr b="1" lang="fr-FR" sz="2800">
                <a:solidFill>
                  <a:srgbClr val="000000"/>
                </a:solidFill>
                <a:latin typeface="Lucida Grande"/>
              </a:rPr>
              <a:t>double</a:t>
            </a:r>
            <a:r>
              <a:rPr i="1" lang="fr-FR" sz="2800">
                <a:solidFill>
                  <a:srgbClr val="000000"/>
                </a:solidFill>
                <a:latin typeface="Lucida Grand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1822cd"/>
                </a:solidFill>
                <a:latin typeface="Lucida Grande"/>
              </a:rPr>
              <a:t>    </a:t>
            </a:r>
            <a:r>
              <a:rPr lang="fr-FR" sz="2800">
                <a:solidFill>
                  <a:srgbClr val="1822cd"/>
                </a:solidFill>
                <a:latin typeface="Lucida Grande"/>
              </a:rPr>
              <a:t>precision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1822cd"/>
                </a:solidFill>
                <a:latin typeface="Lucida Grande"/>
              </a:rPr>
              <a:t>To specify, a 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float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 literal, append a ‘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 or ‘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f’</a:t>
            </a:r>
            <a:r>
              <a:rPr lang="fr-FR" sz="2000">
                <a:solidFill>
                  <a:srgbClr val="1822cd"/>
                </a:solidFill>
                <a:latin typeface="Lucida Grande"/>
              </a:rPr>
              <a:t> to the constant.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52280" y="76320"/>
            <a:ext cx="89150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1822cd"/>
                </a:solidFill>
                <a:latin typeface="Lucida Grande"/>
              </a:rPr>
              <a:t>Literals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990720" y="2133720"/>
            <a:ext cx="7467120" cy="449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Times"/>
              <a:buChar char="•"/>
            </a:pPr>
            <a:r>
              <a:rPr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Boolean Literals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only two logical values – 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true, false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Difference with C, ‘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true</a:t>
            </a:r>
            <a:r>
              <a:rPr i="1" lang="fr-FR" sz="200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 is not equal to ‘</a:t>
            </a:r>
            <a:r>
              <a:rPr b="1" i="1" lang="fr-FR" sz="2000">
                <a:solidFill>
                  <a:srgbClr val="1822cd"/>
                </a:solidFill>
                <a:latin typeface="Lucida Grande"/>
              </a:rPr>
              <a:t>1’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 and ‘</a:t>
            </a:r>
            <a:r>
              <a:rPr i="1" lang="fr-FR" sz="2000">
                <a:solidFill>
                  <a:srgbClr val="1822cd"/>
                </a:solidFill>
                <a:latin typeface="Lucida Grande"/>
              </a:rPr>
              <a:t>false</a:t>
            </a:r>
            <a:r>
              <a:rPr i="1" lang="fr-FR" sz="2000">
                <a:solidFill>
                  <a:srgbClr val="cccccc"/>
                </a:solidFill>
                <a:latin typeface="Lucida Grande"/>
              </a:rPr>
              <a:t>’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 is not ‘</a:t>
            </a:r>
            <a:r>
              <a:rPr b="1" i="1" lang="fr-FR" sz="2000">
                <a:solidFill>
                  <a:srgbClr val="1822cd"/>
                </a:solidFill>
                <a:latin typeface="Lucida Grande"/>
              </a:rPr>
              <a:t>0</a:t>
            </a:r>
            <a:r>
              <a:rPr b="1" i="1" lang="fr-FR" sz="2000">
                <a:solidFill>
                  <a:srgbClr val="cccccc"/>
                </a:solidFill>
                <a:latin typeface="Lucida Grande"/>
              </a:rPr>
              <a:t>’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b="1" i="1" lang="fr-FR" sz="2800">
                <a:solidFill>
                  <a:srgbClr val="cccccc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Character Literals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includes Unicode character set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represented inside a pair of single quote, like </a:t>
            </a:r>
            <a:r>
              <a:rPr b="1" i="1" lang="fr-FR" sz="2000">
                <a:solidFill>
                  <a:srgbClr val="000000"/>
                </a:solidFill>
                <a:latin typeface="Lucida Grande"/>
              </a:rPr>
              <a:t>‘d’ , ‘@’</a:t>
            </a:r>
            <a:endParaRPr/>
          </a:p>
          <a:p>
            <a:pPr>
              <a:lnSpc>
                <a:spcPct val="100000"/>
              </a:lnSpc>
              <a:buFont typeface="Times"/>
              <a:buChar char="•"/>
            </a:pPr>
            <a:r>
              <a:rPr b="1" i="1" lang="fr-FR" sz="2800">
                <a:solidFill>
                  <a:srgbClr val="000000"/>
                </a:solidFill>
                <a:latin typeface="Lucida Grande"/>
              </a:rPr>
              <a:t> </a:t>
            </a:r>
            <a:r>
              <a:rPr lang="fr-FR" sz="2800">
                <a:solidFill>
                  <a:srgbClr val="000000"/>
                </a:solidFill>
                <a:latin typeface="Lucida Grande"/>
              </a:rPr>
              <a:t>String Literals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Lucida Grande"/>
              </a:rPr>
              <a:t>Enclosed between a pair of double quotes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"/>
            </a:pPr>
            <a:r>
              <a:rPr lang="fr-FR" sz="2000">
                <a:solidFill>
                  <a:srgbClr val="000000"/>
                </a:solidFill>
                <a:latin typeface="Courier New"/>
              </a:rPr>
              <a:t>"123"</a:t>
            </a:r>
            <a:r>
              <a:rPr lang="fr-FR" sz="2000">
                <a:solidFill>
                  <a:srgbClr val="000000"/>
                </a:solidFill>
                <a:latin typeface="Lucida Grande"/>
              </a:rPr>
              <a:t> is a String literal as is </a:t>
            </a:r>
            <a:r>
              <a:rPr lang="fr-FR" sz="2000">
                <a:solidFill>
                  <a:srgbClr val="000000"/>
                </a:solidFill>
                <a:latin typeface="Courier New"/>
              </a:rPr>
              <a:t>"class"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Lucida Grande"/>
              </a:rPr>
              <a:t>     </a:t>
            </a:r>
            <a:r>
              <a:rPr lang="fr-FR" sz="2400">
                <a:solidFill>
                  <a:srgbClr val="000000"/>
                </a:solidFill>
                <a:latin typeface="Lucida Grande"/>
              </a:rPr>
              <a:t>but </a:t>
            </a:r>
            <a:r>
              <a:rPr lang="fr-FR" sz="240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>
                <a:solidFill>
                  <a:srgbClr val="000000"/>
                </a:solidFill>
                <a:latin typeface="Lucida Grande"/>
              </a:rPr>
              <a:t> is a keyword and </a:t>
            </a:r>
            <a:r>
              <a:rPr lang="fr-FR" sz="2400">
                <a:solidFill>
                  <a:srgbClr val="000000"/>
                </a:solidFill>
                <a:latin typeface="Courier New"/>
              </a:rPr>
              <a:t>Class</a:t>
            </a:r>
            <a:r>
              <a:rPr lang="fr-FR" sz="2400">
                <a:solidFill>
                  <a:srgbClr val="000000"/>
                </a:solidFill>
                <a:latin typeface="Lucida Grande"/>
              </a:rPr>
              <a:t> is an identifier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