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31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21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F1111141-B121-41B1-B1A1-41A14121611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85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219181-7101-4181-9141-F161D1E1C1D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898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3181F1-61E1-4161-B121-0111512181E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149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918111-D191-4111-B1D1-F181D1E161C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04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91E1C1-D171-4131-B161-C18111A1E12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00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61F181-8151-41C1-81B1-F121F111A1D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24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171A1-01E1-4111-9151-D1812171E1B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39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119191-1171-4161-B181-B1110101619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316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712101-5161-41F1-8191-117121A1614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5171D1-4100-4111-91A1-81D151A1E18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57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E16121-F1A1-4191-A1D1-91E11111711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8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9151D1-A1D1-4161-81E1-C1D1E181119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4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0141A1-B191-41F1-A1E1-013101E1E12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218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C1E191-11A1-41B1-81B1-F1211181D13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135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B10131-F1B1-4161-9161-716101B1A10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567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61F181-31D1-4191-81B1-91E1B151110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388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715101-0151-41A1-B1E1-C191F131C17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839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116181-6181-4191-8101-41012181B1F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22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4111C1-51B1-41D1-B1D1-C191C161318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31F181-D101-41B1-8111-C1316191F15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028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8111D1-5101-41F1-B161-41F1918101F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38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8131F1-9121-4101-9171-41116151017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2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313161-4161-41D1-81C1-A151F151D14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29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015171-0141-4171-8161-7151414181D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64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5101F1-1161-41F1-B181-C18101C1B1A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4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87488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152280" y="76320"/>
            <a:ext cx="8915040" cy="632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87488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52280" y="76320"/>
            <a:ext cx="8915040" cy="632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6480" y="1241640"/>
            <a:ext cx="9137160" cy="92520"/>
          </a:xfrm>
          <a:prstGeom prst="rect">
            <a:avLst/>
          </a:prstGeom>
          <a:solidFill>
            <a:srgbClr val="B3D1F0"/>
          </a:solidFill>
        </p:spPr>
      </p:sp>
      <p:sp>
        <p:nvSpPr>
          <p:cNvPr id="22" name="CustomShape 2"/>
          <p:cNvSpPr/>
          <p:nvPr/>
        </p:nvSpPr>
        <p:spPr>
          <a:xfrm>
            <a:off x="6480" y="1335240"/>
            <a:ext cx="9137160" cy="223920"/>
          </a:xfrm>
          <a:prstGeom prst="rect">
            <a:avLst/>
          </a:prstGeom>
          <a:gradFill>
            <a:gsLst>
              <a:gs pos="0">
                <a:srgbClr val="3568C7"/>
              </a:gs>
              <a:gs pos="100000">
                <a:srgbClr val="A8BEE7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6480" y="1219320"/>
            <a:ext cx="9137160" cy="22680"/>
          </a:xfrm>
          <a:prstGeom prst="rect">
            <a:avLst/>
          </a:prstGeom>
          <a:gradFill>
            <a:gsLst>
              <a:gs pos="0">
                <a:srgbClr val="1822CD"/>
              </a:gs>
              <a:gs pos="100000">
                <a:srgbClr val="878CE5"/>
              </a:gs>
            </a:gsLst>
            <a:lin ang="5400000"/>
          </a:gradFill>
        </p:spPr>
      </p:sp>
      <p:sp>
        <p:nvSpPr>
          <p:cNvPr id="3" name="CustomShape 4"/>
          <p:cNvSpPr/>
          <p:nvPr/>
        </p:nvSpPr>
        <p:spPr>
          <a:xfrm>
            <a:off x="6480" y="1554840"/>
            <a:ext cx="9137160" cy="44280"/>
          </a:xfrm>
          <a:prstGeom prst="rect">
            <a:avLst/>
          </a:prstGeom>
          <a:gradFill>
            <a:gsLst>
              <a:gs pos="0">
                <a:srgbClr val="A8BEE7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4" name="CustomShape 5"/>
          <p:cNvSpPr/>
          <p:nvPr/>
        </p:nvSpPr>
        <p:spPr>
          <a:xfrm>
            <a:off x="6480" y="1327680"/>
            <a:ext cx="9137160" cy="44280"/>
          </a:xfrm>
          <a:prstGeom prst="rect">
            <a:avLst/>
          </a:prstGeom>
          <a:gradFill>
            <a:gsLst>
              <a:gs pos="0">
                <a:srgbClr val="B3D1F0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5" name="CustomShape 6"/>
          <p:cNvSpPr/>
          <p:nvPr/>
        </p:nvSpPr>
        <p:spPr>
          <a:xfrm>
            <a:off x="0" y="0"/>
            <a:ext cx="9143640" cy="1218960"/>
          </a:xfrm>
          <a:prstGeom prst="rect">
            <a:avLst/>
          </a:prstGeom>
          <a:blipFill>
            <a:blip r:embed="rId14"/>
            <a:tile/>
          </a:blipFill>
        </p:spPr>
      </p:sp>
      <p:sp>
        <p:nvSpPr>
          <p:cNvPr id="6" name="CustomShape 7"/>
          <p:cNvSpPr/>
          <p:nvPr/>
        </p:nvSpPr>
        <p:spPr>
          <a:xfrm>
            <a:off x="3240" y="1600200"/>
            <a:ext cx="9140400" cy="151920"/>
          </a:xfrm>
          <a:prstGeom prst="rect">
            <a:avLst/>
          </a:prstGeom>
          <a:gradFill>
            <a:gsLst>
              <a:gs pos="0">
                <a:srgbClr val="777777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7" name="CustomShape 8"/>
          <p:cNvSpPr/>
          <p:nvPr/>
        </p:nvSpPr>
        <p:spPr>
          <a:xfrm>
            <a:off x="4680" y="1184400"/>
            <a:ext cx="9138960" cy="74160"/>
          </a:xfrm>
          <a:prstGeom prst="rect">
            <a:avLst/>
          </a:prstGeom>
          <a:solidFill>
            <a:srgbClr val="777777"/>
          </a:solidFill>
        </p:spPr>
      </p:sp>
      <p:sp>
        <p:nvSpPr>
          <p:cNvPr id="8" name="CustomShape 9"/>
          <p:cNvSpPr/>
          <p:nvPr/>
        </p:nvSpPr>
        <p:spPr>
          <a:xfrm>
            <a:off x="0" y="0"/>
            <a:ext cx="9143640" cy="3504960"/>
          </a:xfrm>
          <a:prstGeom prst="rect">
            <a:avLst/>
          </a:prstGeom>
          <a:blipFill>
            <a:blip r:embed="rId14"/>
            <a:tile/>
          </a:blipFill>
        </p:spPr>
      </p:sp>
      <p:sp>
        <p:nvSpPr>
          <p:cNvPr id="9" name="CustomShape 10"/>
          <p:cNvSpPr/>
          <p:nvPr/>
        </p:nvSpPr>
        <p:spPr>
          <a:xfrm>
            <a:off x="0" y="3508920"/>
            <a:ext cx="9137160" cy="91440"/>
          </a:xfrm>
          <a:prstGeom prst="rect">
            <a:avLst/>
          </a:prstGeom>
          <a:solidFill>
            <a:srgbClr val="B3D1F0"/>
          </a:solidFill>
        </p:spPr>
      </p:sp>
      <p:sp>
        <p:nvSpPr>
          <p:cNvPr id="10" name="CustomShape 11"/>
          <p:cNvSpPr/>
          <p:nvPr/>
        </p:nvSpPr>
        <p:spPr>
          <a:xfrm>
            <a:off x="0" y="3600720"/>
            <a:ext cx="9137160" cy="221040"/>
          </a:xfrm>
          <a:prstGeom prst="rect">
            <a:avLst/>
          </a:prstGeom>
          <a:gradFill>
            <a:gsLst>
              <a:gs pos="0">
                <a:srgbClr val="3568C7"/>
              </a:gs>
              <a:gs pos="100000">
                <a:srgbClr val="A8BEE7"/>
              </a:gs>
            </a:gsLst>
            <a:lin ang="5400000"/>
          </a:gradFill>
        </p:spPr>
      </p:sp>
      <p:sp>
        <p:nvSpPr>
          <p:cNvPr id="11" name="CustomShape 12"/>
          <p:cNvSpPr/>
          <p:nvPr/>
        </p:nvSpPr>
        <p:spPr>
          <a:xfrm>
            <a:off x="0" y="3486240"/>
            <a:ext cx="9137160" cy="22680"/>
          </a:xfrm>
          <a:prstGeom prst="rect">
            <a:avLst/>
          </a:prstGeom>
          <a:gradFill>
            <a:gsLst>
              <a:gs pos="0">
                <a:srgbClr val="1822CD"/>
              </a:gs>
              <a:gs pos="100000">
                <a:srgbClr val="878CE5"/>
              </a:gs>
            </a:gsLst>
            <a:lin ang="5400000"/>
          </a:gradFill>
        </p:spPr>
      </p:sp>
      <p:sp>
        <p:nvSpPr>
          <p:cNvPr id="12" name="CustomShape 13"/>
          <p:cNvSpPr/>
          <p:nvPr/>
        </p:nvSpPr>
        <p:spPr>
          <a:xfrm>
            <a:off x="0" y="3817800"/>
            <a:ext cx="9137160" cy="43560"/>
          </a:xfrm>
          <a:prstGeom prst="rect">
            <a:avLst/>
          </a:prstGeom>
          <a:gradFill>
            <a:gsLst>
              <a:gs pos="0">
                <a:srgbClr val="A8BEE7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13" name="CustomShape 14"/>
          <p:cNvSpPr/>
          <p:nvPr/>
        </p:nvSpPr>
        <p:spPr>
          <a:xfrm>
            <a:off x="0" y="3593160"/>
            <a:ext cx="9137160" cy="43560"/>
          </a:xfrm>
          <a:prstGeom prst="rect">
            <a:avLst/>
          </a:prstGeom>
          <a:gradFill>
            <a:gsLst>
              <a:gs pos="0">
                <a:srgbClr val="B3D1F0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14" name="CustomShape 15"/>
          <p:cNvSpPr/>
          <p:nvPr/>
        </p:nvSpPr>
        <p:spPr>
          <a:xfrm>
            <a:off x="3240" y="3886200"/>
            <a:ext cx="9140400" cy="151920"/>
          </a:xfrm>
          <a:prstGeom prst="rect">
            <a:avLst/>
          </a:prstGeom>
          <a:gradFill>
            <a:gsLst>
              <a:gs pos="0">
                <a:srgbClr val="777777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5" name="CustomShape 16"/>
          <p:cNvSpPr/>
          <p:nvPr/>
        </p:nvSpPr>
        <p:spPr>
          <a:xfrm>
            <a:off x="0" y="3470400"/>
            <a:ext cx="9138960" cy="74160"/>
          </a:xfrm>
          <a:prstGeom prst="rect">
            <a:avLst/>
          </a:prstGeom>
          <a:solidFill>
            <a:srgbClr val="777777"/>
          </a:solidFill>
        </p:spPr>
      </p:sp>
      <p:sp>
        <p:nvSpPr>
          <p:cNvPr id="16" name="PlaceHolder 17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Click to edit the title text formatCliquez et modifiez le titre</a:t>
            </a:r>
            <a:endParaRPr/>
          </a:p>
        </p:txBody>
      </p:sp>
      <p:sp>
        <p:nvSpPr>
          <p:cNvPr id="17" name="PlaceHolder 1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8" name="PlaceHolder 1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9" name="PlaceHolder 2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61C171-9181-4131-91D1-F1E101612111}" type="slidenum">
              <a:rPr lang="en-US">
                <a:solidFill>
                  <a:srgbClr val="000000"/>
                </a:solidFill>
                <a:latin typeface="Lucida Grande"/>
              </a:rPr>
              <a:t>‹#›</a:t>
            </a:fld>
            <a:endParaRPr/>
          </a:p>
        </p:txBody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480" y="1241640"/>
            <a:ext cx="9137160" cy="92520"/>
          </a:xfrm>
          <a:prstGeom prst="rect">
            <a:avLst/>
          </a:prstGeom>
          <a:solidFill>
            <a:srgbClr val="B3D1F0"/>
          </a:solidFill>
        </p:spPr>
      </p:sp>
      <p:sp>
        <p:nvSpPr>
          <p:cNvPr id="54" name="CustomShape 2"/>
          <p:cNvSpPr/>
          <p:nvPr/>
        </p:nvSpPr>
        <p:spPr>
          <a:xfrm>
            <a:off x="6480" y="1335240"/>
            <a:ext cx="9137160" cy="223920"/>
          </a:xfrm>
          <a:prstGeom prst="rect">
            <a:avLst/>
          </a:prstGeom>
          <a:gradFill>
            <a:gsLst>
              <a:gs pos="0">
                <a:srgbClr val="3568C7"/>
              </a:gs>
              <a:gs pos="100000">
                <a:srgbClr val="A8BEE7"/>
              </a:gs>
            </a:gsLst>
            <a:lin ang="5400000"/>
          </a:gradFill>
        </p:spPr>
      </p:sp>
      <p:sp>
        <p:nvSpPr>
          <p:cNvPr id="55" name="CustomShape 3"/>
          <p:cNvSpPr/>
          <p:nvPr/>
        </p:nvSpPr>
        <p:spPr>
          <a:xfrm>
            <a:off x="6480" y="1219320"/>
            <a:ext cx="9137160" cy="22680"/>
          </a:xfrm>
          <a:prstGeom prst="rect">
            <a:avLst/>
          </a:prstGeom>
          <a:gradFill>
            <a:gsLst>
              <a:gs pos="0">
                <a:srgbClr val="1822CD"/>
              </a:gs>
              <a:gs pos="100000">
                <a:srgbClr val="878CE5"/>
              </a:gs>
            </a:gsLst>
            <a:lin ang="5400000"/>
          </a:gradFill>
        </p:spPr>
      </p:sp>
      <p:sp>
        <p:nvSpPr>
          <p:cNvPr id="56" name="CustomShape 4"/>
          <p:cNvSpPr/>
          <p:nvPr/>
        </p:nvSpPr>
        <p:spPr>
          <a:xfrm>
            <a:off x="6480" y="1554840"/>
            <a:ext cx="9137160" cy="44280"/>
          </a:xfrm>
          <a:prstGeom prst="rect">
            <a:avLst/>
          </a:prstGeom>
          <a:gradFill>
            <a:gsLst>
              <a:gs pos="0">
                <a:srgbClr val="A8BEE7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57" name="CustomShape 5"/>
          <p:cNvSpPr/>
          <p:nvPr/>
        </p:nvSpPr>
        <p:spPr>
          <a:xfrm>
            <a:off x="6480" y="1327680"/>
            <a:ext cx="9137160" cy="44280"/>
          </a:xfrm>
          <a:prstGeom prst="rect">
            <a:avLst/>
          </a:prstGeom>
          <a:gradFill>
            <a:gsLst>
              <a:gs pos="0">
                <a:srgbClr val="B3D1F0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58" name="CustomShape 6"/>
          <p:cNvSpPr/>
          <p:nvPr/>
        </p:nvSpPr>
        <p:spPr>
          <a:xfrm>
            <a:off x="0" y="0"/>
            <a:ext cx="9143640" cy="1218960"/>
          </a:xfrm>
          <a:prstGeom prst="rect">
            <a:avLst/>
          </a:prstGeom>
          <a:blipFill>
            <a:blip r:embed="rId14"/>
            <a:tile/>
          </a:blipFill>
        </p:spPr>
      </p:sp>
      <p:sp>
        <p:nvSpPr>
          <p:cNvPr id="59" name="CustomShape 7"/>
          <p:cNvSpPr/>
          <p:nvPr/>
        </p:nvSpPr>
        <p:spPr>
          <a:xfrm>
            <a:off x="3240" y="1600200"/>
            <a:ext cx="9140400" cy="151920"/>
          </a:xfrm>
          <a:prstGeom prst="rect">
            <a:avLst/>
          </a:prstGeom>
          <a:gradFill>
            <a:gsLst>
              <a:gs pos="0">
                <a:srgbClr val="777777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60" name="CustomShape 8"/>
          <p:cNvSpPr/>
          <p:nvPr/>
        </p:nvSpPr>
        <p:spPr>
          <a:xfrm>
            <a:off x="4680" y="1184400"/>
            <a:ext cx="9138960" cy="74160"/>
          </a:xfrm>
          <a:prstGeom prst="rect">
            <a:avLst/>
          </a:prstGeom>
          <a:solidFill>
            <a:srgbClr val="777777"/>
          </a:solidFill>
        </p:spPr>
      </p:sp>
      <p:sp>
        <p:nvSpPr>
          <p:cNvPr id="61" name="PlaceHolder 9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Click to edit the title text formatClick to edit Master title style</a:t>
            </a:r>
            <a:endParaRPr/>
          </a:p>
        </p:txBody>
      </p:sp>
      <p:sp>
        <p:nvSpPr>
          <p:cNvPr id="62" name="PlaceHolder 10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Second level</a:t>
            </a:r>
            <a:endParaRPr/>
          </a:p>
          <a:p>
            <a:pPr lvl="1"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Third level</a:t>
            </a:r>
            <a:endParaRPr/>
          </a:p>
          <a:p>
            <a:pPr lvl="2">
              <a:buFont typeface="Wingdings" charset="2"/>
              <a:buChar char="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Fourth level</a:t>
            </a:r>
            <a:endParaRPr/>
          </a:p>
          <a:p>
            <a:pPr lvl="3">
              <a:buFont typeface="Times"/>
              <a:buChar char="•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Fifth level</a:t>
            </a:r>
            <a:endParaRPr/>
          </a:p>
        </p:txBody>
      </p:sp>
      <p:sp>
        <p:nvSpPr>
          <p:cNvPr id="63" name="PlaceHolder 11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4" name="PlaceHolder 12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5" name="PlaceHolder 13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A14161-D131-4181-B1D1-3111F1C1A111}" type="slidenum">
              <a:rPr lang="en-US">
                <a:solidFill>
                  <a:srgbClr val="000000"/>
                </a:solidFill>
                <a:latin typeface="Lucida Grande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bdullah@bracuniversity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5800" y="1752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CSE 110: Programming Language I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371600" y="41148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Grande"/>
              </a:rPr>
              <a:t>Matin Saad Abdullah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u="sng">
                <a:solidFill>
                  <a:srgbClr val="FF9218"/>
                </a:solidFill>
                <a:latin typeface="Lucida Grande"/>
                <a:hlinkClick r:id="rId3"/>
              </a:rPr>
              <a:t>mabdullah@bracuniversity.net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Grande"/>
              </a:rPr>
              <a:t>UB 1222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Data types and variables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64724" y="1661920"/>
            <a:ext cx="7957800" cy="3881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 dirty="0">
                <a:solidFill>
                  <a:srgbClr val="000000"/>
                </a:solidFill>
                <a:latin typeface="Lucida Grande"/>
              </a:rPr>
              <a:t>Data types - simple to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complex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- for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integers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whole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numbers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>
                <a:solidFill>
                  <a:srgbClr val="000000"/>
                </a:solidFill>
                <a:latin typeface="Lucida Grande"/>
              </a:rPr>
              <a:t>double - for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numbers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with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fractional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parts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>
                <a:solidFill>
                  <a:srgbClr val="000000"/>
                </a:solidFill>
                <a:latin typeface="Lucida Grande"/>
              </a:rPr>
              <a:t>String - for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text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Button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- a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button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on a GUI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>
                <a:solidFill>
                  <a:srgbClr val="000000"/>
                </a:solidFill>
                <a:latin typeface="Lucida Grande"/>
              </a:rPr>
              <a:t>Point - for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representing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points in a plane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 dirty="0">
                <a:solidFill>
                  <a:srgbClr val="000000"/>
                </a:solidFill>
                <a:latin typeface="Lucida Grande"/>
              </a:rPr>
              <a:t>Variables store data in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named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locations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every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variable must have 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declared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type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0720" y="22860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Primitive types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85800" y="2133720"/>
            <a:ext cx="7772040" cy="4419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Java has eight primitive types: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>
                <a:solidFill>
                  <a:srgbClr val="000000"/>
                </a:solidFill>
                <a:latin typeface="Courier New"/>
              </a:rPr>
              <a:t>byte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short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long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float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double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char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boolean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Primitive types have literal values and can be manipulated with built-in operators. E.g.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ourier New"/>
              </a:rPr>
              <a:t>2 + 3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Eight Simple Data Types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byte, short, char, int, long, float, and double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char is 16 bit unsigned –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Unicode, not ASCII (range 0 - 65535)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fully international character set, represent all of the characters found in all human languages</a:t>
            </a:r>
            <a:endParaRPr/>
          </a:p>
          <a:p>
            <a:endParaRPr/>
          </a:p>
          <a:p>
            <a:r>
              <a:rPr lang="fr-FR" sz="2000">
                <a:solidFill>
                  <a:srgbClr val="000000"/>
                </a:solidFill>
                <a:latin typeface="Lucida Grande"/>
              </a:rPr>
              <a:t>example:</a:t>
            </a:r>
            <a:endParaRPr/>
          </a:p>
          <a:p>
            <a:r>
              <a:rPr lang="fr-FR" sz="2400">
                <a:solidFill>
                  <a:srgbClr val="000000"/>
                </a:solidFill>
                <a:latin typeface="Lucida Grande"/>
              </a:rPr>
              <a:t>	char ch = ‘X’ 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 Integer Types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integer(no unsigned types)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8-bit </a:t>
            </a:r>
            <a:r>
              <a:rPr lang="fr-FR" sz="2800" i="1">
                <a:solidFill>
                  <a:srgbClr val="CCCCCC"/>
                </a:solidFill>
                <a:latin typeface="Lucida Grande"/>
              </a:rPr>
              <a:t>byte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16-bit </a:t>
            </a:r>
            <a:r>
              <a:rPr lang="fr-FR" sz="2800" i="1">
                <a:solidFill>
                  <a:srgbClr val="CCCCCC"/>
                </a:solidFill>
                <a:latin typeface="Lucida Grande"/>
              </a:rPr>
              <a:t>short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32-bit </a:t>
            </a:r>
            <a:r>
              <a:rPr lang="fr-FR" sz="2800" i="1">
                <a:solidFill>
                  <a:srgbClr val="CCCCCC"/>
                </a:solidFill>
                <a:latin typeface="Lucida Grande"/>
              </a:rPr>
              <a:t>int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64-bit </a:t>
            </a:r>
            <a:r>
              <a:rPr lang="fr-FR" sz="2800" i="1">
                <a:solidFill>
                  <a:srgbClr val="CCCCCC"/>
                </a:solidFill>
                <a:latin typeface="Lucida Grande"/>
              </a:rPr>
              <a:t>long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Ranges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>
                <a:solidFill>
                  <a:srgbClr val="003399"/>
                </a:solidFill>
                <a:latin typeface="Lucida Grande"/>
              </a:rPr>
              <a:t>Name   Width        Range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byte            8          -128 to 127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short         16          -32,768 to 32,767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float          32          3.4e-038 to 3.4e+038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double       64          1.7e-308 to 1.7e+308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Floating - Point Types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Floating Point type</a:t>
            </a:r>
            <a:endParaRPr/>
          </a:p>
          <a:p>
            <a:pPr>
              <a:lnSpc>
                <a:spcPct val="100000"/>
              </a:lnSpc>
            </a:pPr>
            <a:r>
              <a:rPr lang="fr-FR" sz="3600" i="1">
                <a:solidFill>
                  <a:srgbClr val="CCCCCC"/>
                </a:solidFill>
                <a:latin typeface="Lucida Grande"/>
              </a:rPr>
              <a:t>float</a:t>
            </a:r>
            <a:r>
              <a:rPr lang="fr-FR" sz="3600">
                <a:solidFill>
                  <a:srgbClr val="000000"/>
                </a:solidFill>
                <a:latin typeface="Lucida Grande"/>
              </a:rPr>
              <a:t>    32-bit  </a:t>
            </a:r>
            <a:r>
              <a:rPr lang="fr-FR" sz="3600" i="1">
                <a:solidFill>
                  <a:srgbClr val="CCCCCC"/>
                </a:solidFill>
                <a:latin typeface="Lucida Grande"/>
              </a:rPr>
              <a:t>	</a:t>
            </a:r>
            <a:r>
              <a:rPr lang="fr-FR" sz="3600">
                <a:solidFill>
                  <a:srgbClr val="003399"/>
                </a:solidFill>
                <a:latin typeface="Lucida Grande"/>
              </a:rPr>
              <a:t>3.4 e-038 to 3.4 e+038</a:t>
            </a:r>
            <a:endParaRPr/>
          </a:p>
          <a:p>
            <a:pPr>
              <a:lnSpc>
                <a:spcPct val="100000"/>
              </a:lnSpc>
            </a:pPr>
            <a:r>
              <a:rPr lang="fr-FR" sz="3600" i="1">
                <a:solidFill>
                  <a:srgbClr val="CCCCCC"/>
                </a:solidFill>
                <a:latin typeface="Lucida Grande"/>
              </a:rPr>
              <a:t>double</a:t>
            </a:r>
            <a:r>
              <a:rPr lang="fr-FR" sz="3600">
                <a:solidFill>
                  <a:srgbClr val="000000"/>
                </a:solidFill>
                <a:latin typeface="Lucida Grande"/>
              </a:rPr>
              <a:t> 64-bit  </a:t>
            </a:r>
            <a:r>
              <a:rPr lang="fr-FR" sz="3600" i="1">
                <a:solidFill>
                  <a:srgbClr val="CCCCCC"/>
                </a:solidFill>
                <a:latin typeface="Lucida Grande"/>
              </a:rPr>
              <a:t>	</a:t>
            </a:r>
            <a:r>
              <a:rPr lang="fr-FR" sz="3600">
                <a:solidFill>
                  <a:srgbClr val="003399"/>
                </a:solidFill>
                <a:latin typeface="Lucida Grande"/>
              </a:rPr>
              <a:t>1.7 e-308 to 1.7 e+308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Boolean Types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standard type for only logical values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has values </a:t>
            </a:r>
            <a:r>
              <a:rPr lang="fr-FR" sz="3200">
                <a:solidFill>
                  <a:srgbClr val="1822CD"/>
                </a:solidFill>
                <a:latin typeface="Courier New"/>
              </a:rPr>
              <a:t>true</a:t>
            </a:r>
            <a:r>
              <a:rPr lang="fr-FR" sz="3200">
                <a:solidFill>
                  <a:srgbClr val="000000"/>
                </a:solidFill>
                <a:latin typeface="Lucida Grande"/>
              </a:rPr>
              <a:t> and </a:t>
            </a:r>
            <a:r>
              <a:rPr lang="fr-FR" sz="3200">
                <a:solidFill>
                  <a:srgbClr val="1822CD"/>
                </a:solidFill>
                <a:latin typeface="Courier New"/>
              </a:rPr>
              <a:t>false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no conversion between ‘int’ and ‘boolean’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Declaring Variables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All variables must be declared before can be used</a:t>
            </a:r>
            <a:endParaRPr/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1822CD"/>
                </a:solidFill>
                <a:latin typeface="Lucida Grande"/>
              </a:rPr>
              <a:t>	 type identifier [= value] 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	int count, total;</a:t>
            </a:r>
            <a:endParaRPr/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	String sentence;</a:t>
            </a:r>
            <a:endParaRPr/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	boolean done;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Initializing Variables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85800" y="1981080"/>
            <a:ext cx="830556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 Initializing is mandatory before accessing a variable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int count = 10, total = 0;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String sentence = "Hello there.";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boolean done = false;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600">
                <a:solidFill>
                  <a:srgbClr val="1822CD"/>
                </a:solidFill>
                <a:latin typeface="Lucida Grande"/>
              </a:rPr>
              <a:t>Floating point literals in Java default to </a:t>
            </a:r>
            <a:r>
              <a:rPr lang="fr-FR" sz="3600" b="1">
                <a:solidFill>
                  <a:srgbClr val="000000"/>
                </a:solidFill>
                <a:latin typeface="Lucida Grande"/>
              </a:rPr>
              <a:t>double</a:t>
            </a:r>
            <a:r>
              <a:rPr lang="fr-FR" sz="3600" i="1">
                <a:solidFill>
                  <a:srgbClr val="000000"/>
                </a:solidFill>
                <a:latin typeface="Lucida Grand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Initial Java Program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0" y="1752480"/>
            <a:ext cx="91436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public class Test1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public static void main(String[] args)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int x;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int y;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x = 2;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y = 3;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System.out.println (x + 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}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Comments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0" y="1417680"/>
            <a:ext cx="9144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3100" dirty="0">
                <a:solidFill>
                  <a:srgbClr val="000000"/>
                </a:solidFill>
                <a:latin typeface="Lucida Grande"/>
              </a:rPr>
              <a:t>Java programs </a:t>
            </a:r>
            <a:r>
              <a:rPr lang="fr-FR" sz="3100" dirty="0" err="1">
                <a:solidFill>
                  <a:srgbClr val="000000"/>
                </a:solidFill>
                <a:latin typeface="Lucida Grande"/>
              </a:rPr>
              <a:t>can</a:t>
            </a:r>
            <a:r>
              <a:rPr lang="fr-FR" sz="3100" dirty="0">
                <a:solidFill>
                  <a:srgbClr val="000000"/>
                </a:solidFill>
                <a:latin typeface="Lucida Grande"/>
              </a:rPr>
              <a:t> have </a:t>
            </a:r>
            <a:r>
              <a:rPr lang="fr-FR" sz="3100" dirty="0" err="1">
                <a:solidFill>
                  <a:srgbClr val="000000"/>
                </a:solidFill>
                <a:latin typeface="Lucida Grande"/>
              </a:rPr>
              <a:t>three</a:t>
            </a:r>
            <a:r>
              <a:rPr lang="fr-FR" sz="31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100" dirty="0" err="1">
                <a:solidFill>
                  <a:srgbClr val="000000"/>
                </a:solidFill>
                <a:latin typeface="Lucida Grande"/>
              </a:rPr>
              <a:t>kinds</a:t>
            </a:r>
            <a:r>
              <a:rPr lang="fr-FR" sz="3100" dirty="0">
                <a:solidFill>
                  <a:srgbClr val="000000"/>
                </a:solidFill>
                <a:latin typeface="Lucida Grande"/>
              </a:rPr>
              <a:t> of </a:t>
            </a:r>
            <a:r>
              <a:rPr lang="fr-FR" sz="3100" dirty="0" err="1">
                <a:solidFill>
                  <a:srgbClr val="000000"/>
                </a:solidFill>
                <a:latin typeface="Lucida Grande"/>
              </a:rPr>
              <a:t>comments</a:t>
            </a:r>
            <a:r>
              <a:rPr lang="fr-FR" sz="3100" dirty="0" smtClean="0">
                <a:solidFill>
                  <a:srgbClr val="000000"/>
                </a:solidFill>
                <a:latin typeface="Lucida Grande"/>
              </a:rPr>
              <a:t>:</a:t>
            </a:r>
            <a:endParaRPr sz="3100" dirty="0"/>
          </a:p>
          <a:p>
            <a:pPr lvl="1">
              <a:lnSpc>
                <a:spcPct val="130000"/>
              </a:lnSpc>
              <a:buFont typeface="Wingdings" charset="2"/>
              <a:buChar char=""/>
            </a:pPr>
            <a:r>
              <a:rPr lang="fr-FR" sz="2800" b="1" dirty="0">
                <a:solidFill>
                  <a:srgbClr val="000000"/>
                </a:solidFill>
                <a:latin typeface="Lucida Grande"/>
              </a:rPr>
              <a:t>Single-Line </a:t>
            </a:r>
            <a:r>
              <a:rPr lang="fr-FR" sz="2800" b="1" dirty="0" err="1">
                <a:solidFill>
                  <a:srgbClr val="000000"/>
                </a:solidFill>
                <a:latin typeface="Lucida Grande"/>
              </a:rPr>
              <a:t>Comments</a:t>
            </a:r>
            <a:endParaRPr dirty="0"/>
          </a:p>
          <a:p>
            <a:pPr lvl="2">
              <a:lnSpc>
                <a:spcPct val="130000"/>
              </a:lnSpc>
            </a:pPr>
            <a:r>
              <a:rPr lang="fr-FR" sz="2400" b="1" dirty="0" smtClean="0">
                <a:solidFill>
                  <a:srgbClr val="000000"/>
                </a:solidFill>
                <a:latin typeface="Lucida Grande"/>
              </a:rPr>
              <a:t>	//</a:t>
            </a:r>
            <a:endParaRPr dirty="0"/>
          </a:p>
          <a:p>
            <a:pPr>
              <a:lnSpc>
                <a:spcPct val="130000"/>
              </a:lnSpc>
            </a:pPr>
            <a:endParaRPr dirty="0"/>
          </a:p>
          <a:p>
            <a:pPr lvl="1">
              <a:lnSpc>
                <a:spcPct val="130000"/>
              </a:lnSpc>
              <a:buFont typeface="Wingdings" charset="2"/>
              <a:buChar char=""/>
            </a:pPr>
            <a:r>
              <a:rPr lang="fr-FR" sz="2800" b="1" dirty="0">
                <a:solidFill>
                  <a:srgbClr val="000000"/>
                </a:solidFill>
                <a:latin typeface="Lucida Grande"/>
              </a:rPr>
              <a:t>Block </a:t>
            </a:r>
            <a:r>
              <a:rPr lang="fr-FR" sz="2800" b="1" dirty="0" err="1">
                <a:solidFill>
                  <a:srgbClr val="000000"/>
                </a:solidFill>
                <a:latin typeface="Lucida Grande"/>
              </a:rPr>
              <a:t>Comments</a:t>
            </a:r>
            <a:r>
              <a:rPr lang="fr-FR" sz="2800" b="1" dirty="0">
                <a:solidFill>
                  <a:srgbClr val="000000"/>
                </a:solidFill>
                <a:latin typeface="Lucida Grande"/>
              </a:rPr>
              <a:t> </a:t>
            </a:r>
            <a:endParaRPr dirty="0"/>
          </a:p>
          <a:p>
            <a:pPr lvl="2">
              <a:lnSpc>
                <a:spcPct val="130000"/>
              </a:lnSpc>
              <a:buFont typeface="Wingdings" charset="2"/>
              <a:buChar char=""/>
            </a:pP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General: </a:t>
            </a:r>
            <a:endParaRPr lang="fr-FR" sz="2400" b="1" dirty="0" smtClean="0">
              <a:solidFill>
                <a:srgbClr val="000000"/>
              </a:solidFill>
              <a:latin typeface="Lucida Grande"/>
            </a:endParaRPr>
          </a:p>
          <a:p>
            <a:pPr lvl="2">
              <a:lnSpc>
                <a:spcPct val="130000"/>
              </a:lnSpc>
            </a:pP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	</a:t>
            </a:r>
            <a:r>
              <a:rPr lang="fr-FR" sz="2400" b="1" dirty="0" smtClean="0">
                <a:solidFill>
                  <a:srgbClr val="000000"/>
                </a:solidFill>
                <a:latin typeface="Lucida Grande"/>
              </a:rPr>
              <a:t>/* </a:t>
            </a: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*/</a:t>
            </a:r>
            <a:endParaRPr dirty="0"/>
          </a:p>
          <a:p>
            <a:pPr lvl="2">
              <a:lnSpc>
                <a:spcPct val="130000"/>
              </a:lnSpc>
              <a:buFont typeface="Wingdings" charset="2"/>
              <a:buChar char=""/>
            </a:pP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Documentation </a:t>
            </a:r>
            <a:r>
              <a:rPr lang="fr-FR" sz="2400" b="1" dirty="0" err="1">
                <a:solidFill>
                  <a:srgbClr val="000000"/>
                </a:solidFill>
                <a:latin typeface="Lucida Grande"/>
              </a:rPr>
              <a:t>Comments</a:t>
            </a: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:</a:t>
            </a:r>
            <a:endParaRPr dirty="0"/>
          </a:p>
          <a:p>
            <a:pPr lvl="4">
              <a:lnSpc>
                <a:spcPct val="130000"/>
              </a:lnSpc>
            </a:pPr>
            <a:r>
              <a:rPr lang="fr-FR" sz="2000" b="1" dirty="0">
                <a:solidFill>
                  <a:srgbClr val="000000"/>
                </a:solidFill>
                <a:latin typeface="Lucida Grande"/>
              </a:rPr>
              <a:t>/**</a:t>
            </a:r>
            <a:endParaRPr dirty="0"/>
          </a:p>
          <a:p>
            <a:pPr lvl="4">
              <a:lnSpc>
                <a:spcPct val="130000"/>
              </a:lnSpc>
            </a:pPr>
            <a:r>
              <a:rPr lang="fr-FR" sz="2000" b="1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b="1" dirty="0" smtClean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Lucida Grande"/>
              </a:rPr>
              <a:t>*/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1600200"/>
            <a:ext cx="9143640" cy="5257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// StringVsId.java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// contrast strings and identifiers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class StringVsId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public static void main(String[] args)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String hello = "Hello, world!";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String stringVary;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stringVary = hello;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System.out.println(stringVary);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stringVary = "hello";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System.out.println(stringVary);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}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523880" y="457200"/>
            <a:ext cx="6400440" cy="6998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Scope of variables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Java allows variables to be declared within a block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A block defines </a:t>
            </a:r>
            <a:r>
              <a:rPr lang="fr-FR" sz="2800" i="1">
                <a:solidFill>
                  <a:srgbClr val="1822CD"/>
                </a:solidFill>
                <a:latin typeface="Lucida Grande"/>
              </a:rPr>
              <a:t>Scope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>
                <a:solidFill>
                  <a:srgbClr val="1822CD"/>
                </a:solidFill>
                <a:latin typeface="Lucida Grande"/>
              </a:rPr>
              <a:t>Each</a:t>
            </a:r>
            <a:r>
              <a:rPr lang="fr-FR" sz="2000" i="1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time stating a new block, new scope created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Generally two types of scopes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defined by ‘classes’ &amp; ‘methods’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Variables declared inside a scope are not visible outside.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Scope can be nested.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Scope of variables (cont..)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1752480"/>
            <a:ext cx="9143640" cy="5105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public class Scope {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public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) {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x;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x = 10;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{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y = 20; //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known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only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in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block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System.out.println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(x + y);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}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y = 100;  //    ERROR !! y not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known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here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x = 200;  //    x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is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still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known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here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}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}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Scope of variables (cont..)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0" y="1676520"/>
            <a:ext cx="9143640" cy="5181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public class Scope2 {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public static void main(String[] args) {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int x = 0;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{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    int y = 100;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    System.out.println (x + y);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    y = 10;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    int y = 200; // Compile Error- already defined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}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int y ; // creates new variables ‘y’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}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000" b="1">
                <a:solidFill>
                  <a:srgbClr val="1822CD"/>
                </a:solidFill>
                <a:latin typeface="Lucida Grande"/>
              </a:rPr>
              <a:t>Type Conversion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Java’s automatic conversion occurs when -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Two types are compatible</a:t>
            </a:r>
            <a:endParaRPr/>
          </a:p>
          <a:p>
            <a:pPr lvl="1">
              <a:buFont typeface="Wingdings" charset="2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e.g numeric types(int, float) are not compatible with ‘char’ or ‘boolean’</a:t>
            </a:r>
            <a:endParaRPr/>
          </a:p>
          <a:p>
            <a:pPr lvl="1">
              <a:buFont typeface="Wingdings" charset="2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‘char’ and ‘boolean’ are not compatible with each other.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Destination type as larger than source type</a:t>
            </a:r>
            <a:endParaRPr/>
          </a:p>
          <a:p>
            <a:pPr lvl="1">
              <a:buFont typeface="Wingdings" charset="2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e.g. ‘int’ type is always large enough to hold ‘byte’ type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This type of conversion is ‘</a:t>
            </a:r>
            <a:r>
              <a:rPr lang="fr-FR" sz="2800">
                <a:solidFill>
                  <a:srgbClr val="CCCCCC"/>
                </a:solidFill>
                <a:latin typeface="Lucida Grande"/>
              </a:rPr>
              <a:t>widening conversion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000" b="1">
                <a:solidFill>
                  <a:srgbClr val="1822CD"/>
                </a:solidFill>
                <a:latin typeface="Lucida Grande"/>
              </a:rPr>
              <a:t> Incompatible Type Casting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If it necessary to assign an ‘int’ to a ‘byte’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This conversion will not perform automatically, as ‘byte’ is smaller than ‘int’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This type of conversion is called ‘</a:t>
            </a:r>
            <a:r>
              <a:rPr lang="fr-FR" sz="2400">
                <a:solidFill>
                  <a:srgbClr val="CCCCCC"/>
                </a:solidFill>
                <a:latin typeface="Lucida Grande"/>
              </a:rPr>
              <a:t>narrowing conversion’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A </a:t>
            </a:r>
            <a:r>
              <a:rPr lang="fr-FR" sz="2800" i="1">
                <a:solidFill>
                  <a:srgbClr val="000000"/>
                </a:solidFill>
                <a:latin typeface="Lucida Grande"/>
              </a:rPr>
              <a:t>cast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 has general form</a:t>
            </a:r>
            <a:endParaRPr/>
          </a:p>
          <a:p>
            <a:r>
              <a:rPr lang="fr-FR" sz="2400" i="1">
                <a:solidFill>
                  <a:srgbClr val="CCCCCC"/>
                </a:solidFill>
                <a:latin typeface="Lucida Grande"/>
              </a:rPr>
              <a:t>			(target-type) value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000" b="1">
                <a:solidFill>
                  <a:srgbClr val="1822CD"/>
                </a:solidFill>
                <a:latin typeface="Lucida Grande"/>
              </a:rPr>
              <a:t>Type casting (example)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byte  b;</a:t>
            </a:r>
            <a:endParaRPr dirty="0"/>
          </a:p>
          <a:p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int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400" smtClean="0">
                <a:solidFill>
                  <a:srgbClr val="1822CD"/>
                </a:solidFill>
                <a:latin typeface="Lucida Grande"/>
              </a:rPr>
              <a:t>i 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= 257;		// i = 257 (100000001)</a:t>
            </a:r>
            <a:r>
              <a:rPr lang="fr-FR" sz="2800" baseline="-25000" dirty="0">
                <a:solidFill>
                  <a:srgbClr val="1822CD"/>
                </a:solidFill>
                <a:latin typeface="Lucida Grande"/>
              </a:rPr>
              <a:t>2</a:t>
            </a:r>
            <a:endParaRPr baseline="-25000" dirty="0"/>
          </a:p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double d = 323.142;	// 323 (101000011)</a:t>
            </a:r>
            <a:r>
              <a:rPr lang="fr-FR" sz="2800" baseline="-25000" dirty="0">
                <a:solidFill>
                  <a:srgbClr val="1822CD"/>
                </a:solidFill>
                <a:latin typeface="Lucida Grande"/>
              </a:rPr>
              <a:t>2</a:t>
            </a:r>
            <a:endParaRPr baseline="-25000" dirty="0"/>
          </a:p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b = (byte) i;</a:t>
            </a:r>
            <a:endParaRPr dirty="0"/>
          </a:p>
          <a:p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System.out.println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(b);	// b = 1</a:t>
            </a:r>
            <a:endParaRPr dirty="0"/>
          </a:p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i = (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int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) d;</a:t>
            </a:r>
            <a:endParaRPr dirty="0"/>
          </a:p>
          <a:p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System.out.println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(i);	// i = 323</a:t>
            </a:r>
            <a:endParaRPr dirty="0"/>
          </a:p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b = (byte) d;</a:t>
            </a:r>
            <a:endParaRPr dirty="0"/>
          </a:p>
          <a:p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System.out.println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(b);	// b = 67 (01000011)</a:t>
            </a:r>
            <a:r>
              <a:rPr lang="fr-FR" sz="2800" baseline="-25000" dirty="0">
                <a:solidFill>
                  <a:srgbClr val="1822CD"/>
                </a:solidFill>
                <a:latin typeface="Lucida Grande"/>
              </a:rPr>
              <a:t>2</a:t>
            </a:r>
            <a:endParaRPr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Case Sensitive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0" y="1709627"/>
            <a:ext cx="9144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600" dirty="0">
                <a:solidFill>
                  <a:srgbClr val="000000"/>
                </a:solidFill>
                <a:latin typeface="Lucida Grande"/>
              </a:rPr>
              <a:t>It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simply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means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that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the case of the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letters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in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your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Java programs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matter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. Java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sees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all of the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following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as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different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things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:</a:t>
            </a:r>
            <a:endParaRPr sz="2000" dirty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Level</a:t>
            </a:r>
            <a:endParaRPr sz="2000" dirty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3200" dirty="0" err="1" smtClean="0">
                <a:solidFill>
                  <a:srgbClr val="000000"/>
                </a:solidFill>
                <a:latin typeface="Lucida Grande"/>
              </a:rPr>
              <a:t>level</a:t>
            </a:r>
            <a:endParaRPr lang="fr-FR" sz="3200" dirty="0" smtClean="0">
              <a:solidFill>
                <a:srgbClr val="000000"/>
              </a:solidFill>
              <a:latin typeface="Lucida Grande"/>
            </a:endParaRPr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3200" dirty="0" err="1" smtClean="0">
                <a:solidFill>
                  <a:srgbClr val="000000"/>
                </a:solidFill>
                <a:latin typeface="Lucida Grande"/>
              </a:rPr>
              <a:t>leVel</a:t>
            </a:r>
            <a:endParaRPr sz="2000" dirty="0" smtClean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3200" dirty="0" err="1" smtClean="0">
                <a:solidFill>
                  <a:srgbClr val="000000"/>
                </a:solidFill>
                <a:latin typeface="Lucida Grande"/>
              </a:rPr>
              <a:t>LeveL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5800" y="0"/>
            <a:ext cx="807696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Keywords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0" y="1641513"/>
            <a:ext cx="9144000" cy="52164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Lucida Grande"/>
              </a:rPr>
              <a:t>In the Java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programming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language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, a keyword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one of 50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reserved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words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which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have </a:t>
            </a:r>
            <a:r>
              <a:rPr lang="fr-FR" sz="3200" dirty="0" smtClean="0">
                <a:solidFill>
                  <a:srgbClr val="000000"/>
                </a:solidFill>
                <a:latin typeface="Lucida Grande"/>
              </a:rPr>
              <a:t>a </a:t>
            </a:r>
            <a:r>
              <a:rPr lang="fr-FR" sz="3200" dirty="0" err="1" smtClean="0">
                <a:solidFill>
                  <a:srgbClr val="000000"/>
                </a:solidFill>
                <a:latin typeface="Lucida Grande"/>
              </a:rPr>
              <a:t>predefined</a:t>
            </a:r>
            <a:r>
              <a:rPr lang="fr-FR" sz="3200" dirty="0" smtClean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meaning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in the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language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228600"/>
            <a:ext cx="807696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Identifiers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77118" y="1674564"/>
            <a:ext cx="9066882" cy="51834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Identifiers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are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names</a:t>
            </a:r>
            <a:endParaRPr sz="2000" dirty="0"/>
          </a:p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200" dirty="0">
                <a:solidFill>
                  <a:srgbClr val="000000"/>
                </a:solidFill>
                <a:latin typeface="Lucida Grande"/>
              </a:rPr>
              <a:t>Identifier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may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be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any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sequence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of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upper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&amp;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lower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case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letters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numbers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, or ‘_’, ‘$’</a:t>
            </a:r>
            <a:endParaRPr sz="2000" dirty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Cannot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be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Keywords</a:t>
            </a:r>
            <a:endParaRPr sz="2000" dirty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They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must not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begin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with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number</a:t>
            </a:r>
            <a:endParaRPr sz="2000" dirty="0"/>
          </a:p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Valid</a:t>
            </a:r>
            <a:endParaRPr sz="2000" dirty="0"/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1822CD"/>
                </a:solidFill>
                <a:latin typeface="Lucida Grande"/>
              </a:rPr>
              <a:t>     </a:t>
            </a:r>
            <a:r>
              <a:rPr lang="fr-FR" sz="2400" dirty="0" err="1" smtClean="0">
                <a:solidFill>
                  <a:srgbClr val="1822CD"/>
                </a:solidFill>
                <a:latin typeface="Lucida Grande"/>
              </a:rPr>
              <a:t>AcoountBalance</a:t>
            </a:r>
            <a:r>
              <a:rPr lang="fr-FR" sz="2400" dirty="0" smtClean="0">
                <a:solidFill>
                  <a:srgbClr val="1822CD"/>
                </a:solidFill>
                <a:latin typeface="Lucida Grande"/>
              </a:rPr>
              <a:t>      index     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str1       $Test	</a:t>
            </a:r>
            <a:r>
              <a:rPr lang="fr-FR" sz="2400" dirty="0" err="1" smtClean="0">
                <a:solidFill>
                  <a:srgbClr val="1822CD"/>
                </a:solidFill>
                <a:latin typeface="Lucida Grande"/>
              </a:rPr>
              <a:t>hello_world</a:t>
            </a:r>
            <a:endParaRPr sz="2000" dirty="0"/>
          </a:p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Invalid</a:t>
            </a:r>
            <a:endParaRPr sz="2000" dirty="0"/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1822CD"/>
                </a:solidFill>
                <a:latin typeface="Lucida Grande"/>
              </a:rPr>
              <a:t>     2str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y</a:t>
            </a:r>
            <a:r>
              <a:rPr lang="fr-FR" sz="2400" dirty="0" err="1" smtClean="0">
                <a:solidFill>
                  <a:srgbClr val="1822CD"/>
                </a:solidFill>
                <a:latin typeface="Lucida Grande"/>
              </a:rPr>
              <a:t>es</a:t>
            </a:r>
            <a:r>
              <a:rPr lang="fr-FR" sz="2400" dirty="0" smtClean="0">
                <a:solidFill>
                  <a:srgbClr val="1822CD"/>
                </a:solidFill>
                <a:latin typeface="Lucida Grande"/>
              </a:rPr>
              <a:t>/no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	 	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low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-high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Naming Conventions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0" y="1399142"/>
            <a:ext cx="9144000" cy="50787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 err="1">
                <a:solidFill>
                  <a:srgbClr val="000000"/>
                </a:solidFill>
                <a:latin typeface="Times New Roman"/>
              </a:rPr>
              <a:t>ThisIsSomeClass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 err="1">
                <a:solidFill>
                  <a:srgbClr val="000000"/>
                </a:solidFill>
                <a:latin typeface="Times New Roman"/>
              </a:rPr>
              <a:t>thisIsSomeMethod</a:t>
            </a:r>
            <a:r>
              <a:rPr lang="fr-FR" sz="4000" dirty="0">
                <a:solidFill>
                  <a:srgbClr val="000000"/>
                </a:solidFill>
                <a:latin typeface="Times New Roman"/>
              </a:rPr>
              <a:t>()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 err="1">
                <a:solidFill>
                  <a:srgbClr val="000000"/>
                </a:solidFill>
                <a:latin typeface="Times New Roman"/>
              </a:rPr>
              <a:t>thisIsSomeVariable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 err="1">
                <a:solidFill>
                  <a:srgbClr val="000000"/>
                </a:solidFill>
                <a:latin typeface="Times New Roman"/>
              </a:rPr>
              <a:t>some_variable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3600" dirty="0" err="1">
                <a:solidFill>
                  <a:srgbClr val="000000"/>
                </a:solidFill>
                <a:latin typeface="Times New Roman"/>
              </a:rPr>
              <a:t>preferred</a:t>
            </a:r>
            <a:r>
              <a:rPr lang="fr-FR" sz="3600" dirty="0">
                <a:solidFill>
                  <a:srgbClr val="000000"/>
                </a:solidFill>
                <a:latin typeface="Times New Roman"/>
              </a:rPr>
              <a:t> by </a:t>
            </a:r>
            <a:r>
              <a:rPr lang="fr-FR" sz="3600" dirty="0" err="1">
                <a:solidFill>
                  <a:srgbClr val="000000"/>
                </a:solidFill>
                <a:latin typeface="Times New Roman"/>
              </a:rPr>
              <a:t>some</a:t>
            </a:r>
            <a:r>
              <a:rPr lang="fr-FR" sz="3600" dirty="0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fr-FR" sz="3600" dirty="0" err="1">
                <a:solidFill>
                  <a:srgbClr val="000000"/>
                </a:solidFill>
                <a:latin typeface="Times New Roman"/>
              </a:rPr>
              <a:t>private</a:t>
            </a:r>
            <a:r>
              <a:rPr lang="fr-FR" sz="3600" dirty="0">
                <a:solidFill>
                  <a:srgbClr val="000000"/>
                </a:solidFill>
                <a:latin typeface="Times New Roman"/>
              </a:rPr>
              <a:t>/local variables, NOT </a:t>
            </a:r>
            <a:r>
              <a:rPr lang="fr-FR" sz="3600" dirty="0" err="1">
                <a:solidFill>
                  <a:srgbClr val="000000"/>
                </a:solidFill>
                <a:latin typeface="Times New Roman"/>
              </a:rPr>
              <a:t>recommended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>
                <a:solidFill>
                  <a:srgbClr val="000000"/>
                </a:solidFill>
                <a:latin typeface="Times New Roman"/>
              </a:rPr>
              <a:t>CONSTANT_SOMETHING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>
                <a:solidFill>
                  <a:srgbClr val="000000"/>
                </a:solidFill>
                <a:latin typeface="Times New Roman"/>
              </a:rPr>
              <a:t>$</a:t>
            </a:r>
            <a:r>
              <a:rPr lang="fr-FR" sz="4000" dirty="0" err="1">
                <a:solidFill>
                  <a:srgbClr val="000000"/>
                </a:solidFill>
                <a:latin typeface="Times New Roman"/>
              </a:rPr>
              <a:t>someAutomaticallyGeneratedName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Literals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-61200" y="1619480"/>
            <a:ext cx="9205200" cy="47482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400" dirty="0">
                <a:solidFill>
                  <a:srgbClr val="000000"/>
                </a:solidFill>
                <a:latin typeface="Lucida Grande"/>
              </a:rPr>
              <a:t> A constant value in Java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created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by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using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   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fr-FR" sz="2400" i="1" dirty="0">
                <a:solidFill>
                  <a:srgbClr val="CCCCCC"/>
                </a:solidFill>
                <a:latin typeface="Lucida Grande"/>
              </a:rPr>
              <a:t>   </a:t>
            </a:r>
            <a:r>
              <a:rPr lang="fr-FR" sz="2400" i="1" dirty="0" err="1">
                <a:solidFill>
                  <a:srgbClr val="1822CD"/>
                </a:solidFill>
                <a:latin typeface="Lucida Grande"/>
              </a:rPr>
              <a:t>literal</a:t>
            </a:r>
            <a:r>
              <a:rPr lang="fr-FR" sz="2400" i="1" dirty="0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representation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of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it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.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These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are strings of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symbols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that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represent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“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literal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” data values.</a:t>
            </a:r>
            <a:endParaRPr sz="2400"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Integer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Like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urier New"/>
              </a:rPr>
              <a:t> 123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an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integer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literal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These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are all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decimal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value (Base 10)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Other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two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bases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can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be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used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– 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octal, </a:t>
            </a:r>
            <a:r>
              <a:rPr lang="fr-FR" sz="2400" i="1" dirty="0" err="1">
                <a:solidFill>
                  <a:srgbClr val="000000"/>
                </a:solidFill>
                <a:latin typeface="Lucida Grande"/>
              </a:rPr>
              <a:t>hexadecimal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>
                <a:solidFill>
                  <a:srgbClr val="1822CD"/>
                </a:solidFill>
                <a:latin typeface="Lucida Grande"/>
              </a:rPr>
              <a:t>Octal 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values are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denoted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by 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leading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‘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zero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’ ,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like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– 0123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Hex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values are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denoted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by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leading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‘0x’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with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numbers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in the range of 0-15, [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through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F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are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substituted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for 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10 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to 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15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]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>
                <a:solidFill>
                  <a:srgbClr val="1822CD"/>
                </a:solidFill>
                <a:latin typeface="Lucida Grande"/>
              </a:rPr>
              <a:t>Long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literal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are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denoted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by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appending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upper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or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lowercase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‘L’.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Literals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52280" y="1615073"/>
            <a:ext cx="8686800" cy="36950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Floating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point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expressed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either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in 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standard 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or </a:t>
            </a:r>
            <a:r>
              <a:rPr lang="fr-FR" sz="2400" i="1" dirty="0" err="1">
                <a:solidFill>
                  <a:srgbClr val="000000"/>
                </a:solidFill>
                <a:latin typeface="Lucida Grande"/>
              </a:rPr>
              <a:t>scientific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notation.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Standard notation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consists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of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decimal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and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fractional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parts</a:t>
            </a:r>
            <a:endParaRPr sz="2400" dirty="0"/>
          </a:p>
          <a:p>
            <a:pPr lvl="1">
              <a:buFont typeface="Wingdings" charset="2"/>
              <a:buChar char=""/>
            </a:pP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e.g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. 12.0,  3.14159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Scientific notation 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uses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decimal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fractional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number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plus 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suffix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(power of 10)</a:t>
            </a:r>
            <a:endParaRPr sz="2400" dirty="0"/>
          </a:p>
          <a:p>
            <a:pPr lvl="1">
              <a:buFont typeface="Wingdings" charset="2"/>
              <a:buChar char=""/>
            </a:pP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e.g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. 6.456E12,  12334e-5</a:t>
            </a:r>
            <a:endParaRPr sz="2400"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400" dirty="0">
                <a:solidFill>
                  <a:srgbClr val="1822CD"/>
                </a:solidFill>
                <a:latin typeface="Lucida Grande"/>
              </a:rPr>
              <a:t> 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Floating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point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literals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in Java default to </a:t>
            </a: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double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 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1822CD"/>
                </a:solidFill>
                <a:latin typeface="Lucida Grande"/>
              </a:rPr>
              <a:t>   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precision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>
                <a:solidFill>
                  <a:srgbClr val="1822CD"/>
                </a:solidFill>
                <a:latin typeface="Lucida Grande"/>
              </a:rPr>
              <a:t>To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specify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, a </a:t>
            </a:r>
            <a:r>
              <a:rPr lang="fr-FR" sz="2400" i="1" dirty="0" err="1">
                <a:solidFill>
                  <a:srgbClr val="1822CD"/>
                </a:solidFill>
                <a:latin typeface="Lucida Grande"/>
              </a:rPr>
              <a:t>float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literal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, append a ‘</a:t>
            </a:r>
            <a:r>
              <a:rPr lang="fr-FR" sz="2400" i="1" dirty="0">
                <a:solidFill>
                  <a:srgbClr val="1822CD"/>
                </a:solidFill>
                <a:latin typeface="Lucida Grande"/>
              </a:rPr>
              <a:t>F’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or ‘</a:t>
            </a:r>
            <a:r>
              <a:rPr lang="fr-FR" sz="2400" i="1" dirty="0">
                <a:solidFill>
                  <a:srgbClr val="1822CD"/>
                </a:solidFill>
                <a:latin typeface="Lucida Grande"/>
              </a:rPr>
              <a:t>f’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to the constant.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Literals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0" y="1671012"/>
            <a:ext cx="9067320" cy="42450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Boolean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only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two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logical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values – </a:t>
            </a:r>
            <a:r>
              <a:rPr lang="fr-FR" sz="2000" i="1" dirty="0" err="1">
                <a:solidFill>
                  <a:srgbClr val="1822CD"/>
                </a:solidFill>
                <a:latin typeface="Lucida Grande"/>
              </a:rPr>
              <a:t>true</a:t>
            </a:r>
            <a:r>
              <a:rPr lang="fr-FR" sz="2000" i="1" dirty="0">
                <a:solidFill>
                  <a:srgbClr val="1822CD"/>
                </a:solidFill>
                <a:latin typeface="Lucida Grande"/>
              </a:rPr>
              <a:t>, false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Difference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with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C, ‘</a:t>
            </a:r>
            <a:r>
              <a:rPr lang="fr-FR" sz="2000" i="1" dirty="0" err="1">
                <a:solidFill>
                  <a:srgbClr val="1822CD"/>
                </a:solidFill>
                <a:latin typeface="Lucida Grande"/>
              </a:rPr>
              <a:t>true</a:t>
            </a:r>
            <a:r>
              <a:rPr lang="fr-FR" sz="2000" i="1" dirty="0">
                <a:solidFill>
                  <a:srgbClr val="CCCCCC"/>
                </a:solidFill>
                <a:latin typeface="Lucida Grande"/>
              </a:rPr>
              <a:t>’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not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equal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to ‘</a:t>
            </a:r>
            <a:r>
              <a:rPr lang="fr-FR" sz="2000" b="1" i="1" dirty="0">
                <a:solidFill>
                  <a:srgbClr val="1822CD"/>
                </a:solidFill>
                <a:latin typeface="Lucida Grande"/>
              </a:rPr>
              <a:t>1’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and ‘</a:t>
            </a:r>
            <a:r>
              <a:rPr lang="fr-FR" sz="2000" i="1" dirty="0">
                <a:solidFill>
                  <a:srgbClr val="1822CD"/>
                </a:solidFill>
                <a:latin typeface="Lucida Grande"/>
              </a:rPr>
              <a:t>false</a:t>
            </a:r>
            <a:r>
              <a:rPr lang="fr-FR" sz="2000" i="1" dirty="0">
                <a:solidFill>
                  <a:srgbClr val="CCCCCC"/>
                </a:solidFill>
                <a:latin typeface="Lucida Grande"/>
              </a:rPr>
              <a:t>’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not ‘</a:t>
            </a:r>
            <a:r>
              <a:rPr lang="fr-FR" sz="2000" b="1" i="1" dirty="0">
                <a:solidFill>
                  <a:srgbClr val="1822CD"/>
                </a:solidFill>
                <a:latin typeface="Lucida Grande"/>
              </a:rPr>
              <a:t>0</a:t>
            </a:r>
            <a:r>
              <a:rPr lang="fr-FR" sz="2000" b="1" i="1" dirty="0">
                <a:solidFill>
                  <a:srgbClr val="CCCCCC"/>
                </a:solidFill>
                <a:latin typeface="Lucida Grande"/>
              </a:rPr>
              <a:t>’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 b="1" i="1" dirty="0">
                <a:solidFill>
                  <a:srgbClr val="CCCCCC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Character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includes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Unicode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character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set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represented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inside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 pair of single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quote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like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b="1" i="1" dirty="0">
                <a:solidFill>
                  <a:srgbClr val="000000"/>
                </a:solidFill>
                <a:latin typeface="Lucida Grande"/>
              </a:rPr>
              <a:t>‘d’ , ‘@’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 b="1" i="1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String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Enclosed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between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 pair of double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quotes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>
                <a:solidFill>
                  <a:srgbClr val="000000"/>
                </a:solidFill>
                <a:latin typeface="Courier New"/>
              </a:rPr>
              <a:t>"123"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 String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literal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as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 New"/>
              </a:rPr>
              <a:t>"class"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000000"/>
                </a:solidFill>
                <a:latin typeface="Lucida Grande"/>
              </a:rPr>
              <a:t>     but </a:t>
            </a:r>
            <a:r>
              <a:rPr lang="fr-FR" sz="2400" dirty="0">
                <a:solidFill>
                  <a:srgbClr val="000000"/>
                </a:solidFill>
                <a:latin typeface="Courier New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 keyword and </a:t>
            </a:r>
            <a:r>
              <a:rPr lang="fr-FR" sz="2400" dirty="0">
                <a:solidFill>
                  <a:srgbClr val="000000"/>
                </a:solidFill>
                <a:latin typeface="Courier New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an identifier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1151</Words>
  <Application>Microsoft Office PowerPoint</Application>
  <PresentationFormat>On-screen Show (4:3)</PresentationFormat>
  <Paragraphs>234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Courier New</vt:lpstr>
      <vt:lpstr>DejaVu Sans</vt:lpstr>
      <vt:lpstr>Lucida Grande</vt:lpstr>
      <vt:lpstr>StarSymbol</vt:lpstr>
      <vt:lpstr>Times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modified xsi:type="dcterms:W3CDTF">2016-01-25T03:07:04Z</dcterms:modified>
</cp:coreProperties>
</file>