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57" r:id="rId4"/>
    <p:sldId id="263" r:id="rId5"/>
    <p:sldId id="264" r:id="rId6"/>
    <p:sldId id="265" r:id="rId7"/>
    <p:sldId id="258" r:id="rId8"/>
    <p:sldId id="262" r:id="rId9"/>
    <p:sldId id="261" r:id="rId10"/>
    <p:sldId id="260" r:id="rId11"/>
    <p:sldId id="259" r:id="rId12"/>
    <p:sldId id="266" r:id="rId13"/>
    <p:sldId id="271" r:id="rId14"/>
    <p:sldId id="270" r:id="rId15"/>
    <p:sldId id="269" r:id="rId16"/>
    <p:sldId id="268" r:id="rId17"/>
    <p:sldId id="267" r:id="rId18"/>
    <p:sldId id="272" r:id="rId19"/>
    <p:sldId id="273" r:id="rId20"/>
    <p:sldId id="275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2DC40-00A0-4AFC-9674-01ED3860715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769F-63C3-4106-92F6-7241124F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6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F769F-63C3-4106-92F6-7241124F1D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F769F-63C3-4106-92F6-7241124F1D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6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4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FDA8-9715-49BC-829E-F71238B68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9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110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Aminul</a:t>
            </a:r>
            <a:r>
              <a:rPr lang="en-US" dirty="0" smtClean="0"/>
              <a:t> </a:t>
            </a:r>
            <a:r>
              <a:rPr lang="en-US" dirty="0" err="1" smtClean="0"/>
              <a:t>Huq</a:t>
            </a:r>
            <a:endParaRPr lang="en-US" dirty="0" smtClean="0"/>
          </a:p>
          <a:p>
            <a:r>
              <a:rPr lang="en-US" dirty="0" smtClean="0"/>
              <a:t>aminul.huq11@gmail.com</a:t>
            </a:r>
          </a:p>
        </p:txBody>
      </p:sp>
    </p:spTree>
    <p:extLst>
      <p:ext uri="{BB962C8B-B14F-4D97-AF65-F5344CB8AC3E}">
        <p14:creationId xmlns:p14="http://schemas.microsoft.com/office/powerpoint/2010/main" val="24444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allows variables to be declared within any 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block </a:t>
            </a:r>
            <a:r>
              <a:rPr lang="en-US" dirty="0" smtClean="0"/>
              <a:t>is begun </a:t>
            </a:r>
            <a:r>
              <a:rPr lang="en-US" dirty="0"/>
              <a:t>with an opening curly brace and ended by a closing curly brace. A block defines </a:t>
            </a:r>
            <a:r>
              <a:rPr lang="en-US" dirty="0" smtClean="0"/>
              <a:t>a </a:t>
            </a:r>
            <a:r>
              <a:rPr lang="en-US" i="1" dirty="0" smtClean="0"/>
              <a:t>scope.</a:t>
            </a:r>
          </a:p>
          <a:p>
            <a:r>
              <a:rPr lang="en-US" dirty="0"/>
              <a:t>A scope </a:t>
            </a:r>
            <a:r>
              <a:rPr lang="en-US" dirty="0" smtClean="0"/>
              <a:t>determines what </a:t>
            </a:r>
            <a:r>
              <a:rPr lang="en-US" dirty="0"/>
              <a:t>objects are visible to other parts of your program. It also determines the lifetime </a:t>
            </a:r>
            <a:r>
              <a:rPr lang="en-US" dirty="0" smtClean="0"/>
              <a:t>of those </a:t>
            </a:r>
            <a:r>
              <a:rPr lang="en-US" dirty="0"/>
              <a:t>objects.</a:t>
            </a:r>
            <a:r>
              <a:rPr lang="en-US" dirty="0" smtClean="0"/>
              <a:t> </a:t>
            </a:r>
          </a:p>
          <a:p>
            <a:r>
              <a:rPr lang="en-US" dirty="0"/>
              <a:t>Scopes can be nested. For example, each time you create a block of code, you are </a:t>
            </a:r>
            <a:r>
              <a:rPr lang="en-US" dirty="0" smtClean="0"/>
              <a:t>creating a </a:t>
            </a:r>
            <a:r>
              <a:rPr lang="en-US" dirty="0"/>
              <a:t>new, nested scope.</a:t>
            </a:r>
            <a:r>
              <a:rPr lang="en-US" dirty="0" smtClean="0"/>
              <a:t>  (LOOPs)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Shap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public class Scope {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public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static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) {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x;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x = 10;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{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y = 20; //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known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only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in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this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block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System.out.println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(x + y);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}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 y = 100;  //    ERROR !! y not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known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here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fr-FR" sz="2000" b="1" dirty="0" smtClean="0">
                <a:solidFill>
                  <a:srgbClr val="000000"/>
                </a:solidFill>
                <a:latin typeface="Courier New"/>
              </a:rPr>
              <a:t>x 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= 200;  //    x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is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still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known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here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    }</a:t>
            </a:r>
            <a:endParaRPr dirty="0"/>
          </a:p>
          <a:p>
            <a:pPr>
              <a:lnSpc>
                <a:spcPct val="80000"/>
              </a:lnSpc>
              <a:buFont typeface="Lucida Grande"/>
              <a:buAutoNum type="arabicPeriod"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}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public class Scope2 {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public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static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void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args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) {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x = 0;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    {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y = 100;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System.out.println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(x + y);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        y = 10;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y = 200; // Compile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Error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-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already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defined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    }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int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y ; // </a:t>
            </a:r>
            <a:r>
              <a:rPr lang="fr-FR" b="1" dirty="0" err="1" smtClean="0">
                <a:solidFill>
                  <a:srgbClr val="000000"/>
                </a:solidFill>
                <a:latin typeface="Courier New"/>
              </a:rPr>
              <a:t>creates</a:t>
            </a: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new variables ‘y’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    }</a:t>
            </a:r>
            <a:endParaRPr lang="fr-FR" dirty="0" smtClean="0"/>
          </a:p>
          <a:p>
            <a:pPr>
              <a:lnSpc>
                <a:spcPct val="80000"/>
              </a:lnSpc>
            </a:pPr>
            <a:r>
              <a:rPr lang="fr-FR" b="1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fairly </a:t>
            </a:r>
            <a:r>
              <a:rPr lang="en-US" dirty="0" smtClean="0"/>
              <a:t>common to </a:t>
            </a:r>
            <a:r>
              <a:rPr lang="en-US" dirty="0"/>
              <a:t>assign a value of one type to a variable </a:t>
            </a:r>
            <a:r>
              <a:rPr lang="en-US" dirty="0" smtClean="0"/>
              <a:t>of another </a:t>
            </a:r>
            <a:r>
              <a:rPr lang="en-US" dirty="0"/>
              <a:t>type. If the two types are compatible</a:t>
            </a:r>
            <a:r>
              <a:rPr lang="en-US" dirty="0" smtClean="0"/>
              <a:t>, then </a:t>
            </a:r>
            <a:r>
              <a:rPr lang="en-US" dirty="0"/>
              <a:t>Java will perform the conversion automatically. For example, it is always possible to</a:t>
            </a:r>
            <a:br>
              <a:rPr lang="en-US" dirty="0"/>
            </a:br>
            <a:r>
              <a:rPr lang="en-US" dirty="0"/>
              <a:t>assign an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value to a </a:t>
            </a:r>
            <a:r>
              <a:rPr lang="en-US" b="1" dirty="0"/>
              <a:t>long </a:t>
            </a:r>
            <a:r>
              <a:rPr lang="en-US" dirty="0"/>
              <a:t>variable</a:t>
            </a:r>
            <a:r>
              <a:rPr lang="en-US" dirty="0" smtClean="0"/>
              <a:t>.</a:t>
            </a:r>
          </a:p>
          <a:p>
            <a:r>
              <a:rPr lang="en-US" dirty="0"/>
              <a:t>there is no automatic </a:t>
            </a:r>
            <a:r>
              <a:rPr lang="en-US" dirty="0" smtClean="0"/>
              <a:t>conversion defined </a:t>
            </a:r>
            <a:r>
              <a:rPr lang="en-US" dirty="0"/>
              <a:t>from </a:t>
            </a:r>
            <a:r>
              <a:rPr lang="en-US" b="1" dirty="0"/>
              <a:t>double </a:t>
            </a:r>
            <a:r>
              <a:rPr lang="en-US" dirty="0"/>
              <a:t>to </a:t>
            </a:r>
            <a:r>
              <a:rPr lang="en-US" b="1" dirty="0"/>
              <a:t>byte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</a:t>
            </a:r>
            <a:r>
              <a:rPr lang="en-US" dirty="0"/>
              <a:t>is still possible to obtain a conversion </a:t>
            </a:r>
            <a:r>
              <a:rPr lang="en-US" dirty="0" smtClean="0"/>
              <a:t>between incompatible </a:t>
            </a:r>
            <a:r>
              <a:rPr lang="en-US" dirty="0"/>
              <a:t>types. To do so, you must use a </a:t>
            </a:r>
            <a:r>
              <a:rPr lang="en-US" i="1" dirty="0"/>
              <a:t>cast, </a:t>
            </a:r>
            <a:r>
              <a:rPr lang="en-US" dirty="0"/>
              <a:t>which performs an explicit conversion</a:t>
            </a:r>
            <a:br>
              <a:rPr lang="en-US" dirty="0"/>
            </a:br>
            <a:r>
              <a:rPr lang="en-US" dirty="0"/>
              <a:t>between incompatible types.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9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automatic type </a:t>
            </a:r>
            <a:r>
              <a:rPr lang="en-US" i="1" dirty="0" smtClean="0"/>
              <a:t>conversion </a:t>
            </a:r>
            <a:r>
              <a:rPr lang="en-US" dirty="0" smtClean="0"/>
              <a:t>will </a:t>
            </a:r>
            <a:r>
              <a:rPr lang="en-US" dirty="0"/>
              <a:t>take place if the following two conditions are met:</a:t>
            </a:r>
            <a:br>
              <a:rPr lang="en-US" dirty="0"/>
            </a:br>
            <a:r>
              <a:rPr lang="en-US" dirty="0"/>
              <a:t>• The two types are compatible.</a:t>
            </a:r>
            <a:br>
              <a:rPr lang="en-US" dirty="0"/>
            </a:br>
            <a:r>
              <a:rPr lang="en-US" dirty="0"/>
              <a:t>• The destination type is larger than the source type.</a:t>
            </a:r>
            <a:r>
              <a:rPr lang="en-US" dirty="0" smtClean="0"/>
              <a:t> </a:t>
            </a:r>
          </a:p>
          <a:p>
            <a:r>
              <a:rPr lang="en-US" dirty="0"/>
              <a:t>no automatic conversions from </a:t>
            </a:r>
            <a:r>
              <a:rPr lang="en-US" dirty="0" smtClean="0"/>
              <a:t>the numeric </a:t>
            </a:r>
            <a:r>
              <a:rPr lang="en-US" dirty="0"/>
              <a:t>types to </a:t>
            </a:r>
            <a:r>
              <a:rPr lang="en-US" b="1" dirty="0"/>
              <a:t>char </a:t>
            </a:r>
            <a:r>
              <a:rPr lang="en-US" dirty="0"/>
              <a:t>or </a:t>
            </a:r>
            <a:r>
              <a:rPr lang="en-US" b="1" dirty="0" err="1"/>
              <a:t>boolean</a:t>
            </a:r>
            <a:r>
              <a:rPr lang="en-US" dirty="0"/>
              <a:t>. Also, </a:t>
            </a:r>
            <a:r>
              <a:rPr lang="en-US" b="1" dirty="0"/>
              <a:t>char </a:t>
            </a:r>
            <a:r>
              <a:rPr lang="en-US" dirty="0"/>
              <a:t>and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are not compatible with each other.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610"/>
            <a:ext cx="6542828" cy="40934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48" y="3425589"/>
            <a:ext cx="4012872" cy="20727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03348" y="2933427"/>
            <a:ext cx="183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: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99" y="1787856"/>
            <a:ext cx="5860593" cy="3385818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Shorthand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17" y="2388358"/>
            <a:ext cx="7388765" cy="303097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&amp; Decrement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20" y="3077582"/>
            <a:ext cx="8125959" cy="30484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51" y="1771677"/>
            <a:ext cx="3839904" cy="122491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39" y="1310082"/>
            <a:ext cx="5385179" cy="5547918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19</a:t>
            </a:fld>
            <a:endParaRPr lang="en-US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43" y="1990155"/>
            <a:ext cx="3294857" cy="265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217" y="4403013"/>
            <a:ext cx="1763155" cy="10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Please join </a:t>
            </a:r>
            <a:r>
              <a:rPr lang="en-US" dirty="0" err="1" smtClean="0"/>
              <a:t>google</a:t>
            </a:r>
            <a:r>
              <a:rPr lang="en-US" dirty="0" smtClean="0"/>
              <a:t> classroom using the following code 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800" dirty="0"/>
              <a:t>ny5pixr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 Arithmetic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4334"/>
            <a:ext cx="7187018" cy="254888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43" y="2471679"/>
            <a:ext cx="4205714" cy="103456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&amp; Decrement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5607"/>
            <a:ext cx="6406574" cy="37587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90" y="2947710"/>
            <a:ext cx="3187510" cy="1974564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2" y="4588637"/>
            <a:ext cx="5532425" cy="13069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2" y="3043451"/>
            <a:ext cx="5385179" cy="1417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12" y="1167667"/>
            <a:ext cx="5573281" cy="1415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27356" y="3162056"/>
            <a:ext cx="156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12  &amp; a = 7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93317" y="1380243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37599" y="1468044"/>
            <a:ext cx="17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 7  &amp; a = 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98923" y="5137599"/>
            <a:ext cx="159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=14 &amp;  a =8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9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/>
          <a:lstStyle/>
          <a:p>
            <a:r>
              <a:rPr lang="en-US" dirty="0" smtClean="0"/>
              <a:t>A Simple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6" y="1433711"/>
            <a:ext cx="7301553" cy="4011746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9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Primitive Data types : eight </a:t>
            </a:r>
            <a:r>
              <a:rPr lang="en-US" sz="5100" i="1" dirty="0"/>
              <a:t>primitive </a:t>
            </a:r>
            <a:r>
              <a:rPr lang="en-US" sz="5100" dirty="0"/>
              <a:t>types of data: </a:t>
            </a:r>
            <a:r>
              <a:rPr lang="en-US" sz="5100" b="1" dirty="0"/>
              <a:t>byte</a:t>
            </a:r>
            <a:r>
              <a:rPr lang="en-US" sz="5100" dirty="0"/>
              <a:t>, </a:t>
            </a:r>
            <a:r>
              <a:rPr lang="en-US" sz="5100" b="1" dirty="0"/>
              <a:t>short</a:t>
            </a:r>
            <a:r>
              <a:rPr lang="en-US" sz="5100" dirty="0"/>
              <a:t>, </a:t>
            </a:r>
            <a:r>
              <a:rPr lang="en-US" sz="5100" b="1" dirty="0" err="1"/>
              <a:t>int</a:t>
            </a:r>
            <a:r>
              <a:rPr lang="en-US" sz="5100" dirty="0"/>
              <a:t>, </a:t>
            </a:r>
            <a:r>
              <a:rPr lang="en-US" sz="5100" b="1" dirty="0"/>
              <a:t>long</a:t>
            </a:r>
            <a:r>
              <a:rPr lang="en-US" sz="5100" dirty="0"/>
              <a:t>, </a:t>
            </a:r>
            <a:r>
              <a:rPr lang="en-US" sz="5100" b="1" dirty="0"/>
              <a:t>char</a:t>
            </a:r>
            <a:r>
              <a:rPr lang="en-US" sz="5100" dirty="0"/>
              <a:t>, </a:t>
            </a:r>
            <a:r>
              <a:rPr lang="en-US" sz="5100" b="1" dirty="0"/>
              <a:t>float</a:t>
            </a:r>
            <a:r>
              <a:rPr lang="en-US" sz="5100" dirty="0"/>
              <a:t>, </a:t>
            </a:r>
            <a:r>
              <a:rPr lang="en-US" sz="5100" b="1" dirty="0"/>
              <a:t>double</a:t>
            </a:r>
            <a:r>
              <a:rPr lang="en-US" sz="5100" dirty="0"/>
              <a:t>, and </a:t>
            </a:r>
            <a:r>
              <a:rPr lang="en-US" sz="5100" b="1" dirty="0" err="1"/>
              <a:t>boolean</a:t>
            </a:r>
            <a:r>
              <a:rPr lang="en-US" sz="5100" dirty="0"/>
              <a:t>.</a:t>
            </a:r>
            <a:r>
              <a:rPr lang="en-US" sz="5100" dirty="0" smtClean="0"/>
              <a:t> </a:t>
            </a:r>
          </a:p>
          <a:p>
            <a:r>
              <a:rPr lang="en-US" sz="5100" dirty="0"/>
              <a:t>These can be put in four </a:t>
            </a:r>
            <a:r>
              <a:rPr lang="en-US" sz="5100" dirty="0" smtClean="0"/>
              <a:t>groups:</a:t>
            </a:r>
          </a:p>
          <a:p>
            <a:r>
              <a:rPr lang="en-US" sz="5100" dirty="0" smtClean="0"/>
              <a:t>Integers </a:t>
            </a:r>
            <a:r>
              <a:rPr lang="en-US" sz="5100" dirty="0"/>
              <a:t>This group includes </a:t>
            </a:r>
            <a:r>
              <a:rPr lang="en-US" sz="5100" b="1" dirty="0"/>
              <a:t>byte</a:t>
            </a:r>
            <a:r>
              <a:rPr lang="en-US" sz="5100" dirty="0"/>
              <a:t>, </a:t>
            </a:r>
            <a:r>
              <a:rPr lang="en-US" sz="5100" b="1" dirty="0"/>
              <a:t>short</a:t>
            </a:r>
            <a:r>
              <a:rPr lang="en-US" sz="5100" dirty="0"/>
              <a:t>, </a:t>
            </a:r>
            <a:r>
              <a:rPr lang="en-US" sz="5100" b="1" dirty="0" err="1"/>
              <a:t>int</a:t>
            </a:r>
            <a:r>
              <a:rPr lang="en-US" sz="5100" dirty="0"/>
              <a:t>, and </a:t>
            </a:r>
            <a:r>
              <a:rPr lang="en-US" sz="5100" b="1" dirty="0"/>
              <a:t>long</a:t>
            </a:r>
            <a:r>
              <a:rPr lang="en-US" sz="5100" dirty="0"/>
              <a:t>, which are for </a:t>
            </a:r>
            <a:r>
              <a:rPr lang="en-US" sz="5100" dirty="0" smtClean="0"/>
              <a:t>whole-valued signed </a:t>
            </a:r>
            <a:r>
              <a:rPr lang="en-US" sz="5100" dirty="0"/>
              <a:t>numbers</a:t>
            </a:r>
            <a:r>
              <a:rPr lang="en-US" sz="5100" dirty="0" smtClean="0"/>
              <a:t>.</a:t>
            </a:r>
          </a:p>
          <a:p>
            <a:r>
              <a:rPr lang="en-US" sz="5100" dirty="0" smtClean="0"/>
              <a:t>Floating-point </a:t>
            </a:r>
            <a:r>
              <a:rPr lang="en-US" sz="5100" dirty="0"/>
              <a:t>numbers This group includes </a:t>
            </a:r>
            <a:r>
              <a:rPr lang="en-US" sz="5100" b="1" dirty="0"/>
              <a:t>float </a:t>
            </a:r>
            <a:r>
              <a:rPr lang="en-US" sz="5100" dirty="0"/>
              <a:t>and </a:t>
            </a:r>
            <a:r>
              <a:rPr lang="en-US" sz="5100" b="1" dirty="0"/>
              <a:t>double</a:t>
            </a:r>
            <a:r>
              <a:rPr lang="en-US" sz="5100" dirty="0"/>
              <a:t>, which </a:t>
            </a:r>
            <a:r>
              <a:rPr lang="en-US" sz="5100" dirty="0" smtClean="0"/>
              <a:t>represent numbers </a:t>
            </a:r>
            <a:r>
              <a:rPr lang="en-US" sz="5100" dirty="0"/>
              <a:t>with fractional </a:t>
            </a:r>
            <a:r>
              <a:rPr lang="en-US" sz="5100" dirty="0" smtClean="0"/>
              <a:t>precision. </a:t>
            </a:r>
          </a:p>
          <a:p>
            <a:r>
              <a:rPr lang="en-US" sz="5100" dirty="0" smtClean="0"/>
              <a:t>Boolean This group includes </a:t>
            </a:r>
            <a:r>
              <a:rPr lang="en-US" sz="5100" b="1" dirty="0" err="1" smtClean="0"/>
              <a:t>boolean</a:t>
            </a:r>
            <a:r>
              <a:rPr lang="en-US" sz="5100" dirty="0" smtClean="0"/>
              <a:t>, which is a special type for representing</a:t>
            </a:r>
            <a:br>
              <a:rPr lang="en-US" sz="5100" dirty="0" smtClean="0"/>
            </a:br>
            <a:r>
              <a:rPr lang="en-US" sz="5100" dirty="0" smtClean="0"/>
              <a:t>true/false values. </a:t>
            </a:r>
          </a:p>
          <a:p>
            <a:r>
              <a:rPr lang="en-US" sz="5100" dirty="0"/>
              <a:t>Characters This group includes </a:t>
            </a:r>
            <a:r>
              <a:rPr lang="en-US" sz="5100" b="1" dirty="0"/>
              <a:t>char</a:t>
            </a:r>
            <a:r>
              <a:rPr lang="en-US" sz="5100" dirty="0"/>
              <a:t>, which represents symbols in a character set,</a:t>
            </a:r>
            <a:br>
              <a:rPr lang="en-US" sz="5100" dirty="0"/>
            </a:br>
            <a:r>
              <a:rPr lang="en-US" sz="5100" dirty="0"/>
              <a:t>like letters and </a:t>
            </a:r>
            <a:r>
              <a:rPr lang="en-US" sz="5100" dirty="0" smtClean="0"/>
              <a:t>numbers.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52" y="351477"/>
            <a:ext cx="10515600" cy="1325563"/>
          </a:xfrm>
        </p:spPr>
        <p:txBody>
          <a:bodyPr/>
          <a:lstStyle/>
          <a:p>
            <a:r>
              <a:rPr lang="en-US" dirty="0" smtClean="0"/>
              <a:t>Integer &amp; Floating point numbers range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67" y="1690688"/>
            <a:ext cx="8808266" cy="21673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39" y="4104229"/>
            <a:ext cx="8788573" cy="1341228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Escape Sequences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6" y="1681263"/>
            <a:ext cx="6769290" cy="4114668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identifier is a sequence of characters that consists of letters, digits, underscores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_</a:t>
            </a:r>
            <a:r>
              <a:rPr lang="en-US" dirty="0"/>
              <a:t>), and dollar signs </a:t>
            </a:r>
            <a:r>
              <a:rPr lang="en-US" dirty="0" smtClean="0"/>
              <a:t>(</a:t>
            </a:r>
            <a:r>
              <a:rPr lang="en-US" b="1" dirty="0" smtClean="0"/>
              <a:t>$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An </a:t>
            </a:r>
            <a:r>
              <a:rPr lang="en-US" dirty="0"/>
              <a:t>identifier must start with a letter, an underscore (</a:t>
            </a:r>
            <a:r>
              <a:rPr lang="en-US" b="1" dirty="0"/>
              <a:t>_</a:t>
            </a:r>
            <a:r>
              <a:rPr lang="en-US" dirty="0"/>
              <a:t>), or a dollar sign (</a:t>
            </a:r>
            <a:r>
              <a:rPr lang="en-US" b="1" dirty="0"/>
              <a:t>$</a:t>
            </a:r>
            <a:r>
              <a:rPr lang="en-US" dirty="0"/>
              <a:t>). It </a:t>
            </a:r>
            <a:r>
              <a:rPr lang="en-US" dirty="0" smtClean="0"/>
              <a:t>cannot start </a:t>
            </a:r>
            <a:r>
              <a:rPr lang="en-US" dirty="0"/>
              <a:t>with a digit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 </a:t>
            </a:r>
            <a:r>
              <a:rPr lang="en-US" dirty="0"/>
              <a:t>identifier cannot be a reserved word. (See Appendix A, “Java Keywords,” for </a:t>
            </a:r>
            <a:r>
              <a:rPr lang="en-US" dirty="0" smtClean="0"/>
              <a:t>a list </a:t>
            </a:r>
            <a:r>
              <a:rPr lang="en-US" dirty="0"/>
              <a:t>of reserved words</a:t>
            </a:r>
            <a:r>
              <a:rPr lang="en-US" dirty="0" smtClean="0"/>
              <a:t>.) </a:t>
            </a:r>
          </a:p>
          <a:p>
            <a:r>
              <a:rPr lang="en-US" dirty="0" smtClean="0"/>
              <a:t>An </a:t>
            </a:r>
            <a:r>
              <a:rPr lang="en-US" dirty="0"/>
              <a:t>identifier cannot be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</a:t>
            </a:r>
            <a:r>
              <a:rPr lang="en-US" dirty="0"/>
              <a:t>, or </a:t>
            </a:r>
            <a:r>
              <a:rPr lang="en-US" b="1" dirty="0" smtClean="0"/>
              <a:t>null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An </a:t>
            </a:r>
            <a:r>
              <a:rPr lang="en-US" dirty="0"/>
              <a:t>identifier can be of any length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</a:t>
            </a:r>
            <a:r>
              <a:rPr lang="en-US" b="1" dirty="0"/>
              <a:t>$2</a:t>
            </a:r>
            <a:r>
              <a:rPr lang="en-US" dirty="0"/>
              <a:t>, </a:t>
            </a:r>
            <a:r>
              <a:rPr lang="en-US" b="1" dirty="0" err="1"/>
              <a:t>ComputeArea</a:t>
            </a:r>
            <a:r>
              <a:rPr lang="en-US" dirty="0"/>
              <a:t>, </a:t>
            </a:r>
            <a:r>
              <a:rPr lang="en-US" b="1" dirty="0"/>
              <a:t>area</a:t>
            </a:r>
            <a:r>
              <a:rPr lang="en-US" dirty="0"/>
              <a:t>, </a:t>
            </a:r>
            <a:r>
              <a:rPr lang="en-US" b="1" dirty="0"/>
              <a:t>radius</a:t>
            </a:r>
            <a:r>
              <a:rPr lang="en-US" dirty="0"/>
              <a:t>, and </a:t>
            </a:r>
            <a:r>
              <a:rPr lang="en-US" dirty="0" err="1" smtClean="0"/>
              <a:t>s</a:t>
            </a:r>
            <a:r>
              <a:rPr lang="en-US" b="1" dirty="0" err="1" smtClean="0"/>
              <a:t>howMessageDialog</a:t>
            </a:r>
            <a:r>
              <a:rPr lang="en-US" b="1" dirty="0" smtClean="0"/>
              <a:t> </a:t>
            </a:r>
            <a:r>
              <a:rPr lang="en-US" dirty="0"/>
              <a:t>are legal identifiers, whereas </a:t>
            </a:r>
            <a:r>
              <a:rPr lang="en-US" b="1" dirty="0"/>
              <a:t>2A </a:t>
            </a:r>
            <a:r>
              <a:rPr lang="en-US" dirty="0"/>
              <a:t>and </a:t>
            </a:r>
            <a:r>
              <a:rPr lang="en-US" b="1" dirty="0"/>
              <a:t>d+4 </a:t>
            </a:r>
            <a:r>
              <a:rPr lang="en-US" dirty="0"/>
              <a:t>are not because they do not follow the rules.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see from the programs in the preceding sections, variables are used to store values </a:t>
            </a:r>
            <a:r>
              <a:rPr lang="en-US" dirty="0" smtClean="0"/>
              <a:t>to be </a:t>
            </a:r>
            <a:r>
              <a:rPr lang="en-US" dirty="0"/>
              <a:t>used later in a program. They are called variables because their values can be changed.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Declaring </a:t>
            </a:r>
            <a:r>
              <a:rPr lang="en-US" b="1" dirty="0"/>
              <a:t>variables</a:t>
            </a:r>
            <a:r>
              <a:rPr lang="en-US" dirty="0" smtClean="0"/>
              <a:t>  : 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variableName</a:t>
            </a:r>
            <a:r>
              <a:rPr lang="en-US" dirty="0"/>
              <a:t>;</a:t>
            </a:r>
            <a:r>
              <a:rPr lang="en-US" dirty="0" smtClean="0"/>
              <a:t> </a:t>
            </a:r>
          </a:p>
          <a:p>
            <a:pPr marL="3200400" lvl="7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dirty="0"/>
              <a:t>count; // Declare count to be an integer variable;</a:t>
            </a:r>
            <a:br>
              <a:rPr lang="en-US" dirty="0"/>
            </a:br>
            <a:r>
              <a:rPr lang="en-US" b="1" dirty="0"/>
              <a:t>double </a:t>
            </a:r>
            <a:r>
              <a:rPr lang="en-US" dirty="0"/>
              <a:t>radius; // Declare radius to be a double variable;</a:t>
            </a:r>
            <a:br>
              <a:rPr lang="en-US" dirty="0"/>
            </a:br>
            <a:r>
              <a:rPr lang="en-US" b="1" dirty="0"/>
              <a:t>double </a:t>
            </a:r>
            <a:r>
              <a:rPr lang="en-US" dirty="0" err="1"/>
              <a:t>interestRate</a:t>
            </a:r>
            <a:r>
              <a:rPr lang="en-US" dirty="0"/>
              <a:t>; // Declare </a:t>
            </a:r>
            <a:r>
              <a:rPr lang="en-US" dirty="0" err="1"/>
              <a:t>interestRate</a:t>
            </a:r>
            <a:r>
              <a:rPr lang="en-US" dirty="0"/>
              <a:t> to be a double variable;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9/29/2018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FDA8-9715-49BC-829E-F71238B68D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585</Words>
  <Application>Microsoft Office PowerPoint</Application>
  <PresentationFormat>Widescreen</PresentationFormat>
  <Paragraphs>125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Lucida Grande</vt:lpstr>
      <vt:lpstr>Office Theme</vt:lpstr>
      <vt:lpstr>CSE 110</vt:lpstr>
      <vt:lpstr>PowerPoint Presentation</vt:lpstr>
      <vt:lpstr>A Simple Program</vt:lpstr>
      <vt:lpstr>Data types</vt:lpstr>
      <vt:lpstr>Integer &amp; Floating point numbers range</vt:lpstr>
      <vt:lpstr>Character Escape Sequences</vt:lpstr>
      <vt:lpstr>Identifiers</vt:lpstr>
      <vt:lpstr>Examples</vt:lpstr>
      <vt:lpstr>Variables</vt:lpstr>
      <vt:lpstr>Scope of Variables</vt:lpstr>
      <vt:lpstr>Example</vt:lpstr>
      <vt:lpstr>Example</vt:lpstr>
      <vt:lpstr>Type Casting</vt:lpstr>
      <vt:lpstr>Type Casting</vt:lpstr>
      <vt:lpstr>Example</vt:lpstr>
      <vt:lpstr>Arithmetic Operators</vt:lpstr>
      <vt:lpstr>Shorthand Operators</vt:lpstr>
      <vt:lpstr>Increment &amp; Decrement Operators</vt:lpstr>
      <vt:lpstr>Examples</vt:lpstr>
      <vt:lpstr>Modulus Arithmetic</vt:lpstr>
      <vt:lpstr>Increment &amp; Decrement</vt:lpstr>
      <vt:lpstr>PowerPoint Presentation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110</dc:title>
  <dc:creator>Saud</dc:creator>
  <cp:lastModifiedBy>Aminul Huq</cp:lastModifiedBy>
  <cp:revision>42</cp:revision>
  <dcterms:created xsi:type="dcterms:W3CDTF">2018-09-29T15:24:35Z</dcterms:created>
  <dcterms:modified xsi:type="dcterms:W3CDTF">2019-02-06T06:47:46Z</dcterms:modified>
</cp:coreProperties>
</file>