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8" r:id="rId5"/>
    <p:sldId id="269" r:id="rId6"/>
    <p:sldId id="270" r:id="rId7"/>
    <p:sldId id="273" r:id="rId8"/>
    <p:sldId id="272" r:id="rId9"/>
    <p:sldId id="271" r:id="rId10"/>
    <p:sldId id="276" r:id="rId11"/>
    <p:sldId id="275" r:id="rId12"/>
    <p:sldId id="279" r:id="rId13"/>
    <p:sldId id="278" r:id="rId14"/>
    <p:sldId id="277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7" autoAdjust="0"/>
    <p:restoredTop sz="94660"/>
  </p:normalViewPr>
  <p:slideViewPr>
    <p:cSldViewPr snapToGrid="0">
      <p:cViewPr varScale="1">
        <p:scale>
          <a:sx n="70" d="100"/>
          <a:sy n="70" d="100"/>
        </p:scale>
        <p:origin x="91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2DC40-00A0-4AFC-9674-01ED38607154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F769F-63C3-4106-92F6-7241124F1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6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F769F-63C3-4106-92F6-7241124F1D0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6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6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6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6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0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2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6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0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5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4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42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5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10/11/2018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9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110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Aminul</a:t>
            </a:r>
            <a:r>
              <a:rPr lang="en-US" dirty="0" smtClean="0"/>
              <a:t> </a:t>
            </a:r>
            <a:r>
              <a:rPr lang="en-US" dirty="0" err="1" smtClean="0"/>
              <a:t>Huq</a:t>
            </a:r>
            <a:endParaRPr lang="en-US" dirty="0" smtClean="0"/>
          </a:p>
          <a:p>
            <a:r>
              <a:rPr lang="en-US" smtClean="0"/>
              <a:t>aminul.huq@bracu.ac.bd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442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382" y="2320120"/>
            <a:ext cx="5395798" cy="190811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71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Adding a Method to the Box Class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24" y="2396619"/>
            <a:ext cx="5920876" cy="277444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776" y="1378404"/>
            <a:ext cx="6032310" cy="516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90" y="2107335"/>
            <a:ext cx="5549521" cy="279221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638" y="302297"/>
            <a:ext cx="5356909" cy="4597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638" y="4402875"/>
            <a:ext cx="4928128" cy="14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7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constructor </a:t>
            </a:r>
            <a:r>
              <a:rPr lang="en-US" dirty="0"/>
              <a:t>initializes an object immediately upon creation. It has the same name as </a:t>
            </a:r>
            <a:r>
              <a:rPr lang="en-US" dirty="0" smtClean="0"/>
              <a:t>the class </a:t>
            </a:r>
            <a:r>
              <a:rPr lang="en-US" dirty="0"/>
              <a:t>in which it resides and is syntactically similar to a method. </a:t>
            </a:r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defined, the </a:t>
            </a:r>
            <a:r>
              <a:rPr lang="en-US" dirty="0" smtClean="0"/>
              <a:t>constructor is </a:t>
            </a:r>
            <a:r>
              <a:rPr lang="en-US" dirty="0"/>
              <a:t>automatically called immediately after the object is created, before the </a:t>
            </a:r>
            <a:r>
              <a:rPr lang="en-US" b="1" dirty="0"/>
              <a:t>new </a:t>
            </a:r>
            <a:r>
              <a:rPr lang="en-US" dirty="0"/>
              <a:t>operator completes</a:t>
            </a:r>
            <a:r>
              <a:rPr lang="en-US" dirty="0" smtClean="0"/>
              <a:t>.</a:t>
            </a:r>
          </a:p>
          <a:p>
            <a:r>
              <a:rPr lang="en-US" dirty="0"/>
              <a:t>Constructors look a little strange because they have no return type, not even </a:t>
            </a:r>
            <a:r>
              <a:rPr lang="en-US" b="1" dirty="0"/>
              <a:t>void</a:t>
            </a:r>
            <a:r>
              <a:rPr lang="en-US" dirty="0" smtClean="0"/>
              <a:t>.</a:t>
            </a:r>
          </a:p>
          <a:p>
            <a:r>
              <a:rPr lang="en-US" dirty="0"/>
              <a:t>This </a:t>
            </a:r>
            <a:r>
              <a:rPr lang="en-US" dirty="0" smtClean="0"/>
              <a:t>is because </a:t>
            </a:r>
            <a:r>
              <a:rPr lang="en-US" dirty="0"/>
              <a:t>the implicit return type of a class’ constructor is the class type itself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3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37" y="1027906"/>
            <a:ext cx="5332790" cy="483467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359" y="1020264"/>
            <a:ext cx="5530107" cy="34691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230" y="4757869"/>
            <a:ext cx="3196964" cy="159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5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Constructors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314" y="1749172"/>
            <a:ext cx="5879308" cy="368491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569" y="5434091"/>
            <a:ext cx="3126187" cy="8387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3776"/>
            <a:ext cx="4557114" cy="391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7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&amp;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</a:t>
            </a:r>
            <a:r>
              <a:rPr lang="en-US" i="1" dirty="0"/>
              <a:t>object </a:t>
            </a:r>
            <a:r>
              <a:rPr lang="en-US" dirty="0" smtClean="0"/>
              <a:t>represents an </a:t>
            </a:r>
            <a:r>
              <a:rPr lang="en-US" dirty="0"/>
              <a:t>entity in the real world that can be distinctly identified</a:t>
            </a:r>
            <a:r>
              <a:rPr lang="en-US" dirty="0" smtClean="0"/>
              <a:t>.</a:t>
            </a:r>
          </a:p>
          <a:p>
            <a:r>
              <a:rPr lang="en-US" dirty="0"/>
              <a:t>For example, a student, </a:t>
            </a:r>
            <a:r>
              <a:rPr lang="en-US" dirty="0" smtClean="0"/>
              <a:t>a desk</a:t>
            </a:r>
            <a:r>
              <a:rPr lang="en-US" dirty="0"/>
              <a:t>, a circle, a button, and even a loan can all be viewed as objects. An object has a </a:t>
            </a:r>
            <a:r>
              <a:rPr lang="en-US" dirty="0" smtClean="0"/>
              <a:t>unique identity</a:t>
            </a:r>
            <a:r>
              <a:rPr lang="en-US" dirty="0"/>
              <a:t>, state, and behavior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■ </a:t>
            </a:r>
            <a:r>
              <a:rPr lang="en-US" dirty="0" smtClean="0"/>
              <a:t>The </a:t>
            </a:r>
            <a:r>
              <a:rPr lang="en-US" i="1" dirty="0"/>
              <a:t>state </a:t>
            </a:r>
            <a:r>
              <a:rPr lang="en-US" dirty="0"/>
              <a:t>of an object (also known as its </a:t>
            </a:r>
            <a:r>
              <a:rPr lang="en-US" i="1" dirty="0"/>
              <a:t>properties </a:t>
            </a:r>
            <a:r>
              <a:rPr lang="en-US" dirty="0"/>
              <a:t>or </a:t>
            </a:r>
            <a:r>
              <a:rPr lang="en-US" i="1" dirty="0"/>
              <a:t>attributes</a:t>
            </a:r>
            <a:r>
              <a:rPr lang="en-US" dirty="0"/>
              <a:t>) is represented </a:t>
            </a:r>
            <a:r>
              <a:rPr lang="en-US" dirty="0" smtClean="0"/>
              <a:t>by </a:t>
            </a:r>
            <a:r>
              <a:rPr lang="en-US" i="1" dirty="0" smtClean="0"/>
              <a:t>data </a:t>
            </a:r>
            <a:r>
              <a:rPr lang="en-US" i="1" dirty="0"/>
              <a:t>fields </a:t>
            </a:r>
            <a:r>
              <a:rPr lang="en-US" dirty="0"/>
              <a:t>with their current values. A circle object, for example, has a data </a:t>
            </a:r>
            <a:r>
              <a:rPr lang="en-US" dirty="0" smtClean="0"/>
              <a:t>field </a:t>
            </a:r>
            <a:r>
              <a:rPr lang="en-US" b="1" dirty="0" smtClean="0"/>
              <a:t>radius</a:t>
            </a:r>
            <a:r>
              <a:rPr lang="en-US" dirty="0"/>
              <a:t>, which is the property that characterizes a circle. A rectangle object has </a:t>
            </a:r>
            <a:r>
              <a:rPr lang="en-US" dirty="0" smtClean="0"/>
              <a:t>data fields </a:t>
            </a:r>
            <a:r>
              <a:rPr lang="en-US" b="1" dirty="0"/>
              <a:t>width </a:t>
            </a:r>
            <a:r>
              <a:rPr lang="en-US" dirty="0"/>
              <a:t>and </a:t>
            </a:r>
            <a:r>
              <a:rPr lang="en-US" b="1" dirty="0"/>
              <a:t>height</a:t>
            </a:r>
            <a:r>
              <a:rPr lang="en-US" dirty="0"/>
              <a:t>, which are the properties that characterize a rectangle.</a:t>
            </a:r>
          </a:p>
          <a:p>
            <a:pPr marL="0" indent="0">
              <a:buNone/>
            </a:pPr>
            <a:r>
              <a:rPr lang="en-US" dirty="0" smtClean="0"/>
              <a:t>■ </a:t>
            </a:r>
            <a:r>
              <a:rPr lang="en-US" dirty="0"/>
              <a:t>The </a:t>
            </a:r>
            <a:r>
              <a:rPr lang="en-US" i="1" dirty="0"/>
              <a:t>behavior </a:t>
            </a:r>
            <a:r>
              <a:rPr lang="en-US" dirty="0"/>
              <a:t>of an object (also known as its </a:t>
            </a:r>
            <a:r>
              <a:rPr lang="en-US" i="1" dirty="0"/>
              <a:t>actions</a:t>
            </a:r>
            <a:r>
              <a:rPr lang="en-US" dirty="0"/>
              <a:t>) is defined by methods. </a:t>
            </a:r>
            <a:r>
              <a:rPr lang="en-US" dirty="0" smtClean="0"/>
              <a:t>To invoke </a:t>
            </a:r>
            <a:r>
              <a:rPr lang="en-US" dirty="0"/>
              <a:t>a method on an object is to ask the object to perform an action. For example</a:t>
            </a:r>
            <a:r>
              <a:rPr lang="en-US" dirty="0" smtClean="0"/>
              <a:t>, you </a:t>
            </a:r>
            <a:r>
              <a:rPr lang="en-US" dirty="0"/>
              <a:t>may define a method named </a:t>
            </a:r>
            <a:r>
              <a:rPr lang="en-US" b="1" dirty="0" err="1"/>
              <a:t>getArea</a:t>
            </a:r>
            <a:r>
              <a:rPr lang="en-US" b="1" dirty="0"/>
              <a:t>() </a:t>
            </a:r>
            <a:r>
              <a:rPr lang="en-US" dirty="0"/>
              <a:t>for circle objects. A circle object </a:t>
            </a:r>
            <a:r>
              <a:rPr lang="en-US" dirty="0" smtClean="0"/>
              <a:t>may invoke </a:t>
            </a:r>
            <a:r>
              <a:rPr lang="en-US" b="1" dirty="0" err="1"/>
              <a:t>getArea</a:t>
            </a:r>
            <a:r>
              <a:rPr lang="en-US" b="1" dirty="0"/>
              <a:t>() </a:t>
            </a:r>
            <a:r>
              <a:rPr lang="en-US" dirty="0"/>
              <a:t>to return its area.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4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373" y="2210935"/>
            <a:ext cx="7524984" cy="296156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8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Simple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Box {</a:t>
            </a:r>
          </a:p>
          <a:p>
            <a:pPr marL="0" indent="0">
              <a:buNone/>
            </a:pPr>
            <a:r>
              <a:rPr lang="en-US" dirty="0" smtClean="0"/>
              <a:t>	double </a:t>
            </a:r>
            <a:r>
              <a:rPr lang="en-US" dirty="0"/>
              <a:t>width;</a:t>
            </a:r>
          </a:p>
          <a:p>
            <a:pPr marL="0" indent="0">
              <a:buNone/>
            </a:pPr>
            <a:r>
              <a:rPr lang="en-US" dirty="0" smtClean="0"/>
              <a:t>	double </a:t>
            </a:r>
            <a:r>
              <a:rPr lang="en-US" dirty="0"/>
              <a:t>height;</a:t>
            </a:r>
          </a:p>
          <a:p>
            <a:pPr marL="0" indent="0">
              <a:buNone/>
            </a:pPr>
            <a:r>
              <a:rPr lang="en-US" dirty="0" smtClean="0"/>
              <a:t>	double </a:t>
            </a:r>
            <a:r>
              <a:rPr lang="en-US" dirty="0"/>
              <a:t>depth;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en-US" dirty="0"/>
              <a:t>To actually create a </a:t>
            </a:r>
            <a:r>
              <a:rPr lang="en-US" b="1" dirty="0"/>
              <a:t>Box </a:t>
            </a:r>
            <a:r>
              <a:rPr lang="en-US" dirty="0"/>
              <a:t>object, you will use a statement like the following:</a:t>
            </a:r>
          </a:p>
          <a:p>
            <a:pPr marL="0" indent="0">
              <a:buNone/>
            </a:pPr>
            <a:r>
              <a:rPr lang="en-US" dirty="0" smtClean="0"/>
              <a:t>	Box </a:t>
            </a:r>
            <a:r>
              <a:rPr lang="en-US" dirty="0" err="1"/>
              <a:t>mybox</a:t>
            </a:r>
            <a:r>
              <a:rPr lang="en-US" dirty="0"/>
              <a:t> = new Box(); // create a Box object called </a:t>
            </a:r>
            <a:r>
              <a:rPr lang="en-US" dirty="0" err="1"/>
              <a:t>mybox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9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to assign the </a:t>
            </a:r>
            <a:r>
              <a:rPr lang="en-US" b="1" dirty="0"/>
              <a:t>width </a:t>
            </a:r>
            <a:r>
              <a:rPr lang="en-US" dirty="0"/>
              <a:t>variable </a:t>
            </a:r>
            <a:r>
              <a:rPr lang="en-US" dirty="0" smtClean="0"/>
              <a:t>of </a:t>
            </a:r>
            <a:r>
              <a:rPr lang="en-US" b="1" dirty="0" err="1" smtClean="0"/>
              <a:t>mybox</a:t>
            </a:r>
            <a:r>
              <a:rPr lang="en-US" b="1" dirty="0" smtClean="0"/>
              <a:t> </a:t>
            </a:r>
            <a:r>
              <a:rPr lang="en-US" dirty="0"/>
              <a:t>the value 100, you would use the following statement:</a:t>
            </a:r>
          </a:p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dirty="0" err="1" smtClean="0"/>
              <a:t>mybox.width</a:t>
            </a:r>
            <a:r>
              <a:rPr lang="en-US" dirty="0" smtClean="0"/>
              <a:t> </a:t>
            </a:r>
            <a:r>
              <a:rPr lang="en-US" dirty="0"/>
              <a:t>= 100;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1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75" y="1162707"/>
            <a:ext cx="5716143" cy="47197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148" y="399721"/>
            <a:ext cx="6148322" cy="624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73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Declaring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obtaining objects of a class is a two-step process.</a:t>
            </a:r>
          </a:p>
          <a:p>
            <a:r>
              <a:rPr lang="en-US" dirty="0"/>
              <a:t>First, you must declare a variable of the class type. This variable does not define an object</a:t>
            </a:r>
            <a:r>
              <a:rPr lang="en-US" dirty="0" smtClean="0"/>
              <a:t>. Instead</a:t>
            </a:r>
            <a:r>
              <a:rPr lang="en-US" dirty="0"/>
              <a:t>, it is simply a variable that can </a:t>
            </a:r>
            <a:r>
              <a:rPr lang="en-US" i="1" dirty="0"/>
              <a:t>refer </a:t>
            </a:r>
            <a:r>
              <a:rPr lang="en-US" dirty="0"/>
              <a:t>to an object. </a:t>
            </a:r>
            <a:endParaRPr lang="en-US" dirty="0" smtClean="0"/>
          </a:p>
          <a:p>
            <a:r>
              <a:rPr lang="en-US" dirty="0" smtClean="0"/>
              <a:t>Second</a:t>
            </a:r>
            <a:r>
              <a:rPr lang="en-US" dirty="0"/>
              <a:t>, you must acquire an actual</a:t>
            </a:r>
            <a:r>
              <a:rPr lang="en-US" dirty="0" smtClean="0"/>
              <a:t>, physical </a:t>
            </a:r>
            <a:r>
              <a:rPr lang="en-US" dirty="0"/>
              <a:t>copy of the object and assign it to that variable. You can do this using the </a:t>
            </a:r>
            <a:r>
              <a:rPr lang="en-US" b="1" dirty="0"/>
              <a:t>new </a:t>
            </a:r>
            <a:r>
              <a:rPr lang="en-US" dirty="0"/>
              <a:t>operator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new </a:t>
            </a:r>
            <a:r>
              <a:rPr lang="en-US" dirty="0"/>
              <a:t>operator dynamically allocates (that is, allocates at run time) memory for an </a:t>
            </a:r>
            <a:r>
              <a:rPr lang="en-US" dirty="0" smtClean="0"/>
              <a:t>object and </a:t>
            </a:r>
            <a:r>
              <a:rPr lang="en-US" dirty="0"/>
              <a:t>returns a reference to it. This reference is, more or less, the address in memory of the </a:t>
            </a:r>
            <a:r>
              <a:rPr lang="en-US" dirty="0" smtClean="0"/>
              <a:t>object allocated </a:t>
            </a:r>
            <a:r>
              <a:rPr lang="en-US" dirty="0"/>
              <a:t>by </a:t>
            </a:r>
            <a:r>
              <a:rPr lang="en-US" b="1" dirty="0"/>
              <a:t>new</a:t>
            </a:r>
            <a:r>
              <a:rPr lang="en-US" dirty="0"/>
              <a:t>. This reference is then stored in the variable.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11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Box </a:t>
            </a:r>
            <a:r>
              <a:rPr lang="en-US" dirty="0" err="1"/>
              <a:t>mybox</a:t>
            </a:r>
            <a:r>
              <a:rPr lang="en-US" dirty="0"/>
              <a:t>; // declare reference to object</a:t>
            </a:r>
          </a:p>
          <a:p>
            <a:pPr marL="0" indent="0">
              <a:buNone/>
            </a:pPr>
            <a:r>
              <a:rPr lang="en-US" dirty="0" err="1"/>
              <a:t>mybox</a:t>
            </a:r>
            <a:r>
              <a:rPr lang="en-US" dirty="0"/>
              <a:t> = new Box(); // allocate a Box object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294" y="3148865"/>
            <a:ext cx="5704092" cy="302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94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Object Reference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Object reference variables act differently than you might expect when an assignment </a:t>
            </a:r>
            <a:r>
              <a:rPr lang="en-US" dirty="0" smtClean="0"/>
              <a:t>takes place</a:t>
            </a:r>
            <a:r>
              <a:rPr lang="en-US" dirty="0"/>
              <a:t>. For example, what do you think the following fragment does</a:t>
            </a:r>
            <a:r>
              <a:rPr lang="en-US" dirty="0" smtClean="0"/>
              <a:t>?</a:t>
            </a:r>
          </a:p>
          <a:p>
            <a:pPr marL="0" indent="0" algn="just">
              <a:buNone/>
            </a:pPr>
            <a:r>
              <a:rPr lang="en-US" dirty="0" smtClean="0"/>
              <a:t>				Box </a:t>
            </a:r>
            <a:r>
              <a:rPr lang="en-US" dirty="0"/>
              <a:t>b1 = new Box();</a:t>
            </a:r>
          </a:p>
          <a:p>
            <a:pPr marL="0" indent="0" algn="just">
              <a:buNone/>
            </a:pPr>
            <a:r>
              <a:rPr lang="en-US" dirty="0" smtClean="0"/>
              <a:t>				Box </a:t>
            </a:r>
            <a:r>
              <a:rPr lang="en-US" dirty="0"/>
              <a:t>b2 = b1;</a:t>
            </a:r>
          </a:p>
          <a:p>
            <a:pPr algn="just"/>
            <a:r>
              <a:rPr lang="en-US" dirty="0"/>
              <a:t>You might think that </a:t>
            </a:r>
            <a:r>
              <a:rPr lang="en-US" b="1" dirty="0"/>
              <a:t>b2 </a:t>
            </a:r>
            <a:r>
              <a:rPr lang="en-US" dirty="0"/>
              <a:t>is being assigned a reference to a copy of the object referred to </a:t>
            </a:r>
            <a:r>
              <a:rPr lang="en-US" dirty="0" smtClean="0"/>
              <a:t>by </a:t>
            </a:r>
            <a:r>
              <a:rPr lang="en-US" b="1" dirty="0" smtClean="0"/>
              <a:t>b1</a:t>
            </a:r>
            <a:r>
              <a:rPr lang="en-US" dirty="0"/>
              <a:t>. That is, you might think that </a:t>
            </a:r>
            <a:r>
              <a:rPr lang="en-US" b="1" dirty="0"/>
              <a:t>b1 </a:t>
            </a:r>
            <a:r>
              <a:rPr lang="en-US" dirty="0"/>
              <a:t>and </a:t>
            </a:r>
            <a:r>
              <a:rPr lang="en-US" b="1" dirty="0"/>
              <a:t>b2 </a:t>
            </a:r>
            <a:r>
              <a:rPr lang="en-US" dirty="0"/>
              <a:t>refer to separate and distinct objects. However</a:t>
            </a:r>
            <a:r>
              <a:rPr lang="en-US" dirty="0" smtClean="0"/>
              <a:t>, this </a:t>
            </a:r>
            <a:r>
              <a:rPr lang="en-US" dirty="0"/>
              <a:t>would be wrong. Instead, after this fragment executes, </a:t>
            </a:r>
            <a:r>
              <a:rPr lang="en-US" b="1" dirty="0"/>
              <a:t>b1 </a:t>
            </a:r>
            <a:r>
              <a:rPr lang="en-US" dirty="0"/>
              <a:t>and </a:t>
            </a:r>
            <a:r>
              <a:rPr lang="en-US" b="1" dirty="0"/>
              <a:t>b2 </a:t>
            </a:r>
            <a:r>
              <a:rPr lang="en-US" dirty="0"/>
              <a:t>will both refer to </a:t>
            </a:r>
            <a:r>
              <a:rPr lang="en-US" dirty="0" err="1" smtClean="0"/>
              <a:t>the</a:t>
            </a:r>
            <a:r>
              <a:rPr lang="en-US" i="1" dirty="0" err="1" smtClean="0"/>
              <a:t>same</a:t>
            </a:r>
            <a:r>
              <a:rPr lang="en-US" i="1" dirty="0" smtClean="0"/>
              <a:t> </a:t>
            </a:r>
            <a:r>
              <a:rPr lang="en-US" dirty="0"/>
              <a:t>object.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52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501</Words>
  <Application>Microsoft Office PowerPoint</Application>
  <PresentationFormat>Widescreen</PresentationFormat>
  <Paragraphs>52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CSE 110</vt:lpstr>
      <vt:lpstr>Class &amp; Objects</vt:lpstr>
      <vt:lpstr>PowerPoint Presentation</vt:lpstr>
      <vt:lpstr>A Simple Class</vt:lpstr>
      <vt:lpstr>PowerPoint Presentation</vt:lpstr>
      <vt:lpstr>PowerPoint Presentation</vt:lpstr>
      <vt:lpstr>Declaring Objects</vt:lpstr>
      <vt:lpstr>PowerPoint Presentation</vt:lpstr>
      <vt:lpstr>Assigning Object Reference Variables</vt:lpstr>
      <vt:lpstr>PowerPoint Presentation</vt:lpstr>
      <vt:lpstr>Adding a Method to the Box Class</vt:lpstr>
      <vt:lpstr>PowerPoint Presentation</vt:lpstr>
      <vt:lpstr>Constructors</vt:lpstr>
      <vt:lpstr>PowerPoint Presentation</vt:lpstr>
      <vt:lpstr>Parameterized Constructors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110</dc:title>
  <dc:creator>Saud</dc:creator>
  <cp:lastModifiedBy>Aminul Huq</cp:lastModifiedBy>
  <cp:revision>187</cp:revision>
  <dcterms:created xsi:type="dcterms:W3CDTF">2018-09-29T15:24:35Z</dcterms:created>
  <dcterms:modified xsi:type="dcterms:W3CDTF">2019-03-27T07:49:31Z</dcterms:modified>
</cp:coreProperties>
</file>