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6" r:id="rId2"/>
    <p:sldId id="279" r:id="rId3"/>
    <p:sldId id="280" r:id="rId4"/>
    <p:sldId id="281" r:id="rId5"/>
    <p:sldId id="288" r:id="rId6"/>
    <p:sldId id="314" r:id="rId7"/>
    <p:sldId id="315" r:id="rId8"/>
    <p:sldId id="316" r:id="rId9"/>
    <p:sldId id="317" r:id="rId10"/>
    <p:sldId id="318" r:id="rId11"/>
    <p:sldId id="287" r:id="rId12"/>
    <p:sldId id="285" r:id="rId13"/>
    <p:sldId id="286" r:id="rId14"/>
    <p:sldId id="308" r:id="rId15"/>
    <p:sldId id="309" r:id="rId16"/>
    <p:sldId id="284" r:id="rId17"/>
    <p:sldId id="310" r:id="rId18"/>
    <p:sldId id="311" r:id="rId19"/>
    <p:sldId id="312" r:id="rId20"/>
    <p:sldId id="313" r:id="rId21"/>
    <p:sldId id="283" r:id="rId22"/>
    <p:sldId id="282" r:id="rId23"/>
    <p:sldId id="289" r:id="rId24"/>
    <p:sldId id="29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4660"/>
  </p:normalViewPr>
  <p:slideViewPr>
    <p:cSldViewPr snapToGrid="0">
      <p:cViewPr>
        <p:scale>
          <a:sx n="66" d="100"/>
          <a:sy n="66" d="100"/>
        </p:scale>
        <p:origin x="996" y="1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2DC40-00A0-4AFC-9674-01ED38607154}" type="datetimeFigureOut">
              <a:rPr lang="en-US" smtClean="0"/>
              <a:pPr/>
              <a:t>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5F769F-63C3-4106-92F6-7241124F1D0C}" type="slidenum">
              <a:rPr lang="en-US" smtClean="0"/>
              <a:pPr/>
              <a:t>‹#›</a:t>
            </a:fld>
            <a:endParaRPr lang="en-US"/>
          </a:p>
        </p:txBody>
      </p:sp>
    </p:spTree>
    <p:extLst>
      <p:ext uri="{BB962C8B-B14F-4D97-AF65-F5344CB8AC3E}">
        <p14:creationId xmlns:p14="http://schemas.microsoft.com/office/powerpoint/2010/main" val="3562169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5F769F-63C3-4106-92F6-7241124F1D0C}" type="slidenum">
              <a:rPr lang="en-US" smtClean="0"/>
              <a:pPr/>
              <a:t>1</a:t>
            </a:fld>
            <a:endParaRPr lang="en-US"/>
          </a:p>
        </p:txBody>
      </p:sp>
    </p:spTree>
    <p:extLst>
      <p:ext uri="{BB962C8B-B14F-4D97-AF65-F5344CB8AC3E}">
        <p14:creationId xmlns:p14="http://schemas.microsoft.com/office/powerpoint/2010/main" val="711761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9/29/2018</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228236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9/29/2018</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816465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9/29/2018</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1879267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9/29/2018</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1135401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9/29/2018</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3228722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9/29/2018</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2078161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9/29/2018</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110110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9/29/2018</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2684954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9/29/2018</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3542645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9/29/2018</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156094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9/29/2018</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688658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9/29/2018</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F8FDA8-9715-49BC-829E-F71238B68D23}" type="slidenum">
              <a:rPr lang="en-US" smtClean="0"/>
              <a:pPr/>
              <a:t>‹#›</a:t>
            </a:fld>
            <a:endParaRPr lang="en-US"/>
          </a:p>
        </p:txBody>
      </p:sp>
    </p:spTree>
    <p:extLst>
      <p:ext uri="{BB962C8B-B14F-4D97-AF65-F5344CB8AC3E}">
        <p14:creationId xmlns:p14="http://schemas.microsoft.com/office/powerpoint/2010/main" val="1992591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CSE 110</a:t>
            </a:r>
            <a:endParaRPr lang="en-US" dirty="0"/>
          </a:p>
        </p:txBody>
      </p:sp>
      <p:sp>
        <p:nvSpPr>
          <p:cNvPr id="3" name="Subtitle 2"/>
          <p:cNvSpPr>
            <a:spLocks noGrp="1"/>
          </p:cNvSpPr>
          <p:nvPr>
            <p:ph type="subTitle" idx="1"/>
          </p:nvPr>
        </p:nvSpPr>
        <p:spPr/>
        <p:txBody>
          <a:bodyPr/>
          <a:lstStyle/>
          <a:p>
            <a:r>
              <a:rPr lang="en-US" dirty="0" err="1" smtClean="0"/>
              <a:t>Aminul</a:t>
            </a:r>
            <a:r>
              <a:rPr lang="en-US" dirty="0" smtClean="0"/>
              <a:t> </a:t>
            </a:r>
            <a:r>
              <a:rPr lang="en-US" dirty="0" err="1" smtClean="0"/>
              <a:t>Huq</a:t>
            </a:r>
            <a:endParaRPr lang="en-US" dirty="0" smtClean="0"/>
          </a:p>
          <a:p>
            <a:r>
              <a:rPr lang="en-US" smtClean="0"/>
              <a:t>aminul.huq@bracu.ac.bd</a:t>
            </a:r>
            <a:endParaRPr lang="en-US" dirty="0" smtClean="0"/>
          </a:p>
        </p:txBody>
      </p:sp>
    </p:spTree>
    <p:extLst>
      <p:ext uri="{BB962C8B-B14F-4D97-AF65-F5344CB8AC3E}">
        <p14:creationId xmlns:p14="http://schemas.microsoft.com/office/powerpoint/2010/main" val="24444216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Operators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9/29/2018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10</a:t>
            </a:fld>
            <a:endParaRPr lang="en-US"/>
          </a:p>
        </p:txBody>
      </p:sp>
    </p:spTree>
    <p:extLst>
      <p:ext uri="{BB962C8B-B14F-4D97-AF65-F5344CB8AC3E}">
        <p14:creationId xmlns:p14="http://schemas.microsoft.com/office/powerpoint/2010/main" val="721522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Statements</a:t>
            </a:r>
            <a:endParaRPr lang="en-US" dirty="0"/>
          </a:p>
        </p:txBody>
      </p:sp>
      <p:sp>
        <p:nvSpPr>
          <p:cNvPr id="3" name="Content Placeholder 2"/>
          <p:cNvSpPr>
            <a:spLocks noGrp="1"/>
          </p:cNvSpPr>
          <p:nvPr>
            <p:ph idx="1"/>
          </p:nvPr>
        </p:nvSpPr>
        <p:spPr/>
        <p:txBody>
          <a:bodyPr/>
          <a:lstStyle/>
          <a:p>
            <a:r>
              <a:rPr lang="en-US" dirty="0" smtClean="0"/>
              <a:t>If you enter a negative value for </a:t>
            </a:r>
            <a:r>
              <a:rPr lang="en-US" b="1" dirty="0" smtClean="0"/>
              <a:t>radius </a:t>
            </a:r>
            <a:r>
              <a:rPr lang="en-US" dirty="0" smtClean="0"/>
              <a:t>the program prints an invalid result. If the radius is negative, you don’t want the program to compute the area. How can you deal with this situation?</a:t>
            </a:r>
          </a:p>
          <a:p>
            <a:r>
              <a:rPr lang="en-US" dirty="0" smtClean="0"/>
              <a:t>Like all high-level programming languages, Java provides </a:t>
            </a:r>
            <a:r>
              <a:rPr lang="en-US" b="1" dirty="0" smtClean="0"/>
              <a:t>selection statements</a:t>
            </a:r>
            <a:r>
              <a:rPr lang="en-US" dirty="0" smtClean="0"/>
              <a:t> or </a:t>
            </a:r>
            <a:r>
              <a:rPr lang="en-US" b="1" dirty="0" smtClean="0"/>
              <a:t>control statements</a:t>
            </a:r>
            <a:r>
              <a:rPr lang="en-US" dirty="0" smtClean="0"/>
              <a:t> that let you choose actions with two or more alternative courses.</a:t>
            </a:r>
            <a:endParaRPr lang="en-US" dirty="0"/>
          </a:p>
        </p:txBody>
      </p:sp>
      <p:sp>
        <p:nvSpPr>
          <p:cNvPr id="4" name="Date Placeholder 3"/>
          <p:cNvSpPr>
            <a:spLocks noGrp="1"/>
          </p:cNvSpPr>
          <p:nvPr>
            <p:ph type="dt" sz="half" idx="10"/>
          </p:nvPr>
        </p:nvSpPr>
        <p:spPr/>
        <p:txBody>
          <a:bodyPr/>
          <a:lstStyle/>
          <a:p>
            <a:r>
              <a:rPr lang="en-US" smtClean="0"/>
              <a:t>9/29/2018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Statement</a:t>
            </a:r>
            <a:endParaRPr lang="en-US" dirty="0"/>
          </a:p>
        </p:txBody>
      </p:sp>
      <p:sp>
        <p:nvSpPr>
          <p:cNvPr id="3" name="Content Placeholder 2"/>
          <p:cNvSpPr>
            <a:spLocks noGrp="1"/>
          </p:cNvSpPr>
          <p:nvPr>
            <p:ph idx="1"/>
          </p:nvPr>
        </p:nvSpPr>
        <p:spPr/>
        <p:txBody>
          <a:bodyPr/>
          <a:lstStyle/>
          <a:p>
            <a:r>
              <a:rPr lang="en-US" dirty="0" smtClean="0"/>
              <a:t>Java has several types of selection statements:</a:t>
            </a:r>
          </a:p>
          <a:p>
            <a:r>
              <a:rPr lang="en-US" dirty="0" smtClean="0"/>
              <a:t>one-way </a:t>
            </a:r>
            <a:r>
              <a:rPr lang="en-US" b="1" dirty="0" smtClean="0"/>
              <a:t>if statements, two-way if statements, nested if statements, switch statements </a:t>
            </a:r>
            <a:r>
              <a:rPr lang="en-US" dirty="0" smtClean="0"/>
              <a:t>and conditional expressions.</a:t>
            </a:r>
            <a:endParaRPr lang="en-US" dirty="0"/>
          </a:p>
        </p:txBody>
      </p:sp>
      <p:sp>
        <p:nvSpPr>
          <p:cNvPr id="4" name="Date Placeholder 3"/>
          <p:cNvSpPr>
            <a:spLocks noGrp="1"/>
          </p:cNvSpPr>
          <p:nvPr>
            <p:ph type="dt" sz="half" idx="10"/>
          </p:nvPr>
        </p:nvSpPr>
        <p:spPr/>
        <p:txBody>
          <a:bodyPr/>
          <a:lstStyle/>
          <a:p>
            <a:r>
              <a:rPr lang="en-US" smtClean="0"/>
              <a:t>9/29/2018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12</a:t>
            </a:fld>
            <a:endParaRPr lang="en-US"/>
          </a:p>
        </p:txBody>
      </p:sp>
      <p:pic>
        <p:nvPicPr>
          <p:cNvPr id="3074" name="Picture 2" descr="E:\Fall 2018\CSE 110 Theroy &amp; Lab\Slides\3.PNG"/>
          <p:cNvPicPr>
            <a:picLocks noChangeAspect="1" noChangeArrowheads="1"/>
          </p:cNvPicPr>
          <p:nvPr/>
        </p:nvPicPr>
        <p:blipFill>
          <a:blip r:embed="rId2"/>
          <a:srcRect/>
          <a:stretch>
            <a:fillRect/>
          </a:stretch>
        </p:blipFill>
        <p:spPr bwMode="auto">
          <a:xfrm>
            <a:off x="2199578" y="3165230"/>
            <a:ext cx="7712943" cy="3284757"/>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9/29/2018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13</a:t>
            </a:fld>
            <a:endParaRPr lang="en-US"/>
          </a:p>
        </p:txBody>
      </p:sp>
      <p:pic>
        <p:nvPicPr>
          <p:cNvPr id="4098" name="Picture 2" descr="E:\Fall 2018\CSE 110 Theroy &amp; Lab\Slides\4.PNG"/>
          <p:cNvPicPr>
            <a:picLocks noChangeAspect="1" noChangeArrowheads="1"/>
          </p:cNvPicPr>
          <p:nvPr/>
        </p:nvPicPr>
        <p:blipFill>
          <a:blip r:embed="rId2"/>
          <a:srcRect/>
          <a:stretch>
            <a:fillRect/>
          </a:stretch>
        </p:blipFill>
        <p:spPr bwMode="auto">
          <a:xfrm>
            <a:off x="2143736" y="984739"/>
            <a:ext cx="7577040" cy="5016184"/>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smtClean="0"/>
              <a:t>The ? Operator </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Java includes a special </a:t>
            </a:r>
            <a:r>
              <a:rPr lang="en-US" i="1" dirty="0"/>
              <a:t>ternary </a:t>
            </a:r>
            <a:r>
              <a:rPr lang="en-US" dirty="0"/>
              <a:t>(three-way) </a:t>
            </a:r>
            <a:r>
              <a:rPr lang="en-US" i="1" dirty="0"/>
              <a:t>operator </a:t>
            </a:r>
            <a:r>
              <a:rPr lang="en-US" dirty="0"/>
              <a:t>that can replace certain types of </a:t>
            </a:r>
            <a:r>
              <a:rPr lang="en-US" dirty="0" smtClean="0"/>
              <a:t>if-then-else statements</a:t>
            </a:r>
            <a:r>
              <a:rPr lang="en-US" dirty="0"/>
              <a:t>. </a:t>
            </a:r>
            <a:endParaRPr lang="en-US" dirty="0" smtClean="0"/>
          </a:p>
          <a:p>
            <a:r>
              <a:rPr lang="en-US" dirty="0" smtClean="0"/>
              <a:t>This </a:t>
            </a:r>
            <a:r>
              <a:rPr lang="en-US" dirty="0"/>
              <a:t>operator is the </a:t>
            </a:r>
            <a:r>
              <a:rPr lang="en-US" b="1" dirty="0"/>
              <a:t>?</a:t>
            </a:r>
            <a:r>
              <a:rPr lang="en-US" dirty="0"/>
              <a:t>. It can seem somewhat confusing at first, but the </a:t>
            </a:r>
            <a:r>
              <a:rPr lang="en-US" b="1" dirty="0"/>
              <a:t>? </a:t>
            </a:r>
            <a:r>
              <a:rPr lang="en-US" dirty="0"/>
              <a:t>can </a:t>
            </a:r>
            <a:r>
              <a:rPr lang="en-US" dirty="0" smtClean="0"/>
              <a:t>be used </a:t>
            </a:r>
            <a:r>
              <a:rPr lang="en-US" dirty="0"/>
              <a:t>very effectively once mastered. The </a:t>
            </a:r>
            <a:r>
              <a:rPr lang="en-US" b="1" dirty="0"/>
              <a:t>? </a:t>
            </a:r>
            <a:r>
              <a:rPr lang="en-US" dirty="0"/>
              <a:t>has this general form:</a:t>
            </a:r>
            <a:br>
              <a:rPr lang="en-US" dirty="0"/>
            </a:br>
            <a:r>
              <a:rPr lang="en-US" sz="3200" b="1" i="1" dirty="0"/>
              <a:t>expression1 </a:t>
            </a:r>
            <a:r>
              <a:rPr lang="en-US" sz="3200" b="1" dirty="0"/>
              <a:t>? </a:t>
            </a:r>
            <a:r>
              <a:rPr lang="en-US" sz="3200" b="1" i="1" dirty="0"/>
              <a:t>expression2 </a:t>
            </a:r>
            <a:r>
              <a:rPr lang="en-US" sz="3200" b="1" dirty="0"/>
              <a:t>: </a:t>
            </a:r>
            <a:r>
              <a:rPr lang="en-US" sz="3200" b="1" i="1" dirty="0"/>
              <a:t>expression3</a:t>
            </a:r>
            <a:br>
              <a:rPr lang="en-US" sz="3200" b="1" i="1" dirty="0"/>
            </a:br>
            <a:r>
              <a:rPr lang="en-US" dirty="0"/>
              <a:t>Here, </a:t>
            </a:r>
            <a:r>
              <a:rPr lang="en-US" i="1" dirty="0"/>
              <a:t>expression1 </a:t>
            </a:r>
            <a:r>
              <a:rPr lang="en-US" dirty="0"/>
              <a:t>can be any expression that evaluates to a </a:t>
            </a:r>
            <a:r>
              <a:rPr lang="en-US" b="1" dirty="0" err="1"/>
              <a:t>boolean</a:t>
            </a:r>
            <a:r>
              <a:rPr lang="en-US" b="1" dirty="0"/>
              <a:t> </a:t>
            </a:r>
            <a:r>
              <a:rPr lang="en-US" dirty="0"/>
              <a:t>value. If </a:t>
            </a:r>
            <a:r>
              <a:rPr lang="en-US" i="1" dirty="0"/>
              <a:t>expression1 </a:t>
            </a:r>
            <a:r>
              <a:rPr lang="en-US" dirty="0" smtClean="0"/>
              <a:t>is </a:t>
            </a:r>
            <a:r>
              <a:rPr lang="en-US" b="1" dirty="0" smtClean="0"/>
              <a:t>true</a:t>
            </a:r>
            <a:r>
              <a:rPr lang="en-US" dirty="0"/>
              <a:t>, then </a:t>
            </a:r>
            <a:r>
              <a:rPr lang="en-US" i="1" dirty="0"/>
              <a:t>expression2 </a:t>
            </a:r>
            <a:r>
              <a:rPr lang="en-US" dirty="0"/>
              <a:t>is evaluated; otherwise, </a:t>
            </a:r>
            <a:r>
              <a:rPr lang="en-US" i="1" dirty="0"/>
              <a:t>expression3 </a:t>
            </a:r>
            <a:r>
              <a:rPr lang="en-US" dirty="0"/>
              <a:t>is evaluated.</a:t>
            </a:r>
            <a:r>
              <a:rPr lang="en-US" dirty="0" smtClean="0"/>
              <a:t> </a:t>
            </a:r>
            <a:br>
              <a:rPr lang="en-US" dirty="0" smtClean="0"/>
            </a:br>
            <a:endParaRPr lang="en-US" dirty="0"/>
          </a:p>
        </p:txBody>
      </p:sp>
      <p:sp>
        <p:nvSpPr>
          <p:cNvPr id="4" name="Date Placeholder 3"/>
          <p:cNvSpPr>
            <a:spLocks noGrp="1"/>
          </p:cNvSpPr>
          <p:nvPr>
            <p:ph type="dt" sz="half" idx="10"/>
          </p:nvPr>
        </p:nvSpPr>
        <p:spPr/>
        <p:txBody>
          <a:bodyPr/>
          <a:lstStyle/>
          <a:p>
            <a:r>
              <a:rPr lang="en-US" smtClean="0"/>
              <a:t>9/29/2018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t>14</a:t>
            </a:fld>
            <a:endParaRPr lang="en-US"/>
          </a:p>
        </p:txBody>
      </p:sp>
    </p:spTree>
    <p:extLst>
      <p:ext uri="{BB962C8B-B14F-4D97-AF65-F5344CB8AC3E}">
        <p14:creationId xmlns:p14="http://schemas.microsoft.com/office/powerpoint/2010/main" val="9244280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487176"/>
            <a:ext cx="5898912" cy="321758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955" y="3251478"/>
            <a:ext cx="3850259" cy="692724"/>
          </a:xfrm>
          <a:prstGeom prst="rect">
            <a:avLst/>
          </a:prstGeom>
        </p:spPr>
      </p:pic>
      <p:sp>
        <p:nvSpPr>
          <p:cNvPr id="6" name="Date Placeholder 5"/>
          <p:cNvSpPr>
            <a:spLocks noGrp="1"/>
          </p:cNvSpPr>
          <p:nvPr>
            <p:ph type="dt" sz="half" idx="10"/>
          </p:nvPr>
        </p:nvSpPr>
        <p:spPr/>
        <p:txBody>
          <a:bodyPr/>
          <a:lstStyle/>
          <a:p>
            <a:r>
              <a:rPr lang="en-US" smtClean="0"/>
              <a:t>9/29/2018</a:t>
            </a:r>
            <a:endParaRPr lang="en-US"/>
          </a:p>
        </p:txBody>
      </p:sp>
      <p:sp>
        <p:nvSpPr>
          <p:cNvPr id="7" name="Slide Number Placeholder 6"/>
          <p:cNvSpPr>
            <a:spLocks noGrp="1"/>
          </p:cNvSpPr>
          <p:nvPr>
            <p:ph type="sldNum" sz="quarter" idx="12"/>
          </p:nvPr>
        </p:nvSpPr>
        <p:spPr/>
        <p:txBody>
          <a:bodyPr/>
          <a:lstStyle/>
          <a:p>
            <a:fld id="{BDF8FDA8-9715-49BC-829E-F71238B68D23}" type="slidenum">
              <a:rPr lang="en-US" smtClean="0"/>
              <a:t>15</a:t>
            </a:fld>
            <a:endParaRPr lang="en-US"/>
          </a:p>
        </p:txBody>
      </p:sp>
    </p:spTree>
    <p:extLst>
      <p:ext uri="{BB962C8B-B14F-4D97-AF65-F5344CB8AC3E}">
        <p14:creationId xmlns:p14="http://schemas.microsoft.com/office/powerpoint/2010/main" val="220196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way if statement</a:t>
            </a:r>
            <a:endParaRPr lang="en-US" dirty="0"/>
          </a:p>
        </p:txBody>
      </p:sp>
      <p:sp>
        <p:nvSpPr>
          <p:cNvPr id="4" name="Date Placeholder 3"/>
          <p:cNvSpPr>
            <a:spLocks noGrp="1"/>
          </p:cNvSpPr>
          <p:nvPr>
            <p:ph type="dt" sz="half" idx="10"/>
          </p:nvPr>
        </p:nvSpPr>
        <p:spPr/>
        <p:txBody>
          <a:bodyPr/>
          <a:lstStyle/>
          <a:p>
            <a:r>
              <a:rPr lang="en-US" smtClean="0"/>
              <a:t>9/29/2018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16</a:t>
            </a:fld>
            <a:endParaRPr lang="en-US"/>
          </a:p>
        </p:txBody>
      </p:sp>
      <p:pic>
        <p:nvPicPr>
          <p:cNvPr id="5122" name="Picture 2" descr="E:\Fall 2018\CSE 110 Theroy &amp; Lab\Slides\5.PNG"/>
          <p:cNvPicPr>
            <a:picLocks noChangeAspect="1" noChangeArrowheads="1"/>
          </p:cNvPicPr>
          <p:nvPr/>
        </p:nvPicPr>
        <p:blipFill>
          <a:blip r:embed="rId2"/>
          <a:srcRect/>
          <a:stretch>
            <a:fillRect/>
          </a:stretch>
        </p:blipFill>
        <p:spPr bwMode="auto">
          <a:xfrm>
            <a:off x="633046" y="2628659"/>
            <a:ext cx="4965895" cy="1990350"/>
          </a:xfrm>
          <a:prstGeom prst="rect">
            <a:avLst/>
          </a:prstGeom>
          <a:noFill/>
        </p:spPr>
      </p:pic>
      <p:pic>
        <p:nvPicPr>
          <p:cNvPr id="5123" name="Picture 3" descr="E:\Fall 2018\CSE 110 Theroy &amp; Lab\Slides\6.PNG"/>
          <p:cNvPicPr>
            <a:picLocks noChangeAspect="1" noChangeArrowheads="1"/>
          </p:cNvPicPr>
          <p:nvPr/>
        </p:nvPicPr>
        <p:blipFill>
          <a:blip r:embed="rId3"/>
          <a:srcRect/>
          <a:stretch>
            <a:fillRect/>
          </a:stretch>
        </p:blipFill>
        <p:spPr bwMode="auto">
          <a:xfrm>
            <a:off x="5459511" y="2236763"/>
            <a:ext cx="5824162" cy="2531061"/>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if-else</a:t>
            </a:r>
            <a:endParaRPr lang="en-US" dirty="0"/>
          </a:p>
        </p:txBody>
      </p:sp>
      <p:sp>
        <p:nvSpPr>
          <p:cNvPr id="3" name="Content Placeholder 2"/>
          <p:cNvSpPr>
            <a:spLocks noGrp="1"/>
          </p:cNvSpPr>
          <p:nvPr>
            <p:ph idx="1"/>
          </p:nvPr>
        </p:nvSpPr>
        <p:spPr/>
        <p:txBody>
          <a:bodyPr/>
          <a:lstStyle/>
          <a:p>
            <a:r>
              <a:rPr lang="en-US" dirty="0" smtClean="0"/>
              <a:t>The statement in an if or if ... else statement can be any legal Java statement, including another if or if ... else statement. The inner if statement is said to be </a:t>
            </a:r>
            <a:r>
              <a:rPr lang="en-US" i="1" dirty="0" smtClean="0"/>
              <a:t>nested inside the </a:t>
            </a:r>
            <a:r>
              <a:rPr lang="en-US" dirty="0" smtClean="0"/>
              <a:t>outer if statement. The inner if statement can contain another if statement; in fact, there is no limit to the depth of the nesting.</a:t>
            </a:r>
            <a:endParaRPr lang="en-US" dirty="0"/>
          </a:p>
        </p:txBody>
      </p:sp>
      <p:sp>
        <p:nvSpPr>
          <p:cNvPr id="4" name="Date Placeholder 3"/>
          <p:cNvSpPr>
            <a:spLocks noGrp="1"/>
          </p:cNvSpPr>
          <p:nvPr>
            <p:ph type="dt" sz="half" idx="10"/>
          </p:nvPr>
        </p:nvSpPr>
        <p:spPr/>
        <p:txBody>
          <a:bodyPr/>
          <a:lstStyle/>
          <a:p>
            <a:r>
              <a:rPr lang="en-US" smtClean="0"/>
              <a:t>9/29/2018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17</a:t>
            </a:fld>
            <a:endParaRPr lang="en-US"/>
          </a:p>
        </p:txBody>
      </p:sp>
      <p:pic>
        <p:nvPicPr>
          <p:cNvPr id="10242" name="Picture 2" descr="E:\Fall 2018\CSE 110 Theroy &amp; Lab\Slides\13.PNG"/>
          <p:cNvPicPr>
            <a:picLocks noChangeAspect="1" noChangeArrowheads="1"/>
          </p:cNvPicPr>
          <p:nvPr/>
        </p:nvPicPr>
        <p:blipFill>
          <a:blip r:embed="rId2"/>
          <a:srcRect/>
          <a:stretch>
            <a:fillRect/>
          </a:stretch>
        </p:blipFill>
        <p:spPr bwMode="auto">
          <a:xfrm>
            <a:off x="2076509" y="4037429"/>
            <a:ext cx="8008951" cy="1748790"/>
          </a:xfrm>
          <a:prstGeom prst="rect">
            <a:avLst/>
          </a:prstGeom>
          <a:noFill/>
        </p:spPr>
      </p:pic>
    </p:spTree>
    <p:extLst>
      <p:ext uri="{BB962C8B-B14F-4D97-AF65-F5344CB8AC3E}">
        <p14:creationId xmlns:p14="http://schemas.microsoft.com/office/powerpoint/2010/main" val="4161975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if-else-if Ladder</a:t>
            </a:r>
            <a:endParaRPr lang="en-US" dirty="0"/>
          </a:p>
        </p:txBody>
      </p:sp>
      <p:sp>
        <p:nvSpPr>
          <p:cNvPr id="3" name="Content Placeholder 2"/>
          <p:cNvSpPr>
            <a:spLocks noGrp="1"/>
          </p:cNvSpPr>
          <p:nvPr>
            <p:ph idx="1"/>
          </p:nvPr>
        </p:nvSpPr>
        <p:spPr/>
        <p:txBody>
          <a:bodyPr/>
          <a:lstStyle/>
          <a:p>
            <a:r>
              <a:rPr lang="en-US" dirty="0" smtClean="0"/>
              <a:t>A common programming construct that is based upon a sequence of nested ifs is the </a:t>
            </a:r>
            <a:r>
              <a:rPr lang="en-US" i="1" dirty="0" smtClean="0"/>
              <a:t>if-else-if ladder</a:t>
            </a:r>
          </a:p>
          <a:p>
            <a:endParaRPr lang="en-US" dirty="0"/>
          </a:p>
        </p:txBody>
      </p:sp>
      <p:sp>
        <p:nvSpPr>
          <p:cNvPr id="4" name="Date Placeholder 3"/>
          <p:cNvSpPr>
            <a:spLocks noGrp="1"/>
          </p:cNvSpPr>
          <p:nvPr>
            <p:ph type="dt" sz="half" idx="10"/>
          </p:nvPr>
        </p:nvSpPr>
        <p:spPr/>
        <p:txBody>
          <a:bodyPr/>
          <a:lstStyle/>
          <a:p>
            <a:r>
              <a:rPr lang="en-US" smtClean="0"/>
              <a:t>9/29/2018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18</a:t>
            </a:fld>
            <a:endParaRPr lang="en-US"/>
          </a:p>
        </p:txBody>
      </p:sp>
      <p:pic>
        <p:nvPicPr>
          <p:cNvPr id="11266" name="Picture 2" descr="E:\Fall 2018\CSE 110 Theroy &amp; Lab\Slides\1.PNG"/>
          <p:cNvPicPr>
            <a:picLocks noChangeAspect="1" noChangeArrowheads="1"/>
          </p:cNvPicPr>
          <p:nvPr/>
        </p:nvPicPr>
        <p:blipFill>
          <a:blip r:embed="rId2"/>
          <a:srcRect/>
          <a:stretch>
            <a:fillRect/>
          </a:stretch>
        </p:blipFill>
        <p:spPr bwMode="auto">
          <a:xfrm>
            <a:off x="4449933" y="2947940"/>
            <a:ext cx="2963740" cy="3662508"/>
          </a:xfrm>
          <a:prstGeom prst="rect">
            <a:avLst/>
          </a:prstGeom>
          <a:noFill/>
        </p:spPr>
      </p:pic>
    </p:spTree>
    <p:extLst>
      <p:ext uri="{BB962C8B-B14F-4D97-AF65-F5344CB8AC3E}">
        <p14:creationId xmlns:p14="http://schemas.microsoft.com/office/powerpoint/2010/main" val="925604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2481"/>
          </a:xfrm>
        </p:spPr>
        <p:txBody>
          <a:bodyPr/>
          <a:lstStyle/>
          <a:p>
            <a:r>
              <a:rPr lang="en-US" dirty="0" smtClean="0"/>
              <a:t>Switch statements</a:t>
            </a:r>
            <a:endParaRPr lang="en-US" dirty="0"/>
          </a:p>
        </p:txBody>
      </p:sp>
      <p:sp>
        <p:nvSpPr>
          <p:cNvPr id="3" name="Content Placeholder 2"/>
          <p:cNvSpPr>
            <a:spLocks noGrp="1"/>
          </p:cNvSpPr>
          <p:nvPr>
            <p:ph idx="1"/>
          </p:nvPr>
        </p:nvSpPr>
        <p:spPr>
          <a:xfrm>
            <a:off x="838200" y="1487606"/>
            <a:ext cx="10515600" cy="4689357"/>
          </a:xfrm>
        </p:spPr>
        <p:txBody>
          <a:bodyPr>
            <a:noAutofit/>
          </a:bodyPr>
          <a:lstStyle/>
          <a:p>
            <a:pPr marL="0" indent="0">
              <a:buNone/>
            </a:pPr>
            <a:r>
              <a:rPr lang="en-US" sz="1800" dirty="0"/>
              <a:t>The switch statement observes the following rules</a:t>
            </a:r>
            <a:r>
              <a:rPr lang="en-US" sz="1800" dirty="0" smtClean="0"/>
              <a:t>:</a:t>
            </a:r>
          </a:p>
          <a:p>
            <a:pPr marL="0" indent="0" algn="just">
              <a:buNone/>
            </a:pPr>
            <a:r>
              <a:rPr lang="en-US" sz="1800" dirty="0"/>
              <a:t>	</a:t>
            </a:r>
            <a:r>
              <a:rPr lang="en-US" sz="1800" dirty="0" smtClean="0"/>
              <a:t>■ </a:t>
            </a:r>
            <a:r>
              <a:rPr lang="en-US" sz="1800" dirty="0"/>
              <a:t>The switch-expression must yield a value of char, byte, short, or </a:t>
            </a:r>
            <a:r>
              <a:rPr lang="en-US" sz="1800" dirty="0" err="1"/>
              <a:t>int</a:t>
            </a:r>
            <a:r>
              <a:rPr lang="en-US" sz="1800" dirty="0"/>
              <a:t> </a:t>
            </a:r>
            <a:r>
              <a:rPr lang="en-US" sz="1800" dirty="0" smtClean="0"/>
              <a:t>type and </a:t>
            </a:r>
            <a:r>
              <a:rPr lang="en-US" sz="1800" dirty="0"/>
              <a:t>must always be enclosed in parentheses.</a:t>
            </a:r>
          </a:p>
          <a:p>
            <a:pPr marL="0" indent="0" algn="just">
              <a:buNone/>
            </a:pPr>
            <a:r>
              <a:rPr lang="en-US" sz="1800" dirty="0" smtClean="0"/>
              <a:t>	■ </a:t>
            </a:r>
            <a:r>
              <a:rPr lang="en-US" sz="1800" dirty="0"/>
              <a:t>The value1, and </a:t>
            </a:r>
            <a:r>
              <a:rPr lang="en-US" sz="1800" dirty="0" err="1"/>
              <a:t>valueN</a:t>
            </a:r>
            <a:r>
              <a:rPr lang="en-US" sz="1800" dirty="0"/>
              <a:t> must have the same data type as the value of </a:t>
            </a:r>
            <a:r>
              <a:rPr lang="en-US" sz="1800" dirty="0" smtClean="0"/>
              <a:t>the switch-expression</a:t>
            </a:r>
            <a:r>
              <a:rPr lang="en-US" sz="1800" dirty="0"/>
              <a:t>. Note that value1, and </a:t>
            </a:r>
            <a:r>
              <a:rPr lang="en-US" sz="1800" dirty="0" err="1" smtClean="0"/>
              <a:t>valueN</a:t>
            </a:r>
            <a:r>
              <a:rPr lang="en-US" sz="1800" dirty="0" smtClean="0"/>
              <a:t> </a:t>
            </a:r>
            <a:r>
              <a:rPr lang="en-US" sz="1800" dirty="0"/>
              <a:t>are constant </a:t>
            </a:r>
            <a:r>
              <a:rPr lang="en-US" sz="1800" dirty="0" smtClean="0"/>
              <a:t>expressions, meaning </a:t>
            </a:r>
            <a:r>
              <a:rPr lang="en-US" sz="1800" dirty="0"/>
              <a:t>that they cannot contain variables, such as 1 + x.</a:t>
            </a:r>
          </a:p>
          <a:p>
            <a:pPr marL="0" indent="0" algn="just">
              <a:buNone/>
            </a:pPr>
            <a:r>
              <a:rPr lang="en-US" sz="1800" dirty="0" smtClean="0"/>
              <a:t>	■ </a:t>
            </a:r>
            <a:r>
              <a:rPr lang="en-US" sz="1800" dirty="0"/>
              <a:t>When the value in a case statement matches the value of the </a:t>
            </a:r>
            <a:r>
              <a:rPr lang="en-US" sz="1800" dirty="0" smtClean="0"/>
              <a:t>switch-expression, the </a:t>
            </a:r>
            <a:r>
              <a:rPr lang="en-US" sz="1800" dirty="0"/>
              <a:t>statements starting from this case </a:t>
            </a:r>
            <a:r>
              <a:rPr lang="en-US" sz="1800" dirty="0" smtClean="0"/>
              <a:t>are </a:t>
            </a:r>
            <a:r>
              <a:rPr lang="en-US" sz="1800" dirty="0"/>
              <a:t>executed until either a break statement </a:t>
            </a:r>
            <a:r>
              <a:rPr lang="en-US" sz="1800" dirty="0" smtClean="0"/>
              <a:t>or the </a:t>
            </a:r>
            <a:r>
              <a:rPr lang="en-US" sz="1800" dirty="0"/>
              <a:t>end of the switch statement is reached</a:t>
            </a:r>
            <a:r>
              <a:rPr lang="en-US" sz="1800" dirty="0" smtClean="0"/>
              <a:t>.</a:t>
            </a:r>
          </a:p>
          <a:p>
            <a:pPr marL="0" indent="0" algn="just">
              <a:buNone/>
            </a:pPr>
            <a:r>
              <a:rPr lang="en-US" sz="1800" dirty="0"/>
              <a:t>	</a:t>
            </a:r>
            <a:r>
              <a:rPr lang="en-US" sz="1800" dirty="0" smtClean="0"/>
              <a:t>■ </a:t>
            </a:r>
            <a:r>
              <a:rPr lang="en-US" sz="1800" dirty="0"/>
              <a:t>The keyword break is optional. The break statement immediately ends </a:t>
            </a:r>
            <a:r>
              <a:rPr lang="en-US" sz="1800" dirty="0" smtClean="0"/>
              <a:t>the switch </a:t>
            </a:r>
            <a:r>
              <a:rPr lang="en-US" sz="1800" dirty="0"/>
              <a:t>statement</a:t>
            </a:r>
            <a:r>
              <a:rPr lang="en-US" sz="1800" dirty="0" smtClean="0"/>
              <a:t>.</a:t>
            </a:r>
          </a:p>
          <a:p>
            <a:pPr marL="0" indent="0" algn="just">
              <a:buNone/>
            </a:pPr>
            <a:r>
              <a:rPr lang="en-US" sz="1800" dirty="0"/>
              <a:t>	</a:t>
            </a:r>
            <a:r>
              <a:rPr lang="en-US" sz="1800" dirty="0" smtClean="0"/>
              <a:t>■ </a:t>
            </a:r>
            <a:r>
              <a:rPr lang="en-US" sz="1800" dirty="0"/>
              <a:t>The default case, which is optional, can be used to perform actions when none </a:t>
            </a:r>
            <a:r>
              <a:rPr lang="en-US" sz="1800" dirty="0" smtClean="0"/>
              <a:t>of the </a:t>
            </a:r>
            <a:r>
              <a:rPr lang="en-US" sz="1800" dirty="0"/>
              <a:t>specified </a:t>
            </a:r>
            <a:r>
              <a:rPr lang="en-US" sz="1800" dirty="0" smtClean="0"/>
              <a:t>cases </a:t>
            </a:r>
            <a:r>
              <a:rPr lang="en-US" sz="1800" dirty="0"/>
              <a:t>matches the switch-expression.</a:t>
            </a:r>
          </a:p>
          <a:p>
            <a:pPr marL="0" indent="0" algn="just">
              <a:buNone/>
            </a:pPr>
            <a:r>
              <a:rPr lang="en-US" sz="1800" dirty="0" smtClean="0"/>
              <a:t>	■ </a:t>
            </a:r>
            <a:r>
              <a:rPr lang="en-US" sz="1800" dirty="0"/>
              <a:t>The case statements are checked in sequential order, but the order of the </a:t>
            </a:r>
            <a:r>
              <a:rPr lang="en-US" sz="1800" dirty="0" smtClean="0"/>
              <a:t>cases (including </a:t>
            </a:r>
            <a:r>
              <a:rPr lang="en-US" sz="1800" dirty="0"/>
              <a:t>the </a:t>
            </a:r>
            <a:r>
              <a:rPr lang="en-US" sz="1800" dirty="0" smtClean="0"/>
              <a:t>default </a:t>
            </a:r>
            <a:r>
              <a:rPr lang="en-US" sz="1800" dirty="0"/>
              <a:t>case) does not matter. However, it is good </a:t>
            </a:r>
            <a:r>
              <a:rPr lang="en-US" sz="1800" dirty="0" smtClean="0"/>
              <a:t>programming style </a:t>
            </a:r>
            <a:r>
              <a:rPr lang="en-US" sz="1800" dirty="0"/>
              <a:t>to follow the logical </a:t>
            </a:r>
            <a:r>
              <a:rPr lang="en-US" sz="1800" dirty="0" smtClean="0"/>
              <a:t>sequence of </a:t>
            </a:r>
            <a:r>
              <a:rPr lang="en-US" sz="1800" dirty="0"/>
              <a:t>the cases and place the default case at </a:t>
            </a:r>
            <a:r>
              <a:rPr lang="en-US" sz="1800" dirty="0" smtClean="0"/>
              <a:t>the end</a:t>
            </a:r>
            <a:r>
              <a:rPr lang="en-US" sz="1800" dirty="0"/>
              <a:t>.</a:t>
            </a:r>
          </a:p>
        </p:txBody>
      </p:sp>
      <p:sp>
        <p:nvSpPr>
          <p:cNvPr id="4" name="Date Placeholder 3"/>
          <p:cNvSpPr>
            <a:spLocks noGrp="1"/>
          </p:cNvSpPr>
          <p:nvPr>
            <p:ph type="dt" sz="half" idx="10"/>
          </p:nvPr>
        </p:nvSpPr>
        <p:spPr/>
        <p:txBody>
          <a:bodyPr/>
          <a:lstStyle/>
          <a:p>
            <a:r>
              <a:rPr lang="en-US" smtClean="0"/>
              <a:t>9/29/2018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19</a:t>
            </a:fld>
            <a:endParaRPr lang="en-US"/>
          </a:p>
        </p:txBody>
      </p:sp>
    </p:spTree>
    <p:extLst>
      <p:ext uri="{BB962C8B-B14F-4D97-AF65-F5344CB8AC3E}">
        <p14:creationId xmlns:p14="http://schemas.microsoft.com/office/powerpoint/2010/main" val="3296178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Please join </a:t>
            </a:r>
            <a:r>
              <a:rPr lang="en-US" dirty="0" err="1" smtClean="0"/>
              <a:t>google</a:t>
            </a:r>
            <a:r>
              <a:rPr lang="en-US" dirty="0" smtClean="0"/>
              <a:t> classroom using the following code </a:t>
            </a:r>
          </a:p>
          <a:p>
            <a:endParaRPr lang="en-US" dirty="0"/>
          </a:p>
          <a:p>
            <a:endParaRPr lang="en-US" dirty="0"/>
          </a:p>
          <a:p>
            <a:pPr marL="0" indent="0" algn="ctr">
              <a:buNone/>
            </a:pPr>
            <a:r>
              <a:rPr lang="en-US" sz="4800" dirty="0"/>
              <a:t>ny5pixr</a:t>
            </a:r>
            <a:endParaRPr lang="en-US" dirty="0"/>
          </a:p>
        </p:txBody>
      </p:sp>
      <p:sp>
        <p:nvSpPr>
          <p:cNvPr id="4" name="Date Placeholder 3"/>
          <p:cNvSpPr>
            <a:spLocks noGrp="1"/>
          </p:cNvSpPr>
          <p:nvPr>
            <p:ph type="dt" sz="half" idx="10"/>
          </p:nvPr>
        </p:nvSpPr>
        <p:spPr/>
        <p:txBody>
          <a:bodyPr/>
          <a:lstStyle/>
          <a:p>
            <a:r>
              <a:rPr lang="en-US" smtClean="0"/>
              <a:t>9/29/2018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2</a:t>
            </a:fld>
            <a:endParaRPr lang="en-US"/>
          </a:p>
        </p:txBody>
      </p:sp>
    </p:spTree>
    <p:extLst>
      <p:ext uri="{BB962C8B-B14F-4D97-AF65-F5344CB8AC3E}">
        <p14:creationId xmlns:p14="http://schemas.microsoft.com/office/powerpoint/2010/main" val="29113364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397" y="2444778"/>
            <a:ext cx="6418703" cy="2843729"/>
          </a:xfrm>
        </p:spPr>
      </p:pic>
      <p:sp>
        <p:nvSpPr>
          <p:cNvPr id="4" name="Date Placeholder 3"/>
          <p:cNvSpPr>
            <a:spLocks noGrp="1"/>
          </p:cNvSpPr>
          <p:nvPr>
            <p:ph type="dt" sz="half" idx="10"/>
          </p:nvPr>
        </p:nvSpPr>
        <p:spPr/>
        <p:txBody>
          <a:bodyPr/>
          <a:lstStyle/>
          <a:p>
            <a:r>
              <a:rPr lang="en-US" smtClean="0"/>
              <a:t>9/29/2018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20</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528" y="2151351"/>
            <a:ext cx="4533272" cy="3430584"/>
          </a:xfrm>
          <a:prstGeom prst="rect">
            <a:avLst/>
          </a:prstGeom>
        </p:spPr>
      </p:pic>
    </p:spTree>
    <p:extLst>
      <p:ext uri="{BB962C8B-B14F-4D97-AF65-F5344CB8AC3E}">
        <p14:creationId xmlns:p14="http://schemas.microsoft.com/office/powerpoint/2010/main" val="28466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4" name="Date Placeholder 3"/>
          <p:cNvSpPr>
            <a:spLocks noGrp="1"/>
          </p:cNvSpPr>
          <p:nvPr>
            <p:ph type="dt" sz="half" idx="10"/>
          </p:nvPr>
        </p:nvSpPr>
        <p:spPr/>
        <p:txBody>
          <a:bodyPr/>
          <a:lstStyle/>
          <a:p>
            <a:r>
              <a:rPr lang="en-US" smtClean="0"/>
              <a:t>9/29/2018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21</a:t>
            </a:fld>
            <a:endParaRPr lang="en-US"/>
          </a:p>
        </p:txBody>
      </p:sp>
      <p:pic>
        <p:nvPicPr>
          <p:cNvPr id="6146" name="Picture 2" descr="E:\Fall 2018\CSE 110 Theroy &amp; Lab\Slides\7.PNG"/>
          <p:cNvPicPr>
            <a:picLocks noChangeAspect="1" noChangeArrowheads="1"/>
          </p:cNvPicPr>
          <p:nvPr/>
        </p:nvPicPr>
        <p:blipFill>
          <a:blip r:embed="rId2"/>
          <a:srcRect/>
          <a:stretch>
            <a:fillRect/>
          </a:stretch>
        </p:blipFill>
        <p:spPr bwMode="auto">
          <a:xfrm>
            <a:off x="3334043" y="2249596"/>
            <a:ext cx="5119932" cy="3066626"/>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Operators</a:t>
            </a:r>
            <a:endParaRPr lang="en-US" dirty="0"/>
          </a:p>
        </p:txBody>
      </p:sp>
      <p:sp>
        <p:nvSpPr>
          <p:cNvPr id="4" name="Date Placeholder 3"/>
          <p:cNvSpPr>
            <a:spLocks noGrp="1"/>
          </p:cNvSpPr>
          <p:nvPr>
            <p:ph type="dt" sz="half" idx="10"/>
          </p:nvPr>
        </p:nvSpPr>
        <p:spPr/>
        <p:txBody>
          <a:bodyPr/>
          <a:lstStyle/>
          <a:p>
            <a:r>
              <a:rPr lang="en-US" smtClean="0"/>
              <a:t>9/29/2018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22</a:t>
            </a:fld>
            <a:endParaRPr lang="en-US"/>
          </a:p>
        </p:txBody>
      </p:sp>
      <p:pic>
        <p:nvPicPr>
          <p:cNvPr id="7170" name="Picture 2" descr="E:\Fall 2018\CSE 110 Theroy &amp; Lab\Slides\8.PNG"/>
          <p:cNvPicPr>
            <a:picLocks noChangeAspect="1" noChangeArrowheads="1"/>
          </p:cNvPicPr>
          <p:nvPr/>
        </p:nvPicPr>
        <p:blipFill>
          <a:blip r:embed="rId2"/>
          <a:srcRect/>
          <a:stretch>
            <a:fillRect/>
          </a:stretch>
        </p:blipFill>
        <p:spPr bwMode="auto">
          <a:xfrm>
            <a:off x="2455334" y="2518118"/>
            <a:ext cx="7117658" cy="2549232"/>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Truth Tables</a:t>
            </a:r>
            <a:endParaRPr lang="en-US" dirty="0"/>
          </a:p>
        </p:txBody>
      </p:sp>
      <p:sp>
        <p:nvSpPr>
          <p:cNvPr id="4" name="Date Placeholder 3"/>
          <p:cNvSpPr>
            <a:spLocks noGrp="1"/>
          </p:cNvSpPr>
          <p:nvPr>
            <p:ph type="dt" sz="half" idx="10"/>
          </p:nvPr>
        </p:nvSpPr>
        <p:spPr/>
        <p:txBody>
          <a:bodyPr/>
          <a:lstStyle/>
          <a:p>
            <a:r>
              <a:rPr lang="en-US" smtClean="0"/>
              <a:t>9/29/2018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23</a:t>
            </a:fld>
            <a:endParaRPr lang="en-US"/>
          </a:p>
        </p:txBody>
      </p:sp>
      <p:pic>
        <p:nvPicPr>
          <p:cNvPr id="8194" name="Picture 2" descr="E:\Fall 2018\CSE 110 Theroy &amp; Lab\Slides\9.PNG"/>
          <p:cNvPicPr>
            <a:picLocks noChangeAspect="1" noChangeArrowheads="1"/>
          </p:cNvPicPr>
          <p:nvPr/>
        </p:nvPicPr>
        <p:blipFill>
          <a:blip r:embed="rId2"/>
          <a:srcRect/>
          <a:stretch>
            <a:fillRect/>
          </a:stretch>
        </p:blipFill>
        <p:spPr bwMode="auto">
          <a:xfrm>
            <a:off x="2222695" y="1837558"/>
            <a:ext cx="7731579" cy="1404166"/>
          </a:xfrm>
          <a:prstGeom prst="rect">
            <a:avLst/>
          </a:prstGeom>
          <a:noFill/>
        </p:spPr>
      </p:pic>
      <p:pic>
        <p:nvPicPr>
          <p:cNvPr id="8195" name="Picture 3" descr="E:\Fall 2018\CSE 110 Theroy &amp; Lab\Slides\10.PNG"/>
          <p:cNvPicPr>
            <a:picLocks noChangeAspect="1" noChangeArrowheads="1"/>
          </p:cNvPicPr>
          <p:nvPr/>
        </p:nvPicPr>
        <p:blipFill>
          <a:blip r:embed="rId3"/>
          <a:srcRect/>
          <a:stretch>
            <a:fillRect/>
          </a:stretch>
        </p:blipFill>
        <p:spPr bwMode="auto">
          <a:xfrm>
            <a:off x="2684581" y="3460651"/>
            <a:ext cx="6581194" cy="2308665"/>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Truth Tables</a:t>
            </a:r>
            <a:endParaRPr lang="en-US" dirty="0"/>
          </a:p>
        </p:txBody>
      </p:sp>
      <p:sp>
        <p:nvSpPr>
          <p:cNvPr id="4" name="Date Placeholder 3"/>
          <p:cNvSpPr>
            <a:spLocks noGrp="1"/>
          </p:cNvSpPr>
          <p:nvPr>
            <p:ph type="dt" sz="half" idx="10"/>
          </p:nvPr>
        </p:nvSpPr>
        <p:spPr/>
        <p:txBody>
          <a:bodyPr/>
          <a:lstStyle/>
          <a:p>
            <a:r>
              <a:rPr lang="en-US" smtClean="0"/>
              <a:t>9/29/2018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24</a:t>
            </a:fld>
            <a:endParaRPr lang="en-US"/>
          </a:p>
        </p:txBody>
      </p:sp>
      <p:pic>
        <p:nvPicPr>
          <p:cNvPr id="9218" name="Picture 2" descr="E:\Fall 2018\CSE 110 Theroy &amp; Lab\Slides\11.PNG"/>
          <p:cNvPicPr>
            <a:picLocks noChangeAspect="1" noChangeArrowheads="1"/>
          </p:cNvPicPr>
          <p:nvPr/>
        </p:nvPicPr>
        <p:blipFill>
          <a:blip r:embed="rId2"/>
          <a:srcRect/>
          <a:stretch>
            <a:fillRect/>
          </a:stretch>
        </p:blipFill>
        <p:spPr bwMode="auto">
          <a:xfrm>
            <a:off x="2335238" y="1893490"/>
            <a:ext cx="6990520" cy="2111553"/>
          </a:xfrm>
          <a:prstGeom prst="rect">
            <a:avLst/>
          </a:prstGeom>
          <a:noFill/>
        </p:spPr>
      </p:pic>
      <p:pic>
        <p:nvPicPr>
          <p:cNvPr id="9219" name="Picture 3" descr="E:\Fall 2018\CSE 110 Theroy &amp; Lab\Slides\12.PNG"/>
          <p:cNvPicPr>
            <a:picLocks noChangeAspect="1" noChangeArrowheads="1"/>
          </p:cNvPicPr>
          <p:nvPr/>
        </p:nvPicPr>
        <p:blipFill>
          <a:blip r:embed="rId3"/>
          <a:srcRect/>
          <a:stretch>
            <a:fillRect/>
          </a:stretch>
        </p:blipFill>
        <p:spPr bwMode="auto">
          <a:xfrm>
            <a:off x="2182822" y="4121836"/>
            <a:ext cx="7410539" cy="212446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Scanner Class</a:t>
            </a:r>
            <a:endParaRPr lang="en-US" dirty="0"/>
          </a:p>
        </p:txBody>
      </p:sp>
      <p:sp>
        <p:nvSpPr>
          <p:cNvPr id="3" name="Content Placeholder 2"/>
          <p:cNvSpPr>
            <a:spLocks noGrp="1"/>
          </p:cNvSpPr>
          <p:nvPr>
            <p:ph idx="1"/>
          </p:nvPr>
        </p:nvSpPr>
        <p:spPr/>
        <p:txBody>
          <a:bodyPr/>
          <a:lstStyle/>
          <a:p>
            <a:pPr algn="just"/>
            <a:r>
              <a:rPr lang="en-US" dirty="0" smtClean="0"/>
              <a:t>You can use the </a:t>
            </a:r>
            <a:r>
              <a:rPr lang="en-US" b="1" dirty="0" smtClean="0"/>
              <a:t>Scanner </a:t>
            </a:r>
            <a:r>
              <a:rPr lang="en-US" dirty="0" smtClean="0"/>
              <a:t>class for console input and output.</a:t>
            </a:r>
          </a:p>
          <a:p>
            <a:pPr algn="just"/>
            <a:r>
              <a:rPr lang="en-US" dirty="0" smtClean="0"/>
              <a:t>Java uses </a:t>
            </a:r>
            <a:r>
              <a:rPr lang="en-US" b="1" dirty="0" err="1" smtClean="0"/>
              <a:t>System.out</a:t>
            </a:r>
            <a:r>
              <a:rPr lang="en-US" b="1" dirty="0" smtClean="0"/>
              <a:t> </a:t>
            </a:r>
            <a:r>
              <a:rPr lang="en-US" dirty="0" smtClean="0"/>
              <a:t>to refer to the standard output device and </a:t>
            </a:r>
            <a:r>
              <a:rPr lang="en-US" b="1" dirty="0" err="1" smtClean="0"/>
              <a:t>System.in</a:t>
            </a:r>
            <a:r>
              <a:rPr lang="en-US" b="1" dirty="0" smtClean="0"/>
              <a:t> </a:t>
            </a:r>
            <a:r>
              <a:rPr lang="en-US" dirty="0" smtClean="0"/>
              <a:t>to the standard input device.</a:t>
            </a:r>
          </a:p>
          <a:p>
            <a:pPr algn="just"/>
            <a:r>
              <a:rPr lang="en-US" dirty="0" smtClean="0"/>
              <a:t>By default the output device is the display monitor, and the input device is the keyboard.</a:t>
            </a:r>
          </a:p>
          <a:p>
            <a:pPr algn="just"/>
            <a:r>
              <a:rPr lang="en-US" dirty="0" smtClean="0"/>
              <a:t>Console input is not directly supported in Java, but you can use the </a:t>
            </a:r>
            <a:r>
              <a:rPr lang="en-US" b="1" dirty="0" smtClean="0"/>
              <a:t>Scanner </a:t>
            </a:r>
            <a:r>
              <a:rPr lang="en-US" dirty="0" smtClean="0"/>
              <a:t>class to create an object to read input from </a:t>
            </a:r>
            <a:r>
              <a:rPr lang="en-US" b="1" dirty="0" err="1" smtClean="0"/>
              <a:t>System.in</a:t>
            </a:r>
            <a:r>
              <a:rPr lang="en-US" dirty="0" smtClean="0"/>
              <a:t>, as follows:</a:t>
            </a:r>
          </a:p>
          <a:p>
            <a:pPr>
              <a:buNone/>
            </a:pPr>
            <a:r>
              <a:rPr lang="en-US" dirty="0" smtClean="0"/>
              <a:t>			Scanner input = new Scanner(</a:t>
            </a:r>
            <a:r>
              <a:rPr lang="en-US" dirty="0" err="1" smtClean="0"/>
              <a:t>System.in</a:t>
            </a:r>
            <a:r>
              <a:rPr lang="en-US" dirty="0" smtClean="0"/>
              <a:t>);</a:t>
            </a:r>
            <a:endParaRPr lang="en-US" dirty="0"/>
          </a:p>
        </p:txBody>
      </p:sp>
      <p:sp>
        <p:nvSpPr>
          <p:cNvPr id="4" name="Date Placeholder 3"/>
          <p:cNvSpPr>
            <a:spLocks noGrp="1"/>
          </p:cNvSpPr>
          <p:nvPr>
            <p:ph type="dt" sz="half" idx="10"/>
          </p:nvPr>
        </p:nvSpPr>
        <p:spPr/>
        <p:txBody>
          <a:bodyPr/>
          <a:lstStyle/>
          <a:p>
            <a:r>
              <a:rPr lang="en-US" smtClean="0"/>
              <a:t>9/29/2018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a:t>
            </a:r>
            <a:endParaRPr lang="en-US" dirty="0"/>
          </a:p>
        </p:txBody>
      </p:sp>
      <p:sp>
        <p:nvSpPr>
          <p:cNvPr id="3" name="Content Placeholder 2"/>
          <p:cNvSpPr>
            <a:spLocks noGrp="1"/>
          </p:cNvSpPr>
          <p:nvPr>
            <p:ph idx="1"/>
          </p:nvPr>
        </p:nvSpPr>
        <p:spPr/>
        <p:txBody>
          <a:bodyPr/>
          <a:lstStyle/>
          <a:p>
            <a:r>
              <a:rPr lang="en-US" dirty="0" smtClean="0"/>
              <a:t>The whole line </a:t>
            </a:r>
            <a:r>
              <a:rPr lang="en-US" b="1" dirty="0" smtClean="0"/>
              <a:t>Scanner input = new Scanner(</a:t>
            </a:r>
            <a:r>
              <a:rPr lang="en-US" b="1" dirty="0" err="1" smtClean="0"/>
              <a:t>System.in</a:t>
            </a:r>
            <a:r>
              <a:rPr lang="en-US" b="1" dirty="0" smtClean="0"/>
              <a:t>) </a:t>
            </a:r>
            <a:r>
              <a:rPr lang="en-US" dirty="0" smtClean="0"/>
              <a:t>creates a Scanner object and assigns its reference</a:t>
            </a:r>
            <a:r>
              <a:rPr lang="en-US" b="1" dirty="0" smtClean="0"/>
              <a:t> </a:t>
            </a:r>
            <a:r>
              <a:rPr lang="en-US" dirty="0" smtClean="0"/>
              <a:t>to the variable </a:t>
            </a:r>
            <a:r>
              <a:rPr lang="en-US" b="1" dirty="0" smtClean="0"/>
              <a:t>input</a:t>
            </a:r>
            <a:r>
              <a:rPr lang="en-US" dirty="0" smtClean="0"/>
              <a:t>.</a:t>
            </a:r>
            <a:r>
              <a:rPr lang="en-US" b="1" dirty="0" smtClean="0"/>
              <a:t> </a:t>
            </a:r>
            <a:r>
              <a:rPr lang="en-US" dirty="0" smtClean="0"/>
              <a:t>An object may invoke its methods.</a:t>
            </a:r>
          </a:p>
          <a:p>
            <a:endParaRPr lang="en-US" dirty="0"/>
          </a:p>
        </p:txBody>
      </p:sp>
      <p:sp>
        <p:nvSpPr>
          <p:cNvPr id="4" name="Date Placeholder 3"/>
          <p:cNvSpPr>
            <a:spLocks noGrp="1"/>
          </p:cNvSpPr>
          <p:nvPr>
            <p:ph type="dt" sz="half" idx="10"/>
          </p:nvPr>
        </p:nvSpPr>
        <p:spPr/>
        <p:txBody>
          <a:bodyPr/>
          <a:lstStyle/>
          <a:p>
            <a:r>
              <a:rPr lang="en-US" smtClean="0"/>
              <a:t>9/29/2018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4</a:t>
            </a:fld>
            <a:endParaRPr lang="en-US"/>
          </a:p>
        </p:txBody>
      </p:sp>
      <p:pic>
        <p:nvPicPr>
          <p:cNvPr id="1026" name="Picture 2" descr="E:\Fall 2018\CSE 110 Theroy &amp; Lab\Slides\1.PNG"/>
          <p:cNvPicPr>
            <a:picLocks noChangeAspect="1" noChangeArrowheads="1"/>
          </p:cNvPicPr>
          <p:nvPr/>
        </p:nvPicPr>
        <p:blipFill>
          <a:blip r:embed="rId2"/>
          <a:srcRect/>
          <a:stretch>
            <a:fillRect/>
          </a:stretch>
        </p:blipFill>
        <p:spPr bwMode="auto">
          <a:xfrm>
            <a:off x="2315324" y="3108961"/>
            <a:ext cx="7581454" cy="2996418"/>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9/29/2018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5</a:t>
            </a:fld>
            <a:endParaRPr lang="en-US"/>
          </a:p>
        </p:txBody>
      </p:sp>
      <p:pic>
        <p:nvPicPr>
          <p:cNvPr id="2050" name="Picture 2" descr="E:\Fall 2018\CSE 110 Theroy &amp; Lab\Slides\2.PNG"/>
          <p:cNvPicPr>
            <a:picLocks noChangeAspect="1" noChangeArrowheads="1"/>
          </p:cNvPicPr>
          <p:nvPr/>
        </p:nvPicPr>
        <p:blipFill>
          <a:blip r:embed="rId2"/>
          <a:srcRect/>
          <a:stretch>
            <a:fillRect/>
          </a:stretch>
        </p:blipFill>
        <p:spPr bwMode="auto">
          <a:xfrm>
            <a:off x="1929921" y="562708"/>
            <a:ext cx="8251278" cy="555239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Formatting Console Output</a:t>
            </a:r>
          </a:p>
        </p:txBody>
      </p:sp>
      <p:sp>
        <p:nvSpPr>
          <p:cNvPr id="3" name="Content Placeholder 2"/>
          <p:cNvSpPr>
            <a:spLocks noGrp="1"/>
          </p:cNvSpPr>
          <p:nvPr>
            <p:ph idx="1"/>
          </p:nvPr>
        </p:nvSpPr>
        <p:spPr/>
        <p:txBody>
          <a:bodyPr/>
          <a:lstStyle/>
          <a:p>
            <a:r>
              <a:rPr lang="en-US" dirty="0"/>
              <a:t>If you wish to display only two digits after the decimal point in a floating-point value, </a:t>
            </a:r>
            <a:r>
              <a:rPr lang="en-US" dirty="0" smtClean="0"/>
              <a:t>you may </a:t>
            </a:r>
            <a:r>
              <a:rPr lang="en-US" dirty="0"/>
              <a:t>write the code like this:</a:t>
            </a:r>
          </a:p>
        </p:txBody>
      </p:sp>
      <p:sp>
        <p:nvSpPr>
          <p:cNvPr id="4" name="Date Placeholder 3"/>
          <p:cNvSpPr>
            <a:spLocks noGrp="1"/>
          </p:cNvSpPr>
          <p:nvPr>
            <p:ph type="dt" sz="half" idx="10"/>
          </p:nvPr>
        </p:nvSpPr>
        <p:spPr/>
        <p:txBody>
          <a:bodyPr/>
          <a:lstStyle/>
          <a:p>
            <a:r>
              <a:rPr lang="en-US" smtClean="0"/>
              <a:t>9/29/2018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0555" y="3274028"/>
            <a:ext cx="7901645" cy="1454531"/>
          </a:xfrm>
          <a:prstGeom prst="rect">
            <a:avLst/>
          </a:prstGeom>
        </p:spPr>
      </p:pic>
    </p:spTree>
    <p:extLst>
      <p:ext uri="{BB962C8B-B14F-4D97-AF65-F5344CB8AC3E}">
        <p14:creationId xmlns:p14="http://schemas.microsoft.com/office/powerpoint/2010/main" val="2195752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Formatting Console Output</a:t>
            </a:r>
          </a:p>
        </p:txBody>
      </p:sp>
      <p:sp>
        <p:nvSpPr>
          <p:cNvPr id="3" name="Content Placeholder 2"/>
          <p:cNvSpPr>
            <a:spLocks noGrp="1"/>
          </p:cNvSpPr>
          <p:nvPr>
            <p:ph idx="1"/>
          </p:nvPr>
        </p:nvSpPr>
        <p:spPr/>
        <p:txBody>
          <a:bodyPr/>
          <a:lstStyle/>
          <a:p>
            <a:r>
              <a:rPr lang="en-US" dirty="0"/>
              <a:t>However, a better way to accomplish this task is to format the output using the </a:t>
            </a:r>
            <a:r>
              <a:rPr lang="en-US" b="1" dirty="0" err="1" smtClean="0"/>
              <a:t>printf</a:t>
            </a:r>
            <a:r>
              <a:rPr lang="en-US" b="1" dirty="0" smtClean="0"/>
              <a:t> </a:t>
            </a:r>
            <a:r>
              <a:rPr lang="en-US" dirty="0" smtClean="0"/>
              <a:t>method</a:t>
            </a:r>
            <a:r>
              <a:rPr lang="en-US" dirty="0"/>
              <a:t>. The syntax to invoke this method is</a:t>
            </a:r>
          </a:p>
          <a:p>
            <a:pPr marL="0" indent="0">
              <a:buNone/>
            </a:pPr>
            <a:r>
              <a:rPr lang="en-US" dirty="0" smtClean="0"/>
              <a:t>	</a:t>
            </a:r>
            <a:r>
              <a:rPr lang="en-US" dirty="0" err="1" smtClean="0"/>
              <a:t>System.out.printf</a:t>
            </a:r>
            <a:r>
              <a:rPr lang="en-US" dirty="0" smtClean="0"/>
              <a:t>(format</a:t>
            </a:r>
            <a:r>
              <a:rPr lang="en-US" dirty="0"/>
              <a:t>, item1, item2, ..., </a:t>
            </a:r>
            <a:r>
              <a:rPr lang="en-US" dirty="0" err="1"/>
              <a:t>itemk</a:t>
            </a:r>
            <a:r>
              <a:rPr lang="en-US" dirty="0"/>
              <a:t>)</a:t>
            </a:r>
          </a:p>
          <a:p>
            <a:r>
              <a:rPr lang="en-US" dirty="0"/>
              <a:t>where </a:t>
            </a:r>
            <a:r>
              <a:rPr lang="en-US" b="1" dirty="0"/>
              <a:t>format </a:t>
            </a:r>
            <a:r>
              <a:rPr lang="en-US" dirty="0"/>
              <a:t>is a string that may consist of substrings and format </a:t>
            </a:r>
            <a:r>
              <a:rPr lang="en-US" dirty="0" err="1"/>
              <a:t>specifiers</a:t>
            </a:r>
            <a:r>
              <a:rPr lang="en-US" dirty="0"/>
              <a:t>.</a:t>
            </a:r>
          </a:p>
        </p:txBody>
      </p:sp>
      <p:sp>
        <p:nvSpPr>
          <p:cNvPr id="4" name="Date Placeholder 3"/>
          <p:cNvSpPr>
            <a:spLocks noGrp="1"/>
          </p:cNvSpPr>
          <p:nvPr>
            <p:ph type="dt" sz="half" idx="10"/>
          </p:nvPr>
        </p:nvSpPr>
        <p:spPr/>
        <p:txBody>
          <a:bodyPr/>
          <a:lstStyle/>
          <a:p>
            <a:r>
              <a:rPr lang="en-US" smtClean="0"/>
              <a:t>9/29/2018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7</a:t>
            </a:fld>
            <a:endParaRPr lang="en-US"/>
          </a:p>
        </p:txBody>
      </p:sp>
    </p:spTree>
    <p:extLst>
      <p:ext uri="{BB962C8B-B14F-4D97-AF65-F5344CB8AC3E}">
        <p14:creationId xmlns:p14="http://schemas.microsoft.com/office/powerpoint/2010/main" val="2189020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Formatting Console Output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164" y="2279176"/>
            <a:ext cx="5082293" cy="2531756"/>
          </a:xfrm>
        </p:spPr>
      </p:pic>
      <p:sp>
        <p:nvSpPr>
          <p:cNvPr id="4" name="Date Placeholder 3"/>
          <p:cNvSpPr>
            <a:spLocks noGrp="1"/>
          </p:cNvSpPr>
          <p:nvPr>
            <p:ph type="dt" sz="half" idx="10"/>
          </p:nvPr>
        </p:nvSpPr>
        <p:spPr/>
        <p:txBody>
          <a:bodyPr/>
          <a:lstStyle/>
          <a:p>
            <a:r>
              <a:rPr lang="en-US" smtClean="0"/>
              <a:t>9/29/2018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8</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5457" y="1690688"/>
            <a:ext cx="6444994" cy="4582747"/>
          </a:xfrm>
          <a:prstGeom prst="rect">
            <a:avLst/>
          </a:prstGeom>
        </p:spPr>
      </p:pic>
    </p:spTree>
    <p:extLst>
      <p:ext uri="{BB962C8B-B14F-4D97-AF65-F5344CB8AC3E}">
        <p14:creationId xmlns:p14="http://schemas.microsoft.com/office/powerpoint/2010/main" val="4232866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Justification</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1695" y="2846764"/>
            <a:ext cx="10764432" cy="3456227"/>
          </a:xfrm>
        </p:spPr>
      </p:pic>
      <p:sp>
        <p:nvSpPr>
          <p:cNvPr id="4" name="Date Placeholder 3"/>
          <p:cNvSpPr>
            <a:spLocks noGrp="1"/>
          </p:cNvSpPr>
          <p:nvPr>
            <p:ph type="dt" sz="half" idx="10"/>
          </p:nvPr>
        </p:nvSpPr>
        <p:spPr/>
        <p:txBody>
          <a:bodyPr/>
          <a:lstStyle/>
          <a:p>
            <a:r>
              <a:rPr lang="en-US" smtClean="0"/>
              <a:t>9/29/2018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9</a:t>
            </a:fld>
            <a:endParaRPr lang="en-US"/>
          </a:p>
        </p:txBody>
      </p:sp>
      <p:sp>
        <p:nvSpPr>
          <p:cNvPr id="6" name="Rectangle 5"/>
          <p:cNvSpPr/>
          <p:nvPr/>
        </p:nvSpPr>
        <p:spPr>
          <a:xfrm>
            <a:off x="941695" y="1870075"/>
            <a:ext cx="10208525" cy="923330"/>
          </a:xfrm>
          <a:prstGeom prst="rect">
            <a:avLst/>
          </a:prstGeom>
        </p:spPr>
        <p:txBody>
          <a:bodyPr wrap="square">
            <a:spAutoFit/>
          </a:bodyPr>
          <a:lstStyle/>
          <a:p>
            <a:r>
              <a:rPr lang="en-US" dirty="0">
                <a:latin typeface="Times-Roman"/>
              </a:rPr>
              <a:t>By default, the output is right justified. You can put the minus sign (</a:t>
            </a:r>
            <a:r>
              <a:rPr lang="en-US" sz="1600" b="1" dirty="0">
                <a:latin typeface="LucidaSansTypewriter-Bd"/>
              </a:rPr>
              <a:t>-</a:t>
            </a:r>
            <a:r>
              <a:rPr lang="en-US" dirty="0">
                <a:latin typeface="Times-Roman"/>
              </a:rPr>
              <a:t>) in the </a:t>
            </a:r>
            <a:r>
              <a:rPr lang="en-US" dirty="0" err="1">
                <a:latin typeface="Times-Roman"/>
              </a:rPr>
              <a:t>specifier</a:t>
            </a:r>
            <a:r>
              <a:rPr lang="en-US" dirty="0">
                <a:latin typeface="Times-Roman"/>
              </a:rPr>
              <a:t> to</a:t>
            </a:r>
          </a:p>
          <a:p>
            <a:r>
              <a:rPr lang="en-US" dirty="0">
                <a:latin typeface="Times-Roman"/>
              </a:rPr>
              <a:t>specify that the item is left justified in the output within the specified field. For example, the</a:t>
            </a:r>
          </a:p>
          <a:p>
            <a:r>
              <a:rPr lang="en-US" dirty="0">
                <a:latin typeface="Times-Roman"/>
              </a:rPr>
              <a:t>following </a:t>
            </a:r>
            <a:r>
              <a:rPr lang="en-US" dirty="0" smtClean="0">
                <a:latin typeface="Times-Roman"/>
              </a:rPr>
              <a:t>statements</a:t>
            </a:r>
            <a:endParaRPr lang="en-US" dirty="0">
              <a:latin typeface="Times-Roman"/>
            </a:endParaRPr>
          </a:p>
        </p:txBody>
      </p:sp>
    </p:spTree>
    <p:extLst>
      <p:ext uri="{BB962C8B-B14F-4D97-AF65-F5344CB8AC3E}">
        <p14:creationId xmlns:p14="http://schemas.microsoft.com/office/powerpoint/2010/main" val="1856164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528</Words>
  <Application>Microsoft Office PowerPoint</Application>
  <PresentationFormat>Widescreen</PresentationFormat>
  <Paragraphs>102</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LucidaSansTypewriter-Bd</vt:lpstr>
      <vt:lpstr>Times-Roman</vt:lpstr>
      <vt:lpstr>Office Theme</vt:lpstr>
      <vt:lpstr>CSE 110</vt:lpstr>
      <vt:lpstr>PowerPoint Presentation</vt:lpstr>
      <vt:lpstr>Scanner Class</vt:lpstr>
      <vt:lpstr>Input</vt:lpstr>
      <vt:lpstr>PowerPoint Presentation</vt:lpstr>
      <vt:lpstr>Formatting Console Output</vt:lpstr>
      <vt:lpstr>Formatting Console Output</vt:lpstr>
      <vt:lpstr>Formatting Console Output</vt:lpstr>
      <vt:lpstr>Justification</vt:lpstr>
      <vt:lpstr>Relational Operators</vt:lpstr>
      <vt:lpstr>Control Statements</vt:lpstr>
      <vt:lpstr>If Statement</vt:lpstr>
      <vt:lpstr>PowerPoint Presentation</vt:lpstr>
      <vt:lpstr> The ? Operator  </vt:lpstr>
      <vt:lpstr>Example</vt:lpstr>
      <vt:lpstr>Two way if statement</vt:lpstr>
      <vt:lpstr>Nested if-else</vt:lpstr>
      <vt:lpstr>The if-else-if Ladder</vt:lpstr>
      <vt:lpstr>Switch statements</vt:lpstr>
      <vt:lpstr>Example</vt:lpstr>
      <vt:lpstr>Output?</vt:lpstr>
      <vt:lpstr>Logical Operators</vt:lpstr>
      <vt:lpstr>Truth Tables</vt:lpstr>
      <vt:lpstr>Truth Tables</vt:lpstr>
    </vt:vector>
  </TitlesOfParts>
  <Company>CtrlSoft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110</dc:title>
  <dc:creator>Saud</dc:creator>
  <cp:lastModifiedBy>Aminul Huq</cp:lastModifiedBy>
  <cp:revision>91</cp:revision>
  <dcterms:created xsi:type="dcterms:W3CDTF">2018-09-29T15:24:35Z</dcterms:created>
  <dcterms:modified xsi:type="dcterms:W3CDTF">2019-02-06T06:47:03Z</dcterms:modified>
</cp:coreProperties>
</file>