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
  </p:notesMasterIdLst>
  <p:sldIdLst>
    <p:sldId id="256" r:id="rId2"/>
    <p:sldId id="280" r:id="rId3"/>
    <p:sldId id="282" r:id="rId4"/>
    <p:sldId id="290" r:id="rId5"/>
    <p:sldId id="291" r:id="rId6"/>
    <p:sldId id="281" r:id="rId7"/>
    <p:sldId id="283" r:id="rId8"/>
    <p:sldId id="284" r:id="rId9"/>
    <p:sldId id="289" r:id="rId10"/>
    <p:sldId id="285" r:id="rId11"/>
    <p:sldId id="286" r:id="rId12"/>
    <p:sldId id="287" r:id="rId13"/>
    <p:sldId id="28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513" autoAdjust="0"/>
    <p:restoredTop sz="94660"/>
  </p:normalViewPr>
  <p:slideViewPr>
    <p:cSldViewPr snapToGrid="0">
      <p:cViewPr varScale="1">
        <p:scale>
          <a:sx n="70" d="100"/>
          <a:sy n="70" d="100"/>
        </p:scale>
        <p:origin x="96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12DC40-00A0-4AFC-9674-01ED38607154}" type="datetimeFigureOut">
              <a:rPr lang="en-US" smtClean="0"/>
              <a:pPr/>
              <a:t>2/10/2019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5F769F-63C3-4106-92F6-7241124F1D0C}" type="slidenum">
              <a:rPr lang="en-US" smtClean="0"/>
              <a:pPr/>
              <a:t>‹#›</a:t>
            </a:fld>
            <a:endParaRPr lang="en-US"/>
          </a:p>
        </p:txBody>
      </p:sp>
    </p:spTree>
    <p:extLst>
      <p:ext uri="{BB962C8B-B14F-4D97-AF65-F5344CB8AC3E}">
        <p14:creationId xmlns:p14="http://schemas.microsoft.com/office/powerpoint/2010/main" val="3562169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5F769F-63C3-4106-92F6-7241124F1D0C}" type="slidenum">
              <a:rPr lang="en-US" smtClean="0"/>
              <a:pPr/>
              <a:t>1</a:t>
            </a:fld>
            <a:endParaRPr lang="en-US"/>
          </a:p>
        </p:txBody>
      </p:sp>
    </p:spTree>
    <p:extLst>
      <p:ext uri="{BB962C8B-B14F-4D97-AF65-F5344CB8AC3E}">
        <p14:creationId xmlns:p14="http://schemas.microsoft.com/office/powerpoint/2010/main" val="7117612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0E4ABC5-CC8F-40BD-9494-DC27386D1BDE}" type="datetime3">
              <a:rPr lang="en-US" smtClean="0"/>
              <a:t>10 February 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F8FDA8-9715-49BC-829E-F71238B68D23}" type="slidenum">
              <a:rPr lang="en-US" smtClean="0"/>
              <a:pPr/>
              <a:t>‹#›</a:t>
            </a:fld>
            <a:endParaRPr lang="en-US"/>
          </a:p>
        </p:txBody>
      </p:sp>
    </p:spTree>
    <p:extLst>
      <p:ext uri="{BB962C8B-B14F-4D97-AF65-F5344CB8AC3E}">
        <p14:creationId xmlns:p14="http://schemas.microsoft.com/office/powerpoint/2010/main" val="2282362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98361C-927B-42E9-8148-731A06EB4F4A}" type="datetime3">
              <a:rPr lang="en-US" smtClean="0"/>
              <a:t>10 February 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F8FDA8-9715-49BC-829E-F71238B68D23}" type="slidenum">
              <a:rPr lang="en-US" smtClean="0"/>
              <a:pPr/>
              <a:t>‹#›</a:t>
            </a:fld>
            <a:endParaRPr lang="en-US"/>
          </a:p>
        </p:txBody>
      </p:sp>
    </p:spTree>
    <p:extLst>
      <p:ext uri="{BB962C8B-B14F-4D97-AF65-F5344CB8AC3E}">
        <p14:creationId xmlns:p14="http://schemas.microsoft.com/office/powerpoint/2010/main" val="816465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0EE39D-4BA4-4803-A353-E8F09BDBC238}" type="datetime3">
              <a:rPr lang="en-US" smtClean="0"/>
              <a:t>10 February 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F8FDA8-9715-49BC-829E-F71238B68D23}" type="slidenum">
              <a:rPr lang="en-US" smtClean="0"/>
              <a:pPr/>
              <a:t>‹#›</a:t>
            </a:fld>
            <a:endParaRPr lang="en-US"/>
          </a:p>
        </p:txBody>
      </p:sp>
    </p:spTree>
    <p:extLst>
      <p:ext uri="{BB962C8B-B14F-4D97-AF65-F5344CB8AC3E}">
        <p14:creationId xmlns:p14="http://schemas.microsoft.com/office/powerpoint/2010/main" val="1879267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2260FF-2ACC-4050-BCDF-61A1C95F69E2}" type="datetime3">
              <a:rPr lang="en-US" smtClean="0"/>
              <a:t>10 February 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F8FDA8-9715-49BC-829E-F71238B68D23}" type="slidenum">
              <a:rPr lang="en-US" smtClean="0"/>
              <a:pPr/>
              <a:t>‹#›</a:t>
            </a:fld>
            <a:endParaRPr lang="en-US"/>
          </a:p>
        </p:txBody>
      </p:sp>
    </p:spTree>
    <p:extLst>
      <p:ext uri="{BB962C8B-B14F-4D97-AF65-F5344CB8AC3E}">
        <p14:creationId xmlns:p14="http://schemas.microsoft.com/office/powerpoint/2010/main" val="1135401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7FB328-04C0-47B4-8423-31D87AB05C9D}" type="datetime3">
              <a:rPr lang="en-US" smtClean="0"/>
              <a:t>10 February 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F8FDA8-9715-49BC-829E-F71238B68D23}" type="slidenum">
              <a:rPr lang="en-US" smtClean="0"/>
              <a:pPr/>
              <a:t>‹#›</a:t>
            </a:fld>
            <a:endParaRPr lang="en-US"/>
          </a:p>
        </p:txBody>
      </p:sp>
    </p:spTree>
    <p:extLst>
      <p:ext uri="{BB962C8B-B14F-4D97-AF65-F5344CB8AC3E}">
        <p14:creationId xmlns:p14="http://schemas.microsoft.com/office/powerpoint/2010/main" val="3228722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03B3343-8B77-4FB6-B34C-852D6DD4F255}" type="datetime3">
              <a:rPr lang="en-US" smtClean="0"/>
              <a:t>10 February 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F8FDA8-9715-49BC-829E-F71238B68D23}" type="slidenum">
              <a:rPr lang="en-US" smtClean="0"/>
              <a:pPr/>
              <a:t>‹#›</a:t>
            </a:fld>
            <a:endParaRPr lang="en-US"/>
          </a:p>
        </p:txBody>
      </p:sp>
    </p:spTree>
    <p:extLst>
      <p:ext uri="{BB962C8B-B14F-4D97-AF65-F5344CB8AC3E}">
        <p14:creationId xmlns:p14="http://schemas.microsoft.com/office/powerpoint/2010/main" val="2078161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D604DCE-E016-4DEB-A7AA-D67C668179C9}" type="datetime3">
              <a:rPr lang="en-US" smtClean="0"/>
              <a:t>10 February 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F8FDA8-9715-49BC-829E-F71238B68D23}" type="slidenum">
              <a:rPr lang="en-US" smtClean="0"/>
              <a:pPr/>
              <a:t>‹#›</a:t>
            </a:fld>
            <a:endParaRPr lang="en-US"/>
          </a:p>
        </p:txBody>
      </p:sp>
    </p:spTree>
    <p:extLst>
      <p:ext uri="{BB962C8B-B14F-4D97-AF65-F5344CB8AC3E}">
        <p14:creationId xmlns:p14="http://schemas.microsoft.com/office/powerpoint/2010/main" val="110110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B4B28FC-A303-45A1-8F39-F777C9B0BE61}" type="datetime3">
              <a:rPr lang="en-US" smtClean="0"/>
              <a:t>10 February 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F8FDA8-9715-49BC-829E-F71238B68D23}" type="slidenum">
              <a:rPr lang="en-US" smtClean="0"/>
              <a:pPr/>
              <a:t>‹#›</a:t>
            </a:fld>
            <a:endParaRPr lang="en-US"/>
          </a:p>
        </p:txBody>
      </p:sp>
    </p:spTree>
    <p:extLst>
      <p:ext uri="{BB962C8B-B14F-4D97-AF65-F5344CB8AC3E}">
        <p14:creationId xmlns:p14="http://schemas.microsoft.com/office/powerpoint/2010/main" val="2684954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7FD86B-D995-443F-A8B9-C0F0AB13442D}" type="datetime3">
              <a:rPr lang="en-US" smtClean="0"/>
              <a:t>10 February 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F8FDA8-9715-49BC-829E-F71238B68D23}" type="slidenum">
              <a:rPr lang="en-US" smtClean="0"/>
              <a:pPr/>
              <a:t>‹#›</a:t>
            </a:fld>
            <a:endParaRPr lang="en-US"/>
          </a:p>
        </p:txBody>
      </p:sp>
    </p:spTree>
    <p:extLst>
      <p:ext uri="{BB962C8B-B14F-4D97-AF65-F5344CB8AC3E}">
        <p14:creationId xmlns:p14="http://schemas.microsoft.com/office/powerpoint/2010/main" val="3542645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BD6B54-2A05-4656-9539-0CD68F120EA0}" type="datetime3">
              <a:rPr lang="en-US" smtClean="0"/>
              <a:t>10 February 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F8FDA8-9715-49BC-829E-F71238B68D23}" type="slidenum">
              <a:rPr lang="en-US" smtClean="0"/>
              <a:pPr/>
              <a:t>‹#›</a:t>
            </a:fld>
            <a:endParaRPr lang="en-US"/>
          </a:p>
        </p:txBody>
      </p:sp>
    </p:spTree>
    <p:extLst>
      <p:ext uri="{BB962C8B-B14F-4D97-AF65-F5344CB8AC3E}">
        <p14:creationId xmlns:p14="http://schemas.microsoft.com/office/powerpoint/2010/main" val="1560942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C0E84C-388C-4B46-8B77-C551FEE03C0E}" type="datetime3">
              <a:rPr lang="en-US" smtClean="0"/>
              <a:t>10 February 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F8FDA8-9715-49BC-829E-F71238B68D23}" type="slidenum">
              <a:rPr lang="en-US" smtClean="0"/>
              <a:pPr/>
              <a:t>‹#›</a:t>
            </a:fld>
            <a:endParaRPr lang="en-US"/>
          </a:p>
        </p:txBody>
      </p:sp>
    </p:spTree>
    <p:extLst>
      <p:ext uri="{BB962C8B-B14F-4D97-AF65-F5344CB8AC3E}">
        <p14:creationId xmlns:p14="http://schemas.microsoft.com/office/powerpoint/2010/main" val="688658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189B07-F374-41BD-A4B2-F6F064B0AFDE}" type="datetime3">
              <a:rPr lang="en-US" smtClean="0"/>
              <a:t>10 February 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F8FDA8-9715-49BC-829E-F71238B68D23}" type="slidenum">
              <a:rPr lang="en-US" smtClean="0"/>
              <a:pPr/>
              <a:t>‹#›</a:t>
            </a:fld>
            <a:endParaRPr lang="en-US"/>
          </a:p>
        </p:txBody>
      </p:sp>
    </p:spTree>
    <p:extLst>
      <p:ext uri="{BB962C8B-B14F-4D97-AF65-F5344CB8AC3E}">
        <p14:creationId xmlns:p14="http://schemas.microsoft.com/office/powerpoint/2010/main" val="19925916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CSE 220</a:t>
            </a:r>
            <a:endParaRPr lang="en-US" dirty="0"/>
          </a:p>
        </p:txBody>
      </p:sp>
      <p:sp>
        <p:nvSpPr>
          <p:cNvPr id="3" name="Subtitle 2"/>
          <p:cNvSpPr>
            <a:spLocks noGrp="1"/>
          </p:cNvSpPr>
          <p:nvPr>
            <p:ph type="subTitle" idx="1"/>
          </p:nvPr>
        </p:nvSpPr>
        <p:spPr/>
        <p:txBody>
          <a:bodyPr/>
          <a:lstStyle/>
          <a:p>
            <a:r>
              <a:rPr lang="en-US" dirty="0" err="1" smtClean="0"/>
              <a:t>Aminul</a:t>
            </a:r>
            <a:r>
              <a:rPr lang="en-US" dirty="0" smtClean="0"/>
              <a:t> </a:t>
            </a:r>
            <a:r>
              <a:rPr lang="en-US" dirty="0" err="1" smtClean="0"/>
              <a:t>Huq</a:t>
            </a:r>
            <a:endParaRPr lang="en-US" dirty="0" smtClean="0"/>
          </a:p>
          <a:p>
            <a:r>
              <a:rPr lang="en-US" dirty="0" smtClean="0"/>
              <a:t>aminul.huq@bracu.ac.bd</a:t>
            </a:r>
          </a:p>
        </p:txBody>
      </p:sp>
    </p:spTree>
    <p:extLst>
      <p:ext uri="{BB962C8B-B14F-4D97-AF65-F5344CB8AC3E}">
        <p14:creationId xmlns:p14="http://schemas.microsoft.com/office/powerpoint/2010/main" val="24444216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 Sort</a:t>
            </a:r>
            <a:endParaRPr lang="en-US" dirty="0"/>
          </a:p>
        </p:txBody>
      </p:sp>
      <p:sp>
        <p:nvSpPr>
          <p:cNvPr id="3" name="Content Placeholder 2"/>
          <p:cNvSpPr>
            <a:spLocks noGrp="1"/>
          </p:cNvSpPr>
          <p:nvPr>
            <p:ph idx="1"/>
          </p:nvPr>
        </p:nvSpPr>
        <p:spPr/>
        <p:txBody>
          <a:bodyPr/>
          <a:lstStyle/>
          <a:p>
            <a:r>
              <a:rPr lang="en-US" dirty="0" smtClean="0"/>
              <a:t>Insertion sort is a simple sorting algorithm that works the way we sort playing cards in our hands.</a:t>
            </a:r>
          </a:p>
          <a:p>
            <a:r>
              <a:rPr lang="en-US" dirty="0" smtClean="0"/>
              <a:t>Insertion sort is used when number of elements is small. It can also be useful when input array is almost sorted, only few elements are misplaced in complete big array.</a:t>
            </a:r>
          </a:p>
          <a:p>
            <a:r>
              <a:rPr lang="en-US" dirty="0" smtClean="0"/>
              <a:t>During each iteration, the first remaining element of the input is only compared with the right-most element of the sorted subsection of the array</a:t>
            </a:r>
            <a:endParaRPr lang="en-US" dirty="0"/>
          </a:p>
        </p:txBody>
      </p:sp>
      <p:sp>
        <p:nvSpPr>
          <p:cNvPr id="4" name="Date Placeholder 3"/>
          <p:cNvSpPr>
            <a:spLocks noGrp="1"/>
          </p:cNvSpPr>
          <p:nvPr>
            <p:ph type="dt" sz="half" idx="10"/>
          </p:nvPr>
        </p:nvSpPr>
        <p:spPr/>
        <p:txBody>
          <a:bodyPr/>
          <a:lstStyle/>
          <a:p>
            <a:fld id="{C7A7E5E9-3B5A-47AD-8820-5303D246E084}" type="datetime3">
              <a:rPr lang="en-US" smtClean="0"/>
              <a:t>10 February 2019</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8D9D311-7C56-49EB-A111-0F9374045F63}" type="datetime3">
              <a:rPr lang="en-US" smtClean="0"/>
              <a:t>10 February 2019</a:t>
            </a:fld>
            <a:endParaRPr lang="en-US"/>
          </a:p>
        </p:txBody>
      </p:sp>
      <p:pic>
        <p:nvPicPr>
          <p:cNvPr id="3074" name="Picture 2" descr="E:\Fall 2018\CSE 220\Slides\3.PNG"/>
          <p:cNvPicPr>
            <a:picLocks noChangeAspect="1" noChangeArrowheads="1"/>
          </p:cNvPicPr>
          <p:nvPr/>
        </p:nvPicPr>
        <p:blipFill>
          <a:blip r:embed="rId2"/>
          <a:srcRect/>
          <a:stretch>
            <a:fillRect/>
          </a:stretch>
        </p:blipFill>
        <p:spPr bwMode="auto">
          <a:xfrm>
            <a:off x="2827607" y="499252"/>
            <a:ext cx="6158181" cy="5576722"/>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Sort</a:t>
            </a:r>
            <a:endParaRPr lang="en-US" dirty="0"/>
          </a:p>
        </p:txBody>
      </p:sp>
      <p:sp>
        <p:nvSpPr>
          <p:cNvPr id="3" name="Content Placeholder 2"/>
          <p:cNvSpPr>
            <a:spLocks noGrp="1"/>
          </p:cNvSpPr>
          <p:nvPr>
            <p:ph idx="1"/>
          </p:nvPr>
        </p:nvSpPr>
        <p:spPr/>
        <p:txBody>
          <a:bodyPr/>
          <a:lstStyle/>
          <a:p>
            <a:r>
              <a:rPr lang="en-US" dirty="0" smtClean="0"/>
              <a:t>The selection sort algorithm sorts an array by repeatedly finding the minimum element (considering ascending order) from unsorted part and putting it at the beginning.</a:t>
            </a:r>
            <a:endParaRPr lang="en-US" dirty="0"/>
          </a:p>
        </p:txBody>
      </p:sp>
      <p:sp>
        <p:nvSpPr>
          <p:cNvPr id="4" name="Date Placeholder 3"/>
          <p:cNvSpPr>
            <a:spLocks noGrp="1"/>
          </p:cNvSpPr>
          <p:nvPr>
            <p:ph type="dt" sz="half" idx="10"/>
          </p:nvPr>
        </p:nvSpPr>
        <p:spPr/>
        <p:txBody>
          <a:bodyPr/>
          <a:lstStyle/>
          <a:p>
            <a:fld id="{F9865C63-46D7-4C8A-AD22-6DD314FFF909}" type="datetime3">
              <a:rPr lang="en-US" smtClean="0"/>
              <a:t>10 February 2019</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C5730AE-B415-45CF-8C31-67872D8CED30}" type="datetime3">
              <a:rPr lang="en-US" smtClean="0"/>
              <a:t>10 February 2019</a:t>
            </a:fld>
            <a:endParaRPr lang="en-US"/>
          </a:p>
        </p:txBody>
      </p:sp>
      <p:pic>
        <p:nvPicPr>
          <p:cNvPr id="5122" name="Picture 2" descr="E:\Fall 2018\CSE 220\Slides\4.PNG"/>
          <p:cNvPicPr>
            <a:picLocks noChangeAspect="1" noChangeArrowheads="1"/>
          </p:cNvPicPr>
          <p:nvPr/>
        </p:nvPicPr>
        <p:blipFill>
          <a:blip r:embed="rId2"/>
          <a:srcRect/>
          <a:stretch>
            <a:fillRect/>
          </a:stretch>
        </p:blipFill>
        <p:spPr bwMode="auto">
          <a:xfrm>
            <a:off x="1593094" y="3313822"/>
            <a:ext cx="3819525" cy="647700"/>
          </a:xfrm>
          <a:prstGeom prst="rect">
            <a:avLst/>
          </a:prstGeom>
          <a:noFill/>
        </p:spPr>
      </p:pic>
      <p:pic>
        <p:nvPicPr>
          <p:cNvPr id="5123" name="Picture 3" descr="E:\Fall 2018\CSE 220\Slides\5.PNG"/>
          <p:cNvPicPr>
            <a:picLocks noChangeAspect="1" noChangeArrowheads="1"/>
          </p:cNvPicPr>
          <p:nvPr/>
        </p:nvPicPr>
        <p:blipFill>
          <a:blip r:embed="rId3"/>
          <a:srcRect/>
          <a:stretch>
            <a:fillRect/>
          </a:stretch>
        </p:blipFill>
        <p:spPr bwMode="auto">
          <a:xfrm>
            <a:off x="1677939" y="4083220"/>
            <a:ext cx="3762375" cy="600075"/>
          </a:xfrm>
          <a:prstGeom prst="rect">
            <a:avLst/>
          </a:prstGeom>
          <a:noFill/>
        </p:spPr>
      </p:pic>
      <p:pic>
        <p:nvPicPr>
          <p:cNvPr id="5124" name="Picture 4" descr="E:\Fall 2018\CSE 220\Slides\6.PNG"/>
          <p:cNvPicPr>
            <a:picLocks noChangeAspect="1" noChangeArrowheads="1"/>
          </p:cNvPicPr>
          <p:nvPr/>
        </p:nvPicPr>
        <p:blipFill>
          <a:blip r:embed="rId4"/>
          <a:srcRect/>
          <a:stretch>
            <a:fillRect/>
          </a:stretch>
        </p:blipFill>
        <p:spPr bwMode="auto">
          <a:xfrm>
            <a:off x="1559976" y="4871672"/>
            <a:ext cx="3857625" cy="514350"/>
          </a:xfrm>
          <a:prstGeom prst="rect">
            <a:avLst/>
          </a:prstGeom>
          <a:noFill/>
        </p:spPr>
      </p:pic>
      <p:pic>
        <p:nvPicPr>
          <p:cNvPr id="5125" name="Picture 5" descr="E:\Fall 2018\CSE 220\Slides\7.PNG"/>
          <p:cNvPicPr>
            <a:picLocks noChangeAspect="1" noChangeArrowheads="1"/>
          </p:cNvPicPr>
          <p:nvPr/>
        </p:nvPicPr>
        <p:blipFill>
          <a:blip r:embed="rId5"/>
          <a:srcRect/>
          <a:stretch>
            <a:fillRect/>
          </a:stretch>
        </p:blipFill>
        <p:spPr bwMode="auto">
          <a:xfrm>
            <a:off x="6659734" y="980048"/>
            <a:ext cx="2914650" cy="4724400"/>
          </a:xfrm>
          <a:prstGeom prst="rect">
            <a:avLst/>
          </a:prstGeom>
          <a:noFill/>
        </p:spPr>
      </p:pic>
      <p:pic>
        <p:nvPicPr>
          <p:cNvPr id="5126" name="Picture 6" descr="E:\Fall 2018\CSE 220\Slides\1.PNG"/>
          <p:cNvPicPr>
            <a:picLocks noChangeAspect="1" noChangeArrowheads="1"/>
          </p:cNvPicPr>
          <p:nvPr/>
        </p:nvPicPr>
        <p:blipFill>
          <a:blip r:embed="rId6"/>
          <a:srcRect/>
          <a:stretch>
            <a:fillRect/>
          </a:stretch>
        </p:blipFill>
        <p:spPr bwMode="auto">
          <a:xfrm>
            <a:off x="1593093" y="1175751"/>
            <a:ext cx="3819525" cy="619125"/>
          </a:xfrm>
          <a:prstGeom prst="rect">
            <a:avLst/>
          </a:prstGeom>
          <a:noFill/>
        </p:spPr>
      </p:pic>
      <p:pic>
        <p:nvPicPr>
          <p:cNvPr id="5127" name="Picture 7" descr="E:\Fall 2018\CSE 220\Slides\2.PNG"/>
          <p:cNvPicPr>
            <a:picLocks noChangeAspect="1" noChangeArrowheads="1"/>
          </p:cNvPicPr>
          <p:nvPr/>
        </p:nvPicPr>
        <p:blipFill>
          <a:blip r:embed="rId7"/>
          <a:srcRect/>
          <a:stretch>
            <a:fillRect/>
          </a:stretch>
        </p:blipFill>
        <p:spPr bwMode="auto">
          <a:xfrm>
            <a:off x="1687683" y="1907271"/>
            <a:ext cx="3714750" cy="619125"/>
          </a:xfrm>
          <a:prstGeom prst="rect">
            <a:avLst/>
          </a:prstGeom>
          <a:noFill/>
        </p:spPr>
      </p:pic>
      <p:pic>
        <p:nvPicPr>
          <p:cNvPr id="5128" name="Picture 8" descr="E:\Fall 2018\CSE 220\Slides\3.PNG"/>
          <p:cNvPicPr>
            <a:picLocks noChangeAspect="1" noChangeArrowheads="1"/>
          </p:cNvPicPr>
          <p:nvPr/>
        </p:nvPicPr>
        <p:blipFill>
          <a:blip r:embed="rId8"/>
          <a:srcRect/>
          <a:stretch>
            <a:fillRect/>
          </a:stretch>
        </p:blipFill>
        <p:spPr bwMode="auto">
          <a:xfrm>
            <a:off x="1654126" y="2653080"/>
            <a:ext cx="3810000" cy="59055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Searching</a:t>
            </a:r>
            <a:endParaRPr lang="en-US" dirty="0"/>
          </a:p>
        </p:txBody>
      </p:sp>
      <p:sp>
        <p:nvSpPr>
          <p:cNvPr id="3" name="Content Placeholder 2"/>
          <p:cNvSpPr>
            <a:spLocks noGrp="1"/>
          </p:cNvSpPr>
          <p:nvPr>
            <p:ph idx="1"/>
          </p:nvPr>
        </p:nvSpPr>
        <p:spPr/>
        <p:txBody>
          <a:bodyPr/>
          <a:lstStyle/>
          <a:p>
            <a:pPr algn="just"/>
            <a:r>
              <a:rPr lang="en-US" dirty="0" smtClean="0"/>
              <a:t>How would you search for an element in a list of values if all the values are not sorted ? </a:t>
            </a:r>
          </a:p>
          <a:p>
            <a:pPr algn="just"/>
            <a:r>
              <a:rPr lang="en-US" dirty="0" smtClean="0"/>
              <a:t>You would have to go through each elements one by one.</a:t>
            </a:r>
          </a:p>
          <a:p>
            <a:pPr algn="just"/>
            <a:r>
              <a:rPr lang="en-US" dirty="0" smtClean="0"/>
              <a:t>This type of searching is called </a:t>
            </a:r>
            <a:r>
              <a:rPr lang="en-US" b="1" dirty="0" smtClean="0"/>
              <a:t>linear searching</a:t>
            </a:r>
            <a:r>
              <a:rPr lang="en-US" dirty="0" smtClean="0"/>
              <a:t>.</a:t>
            </a:r>
          </a:p>
          <a:p>
            <a:pPr algn="just"/>
            <a:r>
              <a:rPr lang="en-US" dirty="0" smtClean="0"/>
              <a:t>It is the simplest and most common way of searching an element.</a:t>
            </a:r>
          </a:p>
          <a:p>
            <a:pPr algn="just"/>
            <a:r>
              <a:rPr lang="en-US" dirty="0" smtClean="0"/>
              <a:t>However, it takes too much time to find out a particular element. </a:t>
            </a:r>
          </a:p>
          <a:p>
            <a:pPr algn="just"/>
            <a:r>
              <a:rPr lang="en-US" dirty="0" smtClean="0"/>
              <a:t>It would have to search for all the </a:t>
            </a:r>
            <a:r>
              <a:rPr lang="en-US" b="1" dirty="0" smtClean="0"/>
              <a:t>n</a:t>
            </a:r>
            <a:r>
              <a:rPr lang="en-US" dirty="0" smtClean="0"/>
              <a:t> items in the array to find one item.</a:t>
            </a:r>
            <a:endParaRPr lang="en-US" dirty="0"/>
          </a:p>
        </p:txBody>
      </p:sp>
      <p:sp>
        <p:nvSpPr>
          <p:cNvPr id="4" name="Date Placeholder 3"/>
          <p:cNvSpPr>
            <a:spLocks noGrp="1"/>
          </p:cNvSpPr>
          <p:nvPr>
            <p:ph type="dt" sz="half" idx="10"/>
          </p:nvPr>
        </p:nvSpPr>
        <p:spPr/>
        <p:txBody>
          <a:bodyPr/>
          <a:lstStyle/>
          <a:p>
            <a:fld id="{91D32AA4-84C9-4006-ADB1-AECCBFE8BCE5}" type="datetime3">
              <a:rPr lang="en-US" smtClean="0"/>
              <a:t>10 February 2019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Search</a:t>
            </a:r>
            <a:endParaRPr lang="en-US" dirty="0"/>
          </a:p>
        </p:txBody>
      </p:sp>
      <p:sp>
        <p:nvSpPr>
          <p:cNvPr id="3" name="Content Placeholder 2"/>
          <p:cNvSpPr>
            <a:spLocks noGrp="1"/>
          </p:cNvSpPr>
          <p:nvPr>
            <p:ph idx="1"/>
          </p:nvPr>
        </p:nvSpPr>
        <p:spPr/>
        <p:txBody>
          <a:bodyPr>
            <a:normAutofit lnSpcReduction="10000"/>
          </a:bodyPr>
          <a:lstStyle/>
          <a:p>
            <a:r>
              <a:rPr lang="en-US" b="1" dirty="0" smtClean="0"/>
              <a:t>Step 1:</a:t>
            </a:r>
            <a:r>
              <a:rPr lang="en-US" dirty="0" smtClean="0"/>
              <a:t> Read the search element from the user</a:t>
            </a:r>
          </a:p>
          <a:p>
            <a:r>
              <a:rPr lang="en-US" b="1" dirty="0" smtClean="0"/>
              <a:t>Step 2:</a:t>
            </a:r>
            <a:r>
              <a:rPr lang="en-US" dirty="0" smtClean="0"/>
              <a:t> Compare, the search element with the first element in the list.</a:t>
            </a:r>
          </a:p>
          <a:p>
            <a:r>
              <a:rPr lang="en-US" b="1" dirty="0" smtClean="0"/>
              <a:t>Step 3:</a:t>
            </a:r>
            <a:r>
              <a:rPr lang="en-US" dirty="0" smtClean="0"/>
              <a:t> If both are matching, then display "Given element found!!!" and terminate the function</a:t>
            </a:r>
          </a:p>
          <a:p>
            <a:r>
              <a:rPr lang="en-US" b="1" dirty="0" smtClean="0"/>
              <a:t>Step 4:</a:t>
            </a:r>
            <a:r>
              <a:rPr lang="en-US" dirty="0" smtClean="0"/>
              <a:t> If both are not matching, then compare search element with the next element in the list.</a:t>
            </a:r>
          </a:p>
          <a:p>
            <a:r>
              <a:rPr lang="en-US" b="1" dirty="0" smtClean="0"/>
              <a:t>Step 5:</a:t>
            </a:r>
            <a:r>
              <a:rPr lang="en-US" dirty="0" smtClean="0"/>
              <a:t> Repeat steps 3 and 4 until the search element is compared with the last element in the list.</a:t>
            </a:r>
          </a:p>
          <a:p>
            <a:r>
              <a:rPr lang="en-US" b="1" dirty="0" smtClean="0"/>
              <a:t>Step 6:</a:t>
            </a:r>
            <a:r>
              <a:rPr lang="en-US" dirty="0" smtClean="0"/>
              <a:t> If the last element in the list is also doesn't match, then display "Element not found!!!" and terminate the function.</a:t>
            </a:r>
          </a:p>
          <a:p>
            <a:endParaRPr lang="en-US" dirty="0"/>
          </a:p>
        </p:txBody>
      </p:sp>
      <p:sp>
        <p:nvSpPr>
          <p:cNvPr id="4" name="Date Placeholder 3"/>
          <p:cNvSpPr>
            <a:spLocks noGrp="1"/>
          </p:cNvSpPr>
          <p:nvPr>
            <p:ph type="dt" sz="half" idx="10"/>
          </p:nvPr>
        </p:nvSpPr>
        <p:spPr/>
        <p:txBody>
          <a:bodyPr/>
          <a:lstStyle/>
          <a:p>
            <a:fld id="{1258B9A8-BEBC-4286-B7C9-C5D47A008392}" type="datetime3">
              <a:rPr lang="en-US" smtClean="0"/>
              <a:t>10 February 2019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Search</a:t>
            </a:r>
            <a:endParaRPr lang="en-US" dirty="0"/>
          </a:p>
        </p:txBody>
      </p:sp>
      <p:sp>
        <p:nvSpPr>
          <p:cNvPr id="3" name="Content Placeholder 2"/>
          <p:cNvSpPr>
            <a:spLocks noGrp="1"/>
          </p:cNvSpPr>
          <p:nvPr>
            <p:ph idx="1"/>
          </p:nvPr>
        </p:nvSpPr>
        <p:spPr/>
        <p:txBody>
          <a:bodyPr/>
          <a:lstStyle/>
          <a:p>
            <a:r>
              <a:rPr lang="en-US" dirty="0"/>
              <a:t>A simple approach is to do linear search</a:t>
            </a:r>
            <a:r>
              <a:rPr lang="en-US" dirty="0" smtClean="0"/>
              <a:t>. The </a:t>
            </a:r>
            <a:r>
              <a:rPr lang="en-US" dirty="0"/>
              <a:t>time complexity of above algorithm is O(n</a:t>
            </a:r>
            <a:r>
              <a:rPr lang="en-US" dirty="0" smtClean="0"/>
              <a:t>).</a:t>
            </a:r>
          </a:p>
          <a:p>
            <a:r>
              <a:rPr lang="en-US" dirty="0"/>
              <a:t>Search a sorted array by repeatedly dividing the search interval in half. Begin with an interval covering the whole array. If the value of the search key is less than the item in the middle of the interval, narrow the interval to the lower half. Otherwise narrow it to the upper half. Repeatedly check until the value is found or the interval is empty.</a:t>
            </a:r>
          </a:p>
        </p:txBody>
      </p:sp>
      <p:sp>
        <p:nvSpPr>
          <p:cNvPr id="4" name="Date Placeholder 3"/>
          <p:cNvSpPr>
            <a:spLocks noGrp="1"/>
          </p:cNvSpPr>
          <p:nvPr>
            <p:ph type="dt" sz="half" idx="10"/>
          </p:nvPr>
        </p:nvSpPr>
        <p:spPr/>
        <p:txBody>
          <a:bodyPr/>
          <a:lstStyle/>
          <a:p>
            <a:fld id="{652260FF-2ACC-4050-BCDF-61A1C95F69E2}" type="datetime3">
              <a:rPr lang="en-US" smtClean="0"/>
              <a:t>10 February 2019</a:t>
            </a:fld>
            <a:endParaRPr lang="en-US"/>
          </a:p>
        </p:txBody>
      </p:sp>
    </p:spTree>
    <p:extLst>
      <p:ext uri="{BB962C8B-B14F-4D97-AF65-F5344CB8AC3E}">
        <p14:creationId xmlns:p14="http://schemas.microsoft.com/office/powerpoint/2010/main" val="3870650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Search</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06469" y="3254606"/>
            <a:ext cx="7379061" cy="3270657"/>
          </a:xfrm>
        </p:spPr>
      </p:pic>
      <p:sp>
        <p:nvSpPr>
          <p:cNvPr id="4" name="Date Placeholder 3"/>
          <p:cNvSpPr>
            <a:spLocks noGrp="1"/>
          </p:cNvSpPr>
          <p:nvPr>
            <p:ph type="dt" sz="half" idx="10"/>
          </p:nvPr>
        </p:nvSpPr>
        <p:spPr/>
        <p:txBody>
          <a:bodyPr/>
          <a:lstStyle/>
          <a:p>
            <a:fld id="{652260FF-2ACC-4050-BCDF-61A1C95F69E2}" type="datetime3">
              <a:rPr lang="en-US" smtClean="0"/>
              <a:t>10 February 2019</a:t>
            </a:fld>
            <a:endParaRPr lang="en-US"/>
          </a:p>
        </p:txBody>
      </p:sp>
      <p:sp>
        <p:nvSpPr>
          <p:cNvPr id="6" name="Rectangle 5"/>
          <p:cNvSpPr/>
          <p:nvPr/>
        </p:nvSpPr>
        <p:spPr>
          <a:xfrm>
            <a:off x="688075" y="1504231"/>
            <a:ext cx="10515600" cy="4678204"/>
          </a:xfrm>
          <a:prstGeom prst="rect">
            <a:avLst/>
          </a:prstGeom>
        </p:spPr>
        <p:txBody>
          <a:bodyPr wrap="square">
            <a:spAutoFit/>
          </a:bodyPr>
          <a:lstStyle/>
          <a:p>
            <a:r>
              <a:rPr lang="en-US" sz="2000" dirty="0"/>
              <a:t>We basically ignore half of the elements just after one comparison.</a:t>
            </a:r>
          </a:p>
          <a:p>
            <a:pPr>
              <a:buFont typeface="+mj-lt"/>
              <a:buAutoNum type="arabicPeriod"/>
            </a:pPr>
            <a:r>
              <a:rPr lang="en-US" sz="2000" dirty="0"/>
              <a:t>Compare x with the middle element. </a:t>
            </a:r>
          </a:p>
          <a:p>
            <a:pPr>
              <a:buFont typeface="+mj-lt"/>
              <a:buAutoNum type="arabicPeriod"/>
            </a:pPr>
            <a:r>
              <a:rPr lang="en-US" sz="2000" dirty="0"/>
              <a:t>If x matches with middle element, we return the mid index. </a:t>
            </a:r>
          </a:p>
          <a:p>
            <a:pPr>
              <a:buFont typeface="+mj-lt"/>
              <a:buAutoNum type="arabicPeriod"/>
            </a:pPr>
            <a:r>
              <a:rPr lang="en-US" sz="2000" dirty="0"/>
              <a:t>Else If x is greater than the mid element, then x can only lie in right half </a:t>
            </a:r>
            <a:r>
              <a:rPr lang="en-US" sz="2000" dirty="0" smtClean="0"/>
              <a:t>sub-array </a:t>
            </a:r>
            <a:r>
              <a:rPr lang="en-US" sz="2000" dirty="0"/>
              <a:t>after the mid element. So we recur for right half. </a:t>
            </a:r>
          </a:p>
          <a:p>
            <a:pPr>
              <a:buFont typeface="+mj-lt"/>
              <a:buAutoNum type="arabicPeriod"/>
            </a:pPr>
            <a:r>
              <a:rPr lang="en-US" sz="2000" dirty="0"/>
              <a:t>Else (x is smaller) recur for the left half</a:t>
            </a:r>
            <a:r>
              <a:rPr lang="en-US" sz="2000" dirty="0" smtClean="0"/>
              <a:t>.</a:t>
            </a:r>
          </a:p>
          <a:p>
            <a:pPr>
              <a:buFont typeface="+mj-lt"/>
              <a:buAutoNum type="arabicPeriod"/>
            </a:pPr>
            <a:endParaRPr lang="en-US" dirty="0"/>
          </a:p>
          <a:p>
            <a:pPr>
              <a:buFont typeface="+mj-lt"/>
              <a:buAutoNum type="arabicPeriod"/>
            </a:pPr>
            <a:endParaRPr lang="en-US" dirty="0" smtClean="0"/>
          </a:p>
          <a:p>
            <a:pPr>
              <a:buFont typeface="+mj-lt"/>
              <a:buAutoNum type="arabicPeriod"/>
            </a:pPr>
            <a:endParaRPr lang="en-US" dirty="0"/>
          </a:p>
          <a:p>
            <a:pPr>
              <a:buFont typeface="+mj-lt"/>
              <a:buAutoNum type="arabicPeriod"/>
            </a:pPr>
            <a:endParaRPr lang="en-US" dirty="0" smtClean="0"/>
          </a:p>
          <a:p>
            <a:pPr>
              <a:buFont typeface="+mj-lt"/>
              <a:buAutoNum type="arabicPeriod"/>
            </a:pPr>
            <a:endParaRPr lang="en-US" dirty="0"/>
          </a:p>
          <a:p>
            <a:pPr>
              <a:buFont typeface="+mj-lt"/>
              <a:buAutoNum type="arabicPeriod"/>
            </a:pPr>
            <a:endParaRPr lang="en-US" dirty="0" smtClean="0"/>
          </a:p>
          <a:p>
            <a:pPr>
              <a:buFont typeface="+mj-lt"/>
              <a:buAutoNum type="arabicPeriod"/>
            </a:pPr>
            <a:endParaRPr lang="en-US" dirty="0"/>
          </a:p>
          <a:p>
            <a:pPr>
              <a:buFont typeface="+mj-lt"/>
              <a:buAutoNum type="arabicPeriod"/>
            </a:pPr>
            <a:endParaRPr lang="en-US" dirty="0" smtClean="0"/>
          </a:p>
          <a:p>
            <a:pPr>
              <a:buFont typeface="+mj-lt"/>
              <a:buAutoNum type="arabicPeriod"/>
            </a:pPr>
            <a:endParaRPr lang="en-US" dirty="0"/>
          </a:p>
          <a:p>
            <a:pPr>
              <a:buFont typeface="+mj-lt"/>
              <a:buAutoNum type="arabicPeriod"/>
            </a:pPr>
            <a:endParaRPr lang="en-US" dirty="0" smtClean="0"/>
          </a:p>
        </p:txBody>
      </p:sp>
    </p:spTree>
    <p:extLst>
      <p:ext uri="{BB962C8B-B14F-4D97-AF65-F5344CB8AC3E}">
        <p14:creationId xmlns:p14="http://schemas.microsoft.com/office/powerpoint/2010/main" val="3082729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Sorting</a:t>
            </a:r>
            <a:endParaRPr lang="en-US" dirty="0"/>
          </a:p>
        </p:txBody>
      </p:sp>
      <p:sp>
        <p:nvSpPr>
          <p:cNvPr id="3" name="Content Placeholder 2"/>
          <p:cNvSpPr>
            <a:spLocks noGrp="1"/>
          </p:cNvSpPr>
          <p:nvPr>
            <p:ph idx="1"/>
          </p:nvPr>
        </p:nvSpPr>
        <p:spPr/>
        <p:txBody>
          <a:bodyPr/>
          <a:lstStyle/>
          <a:p>
            <a:r>
              <a:rPr lang="en-US" dirty="0" smtClean="0"/>
              <a:t>It is the technique of how you arrange a set of values. </a:t>
            </a:r>
          </a:p>
          <a:p>
            <a:r>
              <a:rPr lang="en-US" dirty="0" smtClean="0"/>
              <a:t>You can sort it in an ascending or descending manner.</a:t>
            </a:r>
          </a:p>
          <a:p>
            <a:r>
              <a:rPr lang="en-US" dirty="0" smtClean="0"/>
              <a:t>Some popular sorting algorithms are</a:t>
            </a:r>
          </a:p>
          <a:p>
            <a:pPr marL="914400" lvl="1" indent="-457200">
              <a:buFont typeface="+mj-lt"/>
              <a:buAutoNum type="arabicPeriod"/>
            </a:pPr>
            <a:r>
              <a:rPr lang="en-US" dirty="0" smtClean="0"/>
              <a:t>Bubble Sort</a:t>
            </a:r>
          </a:p>
          <a:p>
            <a:pPr marL="914400" lvl="1" indent="-457200">
              <a:buFont typeface="+mj-lt"/>
              <a:buAutoNum type="arabicPeriod"/>
            </a:pPr>
            <a:r>
              <a:rPr lang="en-US" dirty="0" smtClean="0"/>
              <a:t>Insertion Sort</a:t>
            </a:r>
          </a:p>
          <a:p>
            <a:pPr marL="914400" lvl="1" indent="-457200">
              <a:buFont typeface="+mj-lt"/>
              <a:buAutoNum type="arabicPeriod"/>
            </a:pPr>
            <a:r>
              <a:rPr lang="en-US" dirty="0" smtClean="0"/>
              <a:t>Selection Sort</a:t>
            </a:r>
          </a:p>
        </p:txBody>
      </p:sp>
      <p:sp>
        <p:nvSpPr>
          <p:cNvPr id="4" name="Date Placeholder 3"/>
          <p:cNvSpPr>
            <a:spLocks noGrp="1"/>
          </p:cNvSpPr>
          <p:nvPr>
            <p:ph type="dt" sz="half" idx="10"/>
          </p:nvPr>
        </p:nvSpPr>
        <p:spPr/>
        <p:txBody>
          <a:bodyPr/>
          <a:lstStyle/>
          <a:p>
            <a:fld id="{678A76D0-8F31-4B0A-A9DE-9537EF57DD36}" type="datetime3">
              <a:rPr lang="en-US" smtClean="0"/>
              <a:t>10 February 2019</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Bubble Sort</a:t>
            </a:r>
            <a:endParaRPr lang="en-US" dirty="0"/>
          </a:p>
        </p:txBody>
      </p:sp>
      <p:sp>
        <p:nvSpPr>
          <p:cNvPr id="3" name="Content Placeholder 2"/>
          <p:cNvSpPr>
            <a:spLocks noGrp="1"/>
          </p:cNvSpPr>
          <p:nvPr>
            <p:ph idx="1"/>
          </p:nvPr>
        </p:nvSpPr>
        <p:spPr/>
        <p:txBody>
          <a:bodyPr/>
          <a:lstStyle/>
          <a:p>
            <a:pPr algn="just"/>
            <a:r>
              <a:rPr lang="en-US" dirty="0" smtClean="0"/>
              <a:t>Bubble Sort is the simplest sorting algorithm that works by repeatedly swapping the adjacent elements if they are in wrong order.</a:t>
            </a:r>
          </a:p>
          <a:p>
            <a:pPr algn="just"/>
            <a:r>
              <a:rPr lang="en-US" dirty="0" smtClean="0"/>
              <a:t>the worst case scenario is that the array is in reverse order, and that the first element in sorted array is the last element in the starting array, the most exchanges that will be necessary is equal to the length of the array</a:t>
            </a:r>
            <a:endParaRPr lang="en-US" dirty="0"/>
          </a:p>
        </p:txBody>
      </p:sp>
      <p:sp>
        <p:nvSpPr>
          <p:cNvPr id="4" name="Date Placeholder 3"/>
          <p:cNvSpPr>
            <a:spLocks noGrp="1"/>
          </p:cNvSpPr>
          <p:nvPr>
            <p:ph type="dt" sz="half" idx="10"/>
          </p:nvPr>
        </p:nvSpPr>
        <p:spPr/>
        <p:txBody>
          <a:bodyPr/>
          <a:lstStyle/>
          <a:p>
            <a:fld id="{CA9B4C17-644F-45C9-9314-CC14C91B92AA}" type="datetime3">
              <a:rPr lang="en-US" smtClean="0"/>
              <a:t>10 February 2019</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537F2D3-B0E6-4B9E-B0F3-9C83DDB3B0D3}" type="datetime3">
              <a:rPr lang="en-US" smtClean="0"/>
              <a:t>10 February 2019</a:t>
            </a:fld>
            <a:endParaRPr lang="en-US"/>
          </a:p>
        </p:txBody>
      </p:sp>
      <p:pic>
        <p:nvPicPr>
          <p:cNvPr id="1026" name="Picture 2" descr="E:\Fall 2018\CSE 220\Slides\1.PNG"/>
          <p:cNvPicPr>
            <a:picLocks noChangeAspect="1" noChangeArrowheads="1"/>
          </p:cNvPicPr>
          <p:nvPr/>
        </p:nvPicPr>
        <p:blipFill>
          <a:blip r:embed="rId2"/>
          <a:srcRect/>
          <a:stretch>
            <a:fillRect/>
          </a:stretch>
        </p:blipFill>
        <p:spPr bwMode="auto">
          <a:xfrm>
            <a:off x="873450" y="731519"/>
            <a:ext cx="5757466" cy="5018943"/>
          </a:xfrm>
          <a:prstGeom prst="rect">
            <a:avLst/>
          </a:prstGeom>
          <a:noFill/>
        </p:spPr>
      </p:pic>
      <p:pic>
        <p:nvPicPr>
          <p:cNvPr id="7" name="Picture 2" descr="E:\Fall 2018\CSE 220\Slides\2.PNG"/>
          <p:cNvPicPr>
            <a:picLocks noChangeAspect="1" noChangeArrowheads="1"/>
          </p:cNvPicPr>
          <p:nvPr/>
        </p:nvPicPr>
        <p:blipFill>
          <a:blip r:embed="rId3"/>
          <a:srcRect/>
          <a:stretch>
            <a:fillRect/>
          </a:stretch>
        </p:blipFill>
        <p:spPr bwMode="auto">
          <a:xfrm>
            <a:off x="6781255" y="464234"/>
            <a:ext cx="4871680" cy="5806146"/>
          </a:xfrm>
          <a:prstGeom prst="rect">
            <a:avLst/>
          </a:prstGeom>
          <a:noFill/>
        </p:spPr>
      </p:pic>
      <p:sp>
        <p:nvSpPr>
          <p:cNvPr id="8" name="TextBox 7"/>
          <p:cNvSpPr txBox="1"/>
          <p:nvPr/>
        </p:nvSpPr>
        <p:spPr>
          <a:xfrm>
            <a:off x="6977576" y="281354"/>
            <a:ext cx="4121833" cy="369332"/>
          </a:xfrm>
          <a:prstGeom prst="rect">
            <a:avLst/>
          </a:prstGeom>
          <a:noFill/>
        </p:spPr>
        <p:txBody>
          <a:bodyPr wrap="square" rtlCol="0">
            <a:spAutoFit/>
          </a:bodyPr>
          <a:lstStyle/>
          <a:p>
            <a:r>
              <a:rPr lang="en-US" dirty="0" smtClean="0"/>
              <a:t>Assume x = </a:t>
            </a:r>
            <a:r>
              <a:rPr lang="en-US" dirty="0" err="1" smtClean="0"/>
              <a:t>i</a:t>
            </a:r>
            <a:r>
              <a:rPr lang="en-US" dirty="0" smtClean="0"/>
              <a:t> and y =j in this example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05C4F37-A35A-4808-AC76-C27F1F6E0335}" type="datetime3">
              <a:rPr lang="en-US" smtClean="0"/>
              <a:t>10 February 2019</a:t>
            </a:fld>
            <a:endParaRPr lang="en-US"/>
          </a:p>
        </p:txBody>
      </p:sp>
      <p:pic>
        <p:nvPicPr>
          <p:cNvPr id="6146" name="Picture 2" descr="E:\Fall 2018\CSE 220\Slides\1.PNG"/>
          <p:cNvPicPr>
            <a:picLocks noChangeAspect="1" noChangeArrowheads="1"/>
          </p:cNvPicPr>
          <p:nvPr/>
        </p:nvPicPr>
        <p:blipFill>
          <a:blip r:embed="rId2"/>
          <a:srcRect/>
          <a:stretch>
            <a:fillRect/>
          </a:stretch>
        </p:blipFill>
        <p:spPr bwMode="auto">
          <a:xfrm>
            <a:off x="2096087" y="533134"/>
            <a:ext cx="7948245" cy="5643043"/>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252</TotalTime>
  <Words>614</Words>
  <Application>Microsoft Office PowerPoint</Application>
  <PresentationFormat>Widescreen</PresentationFormat>
  <Paragraphs>64</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CSE 220</vt:lpstr>
      <vt:lpstr>Searching</vt:lpstr>
      <vt:lpstr>Linear Search</vt:lpstr>
      <vt:lpstr>Binary Search</vt:lpstr>
      <vt:lpstr>Binary Search</vt:lpstr>
      <vt:lpstr>Sorting</vt:lpstr>
      <vt:lpstr>Bubble Sort</vt:lpstr>
      <vt:lpstr>PowerPoint Presentation</vt:lpstr>
      <vt:lpstr>PowerPoint Presentation</vt:lpstr>
      <vt:lpstr>Insertion Sort</vt:lpstr>
      <vt:lpstr>PowerPoint Presentation</vt:lpstr>
      <vt:lpstr>Selection Sort</vt:lpstr>
      <vt:lpstr>PowerPoint Presentation</vt:lpstr>
    </vt:vector>
  </TitlesOfParts>
  <Company>CtrlSoft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110</dc:title>
  <dc:creator>Saud</dc:creator>
  <cp:lastModifiedBy>Aminul Huq</cp:lastModifiedBy>
  <cp:revision>104</cp:revision>
  <dcterms:created xsi:type="dcterms:W3CDTF">2018-09-29T15:24:35Z</dcterms:created>
  <dcterms:modified xsi:type="dcterms:W3CDTF">2019-02-10T10:41:21Z</dcterms:modified>
</cp:coreProperties>
</file>