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56" r:id="rId5"/>
    <p:sldId id="276" r:id="rId6"/>
    <p:sldId id="291" r:id="rId7"/>
    <p:sldId id="290" r:id="rId8"/>
    <p:sldId id="292"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mamul Islam Ifti" initials="II" lastIdx="1" clrIdx="0">
    <p:extLst>
      <p:ext uri="{19B8F6BF-5375-455C-9EA6-DF929625EA0E}">
        <p15:presenceInfo xmlns:p15="http://schemas.microsoft.com/office/powerpoint/2012/main" userId="706a0c9f1ed3723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showGuides="1">
      <p:cViewPr varScale="1">
        <p:scale>
          <a:sx n="114" d="100"/>
          <a:sy n="114" d="100"/>
        </p:scale>
        <p:origin x="84" y="8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11/4/2023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944449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90722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11/4/2023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11/4/2023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11/4/2023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11/4/2023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11/4/2023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11/4/2023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11/4/2023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11/4/2023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11/4/2023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11/4/2023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11/4/2023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11/4/2023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dirty="0">
                <a:solidFill>
                  <a:schemeClr val="bg1"/>
                </a:solidFill>
              </a:rPr>
              <a:t>Database Management</a:t>
            </a:r>
            <a:br>
              <a:rPr lang="en-US" dirty="0">
                <a:solidFill>
                  <a:schemeClr val="bg1"/>
                </a:solidFill>
              </a:rPr>
            </a:br>
            <a:r>
              <a:rPr lang="en-US" sz="4000" dirty="0">
                <a:solidFill>
                  <a:schemeClr val="accent4"/>
                </a:solidFill>
              </a:rPr>
              <a:t>Tech-Shop</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Database">
            <a:extLst>
              <a:ext uri="{FF2B5EF4-FFF2-40B4-BE49-F238E27FC236}">
                <a16:creationId xmlns:a16="http://schemas.microsoft.com/office/drawing/2014/main" id="{1C4443EE-13BC-1DA8-78D5-BF5D1C394A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6538" y="3164837"/>
            <a:ext cx="4670276" cy="4670276"/>
          </a:xfrm>
          <a:prstGeom prst="rect">
            <a:avLst/>
          </a:prstGeom>
        </p:spPr>
      </p:pic>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b="1" dirty="0">
              <a:solidFill>
                <a:schemeClr val="tx1">
                  <a:lumMod val="75000"/>
                  <a:lumOff val="25000"/>
                </a:schemeClr>
              </a:solidFill>
            </a:endParaRPr>
          </a:p>
          <a:p>
            <a:pPr algn="ctr"/>
            <a:endParaRPr lang="en-US" sz="2800" b="1" dirty="0">
              <a:solidFill>
                <a:schemeClr val="tx1">
                  <a:lumMod val="75000"/>
                  <a:lumOff val="25000"/>
                </a:schemeClr>
              </a:solidFill>
            </a:endParaRPr>
          </a:p>
          <a:p>
            <a:pPr algn="ctr"/>
            <a:r>
              <a:rPr lang="en-US" sz="2800" b="1" dirty="0">
                <a:solidFill>
                  <a:schemeClr val="accent3">
                    <a:lumMod val="50000"/>
                  </a:schemeClr>
                </a:solidFill>
              </a:rPr>
              <a:t>Introduction</a:t>
            </a:r>
            <a:br>
              <a:rPr lang="en-US" sz="2800" dirty="0">
                <a:solidFill>
                  <a:schemeClr val="accent3">
                    <a:lumMod val="50000"/>
                  </a:schemeClr>
                </a:solidFill>
              </a:rPr>
            </a:br>
            <a:endParaRPr lang="en-US" sz="2800" dirty="0">
              <a:solidFill>
                <a:schemeClr val="accent3">
                  <a:lumMod val="50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83E1919-2CD8-B1B9-15E3-3DE496783F17}"/>
              </a:ext>
            </a:extLst>
          </p:cNvPr>
          <p:cNvSpPr txBox="1"/>
          <p:nvPr/>
        </p:nvSpPr>
        <p:spPr>
          <a:xfrm>
            <a:off x="1754697" y="2026500"/>
            <a:ext cx="8682606" cy="2804999"/>
          </a:xfrm>
          <a:prstGeom prst="rect">
            <a:avLst/>
          </a:prstGeom>
          <a:noFill/>
        </p:spPr>
        <p:txBody>
          <a:bodyPr wrap="square">
            <a:spAutoFit/>
          </a:bodyPr>
          <a:lstStyle/>
          <a:p>
            <a:pPr algn="ctr">
              <a:lnSpc>
                <a:spcPct val="150000"/>
              </a:lnSpc>
            </a:pPr>
            <a:r>
              <a:rPr lang="en-US" sz="2000" dirty="0"/>
              <a:t>In the ever-evolving world of technology, Tech-shops play a pivotal role in offering a wide range of components, each belonging to various brands, and each with its own unique attributes, such as name and price. Efficiently managing this inventory is crucial for the smooth operation of such establishments. To address this need, we have developed a comprehensive database management system tailored for Tech-shops.</a:t>
            </a:r>
          </a:p>
        </p:txBody>
      </p:sp>
      <p:grpSp>
        <p:nvGrpSpPr>
          <p:cNvPr id="2" name="Group 1">
            <a:extLst>
              <a:ext uri="{FF2B5EF4-FFF2-40B4-BE49-F238E27FC236}">
                <a16:creationId xmlns:a16="http://schemas.microsoft.com/office/drawing/2014/main" id="{D88B1005-6EF5-6DC9-41E5-BE20FB20FEBA}"/>
              </a:ext>
            </a:extLst>
          </p:cNvPr>
          <p:cNvGrpSpPr/>
          <p:nvPr/>
        </p:nvGrpSpPr>
        <p:grpSpPr>
          <a:xfrm>
            <a:off x="9108438" y="4436040"/>
            <a:ext cx="4108275" cy="3067826"/>
            <a:chOff x="9108438" y="4436040"/>
            <a:chExt cx="4108275" cy="3067826"/>
          </a:xfrm>
        </p:grpSpPr>
        <p:pic>
          <p:nvPicPr>
            <p:cNvPr id="5" name="Graphic 4" descr="Database">
              <a:extLst>
                <a:ext uri="{FF2B5EF4-FFF2-40B4-BE49-F238E27FC236}">
                  <a16:creationId xmlns:a16="http://schemas.microsoft.com/office/drawing/2014/main" id="{23C80255-2141-8CFB-6ED3-9A5E72BDCC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8438" y="5175140"/>
              <a:ext cx="2080898" cy="2080898"/>
            </a:xfrm>
            <a:prstGeom prst="rect">
              <a:avLst/>
            </a:prstGeom>
          </p:spPr>
        </p:pic>
        <p:pic>
          <p:nvPicPr>
            <p:cNvPr id="9" name="Graphic 8" descr="Database">
              <a:extLst>
                <a:ext uri="{FF2B5EF4-FFF2-40B4-BE49-F238E27FC236}">
                  <a16:creationId xmlns:a16="http://schemas.microsoft.com/office/drawing/2014/main" id="{982988F9-6CD2-AA90-2FB2-6CFCB057E5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48887" y="4436040"/>
              <a:ext cx="3067826" cy="3067826"/>
            </a:xfrm>
            <a:prstGeom prst="rect">
              <a:avLst/>
            </a:prstGeom>
          </p:spPr>
        </p:pic>
      </p:gr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3C5C512-E9E2-11E6-27C6-21D6A38DC13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A5FBA45B-9016-CD5F-BD86-C9DF0E5A509C}"/>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b="1" dirty="0">
              <a:solidFill>
                <a:schemeClr val="tx1">
                  <a:lumMod val="75000"/>
                  <a:lumOff val="25000"/>
                </a:schemeClr>
              </a:solidFill>
            </a:endParaRPr>
          </a:p>
          <a:p>
            <a:pPr algn="ctr"/>
            <a:r>
              <a:rPr lang="en-US" sz="2800" b="1" dirty="0">
                <a:solidFill>
                  <a:schemeClr val="accent3">
                    <a:lumMod val="50000"/>
                  </a:schemeClr>
                </a:solidFill>
              </a:rPr>
              <a:t>ER DIAGRAM</a:t>
            </a:r>
            <a:br>
              <a:rPr lang="en-US" sz="2800" dirty="0">
                <a:solidFill>
                  <a:schemeClr val="accent3">
                    <a:lumMod val="50000"/>
                  </a:schemeClr>
                </a:solidFill>
              </a:rPr>
            </a:br>
            <a:endParaRPr lang="en-US" sz="2800" dirty="0">
              <a:solidFill>
                <a:schemeClr val="accent3">
                  <a:lumMod val="50000"/>
                </a:schemeClr>
              </a:solidFill>
            </a:endParaRPr>
          </a:p>
        </p:txBody>
      </p:sp>
      <p:cxnSp>
        <p:nvCxnSpPr>
          <p:cNvPr id="4" name="Straight Connector 3">
            <a:extLst>
              <a:ext uri="{FF2B5EF4-FFF2-40B4-BE49-F238E27FC236}">
                <a16:creationId xmlns:a16="http://schemas.microsoft.com/office/drawing/2014/main" id="{E60E8CA2-E054-ACFC-8833-E28331B4029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Rectangle 65">
            <a:extLst>
              <a:ext uri="{FF2B5EF4-FFF2-40B4-BE49-F238E27FC236}">
                <a16:creationId xmlns:a16="http://schemas.microsoft.com/office/drawing/2014/main" id="{CA117FED-A6AA-47D0-0042-376D3063A3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91">
            <a:extLst>
              <a:ext uri="{FF2B5EF4-FFF2-40B4-BE49-F238E27FC236}">
                <a16:creationId xmlns:a16="http://schemas.microsoft.com/office/drawing/2014/main" id="{DC04BB0B-9887-D91C-597C-320BEBD4FF14}"/>
              </a:ext>
            </a:extLst>
          </p:cNvPr>
          <p:cNvSpPr>
            <a:spLocks noChangeArrowheads="1"/>
          </p:cNvSpPr>
          <p:nvPr/>
        </p:nvSpPr>
        <p:spPr bwMode="auto">
          <a:xfrm>
            <a:off x="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93">
            <a:extLst>
              <a:ext uri="{FF2B5EF4-FFF2-40B4-BE49-F238E27FC236}">
                <a16:creationId xmlns:a16="http://schemas.microsoft.com/office/drawing/2014/main" id="{093F0514-0D21-9D72-1316-0F6C3B176F86}"/>
              </a:ext>
            </a:extLst>
          </p:cNvPr>
          <p:cNvSpPr>
            <a:spLocks noChangeArrowheads="1"/>
          </p:cNvSpPr>
          <p:nvPr/>
        </p:nvSpPr>
        <p:spPr bwMode="auto">
          <a:xfrm>
            <a:off x="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96">
            <a:extLst>
              <a:ext uri="{FF2B5EF4-FFF2-40B4-BE49-F238E27FC236}">
                <a16:creationId xmlns:a16="http://schemas.microsoft.com/office/drawing/2014/main" id="{C38550A1-B0CD-676B-66D7-9AB576057DAF}"/>
              </a:ext>
            </a:extLst>
          </p:cNvPr>
          <p:cNvSpPr>
            <a:spLocks noChangeArrowheads="1"/>
          </p:cNvSpPr>
          <p:nvPr/>
        </p:nvSpPr>
        <p:spPr bwMode="auto">
          <a:xfrm>
            <a:off x="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99">
            <a:extLst>
              <a:ext uri="{FF2B5EF4-FFF2-40B4-BE49-F238E27FC236}">
                <a16:creationId xmlns:a16="http://schemas.microsoft.com/office/drawing/2014/main" id="{D83372FF-27B9-0CED-0687-B18462FBE1BA}"/>
              </a:ext>
            </a:extLst>
          </p:cNvPr>
          <p:cNvSpPr>
            <a:spLocks noChangeArrowheads="1"/>
          </p:cNvSpPr>
          <p:nvPr/>
        </p:nvSpPr>
        <p:spPr bwMode="auto">
          <a:xfrm>
            <a:off x="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02">
            <a:extLst>
              <a:ext uri="{FF2B5EF4-FFF2-40B4-BE49-F238E27FC236}">
                <a16:creationId xmlns:a16="http://schemas.microsoft.com/office/drawing/2014/main" id="{4C4C5D8E-DEAB-D9C6-A960-F636BF5DD285}"/>
              </a:ext>
            </a:extLst>
          </p:cNvPr>
          <p:cNvSpPr>
            <a:spLocks noChangeArrowheads="1"/>
          </p:cNvSpPr>
          <p:nvPr/>
        </p:nvSpPr>
        <p:spPr bwMode="auto">
          <a:xfrm>
            <a:off x="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4">
            <a:extLst>
              <a:ext uri="{FF2B5EF4-FFF2-40B4-BE49-F238E27FC236}">
                <a16:creationId xmlns:a16="http://schemas.microsoft.com/office/drawing/2014/main" id="{7967544C-78B7-F584-A261-123AA5C71096}"/>
              </a:ext>
            </a:extLst>
          </p:cNvPr>
          <p:cNvSpPr>
            <a:spLocks noChangeArrowheads="1"/>
          </p:cNvSpPr>
          <p:nvPr/>
        </p:nvSpPr>
        <p:spPr bwMode="auto">
          <a:xfrm>
            <a:off x="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06">
            <a:extLst>
              <a:ext uri="{FF2B5EF4-FFF2-40B4-BE49-F238E27FC236}">
                <a16:creationId xmlns:a16="http://schemas.microsoft.com/office/drawing/2014/main" id="{9AA23805-2F40-06CD-FD24-4FF828D4C116}"/>
              </a:ext>
            </a:extLst>
          </p:cNvPr>
          <p:cNvSpPr>
            <a:spLocks noChangeArrowheads="1"/>
          </p:cNvSpPr>
          <p:nvPr/>
        </p:nvSpPr>
        <p:spPr bwMode="auto">
          <a:xfrm>
            <a:off x="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3" name="Group 12">
            <a:extLst>
              <a:ext uri="{FF2B5EF4-FFF2-40B4-BE49-F238E27FC236}">
                <a16:creationId xmlns:a16="http://schemas.microsoft.com/office/drawing/2014/main" id="{BB2AA2AE-46BD-C840-C434-CFE3D935369E}"/>
              </a:ext>
            </a:extLst>
          </p:cNvPr>
          <p:cNvGrpSpPr/>
          <p:nvPr/>
        </p:nvGrpSpPr>
        <p:grpSpPr>
          <a:xfrm>
            <a:off x="322257" y="1559494"/>
            <a:ext cx="2557349" cy="4016652"/>
            <a:chOff x="-250885" y="1419305"/>
            <a:chExt cx="2557349" cy="4016652"/>
          </a:xfrm>
        </p:grpSpPr>
        <p:sp>
          <p:nvSpPr>
            <p:cNvPr id="14" name="Rectangle 13">
              <a:extLst>
                <a:ext uri="{FF2B5EF4-FFF2-40B4-BE49-F238E27FC236}">
                  <a16:creationId xmlns:a16="http://schemas.microsoft.com/office/drawing/2014/main" id="{E9EACF47-0D54-5D43-3C47-69144C717854}"/>
                </a:ext>
              </a:extLst>
            </p:cNvPr>
            <p:cNvSpPr/>
            <p:nvPr/>
          </p:nvSpPr>
          <p:spPr>
            <a:xfrm>
              <a:off x="228600" y="3240252"/>
              <a:ext cx="872455" cy="377495"/>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Products</a:t>
              </a:r>
              <a:endParaRPr lang="en-US" dirty="0"/>
            </a:p>
          </p:txBody>
        </p:sp>
        <p:sp>
          <p:nvSpPr>
            <p:cNvPr id="15" name="Oval 14">
              <a:extLst>
                <a:ext uri="{FF2B5EF4-FFF2-40B4-BE49-F238E27FC236}">
                  <a16:creationId xmlns:a16="http://schemas.microsoft.com/office/drawing/2014/main" id="{8B450ADB-546F-EAC6-96B6-512996C6BD55}"/>
                </a:ext>
              </a:extLst>
            </p:cNvPr>
            <p:cNvSpPr/>
            <p:nvPr/>
          </p:nvSpPr>
          <p:spPr>
            <a:xfrm>
              <a:off x="1101055" y="4972589"/>
              <a:ext cx="1067108" cy="463368"/>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u="sng" dirty="0" err="1">
                  <a:latin typeface="+mj-lt"/>
                </a:rPr>
                <a:t>Prod_id</a:t>
              </a:r>
              <a:endParaRPr lang="en-US" sz="1600" b="1" u="sng" dirty="0">
                <a:latin typeface="+mj-lt"/>
              </a:endParaRPr>
            </a:p>
          </p:txBody>
        </p:sp>
        <p:sp>
          <p:nvSpPr>
            <p:cNvPr id="16" name="Oval 15">
              <a:extLst>
                <a:ext uri="{FF2B5EF4-FFF2-40B4-BE49-F238E27FC236}">
                  <a16:creationId xmlns:a16="http://schemas.microsoft.com/office/drawing/2014/main" id="{1E1BE0D1-BF1C-C8DC-573A-88E439E3A45E}"/>
                </a:ext>
              </a:extLst>
            </p:cNvPr>
            <p:cNvSpPr/>
            <p:nvPr/>
          </p:nvSpPr>
          <p:spPr>
            <a:xfrm>
              <a:off x="-40768" y="1419305"/>
              <a:ext cx="923709" cy="463358"/>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Title</a:t>
              </a:r>
              <a:endParaRPr lang="en-US" sz="1600" b="1" dirty="0">
                <a:latin typeface="+mj-lt"/>
              </a:endParaRPr>
            </a:p>
          </p:txBody>
        </p:sp>
        <p:sp>
          <p:nvSpPr>
            <p:cNvPr id="17" name="Oval 16">
              <a:extLst>
                <a:ext uri="{FF2B5EF4-FFF2-40B4-BE49-F238E27FC236}">
                  <a16:creationId xmlns:a16="http://schemas.microsoft.com/office/drawing/2014/main" id="{7B57EE35-69EA-C76B-BE3D-B7661F62E98D}"/>
                </a:ext>
              </a:extLst>
            </p:cNvPr>
            <p:cNvSpPr/>
            <p:nvPr/>
          </p:nvSpPr>
          <p:spPr>
            <a:xfrm>
              <a:off x="970858" y="1647916"/>
              <a:ext cx="1034337" cy="419060"/>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latin typeface="+mj-lt"/>
                </a:rPr>
                <a:t>Description</a:t>
              </a:r>
              <a:endParaRPr lang="en-US" sz="1600" b="1" dirty="0">
                <a:latin typeface="+mj-lt"/>
              </a:endParaRPr>
            </a:p>
          </p:txBody>
        </p:sp>
        <p:sp>
          <p:nvSpPr>
            <p:cNvPr id="18" name="Oval 17">
              <a:extLst>
                <a:ext uri="{FF2B5EF4-FFF2-40B4-BE49-F238E27FC236}">
                  <a16:creationId xmlns:a16="http://schemas.microsoft.com/office/drawing/2014/main" id="{73B4160D-8260-0106-D1D2-E23C1386756E}"/>
                </a:ext>
              </a:extLst>
            </p:cNvPr>
            <p:cNvSpPr/>
            <p:nvPr/>
          </p:nvSpPr>
          <p:spPr>
            <a:xfrm>
              <a:off x="1505248" y="2304106"/>
              <a:ext cx="801216" cy="463358"/>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Price</a:t>
              </a:r>
              <a:endParaRPr lang="en-US" sz="1600" b="1" dirty="0">
                <a:latin typeface="+mj-lt"/>
              </a:endParaRPr>
            </a:p>
          </p:txBody>
        </p:sp>
        <p:sp>
          <p:nvSpPr>
            <p:cNvPr id="19" name="Oval 18">
              <a:extLst>
                <a:ext uri="{FF2B5EF4-FFF2-40B4-BE49-F238E27FC236}">
                  <a16:creationId xmlns:a16="http://schemas.microsoft.com/office/drawing/2014/main" id="{4C3147E2-B41F-5C4F-72F0-5861CB8D8566}"/>
                </a:ext>
              </a:extLst>
            </p:cNvPr>
            <p:cNvSpPr/>
            <p:nvPr/>
          </p:nvSpPr>
          <p:spPr>
            <a:xfrm>
              <a:off x="-250885" y="4187062"/>
              <a:ext cx="1274736" cy="419060"/>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Category</a:t>
              </a:r>
              <a:endParaRPr lang="en-US" sz="1600" b="1" dirty="0">
                <a:latin typeface="+mj-lt"/>
              </a:endParaRPr>
            </a:p>
          </p:txBody>
        </p:sp>
        <p:sp>
          <p:nvSpPr>
            <p:cNvPr id="20" name="Oval 19">
              <a:extLst>
                <a:ext uri="{FF2B5EF4-FFF2-40B4-BE49-F238E27FC236}">
                  <a16:creationId xmlns:a16="http://schemas.microsoft.com/office/drawing/2014/main" id="{FE6F708F-8EEA-3EE6-0ADD-A081E74DE479}"/>
                </a:ext>
              </a:extLst>
            </p:cNvPr>
            <p:cNvSpPr/>
            <p:nvPr/>
          </p:nvSpPr>
          <p:spPr>
            <a:xfrm>
              <a:off x="1204869" y="3725116"/>
              <a:ext cx="1080116" cy="419060"/>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latin typeface="+mj-lt"/>
                </a:rPr>
                <a:t>Stock</a:t>
              </a:r>
              <a:endParaRPr lang="en-US" sz="1400" b="1" dirty="0">
                <a:latin typeface="+mj-lt"/>
              </a:endParaRPr>
            </a:p>
          </p:txBody>
        </p:sp>
        <p:cxnSp>
          <p:nvCxnSpPr>
            <p:cNvPr id="21" name="Straight Connector 20">
              <a:extLst>
                <a:ext uri="{FF2B5EF4-FFF2-40B4-BE49-F238E27FC236}">
                  <a16:creationId xmlns:a16="http://schemas.microsoft.com/office/drawing/2014/main" id="{8C81A5AC-5442-C28B-516F-4651B497549B}"/>
                </a:ext>
              </a:extLst>
            </p:cNvPr>
            <p:cNvCxnSpPr>
              <a:cxnSpLocks/>
              <a:stCxn id="15" idx="0"/>
              <a:endCxn id="14" idx="2"/>
            </p:cNvCxnSpPr>
            <p:nvPr/>
          </p:nvCxnSpPr>
          <p:spPr>
            <a:xfrm flipH="1" flipV="1">
              <a:off x="664828" y="3617747"/>
              <a:ext cx="969781" cy="135484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709CFAB3-0211-9C10-A5AE-7C685125FDA1}"/>
                </a:ext>
              </a:extLst>
            </p:cNvPr>
            <p:cNvCxnSpPr>
              <a:cxnSpLocks/>
              <a:stCxn id="17" idx="3"/>
              <a:endCxn id="14" idx="0"/>
            </p:cNvCxnSpPr>
            <p:nvPr/>
          </p:nvCxnSpPr>
          <p:spPr>
            <a:xfrm flipH="1">
              <a:off x="664828" y="2005606"/>
              <a:ext cx="457505" cy="1234646"/>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2391594-A22D-7451-5CD7-2A426345E3B3}"/>
                </a:ext>
              </a:extLst>
            </p:cNvPr>
            <p:cNvCxnSpPr>
              <a:cxnSpLocks/>
              <a:stCxn id="14" idx="2"/>
              <a:endCxn id="19" idx="0"/>
            </p:cNvCxnSpPr>
            <p:nvPr/>
          </p:nvCxnSpPr>
          <p:spPr>
            <a:xfrm flipH="1">
              <a:off x="386483" y="3617747"/>
              <a:ext cx="278345" cy="56931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0559004-7787-DEF9-2640-BCB03F77CB4B}"/>
                </a:ext>
              </a:extLst>
            </p:cNvPr>
            <p:cNvCxnSpPr>
              <a:cxnSpLocks/>
              <a:stCxn id="16" idx="4"/>
              <a:endCxn id="14" idx="0"/>
            </p:cNvCxnSpPr>
            <p:nvPr/>
          </p:nvCxnSpPr>
          <p:spPr>
            <a:xfrm>
              <a:off x="421087" y="1882663"/>
              <a:ext cx="243741" cy="1357589"/>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EC67DAB-E522-F5AE-2F7B-77BABF51A8C2}"/>
                </a:ext>
              </a:extLst>
            </p:cNvPr>
            <p:cNvCxnSpPr>
              <a:cxnSpLocks/>
              <a:stCxn id="14" idx="2"/>
              <a:endCxn id="20" idx="2"/>
            </p:cNvCxnSpPr>
            <p:nvPr/>
          </p:nvCxnSpPr>
          <p:spPr>
            <a:xfrm>
              <a:off x="664828" y="3617747"/>
              <a:ext cx="540041" cy="316899"/>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FCF86F5D-0AF4-D4FC-9EE6-7FAF68339804}"/>
                </a:ext>
              </a:extLst>
            </p:cNvPr>
            <p:cNvCxnSpPr>
              <a:cxnSpLocks/>
              <a:stCxn id="18" idx="2"/>
              <a:endCxn id="14" idx="0"/>
            </p:cNvCxnSpPr>
            <p:nvPr/>
          </p:nvCxnSpPr>
          <p:spPr>
            <a:xfrm flipH="1">
              <a:off x="664828" y="2535785"/>
              <a:ext cx="840420" cy="704467"/>
            </a:xfrm>
            <a:prstGeom prst="line">
              <a:avLst/>
            </a:prstGeom>
          </p:spPr>
          <p:style>
            <a:lnRef idx="1">
              <a:schemeClr val="dk1"/>
            </a:lnRef>
            <a:fillRef idx="0">
              <a:schemeClr val="dk1"/>
            </a:fillRef>
            <a:effectRef idx="0">
              <a:schemeClr val="dk1"/>
            </a:effectRef>
            <a:fontRef idx="minor">
              <a:schemeClr val="tx1"/>
            </a:fontRef>
          </p:style>
        </p:cxnSp>
      </p:grpSp>
      <p:grpSp>
        <p:nvGrpSpPr>
          <p:cNvPr id="27" name="Group 26">
            <a:extLst>
              <a:ext uri="{FF2B5EF4-FFF2-40B4-BE49-F238E27FC236}">
                <a16:creationId xmlns:a16="http://schemas.microsoft.com/office/drawing/2014/main" id="{8EB0C8E5-62AC-2D93-A0EE-1DC4AAD2C5D4}"/>
              </a:ext>
            </a:extLst>
          </p:cNvPr>
          <p:cNvGrpSpPr/>
          <p:nvPr/>
        </p:nvGrpSpPr>
        <p:grpSpPr>
          <a:xfrm>
            <a:off x="5524083" y="1097288"/>
            <a:ext cx="6243311" cy="2294722"/>
            <a:chOff x="5524083" y="1097288"/>
            <a:chExt cx="6243311" cy="2294722"/>
          </a:xfrm>
        </p:grpSpPr>
        <p:sp>
          <p:nvSpPr>
            <p:cNvPr id="28" name="Rectangle 27">
              <a:extLst>
                <a:ext uri="{FF2B5EF4-FFF2-40B4-BE49-F238E27FC236}">
                  <a16:creationId xmlns:a16="http://schemas.microsoft.com/office/drawing/2014/main" id="{7F235B07-6EB5-9868-4240-36B2A40B81D3}"/>
                </a:ext>
              </a:extLst>
            </p:cNvPr>
            <p:cNvSpPr/>
            <p:nvPr/>
          </p:nvSpPr>
          <p:spPr>
            <a:xfrm>
              <a:off x="9972914" y="1097288"/>
              <a:ext cx="1034336" cy="377495"/>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Customers</a:t>
              </a:r>
              <a:endParaRPr lang="en-US" dirty="0"/>
            </a:p>
          </p:txBody>
        </p:sp>
        <p:sp>
          <p:nvSpPr>
            <p:cNvPr id="29" name="Oval 28">
              <a:extLst>
                <a:ext uri="{FF2B5EF4-FFF2-40B4-BE49-F238E27FC236}">
                  <a16:creationId xmlns:a16="http://schemas.microsoft.com/office/drawing/2014/main" id="{21913DDC-BCED-9C54-AA14-FE61CC4786BB}"/>
                </a:ext>
              </a:extLst>
            </p:cNvPr>
            <p:cNvSpPr/>
            <p:nvPr/>
          </p:nvSpPr>
          <p:spPr>
            <a:xfrm>
              <a:off x="7676949" y="1139916"/>
              <a:ext cx="1067108" cy="463368"/>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u="sng" dirty="0" err="1">
                  <a:latin typeface="+mj-lt"/>
                </a:rPr>
                <a:t>Cust_id</a:t>
              </a:r>
              <a:endParaRPr lang="en-US" sz="1600" b="1" u="sng" dirty="0">
                <a:latin typeface="+mj-lt"/>
              </a:endParaRPr>
            </a:p>
          </p:txBody>
        </p:sp>
        <p:sp>
          <p:nvSpPr>
            <p:cNvPr id="30" name="Oval 29">
              <a:extLst>
                <a:ext uri="{FF2B5EF4-FFF2-40B4-BE49-F238E27FC236}">
                  <a16:creationId xmlns:a16="http://schemas.microsoft.com/office/drawing/2014/main" id="{6CA54501-DAFC-294E-70BF-C3D7768DF69C}"/>
                </a:ext>
              </a:extLst>
            </p:cNvPr>
            <p:cNvSpPr/>
            <p:nvPr/>
          </p:nvSpPr>
          <p:spPr>
            <a:xfrm>
              <a:off x="9392529" y="2386067"/>
              <a:ext cx="923709" cy="463358"/>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Name</a:t>
              </a:r>
              <a:endParaRPr lang="en-US" sz="1600" b="1" dirty="0">
                <a:latin typeface="+mj-lt"/>
              </a:endParaRPr>
            </a:p>
          </p:txBody>
        </p:sp>
        <p:sp>
          <p:nvSpPr>
            <p:cNvPr id="31" name="Oval 30">
              <a:extLst>
                <a:ext uri="{FF2B5EF4-FFF2-40B4-BE49-F238E27FC236}">
                  <a16:creationId xmlns:a16="http://schemas.microsoft.com/office/drawing/2014/main" id="{EE6DA841-2137-A659-4B9F-C3AC0DE337B0}"/>
                </a:ext>
              </a:extLst>
            </p:cNvPr>
            <p:cNvSpPr/>
            <p:nvPr/>
          </p:nvSpPr>
          <p:spPr>
            <a:xfrm>
              <a:off x="10798399" y="1982601"/>
              <a:ext cx="968995" cy="463358"/>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Phone</a:t>
              </a:r>
              <a:endParaRPr lang="en-US" sz="1600" b="1" dirty="0">
                <a:latin typeface="+mj-lt"/>
              </a:endParaRPr>
            </a:p>
          </p:txBody>
        </p:sp>
        <p:cxnSp>
          <p:nvCxnSpPr>
            <p:cNvPr id="32" name="Straight Connector 31">
              <a:extLst>
                <a:ext uri="{FF2B5EF4-FFF2-40B4-BE49-F238E27FC236}">
                  <a16:creationId xmlns:a16="http://schemas.microsoft.com/office/drawing/2014/main" id="{ACB3D296-998C-7E3A-FF88-A323D652B777}"/>
                </a:ext>
              </a:extLst>
            </p:cNvPr>
            <p:cNvCxnSpPr>
              <a:cxnSpLocks/>
              <a:stCxn id="29" idx="6"/>
              <a:endCxn id="28" idx="1"/>
            </p:cNvCxnSpPr>
            <p:nvPr/>
          </p:nvCxnSpPr>
          <p:spPr>
            <a:xfrm flipV="1">
              <a:off x="8744057" y="1286036"/>
              <a:ext cx="1228857" cy="8556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BE081886-631A-B75B-8BD9-51DBB6254B67}"/>
                </a:ext>
              </a:extLst>
            </p:cNvPr>
            <p:cNvCxnSpPr>
              <a:cxnSpLocks/>
              <a:stCxn id="30" idx="0"/>
              <a:endCxn id="28" idx="2"/>
            </p:cNvCxnSpPr>
            <p:nvPr/>
          </p:nvCxnSpPr>
          <p:spPr>
            <a:xfrm flipV="1">
              <a:off x="9854384" y="1474783"/>
              <a:ext cx="635698" cy="911284"/>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86C1908-44D5-0431-3875-91DA1D5BA79E}"/>
                </a:ext>
              </a:extLst>
            </p:cNvPr>
            <p:cNvCxnSpPr>
              <a:cxnSpLocks/>
              <a:stCxn id="31" idx="2"/>
              <a:endCxn id="28" idx="2"/>
            </p:cNvCxnSpPr>
            <p:nvPr/>
          </p:nvCxnSpPr>
          <p:spPr>
            <a:xfrm flipH="1" flipV="1">
              <a:off x="10490082" y="1474783"/>
              <a:ext cx="308317" cy="73949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AE9FD21-E3F3-F903-AEE2-E08A2504A6D7}"/>
                </a:ext>
              </a:extLst>
            </p:cNvPr>
            <p:cNvCxnSpPr>
              <a:cxnSpLocks/>
              <a:stCxn id="55" idx="3"/>
              <a:endCxn id="28" idx="1"/>
            </p:cNvCxnSpPr>
            <p:nvPr/>
          </p:nvCxnSpPr>
          <p:spPr>
            <a:xfrm flipV="1">
              <a:off x="8427223" y="1286036"/>
              <a:ext cx="1545691" cy="1004304"/>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E91376C-A290-552D-32E3-00872F349E9D}"/>
                </a:ext>
              </a:extLst>
            </p:cNvPr>
            <p:cNvCxnSpPr>
              <a:cxnSpLocks/>
              <a:stCxn id="36" idx="3"/>
              <a:endCxn id="55" idx="1"/>
            </p:cNvCxnSpPr>
            <p:nvPr/>
          </p:nvCxnSpPr>
          <p:spPr>
            <a:xfrm flipV="1">
              <a:off x="5524083" y="2754628"/>
              <a:ext cx="1772573" cy="637382"/>
            </a:xfrm>
            <a:prstGeom prst="line">
              <a:avLst/>
            </a:prstGeom>
          </p:spPr>
          <p:style>
            <a:lnRef idx="1">
              <a:schemeClr val="dk1"/>
            </a:lnRef>
            <a:fillRef idx="0">
              <a:schemeClr val="dk1"/>
            </a:fillRef>
            <a:effectRef idx="0">
              <a:schemeClr val="dk1"/>
            </a:effectRef>
            <a:fontRef idx="minor">
              <a:schemeClr val="tx1"/>
            </a:fontRef>
          </p:style>
        </p:cxnSp>
      </p:grpSp>
      <p:grpSp>
        <p:nvGrpSpPr>
          <p:cNvPr id="35" name="Group 34">
            <a:extLst>
              <a:ext uri="{FF2B5EF4-FFF2-40B4-BE49-F238E27FC236}">
                <a16:creationId xmlns:a16="http://schemas.microsoft.com/office/drawing/2014/main" id="{CAC8D42C-D4D1-B6A4-E70E-EEC355815CAE}"/>
              </a:ext>
            </a:extLst>
          </p:cNvPr>
          <p:cNvGrpSpPr/>
          <p:nvPr/>
        </p:nvGrpSpPr>
        <p:grpSpPr>
          <a:xfrm>
            <a:off x="1674197" y="1371600"/>
            <a:ext cx="6002752" cy="3972862"/>
            <a:chOff x="-7050909" y="-1526656"/>
            <a:chExt cx="6002752" cy="3972862"/>
          </a:xfrm>
        </p:grpSpPr>
        <p:sp>
          <p:nvSpPr>
            <p:cNvPr id="36" name="Rectangle 35">
              <a:extLst>
                <a:ext uri="{FF2B5EF4-FFF2-40B4-BE49-F238E27FC236}">
                  <a16:creationId xmlns:a16="http://schemas.microsoft.com/office/drawing/2014/main" id="{40E9B47A-29E5-AFD6-6F0E-0C438B16DC60}"/>
                </a:ext>
              </a:extLst>
            </p:cNvPr>
            <p:cNvSpPr/>
            <p:nvPr/>
          </p:nvSpPr>
          <p:spPr>
            <a:xfrm>
              <a:off x="-4073478" y="305006"/>
              <a:ext cx="872455" cy="377495"/>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Orders</a:t>
              </a:r>
              <a:endParaRPr lang="en-US" dirty="0"/>
            </a:p>
          </p:txBody>
        </p:sp>
        <p:sp>
          <p:nvSpPr>
            <p:cNvPr id="37" name="Oval 36">
              <a:extLst>
                <a:ext uri="{FF2B5EF4-FFF2-40B4-BE49-F238E27FC236}">
                  <a16:creationId xmlns:a16="http://schemas.microsoft.com/office/drawing/2014/main" id="{0108CC88-F608-0D8E-082E-661AC749FBAF}"/>
                </a:ext>
              </a:extLst>
            </p:cNvPr>
            <p:cNvSpPr/>
            <p:nvPr/>
          </p:nvSpPr>
          <p:spPr>
            <a:xfrm>
              <a:off x="-5182067" y="1100139"/>
              <a:ext cx="1274736" cy="463368"/>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u="sng" dirty="0" err="1">
                  <a:latin typeface="+mj-lt"/>
                </a:rPr>
                <a:t>Order_id</a:t>
              </a:r>
              <a:endParaRPr lang="en-US" sz="1600" b="1" u="sng" dirty="0">
                <a:latin typeface="+mj-lt"/>
              </a:endParaRPr>
            </a:p>
          </p:txBody>
        </p:sp>
        <p:sp>
          <p:nvSpPr>
            <p:cNvPr id="38" name="Oval 37">
              <a:extLst>
                <a:ext uri="{FF2B5EF4-FFF2-40B4-BE49-F238E27FC236}">
                  <a16:creationId xmlns:a16="http://schemas.microsoft.com/office/drawing/2014/main" id="{12EBF9EE-4C3A-BEE6-1D14-ED4605E6115F}"/>
                </a:ext>
              </a:extLst>
            </p:cNvPr>
            <p:cNvSpPr/>
            <p:nvPr/>
          </p:nvSpPr>
          <p:spPr>
            <a:xfrm>
              <a:off x="-4754059" y="-1425242"/>
              <a:ext cx="916430" cy="419060"/>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mj-lt"/>
                </a:rPr>
                <a:t>OrderDate</a:t>
              </a:r>
              <a:endParaRPr lang="en-US" sz="1600" b="1" dirty="0">
                <a:latin typeface="+mj-lt"/>
              </a:endParaRPr>
            </a:p>
          </p:txBody>
        </p:sp>
        <p:sp>
          <p:nvSpPr>
            <p:cNvPr id="39" name="Oval 38">
              <a:extLst>
                <a:ext uri="{FF2B5EF4-FFF2-40B4-BE49-F238E27FC236}">
                  <a16:creationId xmlns:a16="http://schemas.microsoft.com/office/drawing/2014/main" id="{65045F24-180D-5378-2B86-7F22F2BC052D}"/>
                </a:ext>
              </a:extLst>
            </p:cNvPr>
            <p:cNvSpPr/>
            <p:nvPr/>
          </p:nvSpPr>
          <p:spPr>
            <a:xfrm>
              <a:off x="-3725167" y="-1185169"/>
              <a:ext cx="868327" cy="463358"/>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Status</a:t>
              </a:r>
              <a:endParaRPr lang="en-US" sz="1600" b="1" dirty="0">
                <a:latin typeface="+mj-lt"/>
              </a:endParaRPr>
            </a:p>
          </p:txBody>
        </p:sp>
        <p:cxnSp>
          <p:nvCxnSpPr>
            <p:cNvPr id="40" name="Straight Connector 39">
              <a:extLst>
                <a:ext uri="{FF2B5EF4-FFF2-40B4-BE49-F238E27FC236}">
                  <a16:creationId xmlns:a16="http://schemas.microsoft.com/office/drawing/2014/main" id="{FA44E7D3-647A-21BA-6350-ACBB8E940155}"/>
                </a:ext>
              </a:extLst>
            </p:cNvPr>
            <p:cNvCxnSpPr>
              <a:cxnSpLocks/>
              <a:stCxn id="37" idx="0"/>
              <a:endCxn id="36" idx="2"/>
            </p:cNvCxnSpPr>
            <p:nvPr/>
          </p:nvCxnSpPr>
          <p:spPr>
            <a:xfrm flipV="1">
              <a:off x="-4544699" y="682501"/>
              <a:ext cx="907449" cy="41763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679D0D06-EF5D-1311-1459-BC27E46C344E}"/>
                </a:ext>
              </a:extLst>
            </p:cNvPr>
            <p:cNvCxnSpPr>
              <a:cxnSpLocks/>
              <a:stCxn id="38" idx="4"/>
              <a:endCxn id="36" idx="0"/>
            </p:cNvCxnSpPr>
            <p:nvPr/>
          </p:nvCxnSpPr>
          <p:spPr>
            <a:xfrm>
              <a:off x="-4295844" y="-1006182"/>
              <a:ext cx="658594" cy="1311188"/>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549D31AA-BAEB-11A7-0FD3-46A2A5CB9E5F}"/>
                </a:ext>
              </a:extLst>
            </p:cNvPr>
            <p:cNvCxnSpPr>
              <a:cxnSpLocks/>
              <a:stCxn id="29" idx="2"/>
            </p:cNvCxnSpPr>
            <p:nvPr/>
          </p:nvCxnSpPr>
          <p:spPr>
            <a:xfrm flipH="1">
              <a:off x="-3569309" y="-1526656"/>
              <a:ext cx="2521152" cy="1831662"/>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99C7164-14F0-771A-1476-CA20CE8E0469}"/>
                </a:ext>
              </a:extLst>
            </p:cNvPr>
            <p:cNvCxnSpPr>
              <a:cxnSpLocks/>
              <a:stCxn id="39" idx="4"/>
              <a:endCxn id="36" idx="0"/>
            </p:cNvCxnSpPr>
            <p:nvPr/>
          </p:nvCxnSpPr>
          <p:spPr>
            <a:xfrm flipH="1">
              <a:off x="-3637250" y="-721811"/>
              <a:ext cx="346247" cy="102681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A4C1C2A-D814-ABD5-CE90-07246F2DCDBF}"/>
                </a:ext>
              </a:extLst>
            </p:cNvPr>
            <p:cNvCxnSpPr>
              <a:cxnSpLocks/>
              <a:stCxn id="37" idx="6"/>
              <a:endCxn id="47" idx="1"/>
            </p:cNvCxnSpPr>
            <p:nvPr/>
          </p:nvCxnSpPr>
          <p:spPr>
            <a:xfrm>
              <a:off x="-3907331" y="1331823"/>
              <a:ext cx="1607326" cy="88061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E720DA42-7CF5-63FA-8E49-10C2083A1443}"/>
                </a:ext>
              </a:extLst>
            </p:cNvPr>
            <p:cNvCxnSpPr>
              <a:cxnSpLocks/>
              <a:stCxn id="15" idx="6"/>
              <a:endCxn id="47" idx="1"/>
            </p:cNvCxnSpPr>
            <p:nvPr/>
          </p:nvCxnSpPr>
          <p:spPr>
            <a:xfrm flipV="1">
              <a:off x="-5983801" y="2212441"/>
              <a:ext cx="3683796" cy="233765"/>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2493478C-1BEF-7981-1FAB-40CC81422A47}"/>
                </a:ext>
              </a:extLst>
            </p:cNvPr>
            <p:cNvCxnSpPr>
              <a:cxnSpLocks/>
              <a:stCxn id="66" idx="3"/>
              <a:endCxn id="36" idx="1"/>
            </p:cNvCxnSpPr>
            <p:nvPr/>
          </p:nvCxnSpPr>
          <p:spPr>
            <a:xfrm flipV="1">
              <a:off x="-5112863" y="493754"/>
              <a:ext cx="1039385" cy="36990"/>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1BA223F1-DF5B-05D5-2888-569D927EC9C0}"/>
                </a:ext>
              </a:extLst>
            </p:cNvPr>
            <p:cNvCxnSpPr>
              <a:cxnSpLocks/>
              <a:stCxn id="14" idx="3"/>
              <a:endCxn id="66" idx="1"/>
            </p:cNvCxnSpPr>
            <p:nvPr/>
          </p:nvCxnSpPr>
          <p:spPr>
            <a:xfrm flipV="1">
              <a:off x="-7050909" y="530744"/>
              <a:ext cx="914141" cy="140189"/>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360975F2-A87A-5F84-4521-3DECCD673A66}"/>
                </a:ext>
              </a:extLst>
            </p:cNvPr>
            <p:cNvCxnSpPr>
              <a:cxnSpLocks/>
              <a:stCxn id="36" idx="3"/>
              <a:endCxn id="84" idx="0"/>
            </p:cNvCxnSpPr>
            <p:nvPr/>
          </p:nvCxnSpPr>
          <p:spPr>
            <a:xfrm>
              <a:off x="-3201023" y="493754"/>
              <a:ext cx="749674" cy="534942"/>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B639EC20-7822-D737-385B-05B3BFA5D853}"/>
                </a:ext>
              </a:extLst>
            </p:cNvPr>
            <p:cNvCxnSpPr>
              <a:cxnSpLocks/>
              <a:stCxn id="84" idx="2"/>
              <a:endCxn id="47" idx="0"/>
            </p:cNvCxnSpPr>
            <p:nvPr/>
          </p:nvCxnSpPr>
          <p:spPr>
            <a:xfrm>
              <a:off x="-2451349" y="1477330"/>
              <a:ext cx="479721" cy="434730"/>
            </a:xfrm>
            <a:prstGeom prst="line">
              <a:avLst/>
            </a:prstGeom>
          </p:spPr>
          <p:style>
            <a:lnRef idx="1">
              <a:schemeClr val="dk1"/>
            </a:lnRef>
            <a:fillRef idx="0">
              <a:schemeClr val="dk1"/>
            </a:fillRef>
            <a:effectRef idx="0">
              <a:schemeClr val="dk1"/>
            </a:effectRef>
            <a:fontRef idx="minor">
              <a:schemeClr val="tx1"/>
            </a:fontRef>
          </p:style>
        </p:cxnSp>
      </p:grpSp>
      <p:grpSp>
        <p:nvGrpSpPr>
          <p:cNvPr id="46" name="Group 45">
            <a:extLst>
              <a:ext uri="{FF2B5EF4-FFF2-40B4-BE49-F238E27FC236}">
                <a16:creationId xmlns:a16="http://schemas.microsoft.com/office/drawing/2014/main" id="{A958A7E4-454D-F283-F341-D7A6693A2035}"/>
              </a:ext>
            </a:extLst>
          </p:cNvPr>
          <p:cNvGrpSpPr/>
          <p:nvPr/>
        </p:nvGrpSpPr>
        <p:grpSpPr>
          <a:xfrm>
            <a:off x="6425101" y="3495437"/>
            <a:ext cx="2514688" cy="3017508"/>
            <a:chOff x="228600" y="1702107"/>
            <a:chExt cx="2514688" cy="3017508"/>
          </a:xfrm>
        </p:grpSpPr>
        <p:sp>
          <p:nvSpPr>
            <p:cNvPr id="47" name="Rectangle 46">
              <a:extLst>
                <a:ext uri="{FF2B5EF4-FFF2-40B4-BE49-F238E27FC236}">
                  <a16:creationId xmlns:a16="http://schemas.microsoft.com/office/drawing/2014/main" id="{F91623F0-03A5-8CDC-ECB6-4AEB16E9DB95}"/>
                </a:ext>
              </a:extLst>
            </p:cNvPr>
            <p:cNvSpPr/>
            <p:nvPr/>
          </p:nvSpPr>
          <p:spPr>
            <a:xfrm>
              <a:off x="228600" y="3016986"/>
              <a:ext cx="656753" cy="600761"/>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t>OrderItems</a:t>
              </a:r>
              <a:endParaRPr lang="en-US" dirty="0"/>
            </a:p>
          </p:txBody>
        </p:sp>
        <p:sp>
          <p:nvSpPr>
            <p:cNvPr id="48" name="Oval 47">
              <a:extLst>
                <a:ext uri="{FF2B5EF4-FFF2-40B4-BE49-F238E27FC236}">
                  <a16:creationId xmlns:a16="http://schemas.microsoft.com/office/drawing/2014/main" id="{6C5C50EF-3C8C-E93D-834B-11549AA5F8B0}"/>
                </a:ext>
              </a:extLst>
            </p:cNvPr>
            <p:cNvSpPr/>
            <p:nvPr/>
          </p:nvSpPr>
          <p:spPr>
            <a:xfrm>
              <a:off x="1621970" y="1702107"/>
              <a:ext cx="1121318" cy="62914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u="sng" dirty="0">
                  <a:latin typeface="+mj-lt"/>
                </a:rPr>
                <a:t>Order</a:t>
              </a:r>
            </a:p>
            <a:p>
              <a:pPr algn="ctr"/>
              <a:r>
                <a:rPr lang="en-US" sz="1200" b="1" u="sng" dirty="0" err="1">
                  <a:latin typeface="+mj-lt"/>
                </a:rPr>
                <a:t>Item_id</a:t>
              </a:r>
              <a:endParaRPr lang="en-US" sz="1600" b="1" u="sng" dirty="0">
                <a:latin typeface="+mj-lt"/>
              </a:endParaRPr>
            </a:p>
          </p:txBody>
        </p:sp>
        <p:sp>
          <p:nvSpPr>
            <p:cNvPr id="49" name="Oval 48">
              <a:extLst>
                <a:ext uri="{FF2B5EF4-FFF2-40B4-BE49-F238E27FC236}">
                  <a16:creationId xmlns:a16="http://schemas.microsoft.com/office/drawing/2014/main" id="{5655C6A9-4100-51CA-BBA0-8428F745CC38}"/>
                </a:ext>
              </a:extLst>
            </p:cNvPr>
            <p:cNvSpPr/>
            <p:nvPr/>
          </p:nvSpPr>
          <p:spPr>
            <a:xfrm>
              <a:off x="1555824" y="3029576"/>
              <a:ext cx="1157271" cy="463358"/>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Subtotal</a:t>
              </a:r>
              <a:endParaRPr lang="en-US" sz="1600" b="1" dirty="0">
                <a:latin typeface="+mj-lt"/>
              </a:endParaRPr>
            </a:p>
          </p:txBody>
        </p:sp>
        <p:sp>
          <p:nvSpPr>
            <p:cNvPr id="50" name="Oval 49">
              <a:extLst>
                <a:ext uri="{FF2B5EF4-FFF2-40B4-BE49-F238E27FC236}">
                  <a16:creationId xmlns:a16="http://schemas.microsoft.com/office/drawing/2014/main" id="{89137EB3-6AAA-A9B1-595B-93176FE9E543}"/>
                </a:ext>
              </a:extLst>
            </p:cNvPr>
            <p:cNvSpPr/>
            <p:nvPr/>
          </p:nvSpPr>
          <p:spPr>
            <a:xfrm>
              <a:off x="1054344" y="4300555"/>
              <a:ext cx="1080116" cy="419060"/>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latin typeface="+mj-lt"/>
                </a:rPr>
                <a:t>Quantity</a:t>
              </a:r>
              <a:endParaRPr lang="en-US" sz="1400" b="1" dirty="0">
                <a:latin typeface="+mj-lt"/>
              </a:endParaRPr>
            </a:p>
          </p:txBody>
        </p:sp>
        <p:cxnSp>
          <p:nvCxnSpPr>
            <p:cNvPr id="51" name="Straight Connector 50">
              <a:extLst>
                <a:ext uri="{FF2B5EF4-FFF2-40B4-BE49-F238E27FC236}">
                  <a16:creationId xmlns:a16="http://schemas.microsoft.com/office/drawing/2014/main" id="{C0E80F6C-7AC8-38A4-DD60-0441878E81EB}"/>
                </a:ext>
              </a:extLst>
            </p:cNvPr>
            <p:cNvCxnSpPr>
              <a:cxnSpLocks/>
              <a:stCxn id="48" idx="4"/>
              <a:endCxn id="47" idx="3"/>
            </p:cNvCxnSpPr>
            <p:nvPr/>
          </p:nvCxnSpPr>
          <p:spPr>
            <a:xfrm flipH="1">
              <a:off x="885353" y="2331254"/>
              <a:ext cx="1297276" cy="986113"/>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38E5AED4-8BB5-866D-6B60-28E9148BF989}"/>
                </a:ext>
              </a:extLst>
            </p:cNvPr>
            <p:cNvCxnSpPr>
              <a:cxnSpLocks/>
              <a:stCxn id="47" idx="3"/>
              <a:endCxn id="50" idx="0"/>
            </p:cNvCxnSpPr>
            <p:nvPr/>
          </p:nvCxnSpPr>
          <p:spPr>
            <a:xfrm>
              <a:off x="885353" y="3317367"/>
              <a:ext cx="709049" cy="98318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2754F11C-0D30-99FC-105B-D7233B7EE3B2}"/>
                </a:ext>
              </a:extLst>
            </p:cNvPr>
            <p:cNvCxnSpPr>
              <a:cxnSpLocks/>
              <a:stCxn id="49" idx="2"/>
              <a:endCxn id="47" idx="3"/>
            </p:cNvCxnSpPr>
            <p:nvPr/>
          </p:nvCxnSpPr>
          <p:spPr>
            <a:xfrm flipH="1">
              <a:off x="885353" y="3261255"/>
              <a:ext cx="670471" cy="56112"/>
            </a:xfrm>
            <a:prstGeom prst="line">
              <a:avLst/>
            </a:prstGeom>
          </p:spPr>
          <p:style>
            <a:lnRef idx="1">
              <a:schemeClr val="dk1"/>
            </a:lnRef>
            <a:fillRef idx="0">
              <a:schemeClr val="dk1"/>
            </a:fillRef>
            <a:effectRef idx="0">
              <a:schemeClr val="dk1"/>
            </a:effectRef>
            <a:fontRef idx="minor">
              <a:schemeClr val="tx1"/>
            </a:fontRef>
          </p:style>
        </p:cxnSp>
      </p:grpSp>
      <p:sp>
        <p:nvSpPr>
          <p:cNvPr id="76" name="TextBox 75">
            <a:extLst>
              <a:ext uri="{FF2B5EF4-FFF2-40B4-BE49-F238E27FC236}">
                <a16:creationId xmlns:a16="http://schemas.microsoft.com/office/drawing/2014/main" id="{7950F111-FAF1-6845-4F7F-CAC7AC3E132D}"/>
              </a:ext>
            </a:extLst>
          </p:cNvPr>
          <p:cNvSpPr txBox="1"/>
          <p:nvPr/>
        </p:nvSpPr>
        <p:spPr>
          <a:xfrm>
            <a:off x="6060471" y="3506389"/>
            <a:ext cx="266420" cy="369332"/>
          </a:xfrm>
          <a:prstGeom prst="rect">
            <a:avLst/>
          </a:prstGeom>
          <a:noFill/>
        </p:spPr>
        <p:txBody>
          <a:bodyPr wrap="none" rtlCol="0">
            <a:spAutoFit/>
          </a:bodyPr>
          <a:lstStyle/>
          <a:p>
            <a:r>
              <a:rPr lang="en-US" b="1" dirty="0"/>
              <a:t>1</a:t>
            </a:r>
          </a:p>
        </p:txBody>
      </p:sp>
      <p:sp>
        <p:nvSpPr>
          <p:cNvPr id="77" name="TextBox 76">
            <a:extLst>
              <a:ext uri="{FF2B5EF4-FFF2-40B4-BE49-F238E27FC236}">
                <a16:creationId xmlns:a16="http://schemas.microsoft.com/office/drawing/2014/main" id="{5C76C530-2600-8271-D2FD-F45DFF80F49F}"/>
              </a:ext>
            </a:extLst>
          </p:cNvPr>
          <p:cNvSpPr txBox="1"/>
          <p:nvPr/>
        </p:nvSpPr>
        <p:spPr>
          <a:xfrm>
            <a:off x="6423865" y="4287207"/>
            <a:ext cx="377026" cy="369332"/>
          </a:xfrm>
          <a:prstGeom prst="rect">
            <a:avLst/>
          </a:prstGeom>
          <a:noFill/>
        </p:spPr>
        <p:txBody>
          <a:bodyPr wrap="none" rtlCol="0">
            <a:spAutoFit/>
          </a:bodyPr>
          <a:lstStyle/>
          <a:p>
            <a:r>
              <a:rPr lang="en-US" b="1" dirty="0"/>
              <a:t>M</a:t>
            </a:r>
          </a:p>
        </p:txBody>
      </p:sp>
      <p:sp>
        <p:nvSpPr>
          <p:cNvPr id="55" name="Diamond 54">
            <a:extLst>
              <a:ext uri="{FF2B5EF4-FFF2-40B4-BE49-F238E27FC236}">
                <a16:creationId xmlns:a16="http://schemas.microsoft.com/office/drawing/2014/main" id="{3BFD682E-9415-A437-355C-DDDF7A3AC18B}"/>
              </a:ext>
            </a:extLst>
          </p:cNvPr>
          <p:cNvSpPr/>
          <p:nvPr/>
        </p:nvSpPr>
        <p:spPr>
          <a:xfrm rot="20260415">
            <a:off x="7250845" y="2177957"/>
            <a:ext cx="1222189" cy="689054"/>
          </a:xfrm>
          <a:prstGeom prst="diamond">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rPr>
              <a:t>make</a:t>
            </a:r>
          </a:p>
        </p:txBody>
      </p:sp>
      <p:sp>
        <p:nvSpPr>
          <p:cNvPr id="62" name="TextBox 61">
            <a:extLst>
              <a:ext uri="{FF2B5EF4-FFF2-40B4-BE49-F238E27FC236}">
                <a16:creationId xmlns:a16="http://schemas.microsoft.com/office/drawing/2014/main" id="{CC88CD31-9BB7-A2BD-D606-2678194E91E3}"/>
              </a:ext>
            </a:extLst>
          </p:cNvPr>
          <p:cNvSpPr txBox="1"/>
          <p:nvPr/>
        </p:nvSpPr>
        <p:spPr>
          <a:xfrm>
            <a:off x="8553628" y="1760100"/>
            <a:ext cx="266420" cy="369332"/>
          </a:xfrm>
          <a:prstGeom prst="rect">
            <a:avLst/>
          </a:prstGeom>
          <a:noFill/>
        </p:spPr>
        <p:txBody>
          <a:bodyPr wrap="none" rtlCol="0">
            <a:spAutoFit/>
          </a:bodyPr>
          <a:lstStyle/>
          <a:p>
            <a:r>
              <a:rPr lang="en-US" b="1" dirty="0"/>
              <a:t>1</a:t>
            </a:r>
          </a:p>
        </p:txBody>
      </p:sp>
      <p:sp>
        <p:nvSpPr>
          <p:cNvPr id="63" name="TextBox 62">
            <a:extLst>
              <a:ext uri="{FF2B5EF4-FFF2-40B4-BE49-F238E27FC236}">
                <a16:creationId xmlns:a16="http://schemas.microsoft.com/office/drawing/2014/main" id="{9CD2043C-6FD6-3E53-C8CD-3FE869E77F5B}"/>
              </a:ext>
            </a:extLst>
          </p:cNvPr>
          <p:cNvSpPr txBox="1"/>
          <p:nvPr/>
        </p:nvSpPr>
        <p:spPr>
          <a:xfrm>
            <a:off x="6495102" y="2587535"/>
            <a:ext cx="377026" cy="369332"/>
          </a:xfrm>
          <a:prstGeom prst="rect">
            <a:avLst/>
          </a:prstGeom>
          <a:noFill/>
        </p:spPr>
        <p:txBody>
          <a:bodyPr wrap="none" rtlCol="0">
            <a:spAutoFit/>
          </a:bodyPr>
          <a:lstStyle/>
          <a:p>
            <a:r>
              <a:rPr lang="en-US" b="1" dirty="0"/>
              <a:t>M</a:t>
            </a:r>
          </a:p>
        </p:txBody>
      </p:sp>
      <p:sp>
        <p:nvSpPr>
          <p:cNvPr id="66" name="Diamond 65">
            <a:extLst>
              <a:ext uri="{FF2B5EF4-FFF2-40B4-BE49-F238E27FC236}">
                <a16:creationId xmlns:a16="http://schemas.microsoft.com/office/drawing/2014/main" id="{F4FC7B4C-C17E-9E18-CFD6-08DAD9178390}"/>
              </a:ext>
            </a:extLst>
          </p:cNvPr>
          <p:cNvSpPr/>
          <p:nvPr/>
        </p:nvSpPr>
        <p:spPr>
          <a:xfrm>
            <a:off x="2588338" y="3084473"/>
            <a:ext cx="1023905" cy="689054"/>
          </a:xfrm>
          <a:prstGeom prst="diamond">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rPr>
              <a:t>contains</a:t>
            </a:r>
          </a:p>
        </p:txBody>
      </p:sp>
      <p:sp>
        <p:nvSpPr>
          <p:cNvPr id="79" name="TextBox 78">
            <a:extLst>
              <a:ext uri="{FF2B5EF4-FFF2-40B4-BE49-F238E27FC236}">
                <a16:creationId xmlns:a16="http://schemas.microsoft.com/office/drawing/2014/main" id="{210455B0-8896-9EB6-D9B3-58AAA70A459F}"/>
              </a:ext>
            </a:extLst>
          </p:cNvPr>
          <p:cNvSpPr txBox="1"/>
          <p:nvPr/>
        </p:nvSpPr>
        <p:spPr>
          <a:xfrm>
            <a:off x="2068714" y="3159167"/>
            <a:ext cx="266420" cy="369332"/>
          </a:xfrm>
          <a:prstGeom prst="rect">
            <a:avLst/>
          </a:prstGeom>
          <a:noFill/>
        </p:spPr>
        <p:txBody>
          <a:bodyPr wrap="none" rtlCol="0">
            <a:spAutoFit/>
          </a:bodyPr>
          <a:lstStyle/>
          <a:p>
            <a:r>
              <a:rPr lang="en-US" b="1" dirty="0"/>
              <a:t>1</a:t>
            </a:r>
          </a:p>
        </p:txBody>
      </p:sp>
      <p:sp>
        <p:nvSpPr>
          <p:cNvPr id="81" name="TextBox 80">
            <a:extLst>
              <a:ext uri="{FF2B5EF4-FFF2-40B4-BE49-F238E27FC236}">
                <a16:creationId xmlns:a16="http://schemas.microsoft.com/office/drawing/2014/main" id="{7DE1751A-BC85-ECA2-6F62-1ACCD77CEC32}"/>
              </a:ext>
            </a:extLst>
          </p:cNvPr>
          <p:cNvSpPr txBox="1"/>
          <p:nvPr/>
        </p:nvSpPr>
        <p:spPr>
          <a:xfrm>
            <a:off x="3605004" y="3028207"/>
            <a:ext cx="377026" cy="369332"/>
          </a:xfrm>
          <a:prstGeom prst="rect">
            <a:avLst/>
          </a:prstGeom>
          <a:noFill/>
        </p:spPr>
        <p:txBody>
          <a:bodyPr wrap="none" rtlCol="0">
            <a:spAutoFit/>
          </a:bodyPr>
          <a:lstStyle/>
          <a:p>
            <a:r>
              <a:rPr lang="en-US" b="1" dirty="0"/>
              <a:t>M</a:t>
            </a:r>
          </a:p>
        </p:txBody>
      </p:sp>
      <p:sp>
        <p:nvSpPr>
          <p:cNvPr id="84" name="Diamond 83">
            <a:extLst>
              <a:ext uri="{FF2B5EF4-FFF2-40B4-BE49-F238E27FC236}">
                <a16:creationId xmlns:a16="http://schemas.microsoft.com/office/drawing/2014/main" id="{7454F3A6-E494-DF9A-7C62-6E476200B8B8}"/>
              </a:ext>
            </a:extLst>
          </p:cNvPr>
          <p:cNvSpPr/>
          <p:nvPr/>
        </p:nvSpPr>
        <p:spPr>
          <a:xfrm>
            <a:off x="5669702" y="3926952"/>
            <a:ext cx="1208110" cy="448634"/>
          </a:xfrm>
          <a:prstGeom prst="diamond">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details</a:t>
            </a:r>
          </a:p>
        </p:txBody>
      </p:sp>
      <p:grpSp>
        <p:nvGrpSpPr>
          <p:cNvPr id="91" name="Group 90">
            <a:extLst>
              <a:ext uri="{FF2B5EF4-FFF2-40B4-BE49-F238E27FC236}">
                <a16:creationId xmlns:a16="http://schemas.microsoft.com/office/drawing/2014/main" id="{A7722ABC-A381-30CB-ACE3-A373BEC492F5}"/>
              </a:ext>
            </a:extLst>
          </p:cNvPr>
          <p:cNvGrpSpPr/>
          <p:nvPr/>
        </p:nvGrpSpPr>
        <p:grpSpPr>
          <a:xfrm>
            <a:off x="9108438" y="4436040"/>
            <a:ext cx="4108275" cy="3067826"/>
            <a:chOff x="9108438" y="4436040"/>
            <a:chExt cx="4108275" cy="3067826"/>
          </a:xfrm>
        </p:grpSpPr>
        <p:pic>
          <p:nvPicPr>
            <p:cNvPr id="92" name="Graphic 91" descr="Database">
              <a:extLst>
                <a:ext uri="{FF2B5EF4-FFF2-40B4-BE49-F238E27FC236}">
                  <a16:creationId xmlns:a16="http://schemas.microsoft.com/office/drawing/2014/main" id="{3998ACB4-1BC1-7B1F-7402-2130121AB1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08438" y="5175140"/>
              <a:ext cx="2080898" cy="2080898"/>
            </a:xfrm>
            <a:prstGeom prst="rect">
              <a:avLst/>
            </a:prstGeom>
          </p:spPr>
        </p:pic>
        <p:pic>
          <p:nvPicPr>
            <p:cNvPr id="93" name="Graphic 92" descr="Database">
              <a:extLst>
                <a:ext uri="{FF2B5EF4-FFF2-40B4-BE49-F238E27FC236}">
                  <a16:creationId xmlns:a16="http://schemas.microsoft.com/office/drawing/2014/main" id="{B30B3997-DD51-550A-9934-BE8263849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48887" y="4436040"/>
              <a:ext cx="3067826" cy="3067826"/>
            </a:xfrm>
            <a:prstGeom prst="rect">
              <a:avLst/>
            </a:prstGeom>
          </p:spPr>
        </p:pic>
      </p:grpSp>
    </p:spTree>
    <p:extLst>
      <p:ext uri="{BB962C8B-B14F-4D97-AF65-F5344CB8AC3E}">
        <p14:creationId xmlns:p14="http://schemas.microsoft.com/office/powerpoint/2010/main" val="1122191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b="1" dirty="0">
              <a:solidFill>
                <a:schemeClr val="tx1">
                  <a:lumMod val="75000"/>
                  <a:lumOff val="25000"/>
                </a:schemeClr>
              </a:solidFill>
            </a:endParaRPr>
          </a:p>
          <a:p>
            <a:pPr algn="ctr"/>
            <a:r>
              <a:rPr lang="en-US" sz="2800" b="1" dirty="0">
                <a:solidFill>
                  <a:schemeClr val="accent3">
                    <a:lumMod val="50000"/>
                  </a:schemeClr>
                </a:solidFill>
              </a:rPr>
              <a:t>TABLES</a:t>
            </a:r>
            <a:br>
              <a:rPr lang="en-US" sz="2800" dirty="0">
                <a:solidFill>
                  <a:schemeClr val="accent3">
                    <a:lumMod val="50000"/>
                  </a:schemeClr>
                </a:solidFill>
              </a:rPr>
            </a:br>
            <a:endParaRPr lang="en-US" sz="2800" dirty="0">
              <a:solidFill>
                <a:schemeClr val="accent3">
                  <a:lumMod val="50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B40F0387-E4BF-C6CC-38E2-20DF675F51E9}"/>
              </a:ext>
            </a:extLst>
          </p:cNvPr>
          <p:cNvGraphicFramePr>
            <a:graphicFrameLocks noGrp="1"/>
          </p:cNvGraphicFramePr>
          <p:nvPr>
            <p:extLst>
              <p:ext uri="{D42A27DB-BD31-4B8C-83A1-F6EECF244321}">
                <p14:modId xmlns:p14="http://schemas.microsoft.com/office/powerpoint/2010/main" val="726006445"/>
              </p:ext>
            </p:extLst>
          </p:nvPr>
        </p:nvGraphicFramePr>
        <p:xfrm>
          <a:off x="466987" y="1601691"/>
          <a:ext cx="11258025" cy="1569720"/>
        </p:xfrm>
        <a:graphic>
          <a:graphicData uri="http://schemas.openxmlformats.org/drawingml/2006/table">
            <a:tbl>
              <a:tblPr firstRow="1" bandRow="1">
                <a:tableStyleId>{7DF18680-E054-41AD-8BC1-D1AEF772440D}</a:tableStyleId>
              </a:tblPr>
              <a:tblGrid>
                <a:gridCol w="1001086">
                  <a:extLst>
                    <a:ext uri="{9D8B030D-6E8A-4147-A177-3AD203B41FA5}">
                      <a16:colId xmlns:a16="http://schemas.microsoft.com/office/drawing/2014/main" val="738107504"/>
                    </a:ext>
                  </a:extLst>
                </a:gridCol>
                <a:gridCol w="1258349">
                  <a:extLst>
                    <a:ext uri="{9D8B030D-6E8A-4147-A177-3AD203B41FA5}">
                      <a16:colId xmlns:a16="http://schemas.microsoft.com/office/drawing/2014/main" val="152453292"/>
                    </a:ext>
                  </a:extLst>
                </a:gridCol>
                <a:gridCol w="3078760">
                  <a:extLst>
                    <a:ext uri="{9D8B030D-6E8A-4147-A177-3AD203B41FA5}">
                      <a16:colId xmlns:a16="http://schemas.microsoft.com/office/drawing/2014/main" val="4250692762"/>
                    </a:ext>
                  </a:extLst>
                </a:gridCol>
                <a:gridCol w="2414765">
                  <a:extLst>
                    <a:ext uri="{9D8B030D-6E8A-4147-A177-3AD203B41FA5}">
                      <a16:colId xmlns:a16="http://schemas.microsoft.com/office/drawing/2014/main" val="2200820838"/>
                    </a:ext>
                  </a:extLst>
                </a:gridCol>
                <a:gridCol w="1354163">
                  <a:extLst>
                    <a:ext uri="{9D8B030D-6E8A-4147-A177-3AD203B41FA5}">
                      <a16:colId xmlns:a16="http://schemas.microsoft.com/office/drawing/2014/main" val="361917902"/>
                    </a:ext>
                  </a:extLst>
                </a:gridCol>
                <a:gridCol w="1243664">
                  <a:extLst>
                    <a:ext uri="{9D8B030D-6E8A-4147-A177-3AD203B41FA5}">
                      <a16:colId xmlns:a16="http://schemas.microsoft.com/office/drawing/2014/main" val="1794373430"/>
                    </a:ext>
                  </a:extLst>
                </a:gridCol>
                <a:gridCol w="907238">
                  <a:extLst>
                    <a:ext uri="{9D8B030D-6E8A-4147-A177-3AD203B41FA5}">
                      <a16:colId xmlns:a16="http://schemas.microsoft.com/office/drawing/2014/main" val="3876599924"/>
                    </a:ext>
                  </a:extLst>
                </a:gridCol>
              </a:tblGrid>
              <a:tr h="370840">
                <a:tc>
                  <a:txBody>
                    <a:bodyPr/>
                    <a:lstStyle/>
                    <a:p>
                      <a:pPr algn="ctr"/>
                      <a:r>
                        <a:rPr lang="en-US" sz="1400" b="1" dirty="0" err="1">
                          <a:solidFill>
                            <a:schemeClr val="accent4">
                              <a:lumMod val="60000"/>
                              <a:lumOff val="40000"/>
                            </a:schemeClr>
                          </a:solidFill>
                        </a:rPr>
                        <a:t>Product_id</a:t>
                      </a:r>
                      <a:endParaRPr lang="en-US" sz="1400" b="1" dirty="0">
                        <a:solidFill>
                          <a:schemeClr val="accent4">
                            <a:lumMod val="60000"/>
                            <a:lumOff val="40000"/>
                          </a:schemeClr>
                        </a:solidFill>
                      </a:endParaRPr>
                    </a:p>
                  </a:txBody>
                  <a:tcPr>
                    <a:solidFill>
                      <a:schemeClr val="accent3">
                        <a:lumMod val="50000"/>
                      </a:schemeClr>
                    </a:solidFill>
                  </a:tcPr>
                </a:tc>
                <a:tc>
                  <a:txBody>
                    <a:bodyPr/>
                    <a:lstStyle/>
                    <a:p>
                      <a:pPr algn="ctr"/>
                      <a:r>
                        <a:rPr lang="en-US" sz="1400" b="1" dirty="0"/>
                        <a:t>Category</a:t>
                      </a:r>
                    </a:p>
                  </a:txBody>
                  <a:tcPr>
                    <a:solidFill>
                      <a:schemeClr val="accent3">
                        <a:lumMod val="50000"/>
                      </a:schemeClr>
                    </a:solidFill>
                  </a:tcPr>
                </a:tc>
                <a:tc>
                  <a:txBody>
                    <a:bodyPr/>
                    <a:lstStyle/>
                    <a:p>
                      <a:pPr algn="ctr"/>
                      <a:r>
                        <a:rPr lang="en-US" sz="1800" b="1" dirty="0"/>
                        <a:t>Title</a:t>
                      </a:r>
                    </a:p>
                  </a:txBody>
                  <a:tcPr>
                    <a:solidFill>
                      <a:schemeClr val="accent3">
                        <a:lumMod val="50000"/>
                      </a:schemeClr>
                    </a:solidFill>
                  </a:tcPr>
                </a:tc>
                <a:tc>
                  <a:txBody>
                    <a:bodyPr/>
                    <a:lstStyle/>
                    <a:p>
                      <a:pPr algn="ctr"/>
                      <a:r>
                        <a:rPr lang="en-US" sz="1800" b="1" dirty="0"/>
                        <a:t>Description</a:t>
                      </a:r>
                    </a:p>
                  </a:txBody>
                  <a:tcPr>
                    <a:solidFill>
                      <a:schemeClr val="accent3">
                        <a:lumMod val="50000"/>
                      </a:schemeClr>
                    </a:solidFill>
                  </a:tcPr>
                </a:tc>
                <a:tc>
                  <a:txBody>
                    <a:bodyPr/>
                    <a:lstStyle/>
                    <a:p>
                      <a:pPr algn="ctr"/>
                      <a:r>
                        <a:rPr lang="en-US" sz="1800" b="1" dirty="0"/>
                        <a:t>Brand</a:t>
                      </a:r>
                    </a:p>
                  </a:txBody>
                  <a:tcPr>
                    <a:solidFill>
                      <a:schemeClr val="accent3">
                        <a:lumMod val="50000"/>
                      </a:schemeClr>
                    </a:solidFill>
                  </a:tcPr>
                </a:tc>
                <a:tc>
                  <a:txBody>
                    <a:bodyPr/>
                    <a:lstStyle/>
                    <a:p>
                      <a:pPr algn="ctr"/>
                      <a:r>
                        <a:rPr lang="en-US" sz="1800" b="1" dirty="0"/>
                        <a:t>Price</a:t>
                      </a:r>
                    </a:p>
                  </a:txBody>
                  <a:tcPr>
                    <a:solidFill>
                      <a:schemeClr val="accent3">
                        <a:lumMod val="50000"/>
                      </a:schemeClr>
                    </a:solidFill>
                  </a:tcPr>
                </a:tc>
                <a:tc>
                  <a:txBody>
                    <a:bodyPr/>
                    <a:lstStyle/>
                    <a:p>
                      <a:pPr algn="ctr"/>
                      <a:r>
                        <a:rPr lang="en-US" sz="1800" b="1" dirty="0"/>
                        <a:t>Stock</a:t>
                      </a:r>
                    </a:p>
                  </a:txBody>
                  <a:tcPr>
                    <a:solidFill>
                      <a:schemeClr val="accent3">
                        <a:lumMod val="50000"/>
                      </a:schemeClr>
                    </a:solidFill>
                  </a:tcPr>
                </a:tc>
                <a:extLst>
                  <a:ext uri="{0D108BD9-81ED-4DB2-BD59-A6C34878D82A}">
                    <a16:rowId xmlns:a16="http://schemas.microsoft.com/office/drawing/2014/main" val="3444253785"/>
                  </a:ext>
                </a:extLst>
              </a:tr>
              <a:tr h="370840">
                <a:tc>
                  <a:txBody>
                    <a:bodyPr/>
                    <a:lstStyle/>
                    <a:p>
                      <a:pPr algn="ctr"/>
                      <a:r>
                        <a:rPr lang="en-US" sz="1400" dirty="0"/>
                        <a:t>101</a:t>
                      </a:r>
                    </a:p>
                  </a:txBody>
                  <a:tcPr/>
                </a:tc>
                <a:tc>
                  <a:txBody>
                    <a:bodyPr/>
                    <a:lstStyle/>
                    <a:p>
                      <a:pPr algn="ctr"/>
                      <a:r>
                        <a:rPr lang="en-US" sz="1400" dirty="0"/>
                        <a:t>CPU</a:t>
                      </a:r>
                    </a:p>
                  </a:txBody>
                  <a:tcPr/>
                </a:tc>
                <a:tc>
                  <a:txBody>
                    <a:bodyPr/>
                    <a:lstStyle/>
                    <a:p>
                      <a:pPr algn="ctr"/>
                      <a:r>
                        <a:rPr lang="en-US" sz="1400" dirty="0"/>
                        <a:t>Intel core i7 12600K</a:t>
                      </a:r>
                    </a:p>
                  </a:txBody>
                  <a:tcPr/>
                </a:tc>
                <a:tc>
                  <a:txBody>
                    <a:bodyPr/>
                    <a:lstStyle/>
                    <a:p>
                      <a:pPr algn="ctr"/>
                      <a:r>
                        <a:rPr lang="en-US" sz="1400" dirty="0"/>
                        <a:t>Quad-core </a:t>
                      </a:r>
                      <a:r>
                        <a:rPr lang="en-US" sz="1400" dirty="0" err="1"/>
                        <a:t>cpu</a:t>
                      </a:r>
                      <a:endParaRPr lang="en-US" sz="1400" dirty="0"/>
                    </a:p>
                  </a:txBody>
                  <a:tcPr/>
                </a:tc>
                <a:tc>
                  <a:txBody>
                    <a:bodyPr/>
                    <a:lstStyle/>
                    <a:p>
                      <a:pPr algn="ctr"/>
                      <a:r>
                        <a:rPr lang="en-US" sz="1400" dirty="0"/>
                        <a:t>INTEL</a:t>
                      </a:r>
                    </a:p>
                  </a:txBody>
                  <a:tcPr/>
                </a:tc>
                <a:tc>
                  <a:txBody>
                    <a:bodyPr/>
                    <a:lstStyle/>
                    <a:p>
                      <a:pPr algn="ctr"/>
                      <a:r>
                        <a:rPr lang="en-US" sz="1400" dirty="0"/>
                        <a:t>30000</a:t>
                      </a:r>
                    </a:p>
                  </a:txBody>
                  <a:tcPr/>
                </a:tc>
                <a:tc>
                  <a:txBody>
                    <a:bodyPr/>
                    <a:lstStyle/>
                    <a:p>
                      <a:pPr algn="ctr"/>
                      <a:r>
                        <a:rPr lang="en-US" sz="1400" dirty="0"/>
                        <a:t>30</a:t>
                      </a:r>
                    </a:p>
                  </a:txBody>
                  <a:tcPr/>
                </a:tc>
                <a:extLst>
                  <a:ext uri="{0D108BD9-81ED-4DB2-BD59-A6C34878D82A}">
                    <a16:rowId xmlns:a16="http://schemas.microsoft.com/office/drawing/2014/main" val="1023268457"/>
                  </a:ext>
                </a:extLst>
              </a:tr>
              <a:tr h="370840">
                <a:tc>
                  <a:txBody>
                    <a:bodyPr/>
                    <a:lstStyle/>
                    <a:p>
                      <a:pPr algn="ctr"/>
                      <a:r>
                        <a:rPr lang="en-US" sz="1400" dirty="0"/>
                        <a:t>103</a:t>
                      </a:r>
                    </a:p>
                  </a:txBody>
                  <a:tcPr/>
                </a:tc>
                <a:tc>
                  <a:txBody>
                    <a:bodyPr/>
                    <a:lstStyle/>
                    <a:p>
                      <a:pPr algn="ctr"/>
                      <a:r>
                        <a:rPr lang="en-US" sz="1200" dirty="0"/>
                        <a:t>MOTHER</a:t>
                      </a:r>
                    </a:p>
                    <a:p>
                      <a:pPr algn="ctr"/>
                      <a:r>
                        <a:rPr lang="en-US" sz="1200" dirty="0"/>
                        <a:t>BOARD</a:t>
                      </a:r>
                      <a:endParaRPr lang="en-US" sz="1600" dirty="0"/>
                    </a:p>
                  </a:txBody>
                  <a:tcPr/>
                </a:tc>
                <a:tc>
                  <a:txBody>
                    <a:bodyPr/>
                    <a:lstStyle/>
                    <a:p>
                      <a:pPr algn="ctr"/>
                      <a:r>
                        <a:rPr lang="en-US" sz="1400" dirty="0"/>
                        <a:t>ASUS B450M</a:t>
                      </a:r>
                    </a:p>
                  </a:txBody>
                  <a:tcPr/>
                </a:tc>
                <a:tc>
                  <a:txBody>
                    <a:bodyPr/>
                    <a:lstStyle/>
                    <a:p>
                      <a:pPr algn="ctr"/>
                      <a:r>
                        <a:rPr lang="en-US" sz="1400" dirty="0"/>
                        <a:t>Micro-ATX</a:t>
                      </a:r>
                    </a:p>
                  </a:txBody>
                  <a:tcPr/>
                </a:tc>
                <a:tc>
                  <a:txBody>
                    <a:bodyPr/>
                    <a:lstStyle/>
                    <a:p>
                      <a:pPr algn="ctr"/>
                      <a:r>
                        <a:rPr lang="en-US" sz="1400" dirty="0"/>
                        <a:t>ASUS</a:t>
                      </a:r>
                    </a:p>
                  </a:txBody>
                  <a:tcPr/>
                </a:tc>
                <a:tc>
                  <a:txBody>
                    <a:bodyPr/>
                    <a:lstStyle/>
                    <a:p>
                      <a:pPr algn="ctr"/>
                      <a:r>
                        <a:rPr lang="en-US" sz="1400" dirty="0"/>
                        <a:t>12000</a:t>
                      </a:r>
                    </a:p>
                  </a:txBody>
                  <a:tcPr/>
                </a:tc>
                <a:tc>
                  <a:txBody>
                    <a:bodyPr/>
                    <a:lstStyle/>
                    <a:p>
                      <a:pPr algn="ctr"/>
                      <a:r>
                        <a:rPr lang="en-US" sz="1400" dirty="0"/>
                        <a:t>20</a:t>
                      </a:r>
                    </a:p>
                  </a:txBody>
                  <a:tcPr/>
                </a:tc>
                <a:extLst>
                  <a:ext uri="{0D108BD9-81ED-4DB2-BD59-A6C34878D82A}">
                    <a16:rowId xmlns:a16="http://schemas.microsoft.com/office/drawing/2014/main" val="2002190367"/>
                  </a:ext>
                </a:extLst>
              </a:tr>
              <a:tr h="370840">
                <a:tc>
                  <a:txBody>
                    <a:bodyPr/>
                    <a:lstStyle/>
                    <a:p>
                      <a:pPr algn="ctr"/>
                      <a:r>
                        <a:rPr lang="en-US" sz="1400" dirty="0"/>
                        <a:t>105</a:t>
                      </a:r>
                    </a:p>
                  </a:txBody>
                  <a:tcPr/>
                </a:tc>
                <a:tc>
                  <a:txBody>
                    <a:bodyPr/>
                    <a:lstStyle/>
                    <a:p>
                      <a:pPr algn="ctr"/>
                      <a:r>
                        <a:rPr lang="en-US" sz="1400" dirty="0"/>
                        <a:t>RAM</a:t>
                      </a:r>
                    </a:p>
                  </a:txBody>
                  <a:tcPr/>
                </a:tc>
                <a:tc>
                  <a:txBody>
                    <a:bodyPr/>
                    <a:lstStyle/>
                    <a:p>
                      <a:pPr algn="ctr"/>
                      <a:r>
                        <a:rPr lang="en-US" sz="1400" dirty="0"/>
                        <a:t>PNY XLR8 8GB</a:t>
                      </a:r>
                    </a:p>
                  </a:txBody>
                  <a:tcPr/>
                </a:tc>
                <a:tc>
                  <a:txBody>
                    <a:bodyPr/>
                    <a:lstStyle/>
                    <a:p>
                      <a:pPr algn="ctr"/>
                      <a:r>
                        <a:rPr lang="en-US" sz="1400" dirty="0"/>
                        <a:t>3200 MHz non-</a:t>
                      </a:r>
                      <a:r>
                        <a:rPr lang="en-US" sz="1400" dirty="0" err="1"/>
                        <a:t>rgb</a:t>
                      </a:r>
                      <a:endParaRPr lang="en-US" sz="1400" dirty="0"/>
                    </a:p>
                  </a:txBody>
                  <a:tcPr/>
                </a:tc>
                <a:tc>
                  <a:txBody>
                    <a:bodyPr/>
                    <a:lstStyle/>
                    <a:p>
                      <a:pPr algn="ctr"/>
                      <a:r>
                        <a:rPr lang="en-US" sz="1400" dirty="0"/>
                        <a:t>PNY</a:t>
                      </a:r>
                    </a:p>
                  </a:txBody>
                  <a:tcPr/>
                </a:tc>
                <a:tc>
                  <a:txBody>
                    <a:bodyPr/>
                    <a:lstStyle/>
                    <a:p>
                      <a:pPr algn="ctr"/>
                      <a:r>
                        <a:rPr lang="en-US" sz="1400" dirty="0"/>
                        <a:t>2200</a:t>
                      </a:r>
                    </a:p>
                  </a:txBody>
                  <a:tcPr/>
                </a:tc>
                <a:tc>
                  <a:txBody>
                    <a:bodyPr/>
                    <a:lstStyle/>
                    <a:p>
                      <a:pPr algn="ctr"/>
                      <a:r>
                        <a:rPr lang="en-US" sz="1400" dirty="0"/>
                        <a:t>40</a:t>
                      </a:r>
                    </a:p>
                  </a:txBody>
                  <a:tcPr/>
                </a:tc>
                <a:extLst>
                  <a:ext uri="{0D108BD9-81ED-4DB2-BD59-A6C34878D82A}">
                    <a16:rowId xmlns:a16="http://schemas.microsoft.com/office/drawing/2014/main" val="3820524883"/>
                  </a:ext>
                </a:extLst>
              </a:tr>
            </a:tbl>
          </a:graphicData>
        </a:graphic>
      </p:graphicFrame>
      <p:sp>
        <p:nvSpPr>
          <p:cNvPr id="3" name="TextBox 2">
            <a:extLst>
              <a:ext uri="{FF2B5EF4-FFF2-40B4-BE49-F238E27FC236}">
                <a16:creationId xmlns:a16="http://schemas.microsoft.com/office/drawing/2014/main" id="{A4B4F010-633A-42C9-DDA5-2D7D879CDDC9}"/>
              </a:ext>
            </a:extLst>
          </p:cNvPr>
          <p:cNvSpPr txBox="1"/>
          <p:nvPr/>
        </p:nvSpPr>
        <p:spPr>
          <a:xfrm>
            <a:off x="466987" y="1189180"/>
            <a:ext cx="1026435" cy="369332"/>
          </a:xfrm>
          <a:prstGeom prst="rect">
            <a:avLst/>
          </a:prstGeom>
          <a:noFill/>
        </p:spPr>
        <p:txBody>
          <a:bodyPr wrap="none" rtlCol="0">
            <a:spAutoFit/>
          </a:bodyPr>
          <a:lstStyle/>
          <a:p>
            <a:r>
              <a:rPr lang="en-US" b="1" dirty="0"/>
              <a:t>Products</a:t>
            </a:r>
          </a:p>
        </p:txBody>
      </p:sp>
      <p:graphicFrame>
        <p:nvGraphicFramePr>
          <p:cNvPr id="6" name="Table 5">
            <a:extLst>
              <a:ext uri="{FF2B5EF4-FFF2-40B4-BE49-F238E27FC236}">
                <a16:creationId xmlns:a16="http://schemas.microsoft.com/office/drawing/2014/main" id="{4D7CF348-3DD8-1594-7EC7-069019A7A832}"/>
              </a:ext>
            </a:extLst>
          </p:cNvPr>
          <p:cNvGraphicFramePr>
            <a:graphicFrameLocks noGrp="1"/>
          </p:cNvGraphicFramePr>
          <p:nvPr>
            <p:extLst>
              <p:ext uri="{D42A27DB-BD31-4B8C-83A1-F6EECF244321}">
                <p14:modId xmlns:p14="http://schemas.microsoft.com/office/powerpoint/2010/main" val="1797256649"/>
              </p:ext>
            </p:extLst>
          </p:nvPr>
        </p:nvGraphicFramePr>
        <p:xfrm>
          <a:off x="466987" y="4142281"/>
          <a:ext cx="7034781" cy="1483360"/>
        </p:xfrm>
        <a:graphic>
          <a:graphicData uri="http://schemas.openxmlformats.org/drawingml/2006/table">
            <a:tbl>
              <a:tblPr firstRow="1" bandRow="1">
                <a:tableStyleId>{7DF18680-E054-41AD-8BC1-D1AEF772440D}</a:tableStyleId>
              </a:tblPr>
              <a:tblGrid>
                <a:gridCol w="1319251">
                  <a:extLst>
                    <a:ext uri="{9D8B030D-6E8A-4147-A177-3AD203B41FA5}">
                      <a16:colId xmlns:a16="http://schemas.microsoft.com/office/drawing/2014/main" val="738107504"/>
                    </a:ext>
                  </a:extLst>
                </a:gridCol>
                <a:gridCol w="2878041">
                  <a:extLst>
                    <a:ext uri="{9D8B030D-6E8A-4147-A177-3AD203B41FA5}">
                      <a16:colId xmlns:a16="http://schemas.microsoft.com/office/drawing/2014/main" val="152453292"/>
                    </a:ext>
                  </a:extLst>
                </a:gridCol>
                <a:gridCol w="2837489">
                  <a:extLst>
                    <a:ext uri="{9D8B030D-6E8A-4147-A177-3AD203B41FA5}">
                      <a16:colId xmlns:a16="http://schemas.microsoft.com/office/drawing/2014/main" val="4250692762"/>
                    </a:ext>
                  </a:extLst>
                </a:gridCol>
              </a:tblGrid>
              <a:tr h="370840">
                <a:tc>
                  <a:txBody>
                    <a:bodyPr/>
                    <a:lstStyle/>
                    <a:p>
                      <a:pPr algn="ctr"/>
                      <a:r>
                        <a:rPr lang="en-US" sz="1400" b="1" dirty="0" err="1">
                          <a:solidFill>
                            <a:schemeClr val="accent4">
                              <a:lumMod val="60000"/>
                              <a:lumOff val="40000"/>
                            </a:schemeClr>
                          </a:solidFill>
                        </a:rPr>
                        <a:t>Customer_id</a:t>
                      </a:r>
                      <a:endParaRPr lang="en-US" sz="1400" b="1" dirty="0">
                        <a:solidFill>
                          <a:schemeClr val="accent4">
                            <a:lumMod val="60000"/>
                            <a:lumOff val="40000"/>
                          </a:schemeClr>
                        </a:solidFill>
                      </a:endParaRPr>
                    </a:p>
                  </a:txBody>
                  <a:tcPr>
                    <a:solidFill>
                      <a:schemeClr val="accent3">
                        <a:lumMod val="50000"/>
                      </a:schemeClr>
                    </a:solidFill>
                  </a:tcPr>
                </a:tc>
                <a:tc>
                  <a:txBody>
                    <a:bodyPr/>
                    <a:lstStyle/>
                    <a:p>
                      <a:pPr algn="ctr"/>
                      <a:r>
                        <a:rPr lang="en-US" sz="1400" b="1" dirty="0"/>
                        <a:t>Name</a:t>
                      </a:r>
                    </a:p>
                  </a:txBody>
                  <a:tcPr>
                    <a:solidFill>
                      <a:schemeClr val="accent3">
                        <a:lumMod val="50000"/>
                      </a:schemeClr>
                    </a:solidFill>
                  </a:tcPr>
                </a:tc>
                <a:tc>
                  <a:txBody>
                    <a:bodyPr/>
                    <a:lstStyle/>
                    <a:p>
                      <a:pPr algn="ctr"/>
                      <a:r>
                        <a:rPr lang="en-US" sz="1400" b="1" dirty="0"/>
                        <a:t>Phone</a:t>
                      </a:r>
                    </a:p>
                  </a:txBody>
                  <a:tcPr>
                    <a:solidFill>
                      <a:schemeClr val="accent3">
                        <a:lumMod val="50000"/>
                      </a:schemeClr>
                    </a:solidFill>
                  </a:tcPr>
                </a:tc>
                <a:extLst>
                  <a:ext uri="{0D108BD9-81ED-4DB2-BD59-A6C34878D82A}">
                    <a16:rowId xmlns:a16="http://schemas.microsoft.com/office/drawing/2014/main" val="3444253785"/>
                  </a:ext>
                </a:extLst>
              </a:tr>
              <a:tr h="370840">
                <a:tc>
                  <a:txBody>
                    <a:bodyPr/>
                    <a:lstStyle/>
                    <a:p>
                      <a:pPr algn="ctr"/>
                      <a:r>
                        <a:rPr lang="en-US" sz="1400" dirty="0"/>
                        <a:t>1</a:t>
                      </a:r>
                    </a:p>
                  </a:txBody>
                  <a:tcPr/>
                </a:tc>
                <a:tc>
                  <a:txBody>
                    <a:bodyPr/>
                    <a:lstStyle/>
                    <a:p>
                      <a:pPr algn="ctr"/>
                      <a:r>
                        <a:rPr lang="en-US" sz="1400" dirty="0"/>
                        <a:t>Abul</a:t>
                      </a:r>
                    </a:p>
                  </a:txBody>
                  <a:tcPr/>
                </a:tc>
                <a:tc>
                  <a:txBody>
                    <a:bodyPr/>
                    <a:lstStyle/>
                    <a:p>
                      <a:pPr algn="ctr"/>
                      <a:r>
                        <a:rPr lang="en-US" sz="1400" dirty="0"/>
                        <a:t>1234567890</a:t>
                      </a:r>
                    </a:p>
                  </a:txBody>
                  <a:tcPr/>
                </a:tc>
                <a:extLst>
                  <a:ext uri="{0D108BD9-81ED-4DB2-BD59-A6C34878D82A}">
                    <a16:rowId xmlns:a16="http://schemas.microsoft.com/office/drawing/2014/main" val="1023268457"/>
                  </a:ext>
                </a:extLst>
              </a:tr>
              <a:tr h="370840">
                <a:tc>
                  <a:txBody>
                    <a:bodyPr/>
                    <a:lstStyle/>
                    <a:p>
                      <a:pPr algn="ctr"/>
                      <a:r>
                        <a:rPr lang="en-US" sz="1400" dirty="0"/>
                        <a:t>2</a:t>
                      </a:r>
                    </a:p>
                  </a:txBody>
                  <a:tcPr/>
                </a:tc>
                <a:tc>
                  <a:txBody>
                    <a:bodyPr/>
                    <a:lstStyle/>
                    <a:p>
                      <a:pPr algn="ctr"/>
                      <a:r>
                        <a:rPr lang="en-US" sz="1400" dirty="0"/>
                        <a:t>Babul</a:t>
                      </a:r>
                    </a:p>
                  </a:txBody>
                  <a:tcPr/>
                </a:tc>
                <a:tc>
                  <a:txBody>
                    <a:bodyPr/>
                    <a:lstStyle/>
                    <a:p>
                      <a:pPr algn="ctr"/>
                      <a:r>
                        <a:rPr lang="en-US" sz="1400" dirty="0"/>
                        <a:t>9876543210</a:t>
                      </a:r>
                    </a:p>
                  </a:txBody>
                  <a:tcPr/>
                </a:tc>
                <a:extLst>
                  <a:ext uri="{0D108BD9-81ED-4DB2-BD59-A6C34878D82A}">
                    <a16:rowId xmlns:a16="http://schemas.microsoft.com/office/drawing/2014/main" val="2002190367"/>
                  </a:ext>
                </a:extLst>
              </a:tr>
              <a:tr h="370840">
                <a:tc>
                  <a:txBody>
                    <a:bodyPr/>
                    <a:lstStyle/>
                    <a:p>
                      <a:pPr algn="ctr"/>
                      <a:r>
                        <a:rPr lang="en-US" sz="1400" dirty="0"/>
                        <a:t>3</a:t>
                      </a:r>
                    </a:p>
                  </a:txBody>
                  <a:tcPr/>
                </a:tc>
                <a:tc>
                  <a:txBody>
                    <a:bodyPr/>
                    <a:lstStyle/>
                    <a:p>
                      <a:pPr algn="ctr"/>
                      <a:r>
                        <a:rPr lang="en-US" sz="1400" dirty="0"/>
                        <a:t>Kabul</a:t>
                      </a:r>
                    </a:p>
                  </a:txBody>
                  <a:tcPr/>
                </a:tc>
                <a:tc>
                  <a:txBody>
                    <a:bodyPr/>
                    <a:lstStyle/>
                    <a:p>
                      <a:pPr algn="ctr"/>
                      <a:r>
                        <a:rPr lang="en-US" sz="1400" dirty="0"/>
                        <a:t>3248273443</a:t>
                      </a:r>
                    </a:p>
                  </a:txBody>
                  <a:tcPr/>
                </a:tc>
                <a:extLst>
                  <a:ext uri="{0D108BD9-81ED-4DB2-BD59-A6C34878D82A}">
                    <a16:rowId xmlns:a16="http://schemas.microsoft.com/office/drawing/2014/main" val="3820524883"/>
                  </a:ext>
                </a:extLst>
              </a:tr>
            </a:tbl>
          </a:graphicData>
        </a:graphic>
      </p:graphicFrame>
      <p:sp>
        <p:nvSpPr>
          <p:cNvPr id="7" name="TextBox 6">
            <a:extLst>
              <a:ext uri="{FF2B5EF4-FFF2-40B4-BE49-F238E27FC236}">
                <a16:creationId xmlns:a16="http://schemas.microsoft.com/office/drawing/2014/main" id="{23BA217D-BD92-9BB7-A4D2-C247A33A276C}"/>
              </a:ext>
            </a:extLst>
          </p:cNvPr>
          <p:cNvSpPr txBox="1"/>
          <p:nvPr/>
        </p:nvSpPr>
        <p:spPr>
          <a:xfrm>
            <a:off x="466987" y="3686590"/>
            <a:ext cx="1216039" cy="369332"/>
          </a:xfrm>
          <a:prstGeom prst="rect">
            <a:avLst/>
          </a:prstGeom>
          <a:noFill/>
        </p:spPr>
        <p:txBody>
          <a:bodyPr wrap="none" rtlCol="0">
            <a:spAutoFit/>
          </a:bodyPr>
          <a:lstStyle/>
          <a:p>
            <a:r>
              <a:rPr lang="en-US" b="1" dirty="0"/>
              <a:t>Customers</a:t>
            </a:r>
          </a:p>
        </p:txBody>
      </p:sp>
      <p:grpSp>
        <p:nvGrpSpPr>
          <p:cNvPr id="5" name="Group 4">
            <a:extLst>
              <a:ext uri="{FF2B5EF4-FFF2-40B4-BE49-F238E27FC236}">
                <a16:creationId xmlns:a16="http://schemas.microsoft.com/office/drawing/2014/main" id="{B1803FD8-FDFF-B53E-69E9-6A9C3331932B}"/>
              </a:ext>
            </a:extLst>
          </p:cNvPr>
          <p:cNvGrpSpPr/>
          <p:nvPr/>
        </p:nvGrpSpPr>
        <p:grpSpPr>
          <a:xfrm>
            <a:off x="9108438" y="4436040"/>
            <a:ext cx="4108275" cy="3067826"/>
            <a:chOff x="9108438" y="4436040"/>
            <a:chExt cx="4108275" cy="3067826"/>
          </a:xfrm>
        </p:grpSpPr>
        <p:pic>
          <p:nvPicPr>
            <p:cNvPr id="10" name="Graphic 9" descr="Database">
              <a:extLst>
                <a:ext uri="{FF2B5EF4-FFF2-40B4-BE49-F238E27FC236}">
                  <a16:creationId xmlns:a16="http://schemas.microsoft.com/office/drawing/2014/main" id="{C91A8BD9-E22C-E05B-C63F-807E828860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8438" y="5175140"/>
              <a:ext cx="2080898" cy="2080898"/>
            </a:xfrm>
            <a:prstGeom prst="rect">
              <a:avLst/>
            </a:prstGeom>
          </p:spPr>
        </p:pic>
        <p:pic>
          <p:nvPicPr>
            <p:cNvPr id="9" name="Graphic 8" descr="Database">
              <a:extLst>
                <a:ext uri="{FF2B5EF4-FFF2-40B4-BE49-F238E27FC236}">
                  <a16:creationId xmlns:a16="http://schemas.microsoft.com/office/drawing/2014/main" id="{672D8EE8-7833-FDCF-E03B-118E9EBC0D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48887" y="4436040"/>
              <a:ext cx="3067826" cy="3067826"/>
            </a:xfrm>
            <a:prstGeom prst="rect">
              <a:avLst/>
            </a:prstGeom>
          </p:spPr>
        </p:pic>
      </p:grpSp>
    </p:spTree>
    <p:extLst>
      <p:ext uri="{BB962C8B-B14F-4D97-AF65-F5344CB8AC3E}">
        <p14:creationId xmlns:p14="http://schemas.microsoft.com/office/powerpoint/2010/main" val="399278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Database">
            <a:extLst>
              <a:ext uri="{FF2B5EF4-FFF2-40B4-BE49-F238E27FC236}">
                <a16:creationId xmlns:a16="http://schemas.microsoft.com/office/drawing/2014/main" id="{C91A8BD9-E22C-E05B-C63F-807E828860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8438" y="5175140"/>
            <a:ext cx="2080898" cy="2080898"/>
          </a:xfrm>
          <a:prstGeom prst="rect">
            <a:avLst/>
          </a:prstGeom>
        </p:spPr>
      </p:pic>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b="1" dirty="0">
              <a:solidFill>
                <a:schemeClr val="tx1">
                  <a:lumMod val="75000"/>
                  <a:lumOff val="25000"/>
                </a:schemeClr>
              </a:solidFill>
            </a:endParaRPr>
          </a:p>
          <a:p>
            <a:pPr algn="ctr"/>
            <a:r>
              <a:rPr lang="en-US" sz="2800" b="1" dirty="0">
                <a:solidFill>
                  <a:schemeClr val="accent3">
                    <a:lumMod val="50000"/>
                  </a:schemeClr>
                </a:solidFill>
              </a:rPr>
              <a:t>TABLES</a:t>
            </a:r>
            <a:br>
              <a:rPr lang="en-US" sz="2800" dirty="0">
                <a:solidFill>
                  <a:schemeClr val="accent3">
                    <a:lumMod val="50000"/>
                  </a:schemeClr>
                </a:solidFill>
              </a:rPr>
            </a:br>
            <a:endParaRPr lang="en-US" sz="2800" dirty="0">
              <a:solidFill>
                <a:schemeClr val="accent3">
                  <a:lumMod val="50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B40F0387-E4BF-C6CC-38E2-20DF675F51E9}"/>
              </a:ext>
            </a:extLst>
          </p:cNvPr>
          <p:cNvGraphicFramePr>
            <a:graphicFrameLocks noGrp="1"/>
          </p:cNvGraphicFramePr>
          <p:nvPr>
            <p:extLst>
              <p:ext uri="{D42A27DB-BD31-4B8C-83A1-F6EECF244321}">
                <p14:modId xmlns:p14="http://schemas.microsoft.com/office/powerpoint/2010/main" val="2995409065"/>
              </p:ext>
            </p:extLst>
          </p:nvPr>
        </p:nvGraphicFramePr>
        <p:xfrm>
          <a:off x="466987" y="1601691"/>
          <a:ext cx="7779705" cy="1112520"/>
        </p:xfrm>
        <a:graphic>
          <a:graphicData uri="http://schemas.openxmlformats.org/drawingml/2006/table">
            <a:tbl>
              <a:tblPr firstRow="1" bandRow="1">
                <a:tableStyleId>{7DF18680-E054-41AD-8BC1-D1AEF772440D}</a:tableStyleId>
              </a:tblPr>
              <a:tblGrid>
                <a:gridCol w="2541133">
                  <a:extLst>
                    <a:ext uri="{9D8B030D-6E8A-4147-A177-3AD203B41FA5}">
                      <a16:colId xmlns:a16="http://schemas.microsoft.com/office/drawing/2014/main" val="738107504"/>
                    </a:ext>
                  </a:extLst>
                </a:gridCol>
                <a:gridCol w="2503917">
                  <a:extLst>
                    <a:ext uri="{9D8B030D-6E8A-4147-A177-3AD203B41FA5}">
                      <a16:colId xmlns:a16="http://schemas.microsoft.com/office/drawing/2014/main" val="152453292"/>
                    </a:ext>
                  </a:extLst>
                </a:gridCol>
                <a:gridCol w="2734655">
                  <a:extLst>
                    <a:ext uri="{9D8B030D-6E8A-4147-A177-3AD203B41FA5}">
                      <a16:colId xmlns:a16="http://schemas.microsoft.com/office/drawing/2014/main" val="4250692762"/>
                    </a:ext>
                  </a:extLst>
                </a:gridCol>
              </a:tblGrid>
              <a:tr h="370840">
                <a:tc>
                  <a:txBody>
                    <a:bodyPr/>
                    <a:lstStyle/>
                    <a:p>
                      <a:pPr algn="ctr"/>
                      <a:r>
                        <a:rPr lang="en-US" sz="1400" b="1" dirty="0" err="1">
                          <a:solidFill>
                            <a:schemeClr val="accent4">
                              <a:lumMod val="60000"/>
                              <a:lumOff val="40000"/>
                            </a:schemeClr>
                          </a:solidFill>
                        </a:rPr>
                        <a:t>Order_id</a:t>
                      </a:r>
                      <a:endParaRPr lang="en-US" sz="1400" b="1" dirty="0">
                        <a:solidFill>
                          <a:schemeClr val="accent4">
                            <a:lumMod val="60000"/>
                            <a:lumOff val="40000"/>
                          </a:schemeClr>
                        </a:solidFill>
                      </a:endParaRPr>
                    </a:p>
                  </a:txBody>
                  <a:tcPr>
                    <a:solidFill>
                      <a:schemeClr val="accent3">
                        <a:lumMod val="50000"/>
                      </a:schemeClr>
                    </a:solidFill>
                  </a:tcPr>
                </a:tc>
                <a:tc>
                  <a:txBody>
                    <a:bodyPr/>
                    <a:lstStyle/>
                    <a:p>
                      <a:pPr algn="ctr"/>
                      <a:r>
                        <a:rPr lang="en-US" sz="1400" b="1" dirty="0" err="1"/>
                        <a:t>Customer_id</a:t>
                      </a:r>
                      <a:endParaRPr lang="en-US" sz="1400" b="1" dirty="0"/>
                    </a:p>
                  </a:txBody>
                  <a:tcPr>
                    <a:solidFill>
                      <a:schemeClr val="accent3">
                        <a:lumMod val="50000"/>
                      </a:schemeClr>
                    </a:solidFill>
                  </a:tcPr>
                </a:tc>
                <a:tc>
                  <a:txBody>
                    <a:bodyPr/>
                    <a:lstStyle/>
                    <a:p>
                      <a:pPr algn="ctr"/>
                      <a:r>
                        <a:rPr lang="en-US" sz="1400" b="1" dirty="0"/>
                        <a:t>Status</a:t>
                      </a:r>
                    </a:p>
                  </a:txBody>
                  <a:tcPr>
                    <a:solidFill>
                      <a:schemeClr val="accent3">
                        <a:lumMod val="50000"/>
                      </a:schemeClr>
                    </a:solidFill>
                  </a:tcPr>
                </a:tc>
                <a:extLst>
                  <a:ext uri="{0D108BD9-81ED-4DB2-BD59-A6C34878D82A}">
                    <a16:rowId xmlns:a16="http://schemas.microsoft.com/office/drawing/2014/main" val="3444253785"/>
                  </a:ext>
                </a:extLst>
              </a:tr>
              <a:tr h="370840">
                <a:tc>
                  <a:txBody>
                    <a:bodyPr/>
                    <a:lstStyle/>
                    <a:p>
                      <a:pPr algn="ctr"/>
                      <a:r>
                        <a:rPr lang="en-US" sz="1400" dirty="0"/>
                        <a:t>1001</a:t>
                      </a:r>
                    </a:p>
                  </a:txBody>
                  <a:tcPr/>
                </a:tc>
                <a:tc>
                  <a:txBody>
                    <a:bodyPr/>
                    <a:lstStyle/>
                    <a:p>
                      <a:pPr algn="ctr"/>
                      <a:r>
                        <a:rPr lang="en-US" sz="1400" dirty="0"/>
                        <a:t>1</a:t>
                      </a:r>
                    </a:p>
                  </a:txBody>
                  <a:tcPr/>
                </a:tc>
                <a:tc>
                  <a:txBody>
                    <a:bodyPr/>
                    <a:lstStyle/>
                    <a:p>
                      <a:pPr algn="ctr"/>
                      <a:r>
                        <a:rPr lang="en-US" sz="1400" dirty="0"/>
                        <a:t>Shipped</a:t>
                      </a:r>
                    </a:p>
                  </a:txBody>
                  <a:tcPr/>
                </a:tc>
                <a:extLst>
                  <a:ext uri="{0D108BD9-81ED-4DB2-BD59-A6C34878D82A}">
                    <a16:rowId xmlns:a16="http://schemas.microsoft.com/office/drawing/2014/main" val="1023268457"/>
                  </a:ext>
                </a:extLst>
              </a:tr>
              <a:tr h="370840">
                <a:tc>
                  <a:txBody>
                    <a:bodyPr/>
                    <a:lstStyle/>
                    <a:p>
                      <a:pPr algn="ctr"/>
                      <a:r>
                        <a:rPr lang="en-US" sz="1400" dirty="0"/>
                        <a:t>1002</a:t>
                      </a:r>
                    </a:p>
                  </a:txBody>
                  <a:tcPr/>
                </a:tc>
                <a:tc>
                  <a:txBody>
                    <a:bodyPr/>
                    <a:lstStyle/>
                    <a:p>
                      <a:pPr algn="ctr"/>
                      <a:r>
                        <a:rPr lang="en-US" sz="1200" dirty="0"/>
                        <a:t>2</a:t>
                      </a:r>
                      <a:endParaRPr lang="en-US" sz="1600" dirty="0"/>
                    </a:p>
                  </a:txBody>
                  <a:tcPr/>
                </a:tc>
                <a:tc>
                  <a:txBody>
                    <a:bodyPr/>
                    <a:lstStyle/>
                    <a:p>
                      <a:pPr algn="ctr"/>
                      <a:r>
                        <a:rPr lang="en-US" sz="1400" dirty="0"/>
                        <a:t>Processing</a:t>
                      </a:r>
                    </a:p>
                  </a:txBody>
                  <a:tcPr/>
                </a:tc>
                <a:extLst>
                  <a:ext uri="{0D108BD9-81ED-4DB2-BD59-A6C34878D82A}">
                    <a16:rowId xmlns:a16="http://schemas.microsoft.com/office/drawing/2014/main" val="2002190367"/>
                  </a:ext>
                </a:extLst>
              </a:tr>
            </a:tbl>
          </a:graphicData>
        </a:graphic>
      </p:graphicFrame>
      <p:sp>
        <p:nvSpPr>
          <p:cNvPr id="3" name="TextBox 2">
            <a:extLst>
              <a:ext uri="{FF2B5EF4-FFF2-40B4-BE49-F238E27FC236}">
                <a16:creationId xmlns:a16="http://schemas.microsoft.com/office/drawing/2014/main" id="{A4B4F010-633A-42C9-DDA5-2D7D879CDDC9}"/>
              </a:ext>
            </a:extLst>
          </p:cNvPr>
          <p:cNvSpPr txBox="1"/>
          <p:nvPr/>
        </p:nvSpPr>
        <p:spPr>
          <a:xfrm>
            <a:off x="466987" y="1169229"/>
            <a:ext cx="849143" cy="369332"/>
          </a:xfrm>
          <a:prstGeom prst="rect">
            <a:avLst/>
          </a:prstGeom>
          <a:noFill/>
        </p:spPr>
        <p:txBody>
          <a:bodyPr wrap="none" rtlCol="0">
            <a:spAutoFit/>
          </a:bodyPr>
          <a:lstStyle/>
          <a:p>
            <a:r>
              <a:rPr lang="en-US" b="1" dirty="0"/>
              <a:t>Orders</a:t>
            </a:r>
          </a:p>
        </p:txBody>
      </p:sp>
      <p:graphicFrame>
        <p:nvGraphicFramePr>
          <p:cNvPr id="6" name="Table 5">
            <a:extLst>
              <a:ext uri="{FF2B5EF4-FFF2-40B4-BE49-F238E27FC236}">
                <a16:creationId xmlns:a16="http://schemas.microsoft.com/office/drawing/2014/main" id="{4D7CF348-3DD8-1594-7EC7-069019A7A832}"/>
              </a:ext>
            </a:extLst>
          </p:cNvPr>
          <p:cNvGraphicFramePr>
            <a:graphicFrameLocks noGrp="1"/>
          </p:cNvGraphicFramePr>
          <p:nvPr>
            <p:extLst>
              <p:ext uri="{D42A27DB-BD31-4B8C-83A1-F6EECF244321}">
                <p14:modId xmlns:p14="http://schemas.microsoft.com/office/powerpoint/2010/main" val="2046090233"/>
              </p:ext>
            </p:extLst>
          </p:nvPr>
        </p:nvGraphicFramePr>
        <p:xfrm>
          <a:off x="466987" y="3428080"/>
          <a:ext cx="10018703" cy="1483360"/>
        </p:xfrm>
        <a:graphic>
          <a:graphicData uri="http://schemas.openxmlformats.org/drawingml/2006/table">
            <a:tbl>
              <a:tblPr firstRow="1" bandRow="1">
                <a:tableStyleId>{7DF18680-E054-41AD-8BC1-D1AEF772440D}</a:tableStyleId>
              </a:tblPr>
              <a:tblGrid>
                <a:gridCol w="1994202">
                  <a:extLst>
                    <a:ext uri="{9D8B030D-6E8A-4147-A177-3AD203B41FA5}">
                      <a16:colId xmlns:a16="http://schemas.microsoft.com/office/drawing/2014/main" val="738107504"/>
                    </a:ext>
                  </a:extLst>
                </a:gridCol>
                <a:gridCol w="2350093">
                  <a:extLst>
                    <a:ext uri="{9D8B030D-6E8A-4147-A177-3AD203B41FA5}">
                      <a16:colId xmlns:a16="http://schemas.microsoft.com/office/drawing/2014/main" val="152453292"/>
                    </a:ext>
                  </a:extLst>
                </a:gridCol>
                <a:gridCol w="1999716">
                  <a:extLst>
                    <a:ext uri="{9D8B030D-6E8A-4147-A177-3AD203B41FA5}">
                      <a16:colId xmlns:a16="http://schemas.microsoft.com/office/drawing/2014/main" val="4250692762"/>
                    </a:ext>
                  </a:extLst>
                </a:gridCol>
                <a:gridCol w="1674976">
                  <a:extLst>
                    <a:ext uri="{9D8B030D-6E8A-4147-A177-3AD203B41FA5}">
                      <a16:colId xmlns:a16="http://schemas.microsoft.com/office/drawing/2014/main" val="1018854768"/>
                    </a:ext>
                  </a:extLst>
                </a:gridCol>
                <a:gridCol w="1999716">
                  <a:extLst>
                    <a:ext uri="{9D8B030D-6E8A-4147-A177-3AD203B41FA5}">
                      <a16:colId xmlns:a16="http://schemas.microsoft.com/office/drawing/2014/main" val="2030522014"/>
                    </a:ext>
                  </a:extLst>
                </a:gridCol>
              </a:tblGrid>
              <a:tr h="370840">
                <a:tc>
                  <a:txBody>
                    <a:bodyPr/>
                    <a:lstStyle/>
                    <a:p>
                      <a:pPr algn="ctr"/>
                      <a:r>
                        <a:rPr lang="en-US" sz="1400" b="1" dirty="0" err="1">
                          <a:solidFill>
                            <a:schemeClr val="accent4">
                              <a:lumMod val="60000"/>
                              <a:lumOff val="40000"/>
                            </a:schemeClr>
                          </a:solidFill>
                        </a:rPr>
                        <a:t>Ordered_Item_id</a:t>
                      </a:r>
                      <a:endParaRPr lang="en-US" sz="1400" b="1" dirty="0">
                        <a:solidFill>
                          <a:schemeClr val="accent4">
                            <a:lumMod val="60000"/>
                            <a:lumOff val="40000"/>
                          </a:schemeClr>
                        </a:solidFill>
                      </a:endParaRPr>
                    </a:p>
                  </a:txBody>
                  <a:tcPr>
                    <a:solidFill>
                      <a:schemeClr val="accent3">
                        <a:lumMod val="50000"/>
                      </a:schemeClr>
                    </a:solidFill>
                  </a:tcPr>
                </a:tc>
                <a:tc>
                  <a:txBody>
                    <a:bodyPr/>
                    <a:lstStyle/>
                    <a:p>
                      <a:pPr algn="ctr"/>
                      <a:r>
                        <a:rPr lang="en-US" sz="1400" b="1" dirty="0" err="1"/>
                        <a:t>Order_id</a:t>
                      </a:r>
                      <a:endParaRPr lang="en-US" sz="1400" b="1" dirty="0"/>
                    </a:p>
                  </a:txBody>
                  <a:tcPr>
                    <a:solidFill>
                      <a:schemeClr val="accent3">
                        <a:lumMod val="50000"/>
                      </a:schemeClr>
                    </a:solidFill>
                  </a:tcPr>
                </a:tc>
                <a:tc>
                  <a:txBody>
                    <a:bodyPr/>
                    <a:lstStyle/>
                    <a:p>
                      <a:pPr algn="ctr"/>
                      <a:r>
                        <a:rPr lang="en-US" sz="1400" b="1" dirty="0" err="1"/>
                        <a:t>Product_id</a:t>
                      </a:r>
                      <a:endParaRPr lang="en-US" sz="1400" b="1" dirty="0"/>
                    </a:p>
                  </a:txBody>
                  <a:tcPr>
                    <a:solidFill>
                      <a:schemeClr val="accent3">
                        <a:lumMod val="50000"/>
                      </a:schemeClr>
                    </a:solidFill>
                  </a:tcPr>
                </a:tc>
                <a:tc>
                  <a:txBody>
                    <a:bodyPr/>
                    <a:lstStyle/>
                    <a:p>
                      <a:pPr algn="ctr"/>
                      <a:r>
                        <a:rPr lang="en-US" sz="1400" b="1" dirty="0"/>
                        <a:t>Quantity</a:t>
                      </a:r>
                    </a:p>
                  </a:txBody>
                  <a:tcPr>
                    <a:solidFill>
                      <a:schemeClr val="accent3">
                        <a:lumMod val="50000"/>
                      </a:schemeClr>
                    </a:solidFill>
                  </a:tcPr>
                </a:tc>
                <a:tc>
                  <a:txBody>
                    <a:bodyPr/>
                    <a:lstStyle/>
                    <a:p>
                      <a:pPr algn="ctr"/>
                      <a:r>
                        <a:rPr lang="en-US" sz="1400" b="1" dirty="0"/>
                        <a:t>Subtotal</a:t>
                      </a:r>
                    </a:p>
                  </a:txBody>
                  <a:tcPr>
                    <a:solidFill>
                      <a:schemeClr val="accent3">
                        <a:lumMod val="50000"/>
                      </a:schemeClr>
                    </a:solidFill>
                  </a:tcPr>
                </a:tc>
                <a:extLst>
                  <a:ext uri="{0D108BD9-81ED-4DB2-BD59-A6C34878D82A}">
                    <a16:rowId xmlns:a16="http://schemas.microsoft.com/office/drawing/2014/main" val="3444253785"/>
                  </a:ext>
                </a:extLst>
              </a:tr>
              <a:tr h="370840">
                <a:tc>
                  <a:txBody>
                    <a:bodyPr/>
                    <a:lstStyle/>
                    <a:p>
                      <a:pPr algn="ctr"/>
                      <a:r>
                        <a:rPr lang="en-US" sz="1400" dirty="0"/>
                        <a:t>1501</a:t>
                      </a:r>
                    </a:p>
                  </a:txBody>
                  <a:tcPr/>
                </a:tc>
                <a:tc>
                  <a:txBody>
                    <a:bodyPr/>
                    <a:lstStyle/>
                    <a:p>
                      <a:pPr algn="ctr"/>
                      <a:r>
                        <a:rPr lang="en-US" sz="1400" dirty="0"/>
                        <a:t>1001</a:t>
                      </a:r>
                    </a:p>
                  </a:txBody>
                  <a:tcPr/>
                </a:tc>
                <a:tc>
                  <a:txBody>
                    <a:bodyPr/>
                    <a:lstStyle/>
                    <a:p>
                      <a:pPr algn="ctr"/>
                      <a:r>
                        <a:rPr lang="en-US" sz="1400" dirty="0"/>
                        <a:t>101</a:t>
                      </a:r>
                    </a:p>
                  </a:txBody>
                  <a:tcPr/>
                </a:tc>
                <a:tc>
                  <a:txBody>
                    <a:bodyPr/>
                    <a:lstStyle/>
                    <a:p>
                      <a:pPr algn="ctr"/>
                      <a:r>
                        <a:rPr lang="en-US" sz="1400" dirty="0"/>
                        <a:t>1</a:t>
                      </a:r>
                    </a:p>
                  </a:txBody>
                  <a:tcPr/>
                </a:tc>
                <a:tc>
                  <a:txBody>
                    <a:bodyPr/>
                    <a:lstStyle/>
                    <a:p>
                      <a:pPr algn="ctr"/>
                      <a:r>
                        <a:rPr lang="en-US" sz="1400" dirty="0"/>
                        <a:t>30000</a:t>
                      </a:r>
                    </a:p>
                  </a:txBody>
                  <a:tcPr/>
                </a:tc>
                <a:extLst>
                  <a:ext uri="{0D108BD9-81ED-4DB2-BD59-A6C34878D82A}">
                    <a16:rowId xmlns:a16="http://schemas.microsoft.com/office/drawing/2014/main" val="1023268457"/>
                  </a:ext>
                </a:extLst>
              </a:tr>
              <a:tr h="370840">
                <a:tc>
                  <a:txBody>
                    <a:bodyPr/>
                    <a:lstStyle/>
                    <a:p>
                      <a:pPr algn="ctr"/>
                      <a:r>
                        <a:rPr lang="en-US" sz="1400" dirty="0"/>
                        <a:t>1502</a:t>
                      </a:r>
                    </a:p>
                  </a:txBody>
                  <a:tcPr/>
                </a:tc>
                <a:tc>
                  <a:txBody>
                    <a:bodyPr/>
                    <a:lstStyle/>
                    <a:p>
                      <a:pPr algn="ctr"/>
                      <a:r>
                        <a:rPr lang="en-US" sz="1400" dirty="0"/>
                        <a:t>1001</a:t>
                      </a:r>
                    </a:p>
                  </a:txBody>
                  <a:tcPr/>
                </a:tc>
                <a:tc>
                  <a:txBody>
                    <a:bodyPr/>
                    <a:lstStyle/>
                    <a:p>
                      <a:pPr algn="ctr"/>
                      <a:r>
                        <a:rPr lang="en-US" sz="1400" dirty="0"/>
                        <a:t>103</a:t>
                      </a:r>
                    </a:p>
                  </a:txBody>
                  <a:tcPr/>
                </a:tc>
                <a:tc>
                  <a:txBody>
                    <a:bodyPr/>
                    <a:lstStyle/>
                    <a:p>
                      <a:pPr algn="ctr"/>
                      <a:r>
                        <a:rPr lang="en-US" sz="1400" dirty="0"/>
                        <a:t>1</a:t>
                      </a:r>
                    </a:p>
                  </a:txBody>
                  <a:tcPr/>
                </a:tc>
                <a:tc>
                  <a:txBody>
                    <a:bodyPr/>
                    <a:lstStyle/>
                    <a:p>
                      <a:pPr algn="ctr"/>
                      <a:r>
                        <a:rPr lang="en-US" sz="1400" dirty="0"/>
                        <a:t>12000</a:t>
                      </a:r>
                    </a:p>
                  </a:txBody>
                  <a:tcPr/>
                </a:tc>
                <a:extLst>
                  <a:ext uri="{0D108BD9-81ED-4DB2-BD59-A6C34878D82A}">
                    <a16:rowId xmlns:a16="http://schemas.microsoft.com/office/drawing/2014/main" val="2002190367"/>
                  </a:ext>
                </a:extLst>
              </a:tr>
              <a:tr h="370840">
                <a:tc>
                  <a:txBody>
                    <a:bodyPr/>
                    <a:lstStyle/>
                    <a:p>
                      <a:pPr algn="ctr"/>
                      <a:r>
                        <a:rPr lang="en-US" sz="1400" dirty="0"/>
                        <a:t>1503</a:t>
                      </a:r>
                    </a:p>
                  </a:txBody>
                  <a:tcPr/>
                </a:tc>
                <a:tc>
                  <a:txBody>
                    <a:bodyPr/>
                    <a:lstStyle/>
                    <a:p>
                      <a:pPr algn="ctr"/>
                      <a:r>
                        <a:rPr lang="en-US" sz="1400" dirty="0"/>
                        <a:t>1001</a:t>
                      </a:r>
                    </a:p>
                  </a:txBody>
                  <a:tcPr/>
                </a:tc>
                <a:tc>
                  <a:txBody>
                    <a:bodyPr/>
                    <a:lstStyle/>
                    <a:p>
                      <a:pPr algn="ctr"/>
                      <a:r>
                        <a:rPr lang="en-US" sz="1400" dirty="0"/>
                        <a:t>105</a:t>
                      </a:r>
                    </a:p>
                  </a:txBody>
                  <a:tcPr/>
                </a:tc>
                <a:tc>
                  <a:txBody>
                    <a:bodyPr/>
                    <a:lstStyle/>
                    <a:p>
                      <a:pPr algn="ctr"/>
                      <a:r>
                        <a:rPr lang="en-US" sz="1400" dirty="0"/>
                        <a:t>2</a:t>
                      </a:r>
                    </a:p>
                  </a:txBody>
                  <a:tcPr/>
                </a:tc>
                <a:tc>
                  <a:txBody>
                    <a:bodyPr/>
                    <a:lstStyle/>
                    <a:p>
                      <a:pPr algn="ctr"/>
                      <a:r>
                        <a:rPr lang="en-US" sz="1400" dirty="0"/>
                        <a:t>4400</a:t>
                      </a:r>
                    </a:p>
                  </a:txBody>
                  <a:tcPr/>
                </a:tc>
                <a:extLst>
                  <a:ext uri="{0D108BD9-81ED-4DB2-BD59-A6C34878D82A}">
                    <a16:rowId xmlns:a16="http://schemas.microsoft.com/office/drawing/2014/main" val="631778603"/>
                  </a:ext>
                </a:extLst>
              </a:tr>
            </a:tbl>
          </a:graphicData>
        </a:graphic>
      </p:graphicFrame>
      <p:sp>
        <p:nvSpPr>
          <p:cNvPr id="7" name="TextBox 6">
            <a:extLst>
              <a:ext uri="{FF2B5EF4-FFF2-40B4-BE49-F238E27FC236}">
                <a16:creationId xmlns:a16="http://schemas.microsoft.com/office/drawing/2014/main" id="{23BA217D-BD92-9BB7-A4D2-C247A33A276C}"/>
              </a:ext>
            </a:extLst>
          </p:cNvPr>
          <p:cNvSpPr txBox="1"/>
          <p:nvPr/>
        </p:nvSpPr>
        <p:spPr>
          <a:xfrm>
            <a:off x="466987" y="2941953"/>
            <a:ext cx="1581267" cy="369332"/>
          </a:xfrm>
          <a:prstGeom prst="rect">
            <a:avLst/>
          </a:prstGeom>
          <a:noFill/>
        </p:spPr>
        <p:txBody>
          <a:bodyPr wrap="none" rtlCol="0">
            <a:spAutoFit/>
          </a:bodyPr>
          <a:lstStyle/>
          <a:p>
            <a:r>
              <a:rPr lang="en-US" b="1" dirty="0"/>
              <a:t>Ordered Items</a:t>
            </a:r>
          </a:p>
        </p:txBody>
      </p:sp>
      <p:pic>
        <p:nvPicPr>
          <p:cNvPr id="9" name="Graphic 8" descr="Database">
            <a:extLst>
              <a:ext uri="{FF2B5EF4-FFF2-40B4-BE49-F238E27FC236}">
                <a16:creationId xmlns:a16="http://schemas.microsoft.com/office/drawing/2014/main" id="{672D8EE8-7833-FDCF-E03B-118E9EBC0D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48887" y="4436040"/>
            <a:ext cx="3067826" cy="3067826"/>
          </a:xfrm>
          <a:prstGeom prst="rect">
            <a:avLst/>
          </a:prstGeom>
        </p:spPr>
      </p:pic>
    </p:spTree>
    <p:extLst>
      <p:ext uri="{BB962C8B-B14F-4D97-AF65-F5344CB8AC3E}">
        <p14:creationId xmlns:p14="http://schemas.microsoft.com/office/powerpoint/2010/main" val="83246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206</TotalTime>
  <Words>245</Words>
  <Application>Microsoft Office PowerPoint</Application>
  <PresentationFormat>Widescreen</PresentationFormat>
  <Paragraphs>133</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Segoe UI Light</vt:lpstr>
      <vt:lpstr>Office Theme</vt:lpstr>
      <vt:lpstr>Database Management Tech-Shop</vt:lpstr>
      <vt:lpstr>Project analysis slide 2</vt:lpstr>
      <vt:lpstr>PowerPoint Presentation</vt:lpstr>
      <vt:lpstr>Project analysis slide 2</vt:lpstr>
      <vt:lpstr>Project analysis slide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Tech-Shop</dc:title>
  <dc:creator>Imamul Islam Ifti</dc:creator>
  <cp:lastModifiedBy>Imamul Islam Ifti</cp:lastModifiedBy>
  <cp:revision>21</cp:revision>
  <dcterms:created xsi:type="dcterms:W3CDTF">2023-11-03T21:15:24Z</dcterms:created>
  <dcterms:modified xsi:type="dcterms:W3CDTF">2023-11-04T13:00:50Z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