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2DAA68-BAC7-4545-BB6C-C859FEDFF3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B9833D-A410-4C84-9162-613F21061F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141785-2912-4475-B740-F23EAB801C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6DC748-9B0E-4C1B-B4D6-81465C685A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D0AC83-D88B-42E0-9A70-B9BB691FB4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0E54BE-E466-4EEF-B436-B059ED58A8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7A3665-24AC-4FD8-A85F-F75F5554F3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588F61-C1CC-4235-B03A-DF6406AD1B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7EB759-6155-43FC-896E-4145FE2527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ACE92C-C2F7-44F1-A4A9-5B238CBA30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B5A12F-94C0-4AB5-82E2-6863A5C128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C29C3E-ABFD-43C4-9D71-E1C6154967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B23EE3-55F6-4095-8B21-7C165E01CD2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10376640" y="2515320"/>
            <a:ext cx="13709880" cy="14870520"/>
            <a:chOff x="10376640" y="2515320"/>
            <a:chExt cx="13709880" cy="14870520"/>
          </a:xfrm>
        </p:grpSpPr>
        <p:sp>
          <p:nvSpPr>
            <p:cNvPr id="42" name="Freeform 3"/>
            <p:cNvSpPr/>
            <p:nvPr/>
          </p:nvSpPr>
          <p:spPr>
            <a:xfrm rot="18727200">
              <a:off x="8115480" y="9038160"/>
              <a:ext cx="18287280" cy="1873800"/>
            </a:xfrm>
            <a:custGeom>
              <a:avLst/>
              <a:gdLst/>
              <a:ah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TextBox 4"/>
            <p:cNvSpPr/>
            <p:nvPr/>
          </p:nvSpPr>
          <p:spPr>
            <a:xfrm rot="18727200">
              <a:off x="8087760" y="8976600"/>
              <a:ext cx="18287280" cy="1947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" name="Group 5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45" name="Freeform 6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TextBox 7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Freeform 8"/>
          <p:cNvSpPr/>
          <p:nvPr/>
        </p:nvSpPr>
        <p:spPr>
          <a:xfrm>
            <a:off x="1367280" y="3544200"/>
            <a:ext cx="1597320" cy="1805400"/>
          </a:xfrm>
          <a:custGeom>
            <a:avLst/>
            <a:gdLst/>
            <a:ahLst/>
            <a:rect l="l" t="t" r="r" b="b"/>
            <a:pathLst>
              <a:path w="1597870" h="1805981">
                <a:moveTo>
                  <a:pt x="0" y="0"/>
                </a:moveTo>
                <a:lnTo>
                  <a:pt x="1597870" y="0"/>
                </a:lnTo>
                <a:lnTo>
                  <a:pt x="1597870" y="1805981"/>
                </a:lnTo>
                <a:lnTo>
                  <a:pt x="0" y="18059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Box 9"/>
          <p:cNvSpPr/>
          <p:nvPr/>
        </p:nvSpPr>
        <p:spPr>
          <a:xfrm>
            <a:off x="1367280" y="5508720"/>
            <a:ext cx="10071720" cy="17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3867"/>
              </a:lnSpc>
              <a:buNone/>
            </a:pPr>
            <a:r>
              <a:rPr b="0" lang="en-US" sz="99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CSS Dasar</a:t>
            </a:r>
            <a:endParaRPr b="0" lang="en-US" sz="9900" spc="-1" strike="noStrike">
              <a:latin typeface="Arial"/>
            </a:endParaRPr>
          </a:p>
        </p:txBody>
      </p:sp>
      <p:sp>
        <p:nvSpPr>
          <p:cNvPr id="49" name="TextBox 10"/>
          <p:cNvSpPr/>
          <p:nvPr/>
        </p:nvSpPr>
        <p:spPr>
          <a:xfrm>
            <a:off x="9144000" y="9201240"/>
            <a:ext cx="7776000" cy="5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632"/>
              </a:lnSpc>
              <a:buNone/>
            </a:pPr>
            <a:r>
              <a:rPr b="0" lang="en-US" sz="3309" spc="-1" strike="noStrike">
                <a:solidFill>
                  <a:srgbClr val="000000"/>
                </a:solidFill>
                <a:latin typeface="Montserrat"/>
                <a:ea typeface="DejaVu Sans"/>
              </a:rPr>
              <a:t>Presented by Imam Try Wibowo</a:t>
            </a:r>
            <a:endParaRPr b="0" lang="en-US" sz="330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118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0" name="Freeform 5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Freeform 6"/>
          <p:cNvSpPr/>
          <p:nvPr/>
        </p:nvSpPr>
        <p:spPr>
          <a:xfrm>
            <a:off x="1028880" y="4376520"/>
            <a:ext cx="9658080" cy="1931040"/>
          </a:xfrm>
          <a:custGeom>
            <a:avLst/>
            <a:gdLst/>
            <a:ahLst/>
            <a:rect l="l" t="t" r="r" b="b"/>
            <a:pathLst>
              <a:path w="9658830" h="1931766">
                <a:moveTo>
                  <a:pt x="0" y="0"/>
                </a:moveTo>
                <a:lnTo>
                  <a:pt x="9658830" y="0"/>
                </a:lnTo>
                <a:lnTo>
                  <a:pt x="9658830" y="1931766"/>
                </a:lnTo>
                <a:lnTo>
                  <a:pt x="0" y="19317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Freeform 7"/>
          <p:cNvSpPr/>
          <p:nvPr/>
        </p:nvSpPr>
        <p:spPr>
          <a:xfrm>
            <a:off x="1074600" y="7582320"/>
            <a:ext cx="10000440" cy="2124720"/>
          </a:xfrm>
          <a:custGeom>
            <a:avLst/>
            <a:gdLst/>
            <a:ahLst/>
            <a:rect l="l" t="t" r="r" b="b"/>
            <a:pathLst>
              <a:path w="10001286" h="2125553">
                <a:moveTo>
                  <a:pt x="0" y="0"/>
                </a:moveTo>
                <a:lnTo>
                  <a:pt x="10001287" y="0"/>
                </a:lnTo>
                <a:lnTo>
                  <a:pt x="10001287" y="2125553"/>
                </a:lnTo>
                <a:lnTo>
                  <a:pt x="0" y="212555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Freeform 8"/>
          <p:cNvSpPr/>
          <p:nvPr/>
        </p:nvSpPr>
        <p:spPr>
          <a:xfrm>
            <a:off x="13528440" y="7910640"/>
            <a:ext cx="2860920" cy="1232640"/>
          </a:xfrm>
          <a:custGeom>
            <a:avLst/>
            <a:gdLst/>
            <a:ahLst/>
            <a:rect l="l" t="t" r="r" b="b"/>
            <a:pathLst>
              <a:path w="2861654" h="1233471">
                <a:moveTo>
                  <a:pt x="0" y="0"/>
                </a:moveTo>
                <a:lnTo>
                  <a:pt x="2861654" y="0"/>
                </a:lnTo>
                <a:lnTo>
                  <a:pt x="2861654" y="1233471"/>
                </a:lnTo>
                <a:lnTo>
                  <a:pt x="0" y="12334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Box 9"/>
          <p:cNvSpPr/>
          <p:nvPr/>
        </p:nvSpPr>
        <p:spPr>
          <a:xfrm>
            <a:off x="1028880" y="2220480"/>
            <a:ext cx="1362708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98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Inline Style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TextBox 10"/>
          <p:cNvSpPr/>
          <p:nvPr/>
        </p:nvSpPr>
        <p:spPr>
          <a:xfrm>
            <a:off x="1028880" y="3052440"/>
            <a:ext cx="15818400" cy="110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Tipe ini memungkinkan pembuatan / penempatan CSS pada </a:t>
            </a:r>
            <a:r>
              <a:rPr b="0" lang="en-US" sz="25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attribute tag HTML</a:t>
            </a: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. Attribute yang digunakan adalah </a:t>
            </a:r>
            <a:r>
              <a:rPr b="0" lang="en-US" sz="25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style</a:t>
            </a: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, contoh;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6" name="TextBox 11"/>
          <p:cNvSpPr/>
          <p:nvPr/>
        </p:nvSpPr>
        <p:spPr>
          <a:xfrm>
            <a:off x="1028880" y="6635880"/>
            <a:ext cx="1581840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Jika tag p HTML, diberi CSS, dengan property </a:t>
            </a:r>
            <a:r>
              <a:rPr b="0" lang="en-US" sz="25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color dan </a:t>
            </a: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value nya adalah</a:t>
            </a:r>
            <a:r>
              <a:rPr b="0" lang="en-US" sz="25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 blue</a:t>
            </a: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, seperti berikut</a:t>
            </a:r>
            <a:r>
              <a:rPr b="0" lang="en-US" sz="25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 ;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7" name="AutoShape 12"/>
          <p:cNvSpPr/>
          <p:nvPr/>
        </p:nvSpPr>
        <p:spPr>
          <a:xfrm flipV="1">
            <a:off x="11456640" y="8526960"/>
            <a:ext cx="2071440" cy="57240"/>
          </a:xfrm>
          <a:prstGeom prst="line">
            <a:avLst/>
          </a:prstGeom>
          <a:ln w="114300">
            <a:solidFill>
              <a:srgbClr val="38b6ff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129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" name="Freeform 5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Freeform 6"/>
          <p:cNvSpPr/>
          <p:nvPr/>
        </p:nvSpPr>
        <p:spPr>
          <a:xfrm>
            <a:off x="7842600" y="2199600"/>
            <a:ext cx="8322840" cy="6509520"/>
          </a:xfrm>
          <a:custGeom>
            <a:avLst/>
            <a:gdLst/>
            <a:ahLst/>
            <a:rect l="l" t="t" r="r" b="b"/>
            <a:pathLst>
              <a:path w="8323709" h="6510163">
                <a:moveTo>
                  <a:pt x="0" y="0"/>
                </a:moveTo>
                <a:lnTo>
                  <a:pt x="8323709" y="0"/>
                </a:lnTo>
                <a:lnTo>
                  <a:pt x="8323709" y="6510163"/>
                </a:lnTo>
                <a:lnTo>
                  <a:pt x="0" y="651016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Box 7"/>
          <p:cNvSpPr/>
          <p:nvPr/>
        </p:nvSpPr>
        <p:spPr>
          <a:xfrm>
            <a:off x="1028880" y="2885040"/>
            <a:ext cx="398268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98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Internal Style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TextBox 8"/>
          <p:cNvSpPr/>
          <p:nvPr/>
        </p:nvSpPr>
        <p:spPr>
          <a:xfrm>
            <a:off x="1028880" y="4003200"/>
            <a:ext cx="5793120" cy="22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Pada tipe ini, CSS ditempatkan pada bagian head dan dibungkus menggunakan tag style. Contoh sebagai berikut 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35" name="Freeform 9"/>
          <p:cNvSpPr/>
          <p:nvPr/>
        </p:nvSpPr>
        <p:spPr>
          <a:xfrm>
            <a:off x="1028880" y="7476120"/>
            <a:ext cx="2860920" cy="1232640"/>
          </a:xfrm>
          <a:custGeom>
            <a:avLst/>
            <a:gdLst/>
            <a:ahLst/>
            <a:rect l="l" t="t" r="r" b="b"/>
            <a:pathLst>
              <a:path w="2861654" h="1233471">
                <a:moveTo>
                  <a:pt x="0" y="0"/>
                </a:moveTo>
                <a:lnTo>
                  <a:pt x="2861654" y="0"/>
                </a:lnTo>
                <a:lnTo>
                  <a:pt x="2861654" y="1233471"/>
                </a:lnTo>
                <a:lnTo>
                  <a:pt x="0" y="12334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137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9" name="Freeform 5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Freeform 6"/>
          <p:cNvSpPr/>
          <p:nvPr/>
        </p:nvSpPr>
        <p:spPr>
          <a:xfrm>
            <a:off x="7518960" y="4070880"/>
            <a:ext cx="8945640" cy="4630680"/>
          </a:xfrm>
          <a:custGeom>
            <a:avLst/>
            <a:gdLst/>
            <a:ahLst/>
            <a:rect l="l" t="t" r="r" b="b"/>
            <a:pathLst>
              <a:path w="8946323" h="4631504">
                <a:moveTo>
                  <a:pt x="0" y="0"/>
                </a:moveTo>
                <a:lnTo>
                  <a:pt x="8946323" y="0"/>
                </a:lnTo>
                <a:lnTo>
                  <a:pt x="8946323" y="4631504"/>
                </a:lnTo>
                <a:lnTo>
                  <a:pt x="0" y="463150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Box 7"/>
          <p:cNvSpPr/>
          <p:nvPr/>
        </p:nvSpPr>
        <p:spPr>
          <a:xfrm>
            <a:off x="1028880" y="2899440"/>
            <a:ext cx="1362708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98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Eksternal Style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2" name="TextBox 8"/>
          <p:cNvSpPr/>
          <p:nvPr/>
        </p:nvSpPr>
        <p:spPr>
          <a:xfrm>
            <a:off x="1028880" y="3947040"/>
            <a:ext cx="5544000" cy="22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Jika penempatan CSS menggunakan tipe External, maka perlu membuat file CSS tersendiri, misal style.css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144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Freeform 5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Freeform 6"/>
          <p:cNvSpPr/>
          <p:nvPr/>
        </p:nvSpPr>
        <p:spPr>
          <a:xfrm>
            <a:off x="1028880" y="3497400"/>
            <a:ext cx="11357280" cy="5953320"/>
          </a:xfrm>
          <a:custGeom>
            <a:avLst/>
            <a:gdLst/>
            <a:ahLst/>
            <a:rect l="l" t="t" r="r" b="b"/>
            <a:pathLst>
              <a:path w="11358046" h="5954131">
                <a:moveTo>
                  <a:pt x="0" y="0"/>
                </a:moveTo>
                <a:lnTo>
                  <a:pt x="11358046" y="0"/>
                </a:lnTo>
                <a:lnTo>
                  <a:pt x="11358046" y="5954132"/>
                </a:lnTo>
                <a:lnTo>
                  <a:pt x="0" y="595413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Box 7"/>
          <p:cNvSpPr/>
          <p:nvPr/>
        </p:nvSpPr>
        <p:spPr>
          <a:xfrm>
            <a:off x="1028880" y="2332080"/>
            <a:ext cx="1362708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98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Isi file external_css.html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150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2" name="Freeform 5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Freeform 6"/>
          <p:cNvSpPr/>
          <p:nvPr/>
        </p:nvSpPr>
        <p:spPr>
          <a:xfrm>
            <a:off x="1028880" y="3497400"/>
            <a:ext cx="9133560" cy="4740480"/>
          </a:xfrm>
          <a:custGeom>
            <a:avLst/>
            <a:gdLst/>
            <a:ahLst/>
            <a:rect l="l" t="t" r="r" b="b"/>
            <a:pathLst>
              <a:path w="9134115" h="4741372">
                <a:moveTo>
                  <a:pt x="0" y="0"/>
                </a:moveTo>
                <a:lnTo>
                  <a:pt x="9134115" y="0"/>
                </a:lnTo>
                <a:lnTo>
                  <a:pt x="9134115" y="4741373"/>
                </a:lnTo>
                <a:lnTo>
                  <a:pt x="0" y="474137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Box 7"/>
          <p:cNvSpPr/>
          <p:nvPr/>
        </p:nvSpPr>
        <p:spPr>
          <a:xfrm>
            <a:off x="1028880" y="2332080"/>
            <a:ext cx="1362708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98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Isi file style.css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156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TextBox 5"/>
          <p:cNvSpPr/>
          <p:nvPr/>
        </p:nvSpPr>
        <p:spPr>
          <a:xfrm>
            <a:off x="1028880" y="5029200"/>
            <a:ext cx="1007172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8399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Ngoding Yuk!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59" name="Freeform 6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161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TextBox 5"/>
          <p:cNvSpPr/>
          <p:nvPr/>
        </p:nvSpPr>
        <p:spPr>
          <a:xfrm>
            <a:off x="1028880" y="4165920"/>
            <a:ext cx="15818400" cy="38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39640" indent="-270000" algn="just">
              <a:lnSpc>
                <a:spcPts val="434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Color CSS,</a:t>
            </a:r>
            <a:endParaRPr b="0" lang="en-US" sz="2500" spc="-1" strike="noStrike">
              <a:latin typeface="Arial"/>
            </a:endParaRPr>
          </a:p>
          <a:p>
            <a:pPr lvl="1" marL="539640" indent="-270000" algn="just">
              <a:lnSpc>
                <a:spcPts val="434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Background CSS,</a:t>
            </a:r>
            <a:endParaRPr b="0" lang="en-US" sz="2500" spc="-1" strike="noStrike">
              <a:latin typeface="Arial"/>
            </a:endParaRPr>
          </a:p>
          <a:p>
            <a:pPr lvl="1" marL="539640" indent="-270000" algn="just">
              <a:lnSpc>
                <a:spcPts val="434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Widths / Height CSS </a:t>
            </a:r>
            <a:endParaRPr b="0" lang="en-US" sz="2500" spc="-1" strike="noStrike">
              <a:latin typeface="Arial"/>
            </a:endParaRPr>
          </a:p>
          <a:p>
            <a:pPr lvl="1" marL="539640" indent="-270000" algn="just">
              <a:lnSpc>
                <a:spcPts val="434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Border CSS</a:t>
            </a:r>
            <a:endParaRPr b="0" lang="en-US" sz="2500" spc="-1" strike="noStrike">
              <a:latin typeface="Arial"/>
            </a:endParaRPr>
          </a:p>
          <a:p>
            <a:pPr lvl="1" marL="539640" indent="-270000" algn="just">
              <a:lnSpc>
                <a:spcPts val="434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Text CSS</a:t>
            </a:r>
            <a:endParaRPr b="0" lang="en-US" sz="2500" spc="-1" strike="noStrike">
              <a:latin typeface="Arial"/>
            </a:endParaRPr>
          </a:p>
          <a:p>
            <a:pPr lvl="1" marL="539640" indent="-270000" algn="just">
              <a:lnSpc>
                <a:spcPts val="434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Link CSS</a:t>
            </a:r>
            <a:endParaRPr b="0" lang="en-US" sz="2500" spc="-1" strike="noStrike">
              <a:latin typeface="Arial"/>
            </a:endParaRPr>
          </a:p>
          <a:p>
            <a:pPr lvl="1" marL="539640" indent="-270000" algn="just">
              <a:lnSpc>
                <a:spcPts val="434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Font CSS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4" name="TextBox 6"/>
          <p:cNvSpPr/>
          <p:nvPr/>
        </p:nvSpPr>
        <p:spPr>
          <a:xfrm>
            <a:off x="1057320" y="2724480"/>
            <a:ext cx="100717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98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Belajar bagian bagian CSS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Freeform 7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167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TextBox 5"/>
          <p:cNvSpPr/>
          <p:nvPr/>
        </p:nvSpPr>
        <p:spPr>
          <a:xfrm>
            <a:off x="1028880" y="6547320"/>
            <a:ext cx="1007172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8399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Terimakasih..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70" name="Freeform 6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51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TextBox 5"/>
          <p:cNvSpPr/>
          <p:nvPr/>
        </p:nvSpPr>
        <p:spPr>
          <a:xfrm>
            <a:off x="1028880" y="2296080"/>
            <a:ext cx="100717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98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Apa itu CSS?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" name="Freeform 6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Box 7"/>
          <p:cNvSpPr/>
          <p:nvPr/>
        </p:nvSpPr>
        <p:spPr>
          <a:xfrm>
            <a:off x="1028880" y="3308760"/>
            <a:ext cx="15751800" cy="49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CSS singkatan dari "Cascading Style Sheets." Sesuai dengan namanya, CSS memiliki definisi “bahasa style sheet” yang mengacu pada bahasa pemrograman yang digunakan dalam desain web. CSS adalah satu-satunya bahasa pemrograman yang paling banyak digunakan untuk membuat situs web. Saat mendesain situs web, CSS menggunakan attribute id pada HTML dan penanda yang dapat dikenali oleh pengguna secara sekilas.</a:t>
            </a:r>
            <a:endParaRPr b="0" lang="en-US" sz="2500" spc="-1" strike="noStrike">
              <a:latin typeface="Arial"/>
            </a:endParaRPr>
          </a:p>
          <a:p>
            <a:pPr algn="just">
              <a:lnSpc>
                <a:spcPts val="4348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Dalam bidang pemrograman dan teknologi yang berkembang pesat, CSS tidak lagi hanya digunakan bersamaan dengan HTML dan XHTML, namun masih mampu diterapkan pada pengembangan aplikasi Android.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57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Freeform 5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Freeform 6"/>
          <p:cNvSpPr/>
          <p:nvPr/>
        </p:nvSpPr>
        <p:spPr>
          <a:xfrm>
            <a:off x="1028880" y="3314160"/>
            <a:ext cx="7866000" cy="4424400"/>
          </a:xfrm>
          <a:custGeom>
            <a:avLst/>
            <a:gdLst/>
            <a:ahLst/>
            <a:rect l="l" t="t" r="r" b="b"/>
            <a:pathLst>
              <a:path w="7866791" h="4425070">
                <a:moveTo>
                  <a:pt x="0" y="0"/>
                </a:moveTo>
                <a:lnTo>
                  <a:pt x="7866791" y="0"/>
                </a:lnTo>
                <a:lnTo>
                  <a:pt x="7866791" y="4425070"/>
                </a:lnTo>
                <a:lnTo>
                  <a:pt x="0" y="44250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Freeform 7"/>
          <p:cNvSpPr/>
          <p:nvPr/>
        </p:nvSpPr>
        <p:spPr>
          <a:xfrm>
            <a:off x="9603000" y="3314160"/>
            <a:ext cx="7866000" cy="4424400"/>
          </a:xfrm>
          <a:custGeom>
            <a:avLst/>
            <a:gdLst/>
            <a:ahLst/>
            <a:rect l="l" t="t" r="r" b="b"/>
            <a:pathLst>
              <a:path w="7866791" h="4425070">
                <a:moveTo>
                  <a:pt x="0" y="0"/>
                </a:moveTo>
                <a:lnTo>
                  <a:pt x="7866791" y="0"/>
                </a:lnTo>
                <a:lnTo>
                  <a:pt x="7866791" y="4425070"/>
                </a:lnTo>
                <a:lnTo>
                  <a:pt x="0" y="44250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TextBox 8"/>
          <p:cNvSpPr/>
          <p:nvPr/>
        </p:nvSpPr>
        <p:spPr>
          <a:xfrm>
            <a:off x="1028880" y="2296080"/>
            <a:ext cx="100717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98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Mengapa perlu belajar CSS?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3" name="TextBox 9"/>
          <p:cNvSpPr/>
          <p:nvPr/>
        </p:nvSpPr>
        <p:spPr>
          <a:xfrm>
            <a:off x="1028880" y="7967880"/>
            <a:ext cx="191412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tanpa CSS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4" name="TextBox 10"/>
          <p:cNvSpPr/>
          <p:nvPr/>
        </p:nvSpPr>
        <p:spPr>
          <a:xfrm>
            <a:off x="9603000" y="7967880"/>
            <a:ext cx="335124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menggunakan CSS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66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" name="Freeform 5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Freeform 6"/>
          <p:cNvSpPr/>
          <p:nvPr/>
        </p:nvSpPr>
        <p:spPr>
          <a:xfrm>
            <a:off x="569880" y="2684520"/>
            <a:ext cx="8573400" cy="4622760"/>
          </a:xfrm>
          <a:custGeom>
            <a:avLst/>
            <a:gdLst/>
            <a:ahLst/>
            <a:rect l="l" t="t" r="r" b="b"/>
            <a:pathLst>
              <a:path w="8574249" h="4623445">
                <a:moveTo>
                  <a:pt x="0" y="0"/>
                </a:moveTo>
                <a:lnTo>
                  <a:pt x="8574249" y="0"/>
                </a:lnTo>
                <a:lnTo>
                  <a:pt x="8574249" y="4623445"/>
                </a:lnTo>
                <a:lnTo>
                  <a:pt x="0" y="46234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Freeform 7"/>
          <p:cNvSpPr/>
          <p:nvPr/>
        </p:nvSpPr>
        <p:spPr>
          <a:xfrm>
            <a:off x="9603000" y="2684520"/>
            <a:ext cx="8573400" cy="4622760"/>
          </a:xfrm>
          <a:custGeom>
            <a:avLst/>
            <a:gdLst/>
            <a:ahLst/>
            <a:rect l="l" t="t" r="r" b="b"/>
            <a:pathLst>
              <a:path w="8574249" h="4623445">
                <a:moveTo>
                  <a:pt x="0" y="0"/>
                </a:moveTo>
                <a:lnTo>
                  <a:pt x="8574248" y="0"/>
                </a:lnTo>
                <a:lnTo>
                  <a:pt x="8574248" y="4623445"/>
                </a:lnTo>
                <a:lnTo>
                  <a:pt x="0" y="46234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Box 8"/>
          <p:cNvSpPr/>
          <p:nvPr/>
        </p:nvSpPr>
        <p:spPr>
          <a:xfrm>
            <a:off x="569880" y="7410600"/>
            <a:ext cx="191412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tanpa CSS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72" name="TextBox 9"/>
          <p:cNvSpPr/>
          <p:nvPr/>
        </p:nvSpPr>
        <p:spPr>
          <a:xfrm>
            <a:off x="9603000" y="7410600"/>
            <a:ext cx="335124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menggunakan CSS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74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6" name="Freeform 5"/>
          <p:cNvSpPr/>
          <p:nvPr/>
        </p:nvSpPr>
        <p:spPr>
          <a:xfrm>
            <a:off x="1028880" y="4151160"/>
            <a:ext cx="9785520" cy="3638520"/>
          </a:xfrm>
          <a:custGeom>
            <a:avLst/>
            <a:gdLst/>
            <a:ahLst/>
            <a:rect l="l" t="t" r="r" b="b"/>
            <a:pathLst>
              <a:path w="9786212" h="3639094">
                <a:moveTo>
                  <a:pt x="0" y="0"/>
                </a:moveTo>
                <a:lnTo>
                  <a:pt x="9786212" y="0"/>
                </a:lnTo>
                <a:lnTo>
                  <a:pt x="9786212" y="3639094"/>
                </a:lnTo>
                <a:lnTo>
                  <a:pt x="0" y="363909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TextBox 6"/>
          <p:cNvSpPr/>
          <p:nvPr/>
        </p:nvSpPr>
        <p:spPr>
          <a:xfrm>
            <a:off x="1028880" y="2296080"/>
            <a:ext cx="100717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98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Bagian bagian pada CSS?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" name="TextBox 7"/>
          <p:cNvSpPr/>
          <p:nvPr/>
        </p:nvSpPr>
        <p:spPr>
          <a:xfrm>
            <a:off x="12273120" y="4290840"/>
            <a:ext cx="5282640" cy="16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39640" indent="-270000" algn="just">
              <a:lnSpc>
                <a:spcPts val="434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Selector</a:t>
            </a:r>
            <a:endParaRPr b="0" lang="en-US" sz="2500" spc="-1" strike="noStrike">
              <a:latin typeface="Arial"/>
            </a:endParaRPr>
          </a:p>
          <a:p>
            <a:pPr lvl="1" marL="539640" indent="-270000" algn="just">
              <a:lnSpc>
                <a:spcPts val="434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Property</a:t>
            </a:r>
            <a:endParaRPr b="0" lang="en-US" sz="2500" spc="-1" strike="noStrike">
              <a:latin typeface="Arial"/>
            </a:endParaRPr>
          </a:p>
          <a:p>
            <a:pPr lvl="1" marL="539640" indent="-270000" algn="just">
              <a:lnSpc>
                <a:spcPts val="434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Value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79" name="Freeform 8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81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Freeform 5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Freeform 6"/>
          <p:cNvSpPr/>
          <p:nvPr/>
        </p:nvSpPr>
        <p:spPr>
          <a:xfrm>
            <a:off x="1028880" y="6179400"/>
            <a:ext cx="5656320" cy="1968120"/>
          </a:xfrm>
          <a:custGeom>
            <a:avLst/>
            <a:gdLst/>
            <a:ahLst/>
            <a:rect l="l" t="t" r="r" b="b"/>
            <a:pathLst>
              <a:path w="5657190" h="1968802">
                <a:moveTo>
                  <a:pt x="0" y="0"/>
                </a:moveTo>
                <a:lnTo>
                  <a:pt x="5657190" y="0"/>
                </a:lnTo>
                <a:lnTo>
                  <a:pt x="5657190" y="1968802"/>
                </a:lnTo>
                <a:lnTo>
                  <a:pt x="0" y="196880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Freeform 7"/>
          <p:cNvSpPr/>
          <p:nvPr/>
        </p:nvSpPr>
        <p:spPr>
          <a:xfrm>
            <a:off x="9864360" y="6179400"/>
            <a:ext cx="4472280" cy="2493000"/>
          </a:xfrm>
          <a:custGeom>
            <a:avLst/>
            <a:gdLst/>
            <a:ahLst/>
            <a:rect l="l" t="t" r="r" b="b"/>
            <a:pathLst>
              <a:path w="4473162" h="2493887">
                <a:moveTo>
                  <a:pt x="0" y="0"/>
                </a:moveTo>
                <a:lnTo>
                  <a:pt x="4473162" y="0"/>
                </a:lnTo>
                <a:lnTo>
                  <a:pt x="4473162" y="2493886"/>
                </a:lnTo>
                <a:lnTo>
                  <a:pt x="0" y="24938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Box 8"/>
          <p:cNvSpPr/>
          <p:nvPr/>
        </p:nvSpPr>
        <p:spPr>
          <a:xfrm>
            <a:off x="1028880" y="2296080"/>
            <a:ext cx="100717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98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Selector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7" name="TextBox 9"/>
          <p:cNvSpPr/>
          <p:nvPr/>
        </p:nvSpPr>
        <p:spPr>
          <a:xfrm>
            <a:off x="1028880" y="3089880"/>
            <a:ext cx="1613448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Selector disini adalah cara CSS untuk memilih bagian dari HTML yang akan dikenai CSS.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8" name="TextBox 10"/>
          <p:cNvSpPr/>
          <p:nvPr/>
        </p:nvSpPr>
        <p:spPr>
          <a:xfrm>
            <a:off x="722160" y="4562640"/>
            <a:ext cx="5035680" cy="110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39640" indent="-270000">
              <a:lnSpc>
                <a:spcPts val="434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Selector all ( * ) , semua bagian HTML dikenai CSS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9" name="TextBox 11"/>
          <p:cNvSpPr/>
          <p:nvPr/>
        </p:nvSpPr>
        <p:spPr>
          <a:xfrm>
            <a:off x="9864360" y="4562640"/>
            <a:ext cx="4325760" cy="110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2. Select by element / tag HTML ( ex : h1, a, p )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91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" name="Freeform 5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Freeform 6"/>
          <p:cNvSpPr/>
          <p:nvPr/>
        </p:nvSpPr>
        <p:spPr>
          <a:xfrm>
            <a:off x="1274040" y="4218480"/>
            <a:ext cx="5969880" cy="777960"/>
          </a:xfrm>
          <a:custGeom>
            <a:avLst/>
            <a:gdLst/>
            <a:ahLst/>
            <a:rect l="l" t="t" r="r" b="b"/>
            <a:pathLst>
              <a:path w="5970487" h="778759">
                <a:moveTo>
                  <a:pt x="0" y="0"/>
                </a:moveTo>
                <a:lnTo>
                  <a:pt x="5970487" y="0"/>
                </a:lnTo>
                <a:lnTo>
                  <a:pt x="5970487" y="778759"/>
                </a:lnTo>
                <a:lnTo>
                  <a:pt x="0" y="7787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Freeform 7"/>
          <p:cNvSpPr/>
          <p:nvPr/>
        </p:nvSpPr>
        <p:spPr>
          <a:xfrm>
            <a:off x="1369800" y="6659280"/>
            <a:ext cx="4796640" cy="1658880"/>
          </a:xfrm>
          <a:custGeom>
            <a:avLst/>
            <a:gdLst/>
            <a:ahLst/>
            <a:rect l="l" t="t" r="r" b="b"/>
            <a:pathLst>
              <a:path w="4797335" h="1659741">
                <a:moveTo>
                  <a:pt x="0" y="0"/>
                </a:moveTo>
                <a:lnTo>
                  <a:pt x="4797334" y="0"/>
                </a:lnTo>
                <a:lnTo>
                  <a:pt x="4797334" y="1659741"/>
                </a:lnTo>
                <a:lnTo>
                  <a:pt x="0" y="16597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Freeform 8"/>
          <p:cNvSpPr/>
          <p:nvPr/>
        </p:nvSpPr>
        <p:spPr>
          <a:xfrm>
            <a:off x="10986840" y="4113720"/>
            <a:ext cx="6568920" cy="777960"/>
          </a:xfrm>
          <a:custGeom>
            <a:avLst/>
            <a:gdLst/>
            <a:ahLst/>
            <a:rect l="l" t="t" r="r" b="b"/>
            <a:pathLst>
              <a:path w="6569532" h="778759">
                <a:moveTo>
                  <a:pt x="0" y="0"/>
                </a:moveTo>
                <a:lnTo>
                  <a:pt x="6569532" y="0"/>
                </a:lnTo>
                <a:lnTo>
                  <a:pt x="6569532" y="778759"/>
                </a:lnTo>
                <a:lnTo>
                  <a:pt x="0" y="7787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Freeform 9"/>
          <p:cNvSpPr/>
          <p:nvPr/>
        </p:nvSpPr>
        <p:spPr>
          <a:xfrm>
            <a:off x="10986840" y="6659280"/>
            <a:ext cx="4646520" cy="1658880"/>
          </a:xfrm>
          <a:custGeom>
            <a:avLst/>
            <a:gdLst/>
            <a:ahLst/>
            <a:rect l="l" t="t" r="r" b="b"/>
            <a:pathLst>
              <a:path w="4647276" h="1659741">
                <a:moveTo>
                  <a:pt x="0" y="0"/>
                </a:moveTo>
                <a:lnTo>
                  <a:pt x="4647276" y="0"/>
                </a:lnTo>
                <a:lnTo>
                  <a:pt x="4647276" y="1659741"/>
                </a:lnTo>
                <a:lnTo>
                  <a:pt x="0" y="16597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Box 10"/>
          <p:cNvSpPr/>
          <p:nvPr/>
        </p:nvSpPr>
        <p:spPr>
          <a:xfrm>
            <a:off x="1417320" y="3066120"/>
            <a:ext cx="503568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3. select by attribute id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99" name="TextBox 11"/>
          <p:cNvSpPr/>
          <p:nvPr/>
        </p:nvSpPr>
        <p:spPr>
          <a:xfrm>
            <a:off x="1369800" y="5544720"/>
            <a:ext cx="508320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sehingga di css akan seperti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0" name="TextBox 12"/>
          <p:cNvSpPr/>
          <p:nvPr/>
        </p:nvSpPr>
        <p:spPr>
          <a:xfrm>
            <a:off x="10986840" y="3066120"/>
            <a:ext cx="503568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4. select by attribute class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1" name="TextBox 13"/>
          <p:cNvSpPr/>
          <p:nvPr/>
        </p:nvSpPr>
        <p:spPr>
          <a:xfrm>
            <a:off x="10986840" y="5466240"/>
            <a:ext cx="508320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sehingga di css akan seperti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103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Freeform 5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Freeform 6"/>
          <p:cNvSpPr/>
          <p:nvPr/>
        </p:nvSpPr>
        <p:spPr>
          <a:xfrm>
            <a:off x="1028880" y="6224400"/>
            <a:ext cx="6535080" cy="2265480"/>
          </a:xfrm>
          <a:custGeom>
            <a:avLst/>
            <a:gdLst/>
            <a:ahLst/>
            <a:rect l="l" t="t" r="r" b="b"/>
            <a:pathLst>
              <a:path w="6535973" h="2266343">
                <a:moveTo>
                  <a:pt x="0" y="0"/>
                </a:moveTo>
                <a:lnTo>
                  <a:pt x="6535973" y="0"/>
                </a:lnTo>
                <a:lnTo>
                  <a:pt x="6535973" y="2266343"/>
                </a:lnTo>
                <a:lnTo>
                  <a:pt x="0" y="226634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Freeform 7"/>
          <p:cNvSpPr/>
          <p:nvPr/>
        </p:nvSpPr>
        <p:spPr>
          <a:xfrm>
            <a:off x="10387800" y="6224400"/>
            <a:ext cx="6775560" cy="2265480"/>
          </a:xfrm>
          <a:custGeom>
            <a:avLst/>
            <a:gdLst/>
            <a:ahLst/>
            <a:rect l="l" t="t" r="r" b="b"/>
            <a:pathLst>
              <a:path w="6776138" h="2266343">
                <a:moveTo>
                  <a:pt x="0" y="0"/>
                </a:moveTo>
                <a:lnTo>
                  <a:pt x="6776138" y="0"/>
                </a:lnTo>
                <a:lnTo>
                  <a:pt x="6776138" y="2266343"/>
                </a:lnTo>
                <a:lnTo>
                  <a:pt x="0" y="226634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Box 8"/>
          <p:cNvSpPr/>
          <p:nvPr/>
        </p:nvSpPr>
        <p:spPr>
          <a:xfrm>
            <a:off x="1028880" y="2296080"/>
            <a:ext cx="100717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98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Property dan Value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1028880" y="3203280"/>
            <a:ext cx="15680880" cy="110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Property </a:t>
            </a: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ini merupakan bagian terpenting pada CSS. Contoh property pada CSS seperti color, font-size, text-align, background-color, dll.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0" name="TextBox 10"/>
          <p:cNvSpPr/>
          <p:nvPr/>
        </p:nvSpPr>
        <p:spPr>
          <a:xfrm>
            <a:off x="1028880" y="4686480"/>
            <a:ext cx="1568088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4348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Value </a:t>
            </a: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adalah bagian wajib dituliskan agar property pada CSS dapat berfungsi.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2"/>
          <p:cNvGrpSpPr/>
          <p:nvPr/>
        </p:nvGrpSpPr>
        <p:grpSpPr>
          <a:xfrm>
            <a:off x="0" y="-74160"/>
            <a:ext cx="18287280" cy="1973880"/>
            <a:chOff x="0" y="-74160"/>
            <a:chExt cx="18287280" cy="1973880"/>
          </a:xfrm>
        </p:grpSpPr>
        <p:sp>
          <p:nvSpPr>
            <p:cNvPr id="112" name="Freeform 3"/>
            <p:cNvSpPr/>
            <p:nvPr/>
          </p:nvSpPr>
          <p:spPr>
            <a:xfrm>
              <a:off x="0" y="0"/>
              <a:ext cx="18287280" cy="1899720"/>
            </a:xfrm>
            <a:custGeom>
              <a:avLst/>
              <a:gdLst/>
              <a:ahLst/>
              <a:rect l="l" t="t" r="r" b="b"/>
              <a:pathLst>
                <a:path w="9414331" h="978328">
                  <a:moveTo>
                    <a:pt x="0" y="0"/>
                  </a:moveTo>
                  <a:lnTo>
                    <a:pt x="9414331" y="0"/>
                  </a:lnTo>
                  <a:lnTo>
                    <a:pt x="9414331" y="978328"/>
                  </a:lnTo>
                  <a:lnTo>
                    <a:pt x="0" y="978328"/>
                  </a:lnTo>
                  <a:close/>
                </a:path>
              </a:pathLst>
            </a:custGeom>
            <a:solidFill>
              <a:srgbClr val="38b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TextBox 4"/>
            <p:cNvSpPr/>
            <p:nvPr/>
          </p:nvSpPr>
          <p:spPr>
            <a:xfrm>
              <a:off x="0" y="-74160"/>
              <a:ext cx="18287280" cy="197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4" name="Freeform 5"/>
          <p:cNvSpPr/>
          <p:nvPr/>
        </p:nvSpPr>
        <p:spPr>
          <a:xfrm>
            <a:off x="17164080" y="9144000"/>
            <a:ext cx="784080" cy="886320"/>
          </a:xfrm>
          <a:custGeom>
            <a:avLst/>
            <a:gdLst/>
            <a:ahLst/>
            <a:rect l="l" t="t" r="r" b="b"/>
            <a:pathLst>
              <a:path w="784847" h="887068">
                <a:moveTo>
                  <a:pt x="0" y="0"/>
                </a:moveTo>
                <a:lnTo>
                  <a:pt x="784847" y="0"/>
                </a:lnTo>
                <a:lnTo>
                  <a:pt x="784847" y="887068"/>
                </a:lnTo>
                <a:lnTo>
                  <a:pt x="0" y="8870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Box 6"/>
          <p:cNvSpPr/>
          <p:nvPr/>
        </p:nvSpPr>
        <p:spPr>
          <a:xfrm>
            <a:off x="1028880" y="2899440"/>
            <a:ext cx="1362708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98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Bagaimana Cara menempatkan CSS pada HTML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6" name="TextBox 7"/>
          <p:cNvSpPr/>
          <p:nvPr/>
        </p:nvSpPr>
        <p:spPr>
          <a:xfrm>
            <a:off x="1028880" y="4425480"/>
            <a:ext cx="15680880" cy="26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5250"/>
              </a:lnSpc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Ada 3 tipe ;</a:t>
            </a:r>
            <a:endParaRPr b="0" lang="en-US" sz="2500" spc="-1" strike="noStrike">
              <a:latin typeface="Arial"/>
            </a:endParaRPr>
          </a:p>
          <a:p>
            <a:pPr lvl="1" marL="539640" indent="-270000" algn="just">
              <a:lnSpc>
                <a:spcPts val="525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Inline Style</a:t>
            </a:r>
            <a:endParaRPr b="0" lang="en-US" sz="2500" spc="-1" strike="noStrike">
              <a:latin typeface="Arial"/>
            </a:endParaRPr>
          </a:p>
          <a:p>
            <a:pPr lvl="1" marL="539640" indent="-270000" algn="just">
              <a:lnSpc>
                <a:spcPts val="525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Internal Style</a:t>
            </a:r>
            <a:endParaRPr b="0" lang="en-US" sz="2500" spc="-1" strike="noStrike">
              <a:latin typeface="Arial"/>
            </a:endParaRPr>
          </a:p>
          <a:p>
            <a:pPr lvl="1" marL="539640" indent="-270000" algn="just">
              <a:lnSpc>
                <a:spcPts val="525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Montserrat"/>
                <a:ea typeface="DejaVu Sans"/>
              </a:rPr>
              <a:t>External Style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DAFzooTqXeA</dc:identifier>
  <dc:language>en-US</dc:language>
  <cp:lastModifiedBy/>
  <dcterms:modified xsi:type="dcterms:W3CDTF">2023-11-15T21:55:03Z</dcterms:modified>
  <cp:revision>3</cp:revision>
  <dc:subject/>
  <dc:title>CSS Dasar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