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1.png" ContentType="image/png"/>
  <Override PartName="/ppt/media/image31.png" ContentType="image/png"/>
  <Override PartName="/ppt/media/image25.png" ContentType="image/png"/>
  <Override PartName="/ppt/media/image2.png" ContentType="image/png"/>
  <Override PartName="/ppt/media/image32.png" ContentType="image/png"/>
  <Override PartName="/ppt/media/image26.png" ContentType="image/png"/>
  <Override PartName="/ppt/media/image3.png" ContentType="image/png"/>
  <Override PartName="/ppt/media/image33.png" ContentType="image/png"/>
  <Override PartName="/ppt/media/image27.png" ContentType="image/png"/>
  <Override PartName="/ppt/media/image4.png" ContentType="image/png"/>
  <Override PartName="/ppt/media/image34.png" ContentType="image/png"/>
  <Override PartName="/ppt/media/image28.png" ContentType="image/png"/>
  <Override PartName="/ppt/media/image30.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1.png" ContentType="image/png"/>
  <Override PartName="/ppt/media/image50.png" ContentType="image/png"/>
  <Override PartName="/ppt/media/image13.png" ContentType="image/png"/>
  <Override PartName="/ppt/media/image11.png" ContentType="image/png"/>
  <Override PartName="/ppt/media/image48.png" ContentType="image/png"/>
  <Override PartName="/ppt/media/image51.png" ContentType="image/png"/>
  <Override PartName="/ppt/media/image40.png" ContentType="image/png"/>
  <Override PartName="/ppt/media/image52.png" ContentType="image/png"/>
  <Override PartName="/ppt/media/image53.png" ContentType="image/png"/>
  <Override PartName="/ppt/media/image39.png" ContentType="image/png"/>
  <Override PartName="/ppt/media/image9.png" ContentType="image/png"/>
  <Override PartName="/ppt/media/image38.png" ContentType="image/png"/>
  <Override PartName="/ppt/media/image8.png" ContentType="image/png"/>
  <Override PartName="/ppt/media/image49.png" ContentType="image/png"/>
  <Override PartName="/ppt/media/image12.png" ContentType="image/png"/>
  <Override PartName="/ppt/media/image10.png" ContentType="image/png"/>
  <Override PartName="/ppt/media/image47.png" ContentType="image/png"/>
  <Override PartName="/ppt/media/image37.png" ContentType="image/png"/>
  <Override PartName="/ppt/media/image7.png" ContentType="image/png"/>
  <Override PartName="/ppt/media/image36.png" ContentType="image/png"/>
  <Override PartName="/ppt/media/image6.png" ContentType="image/png"/>
  <Override PartName="/ppt/media/image29.png" ContentType="image/png"/>
  <Override PartName="/ppt/media/image5.png" ContentType="image/png"/>
  <Override PartName="/ppt/media/image35.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DC33E76-9BD7-48EA-B73E-99DDB9410D95}"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15F1065-FFAC-4250-8B33-23D3C876677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0A54061-1EB2-4BB4-BE36-486BC101D300}"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1CC6DCF5-2772-49A6-B325-777C20D097A1}"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7B36F8F-8F99-4253-9323-05693A4998F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DD46BC3-55D1-49CF-AF5B-73DDA15675D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45EE211-3977-409F-A9C8-7D4F3C8990F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D629C98-172A-4AE9-B523-490360F5CFD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DC21AC7-42EA-4390-B5C6-9AA251F0B01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3389303-16BF-443E-9270-1D5ED53D919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159AAE5-6280-402B-9E5C-719FBE7B8697}"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1BAD693-1C86-4F7B-9A17-58BD2AAAA1CB}"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947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 name="PlaceHolder 2"/>
          <p:cNvSpPr>
            <a:spLocks noGrp="1"/>
          </p:cNvSpPr>
          <p:nvPr>
            <p:ph type="sldNum" idx="2"/>
          </p:nvPr>
        </p:nvSpPr>
        <p:spPr>
          <a:xfrm>
            <a:off x="6553080" y="6356520"/>
            <a:ext cx="213300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37F507AB-DD65-42A0-9495-42799B5731FB}" type="slidenum">
              <a:rPr b="0" lang="en-US" sz="1200" spc="-1" strike="noStrike">
                <a:solidFill>
                  <a:srgbClr val="8b8b8b"/>
                </a:solidFill>
                <a:latin typeface="Calibri"/>
              </a:rPr>
              <a:t>&lt;number&gt;</a:t>
            </a:fld>
            <a:endParaRPr b="0" lang="en-US" sz="1200" spc="-1" strike="noStrike">
              <a:latin typeface="Times New Roman"/>
            </a:endParaRPr>
          </a:p>
        </p:txBody>
      </p:sp>
      <p:sp>
        <p:nvSpPr>
          <p:cNvPr id="2" name="PlaceHolder 3"/>
          <p:cNvSpPr>
            <a:spLocks noGrp="1"/>
          </p:cNvSpPr>
          <p:nvPr>
            <p:ph type="dt" idx="3"/>
          </p:nvPr>
        </p:nvSpPr>
        <p:spPr>
          <a:xfrm>
            <a:off x="457200" y="6356520"/>
            <a:ext cx="213300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1" name="Group 2"/>
          <p:cNvGrpSpPr/>
          <p:nvPr/>
        </p:nvGrpSpPr>
        <p:grpSpPr>
          <a:xfrm>
            <a:off x="10376640" y="2515320"/>
            <a:ext cx="13709880" cy="14870520"/>
            <a:chOff x="10376640" y="2515320"/>
            <a:chExt cx="13709880" cy="14870520"/>
          </a:xfrm>
        </p:grpSpPr>
        <p:sp>
          <p:nvSpPr>
            <p:cNvPr id="42" name="Freeform 3"/>
            <p:cNvSpPr/>
            <p:nvPr/>
          </p:nvSpPr>
          <p:spPr>
            <a:xfrm rot="18727200">
              <a:off x="8115480" y="9038160"/>
              <a:ext cx="18287280" cy="1873800"/>
            </a:xfrm>
            <a:custGeom>
              <a:avLst/>
              <a:gdLst/>
              <a:ahLst/>
              <a:rect l="l" t="t" r="r" b="b"/>
              <a:pathLst>
                <a:path w="9414331" h="964887">
                  <a:moveTo>
                    <a:pt x="0" y="0"/>
                  </a:moveTo>
                  <a:lnTo>
                    <a:pt x="9414331" y="0"/>
                  </a:lnTo>
                  <a:lnTo>
                    <a:pt x="9414331" y="964887"/>
                  </a:lnTo>
                  <a:lnTo>
                    <a:pt x="0" y="964887"/>
                  </a:lnTo>
                  <a:close/>
                </a:path>
              </a:pathLst>
            </a:custGeom>
            <a:solidFill>
              <a:srgbClr val="ffde59"/>
            </a:solidFill>
            <a:ln w="0">
              <a:noFill/>
            </a:ln>
          </p:spPr>
          <p:style>
            <a:lnRef idx="0"/>
            <a:fillRef idx="0"/>
            <a:effectRef idx="0"/>
            <a:fontRef idx="minor"/>
          </p:style>
        </p:sp>
        <p:sp>
          <p:nvSpPr>
            <p:cNvPr id="43" name="TextBox 4"/>
            <p:cNvSpPr/>
            <p:nvPr/>
          </p:nvSpPr>
          <p:spPr>
            <a:xfrm rot="18727200">
              <a:off x="8087760" y="8976600"/>
              <a:ext cx="18287280" cy="1947600"/>
            </a:xfrm>
            <a:prstGeom prst="rect">
              <a:avLst/>
            </a:prstGeom>
            <a:noFill/>
            <a:ln w="0">
              <a:noFill/>
            </a:ln>
          </p:spPr>
          <p:style>
            <a:lnRef idx="0"/>
            <a:fillRef idx="0"/>
            <a:effectRef idx="0"/>
            <a:fontRef idx="minor"/>
          </p:style>
        </p:sp>
      </p:grpSp>
      <p:grpSp>
        <p:nvGrpSpPr>
          <p:cNvPr id="44" name="Group 5"/>
          <p:cNvGrpSpPr/>
          <p:nvPr/>
        </p:nvGrpSpPr>
        <p:grpSpPr>
          <a:xfrm>
            <a:off x="0" y="-74160"/>
            <a:ext cx="18287280" cy="1973880"/>
            <a:chOff x="0" y="-74160"/>
            <a:chExt cx="18287280" cy="1973880"/>
          </a:xfrm>
        </p:grpSpPr>
        <p:sp>
          <p:nvSpPr>
            <p:cNvPr id="45" name="Freeform 6"/>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46" name="TextBox 7"/>
            <p:cNvSpPr/>
            <p:nvPr/>
          </p:nvSpPr>
          <p:spPr>
            <a:xfrm>
              <a:off x="0" y="-74160"/>
              <a:ext cx="18287280" cy="1973880"/>
            </a:xfrm>
            <a:prstGeom prst="rect">
              <a:avLst/>
            </a:prstGeom>
            <a:noFill/>
            <a:ln w="0">
              <a:noFill/>
            </a:ln>
          </p:spPr>
          <p:style>
            <a:lnRef idx="0"/>
            <a:fillRef idx="0"/>
            <a:effectRef idx="0"/>
            <a:fontRef idx="minor"/>
          </p:style>
        </p:sp>
      </p:grpSp>
      <p:sp>
        <p:nvSpPr>
          <p:cNvPr id="47" name="Freeform 8"/>
          <p:cNvSpPr/>
          <p:nvPr/>
        </p:nvSpPr>
        <p:spPr>
          <a:xfrm>
            <a:off x="1367280" y="3678480"/>
            <a:ext cx="1568160" cy="1746360"/>
          </a:xfrm>
          <a:custGeom>
            <a:avLst/>
            <a:gdLst/>
            <a:ahLst/>
            <a:rect l="l" t="t" r="r" b="b"/>
            <a:pathLst>
              <a:path w="1569004" h="1746980">
                <a:moveTo>
                  <a:pt x="0" y="0"/>
                </a:moveTo>
                <a:lnTo>
                  <a:pt x="1569004" y="0"/>
                </a:lnTo>
                <a:lnTo>
                  <a:pt x="1569004" y="1746981"/>
                </a:lnTo>
                <a:lnTo>
                  <a:pt x="0" y="1746981"/>
                </a:lnTo>
                <a:lnTo>
                  <a:pt x="0" y="0"/>
                </a:lnTo>
                <a:close/>
              </a:path>
            </a:pathLst>
          </a:custGeom>
          <a:blipFill rotWithShape="0">
            <a:blip r:embed="rId1"/>
            <a:srcRect/>
            <a:stretch/>
          </a:blipFill>
          <a:ln w="0">
            <a:noFill/>
          </a:ln>
        </p:spPr>
        <p:style>
          <a:lnRef idx="0"/>
          <a:fillRef idx="0"/>
          <a:effectRef idx="0"/>
          <a:fontRef idx="minor"/>
        </p:style>
      </p:sp>
      <p:sp>
        <p:nvSpPr>
          <p:cNvPr id="48" name="TextBox 9"/>
          <p:cNvSpPr/>
          <p:nvPr/>
        </p:nvSpPr>
        <p:spPr>
          <a:xfrm>
            <a:off x="1367280" y="5508720"/>
            <a:ext cx="11199240" cy="1760760"/>
          </a:xfrm>
          <a:prstGeom prst="rect">
            <a:avLst/>
          </a:prstGeom>
          <a:noFill/>
          <a:ln w="0">
            <a:noFill/>
          </a:ln>
        </p:spPr>
        <p:style>
          <a:lnRef idx="0"/>
          <a:fillRef idx="0"/>
          <a:effectRef idx="0"/>
          <a:fontRef idx="minor"/>
        </p:style>
        <p:txBody>
          <a:bodyPr lIns="0" rIns="0" tIns="0" bIns="0" anchor="t">
            <a:spAutoFit/>
          </a:bodyPr>
          <a:p>
            <a:pPr>
              <a:lnSpc>
                <a:spcPts val="13867"/>
              </a:lnSpc>
              <a:buNone/>
            </a:pPr>
            <a:r>
              <a:rPr b="0" lang="en-US" sz="9900" spc="-1" strike="noStrike">
                <a:solidFill>
                  <a:srgbClr val="000000"/>
                </a:solidFill>
                <a:latin typeface="Montserrat Bold"/>
                <a:ea typeface="DejaVu Sans"/>
              </a:rPr>
              <a:t>Javascript Dasar</a:t>
            </a:r>
            <a:endParaRPr b="0" lang="en-US" sz="9900" spc="-1" strike="noStrike">
              <a:latin typeface="Arial"/>
            </a:endParaRPr>
          </a:p>
        </p:txBody>
      </p:sp>
      <p:sp>
        <p:nvSpPr>
          <p:cNvPr id="49" name="TextBox 10"/>
          <p:cNvSpPr/>
          <p:nvPr/>
        </p:nvSpPr>
        <p:spPr>
          <a:xfrm>
            <a:off x="9144000" y="9201240"/>
            <a:ext cx="7776000" cy="587880"/>
          </a:xfrm>
          <a:prstGeom prst="rect">
            <a:avLst/>
          </a:prstGeom>
          <a:noFill/>
          <a:ln w="0">
            <a:noFill/>
          </a:ln>
        </p:spPr>
        <p:style>
          <a:lnRef idx="0"/>
          <a:fillRef idx="0"/>
          <a:effectRef idx="0"/>
          <a:fontRef idx="minor"/>
        </p:style>
        <p:txBody>
          <a:bodyPr lIns="0" rIns="0" tIns="0" bIns="0" anchor="t">
            <a:spAutoFit/>
          </a:bodyPr>
          <a:p>
            <a:pPr>
              <a:lnSpc>
                <a:spcPts val="4632"/>
              </a:lnSpc>
              <a:buNone/>
            </a:pPr>
            <a:r>
              <a:rPr b="0" lang="en-US" sz="3309" spc="-1" strike="noStrike">
                <a:solidFill>
                  <a:srgbClr val="000000"/>
                </a:solidFill>
                <a:latin typeface="Montserrat"/>
                <a:ea typeface="DejaVu Sans"/>
              </a:rPr>
              <a:t>Presented by Imam Try Wibowo</a:t>
            </a:r>
            <a:endParaRPr b="0" lang="en-US" sz="3309"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9" name="Group 2"/>
          <p:cNvGrpSpPr/>
          <p:nvPr/>
        </p:nvGrpSpPr>
        <p:grpSpPr>
          <a:xfrm>
            <a:off x="0" y="-74160"/>
            <a:ext cx="18287280" cy="1973880"/>
            <a:chOff x="0" y="-74160"/>
            <a:chExt cx="18287280" cy="1973880"/>
          </a:xfrm>
        </p:grpSpPr>
        <p:sp>
          <p:nvSpPr>
            <p:cNvPr id="100"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101" name="TextBox 4"/>
            <p:cNvSpPr/>
            <p:nvPr/>
          </p:nvSpPr>
          <p:spPr>
            <a:xfrm>
              <a:off x="0" y="-74160"/>
              <a:ext cx="18287280" cy="1973880"/>
            </a:xfrm>
            <a:prstGeom prst="rect">
              <a:avLst/>
            </a:prstGeom>
            <a:noFill/>
            <a:ln w="0">
              <a:noFill/>
            </a:ln>
          </p:spPr>
          <p:style>
            <a:lnRef idx="0"/>
            <a:fillRef idx="0"/>
            <a:effectRef idx="0"/>
            <a:fontRef idx="minor"/>
          </p:style>
        </p:sp>
      </p:grpSp>
      <p:sp>
        <p:nvSpPr>
          <p:cNvPr id="102"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103" name="Freeform 6"/>
          <p:cNvSpPr/>
          <p:nvPr/>
        </p:nvSpPr>
        <p:spPr>
          <a:xfrm>
            <a:off x="1028880" y="3778200"/>
            <a:ext cx="13935240" cy="5940000"/>
          </a:xfrm>
          <a:custGeom>
            <a:avLst/>
            <a:gdLst/>
            <a:ahLst/>
            <a:rect l="l" t="t" r="r" b="b"/>
            <a:pathLst>
              <a:path w="13935909" h="5940628">
                <a:moveTo>
                  <a:pt x="0" y="0"/>
                </a:moveTo>
                <a:lnTo>
                  <a:pt x="13935909" y="0"/>
                </a:lnTo>
                <a:lnTo>
                  <a:pt x="13935909" y="5940628"/>
                </a:lnTo>
                <a:lnTo>
                  <a:pt x="0" y="5940628"/>
                </a:lnTo>
                <a:lnTo>
                  <a:pt x="0" y="0"/>
                </a:lnTo>
                <a:close/>
              </a:path>
            </a:pathLst>
          </a:custGeom>
          <a:blipFill rotWithShape="0">
            <a:blip r:embed="rId2"/>
            <a:srcRect/>
            <a:stretch/>
          </a:blipFill>
          <a:ln w="0">
            <a:noFill/>
          </a:ln>
        </p:spPr>
        <p:style>
          <a:lnRef idx="0"/>
          <a:fillRef idx="0"/>
          <a:effectRef idx="0"/>
          <a:fontRef idx="minor"/>
        </p:style>
      </p:sp>
      <p:sp>
        <p:nvSpPr>
          <p:cNvPr id="104" name="TextBox 7"/>
          <p:cNvSpPr/>
          <p:nvPr/>
        </p:nvSpPr>
        <p:spPr>
          <a:xfrm>
            <a:off x="1028880" y="2761920"/>
            <a:ext cx="14239440" cy="746280"/>
          </a:xfrm>
          <a:prstGeom prst="rect">
            <a:avLst/>
          </a:prstGeom>
          <a:noFill/>
          <a:ln w="0">
            <a:noFill/>
          </a:ln>
        </p:spPr>
        <p:style>
          <a:lnRef idx="0"/>
          <a:fillRef idx="0"/>
          <a:effectRef idx="0"/>
          <a:fontRef idx="minor"/>
        </p:style>
        <p:txBody>
          <a:bodyPr lIns="0" rIns="0" tIns="0" bIns="0" anchor="t">
            <a:spAutoFit/>
          </a:bodyPr>
          <a:p>
            <a:pPr>
              <a:lnSpc>
                <a:spcPts val="5879"/>
              </a:lnSpc>
              <a:buNone/>
            </a:pPr>
            <a:r>
              <a:rPr b="0" lang="en-US" sz="4200" spc="-1" strike="noStrike">
                <a:solidFill>
                  <a:srgbClr val="000000"/>
                </a:solidFill>
                <a:latin typeface="Montserrat Bold"/>
                <a:ea typeface="DejaVu Sans"/>
              </a:rPr>
              <a:t>Inline Javascript</a:t>
            </a:r>
            <a:endParaRPr b="0" lang="en-US" sz="4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5" name="Group 2"/>
          <p:cNvGrpSpPr/>
          <p:nvPr/>
        </p:nvGrpSpPr>
        <p:grpSpPr>
          <a:xfrm>
            <a:off x="0" y="-74160"/>
            <a:ext cx="18287280" cy="1973880"/>
            <a:chOff x="0" y="-74160"/>
            <a:chExt cx="18287280" cy="1973880"/>
          </a:xfrm>
        </p:grpSpPr>
        <p:sp>
          <p:nvSpPr>
            <p:cNvPr id="106"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107" name="TextBox 4"/>
            <p:cNvSpPr/>
            <p:nvPr/>
          </p:nvSpPr>
          <p:spPr>
            <a:xfrm>
              <a:off x="0" y="-74160"/>
              <a:ext cx="18287280" cy="1973880"/>
            </a:xfrm>
            <a:prstGeom prst="rect">
              <a:avLst/>
            </a:prstGeom>
            <a:noFill/>
            <a:ln w="0">
              <a:noFill/>
            </a:ln>
          </p:spPr>
          <p:style>
            <a:lnRef idx="0"/>
            <a:fillRef idx="0"/>
            <a:effectRef idx="0"/>
            <a:fontRef idx="minor"/>
          </p:style>
        </p:sp>
      </p:grpSp>
      <p:sp>
        <p:nvSpPr>
          <p:cNvPr id="108"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109" name="Freeform 6"/>
          <p:cNvSpPr/>
          <p:nvPr/>
        </p:nvSpPr>
        <p:spPr>
          <a:xfrm>
            <a:off x="1028880" y="8282880"/>
            <a:ext cx="10387080" cy="1734120"/>
          </a:xfrm>
          <a:custGeom>
            <a:avLst/>
            <a:gdLst/>
            <a:ahLst/>
            <a:rect l="l" t="t" r="r" b="b"/>
            <a:pathLst>
              <a:path w="10387921" h="1734752">
                <a:moveTo>
                  <a:pt x="0" y="0"/>
                </a:moveTo>
                <a:lnTo>
                  <a:pt x="10387921" y="0"/>
                </a:lnTo>
                <a:lnTo>
                  <a:pt x="10387921" y="1734751"/>
                </a:lnTo>
                <a:lnTo>
                  <a:pt x="0" y="1734751"/>
                </a:lnTo>
                <a:lnTo>
                  <a:pt x="0" y="0"/>
                </a:lnTo>
                <a:close/>
              </a:path>
            </a:pathLst>
          </a:custGeom>
          <a:blipFill rotWithShape="0">
            <a:blip r:embed="rId2"/>
            <a:srcRect/>
            <a:stretch/>
          </a:blipFill>
          <a:ln w="0">
            <a:noFill/>
          </a:ln>
        </p:spPr>
        <p:style>
          <a:lnRef idx="0"/>
          <a:fillRef idx="0"/>
          <a:effectRef idx="0"/>
          <a:fontRef idx="minor"/>
        </p:style>
      </p:sp>
      <p:sp>
        <p:nvSpPr>
          <p:cNvPr id="110" name="Freeform 7"/>
          <p:cNvSpPr/>
          <p:nvPr/>
        </p:nvSpPr>
        <p:spPr>
          <a:xfrm>
            <a:off x="1028880" y="2997720"/>
            <a:ext cx="10387080" cy="5049360"/>
          </a:xfrm>
          <a:custGeom>
            <a:avLst/>
            <a:gdLst/>
            <a:ahLst/>
            <a:rect l="l" t="t" r="r" b="b"/>
            <a:pathLst>
              <a:path w="10387921" h="5049951">
                <a:moveTo>
                  <a:pt x="0" y="0"/>
                </a:moveTo>
                <a:lnTo>
                  <a:pt x="10387921" y="0"/>
                </a:lnTo>
                <a:lnTo>
                  <a:pt x="10387921" y="5049950"/>
                </a:lnTo>
                <a:lnTo>
                  <a:pt x="0" y="5049950"/>
                </a:lnTo>
                <a:lnTo>
                  <a:pt x="0" y="0"/>
                </a:lnTo>
                <a:close/>
              </a:path>
            </a:pathLst>
          </a:custGeom>
          <a:blipFill rotWithShape="0">
            <a:blip r:embed="rId3"/>
            <a:srcRect/>
            <a:stretch/>
          </a:blipFill>
          <a:ln w="0">
            <a:noFill/>
          </a:ln>
        </p:spPr>
        <p:style>
          <a:lnRef idx="0"/>
          <a:fillRef idx="0"/>
          <a:effectRef idx="0"/>
          <a:fontRef idx="minor"/>
        </p:style>
      </p:sp>
      <p:sp>
        <p:nvSpPr>
          <p:cNvPr id="111" name="TextBox 8"/>
          <p:cNvSpPr/>
          <p:nvPr/>
        </p:nvSpPr>
        <p:spPr>
          <a:xfrm>
            <a:off x="1028880" y="2132640"/>
            <a:ext cx="14239440" cy="746280"/>
          </a:xfrm>
          <a:prstGeom prst="rect">
            <a:avLst/>
          </a:prstGeom>
          <a:noFill/>
          <a:ln w="0">
            <a:noFill/>
          </a:ln>
        </p:spPr>
        <p:style>
          <a:lnRef idx="0"/>
          <a:fillRef idx="0"/>
          <a:effectRef idx="0"/>
          <a:fontRef idx="minor"/>
        </p:style>
        <p:txBody>
          <a:bodyPr lIns="0" rIns="0" tIns="0" bIns="0" anchor="t">
            <a:spAutoFit/>
          </a:bodyPr>
          <a:p>
            <a:pPr>
              <a:lnSpc>
                <a:spcPts val="5879"/>
              </a:lnSpc>
              <a:buNone/>
            </a:pPr>
            <a:r>
              <a:rPr b="0" lang="en-US" sz="4200" spc="-1" strike="noStrike">
                <a:solidFill>
                  <a:srgbClr val="000000"/>
                </a:solidFill>
                <a:latin typeface="Montserrat Bold"/>
                <a:ea typeface="DejaVu Sans"/>
              </a:rPr>
              <a:t>Ekternal Javascript</a:t>
            </a:r>
            <a:endParaRPr b="0" lang="en-US" sz="4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2" name="Group 2"/>
          <p:cNvGrpSpPr/>
          <p:nvPr/>
        </p:nvGrpSpPr>
        <p:grpSpPr>
          <a:xfrm>
            <a:off x="0" y="-74160"/>
            <a:ext cx="18287280" cy="1973880"/>
            <a:chOff x="0" y="-74160"/>
            <a:chExt cx="18287280" cy="1973880"/>
          </a:xfrm>
        </p:grpSpPr>
        <p:sp>
          <p:nvSpPr>
            <p:cNvPr id="113"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114" name="TextBox 4"/>
            <p:cNvSpPr/>
            <p:nvPr/>
          </p:nvSpPr>
          <p:spPr>
            <a:xfrm>
              <a:off x="0" y="-74160"/>
              <a:ext cx="18287280" cy="1973880"/>
            </a:xfrm>
            <a:prstGeom prst="rect">
              <a:avLst/>
            </a:prstGeom>
            <a:noFill/>
            <a:ln w="0">
              <a:noFill/>
            </a:ln>
          </p:spPr>
          <p:style>
            <a:lnRef idx="0"/>
            <a:fillRef idx="0"/>
            <a:effectRef idx="0"/>
            <a:fontRef idx="minor"/>
          </p:style>
        </p:sp>
      </p:grpSp>
      <p:sp>
        <p:nvSpPr>
          <p:cNvPr id="115"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116" name="TextBox 6"/>
          <p:cNvSpPr/>
          <p:nvPr/>
        </p:nvSpPr>
        <p:spPr>
          <a:xfrm>
            <a:off x="1291680" y="4802400"/>
            <a:ext cx="14239440" cy="1066320"/>
          </a:xfrm>
          <a:prstGeom prst="rect">
            <a:avLst/>
          </a:prstGeom>
          <a:noFill/>
          <a:ln w="0">
            <a:noFill/>
          </a:ln>
        </p:spPr>
        <p:style>
          <a:lnRef idx="0"/>
          <a:fillRef idx="0"/>
          <a:effectRef idx="0"/>
          <a:fontRef idx="minor"/>
        </p:style>
        <p:txBody>
          <a:bodyPr lIns="0" rIns="0" tIns="0" bIns="0" anchor="t">
            <a:spAutoFit/>
          </a:bodyPr>
          <a:p>
            <a:pPr>
              <a:lnSpc>
                <a:spcPts val="8399"/>
              </a:lnSpc>
              <a:buNone/>
            </a:pPr>
            <a:r>
              <a:rPr b="0" lang="en-US" sz="6000" spc="-1" strike="noStrike">
                <a:solidFill>
                  <a:srgbClr val="000000"/>
                </a:solidFill>
                <a:latin typeface="Montserrat Bold"/>
                <a:ea typeface="DejaVu Sans"/>
              </a:rPr>
              <a:t>Variabel</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7" name="Group 2"/>
          <p:cNvGrpSpPr/>
          <p:nvPr/>
        </p:nvGrpSpPr>
        <p:grpSpPr>
          <a:xfrm>
            <a:off x="0" y="-74160"/>
            <a:ext cx="18287280" cy="1973880"/>
            <a:chOff x="0" y="-74160"/>
            <a:chExt cx="18287280" cy="1973880"/>
          </a:xfrm>
        </p:grpSpPr>
        <p:sp>
          <p:nvSpPr>
            <p:cNvPr id="118"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119" name="TextBox 4"/>
            <p:cNvSpPr/>
            <p:nvPr/>
          </p:nvSpPr>
          <p:spPr>
            <a:xfrm>
              <a:off x="0" y="-74160"/>
              <a:ext cx="18287280" cy="1973880"/>
            </a:xfrm>
            <a:prstGeom prst="rect">
              <a:avLst/>
            </a:prstGeom>
            <a:noFill/>
            <a:ln w="0">
              <a:noFill/>
            </a:ln>
          </p:spPr>
          <p:style>
            <a:lnRef idx="0"/>
            <a:fillRef idx="0"/>
            <a:effectRef idx="0"/>
            <a:fontRef idx="minor"/>
          </p:style>
        </p:sp>
      </p:grpSp>
      <p:sp>
        <p:nvSpPr>
          <p:cNvPr id="120"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121" name="Freeform 6"/>
          <p:cNvSpPr/>
          <p:nvPr/>
        </p:nvSpPr>
        <p:spPr>
          <a:xfrm>
            <a:off x="1028880" y="4764240"/>
            <a:ext cx="7696080" cy="2058120"/>
          </a:xfrm>
          <a:custGeom>
            <a:avLst/>
            <a:gdLst/>
            <a:ahLst/>
            <a:rect l="l" t="t" r="r" b="b"/>
            <a:pathLst>
              <a:path w="7696789" h="2058812">
                <a:moveTo>
                  <a:pt x="0" y="0"/>
                </a:moveTo>
                <a:lnTo>
                  <a:pt x="7696789" y="0"/>
                </a:lnTo>
                <a:lnTo>
                  <a:pt x="7696789" y="2058812"/>
                </a:lnTo>
                <a:lnTo>
                  <a:pt x="0" y="2058812"/>
                </a:lnTo>
                <a:lnTo>
                  <a:pt x="0" y="0"/>
                </a:lnTo>
                <a:close/>
              </a:path>
            </a:pathLst>
          </a:custGeom>
          <a:blipFill rotWithShape="0">
            <a:blip r:embed="rId2"/>
            <a:srcRect/>
            <a:stretch/>
          </a:blipFill>
          <a:ln w="0">
            <a:noFill/>
          </a:ln>
        </p:spPr>
        <p:style>
          <a:lnRef idx="0"/>
          <a:fillRef idx="0"/>
          <a:effectRef idx="0"/>
          <a:fontRef idx="minor"/>
        </p:style>
      </p:sp>
      <p:sp>
        <p:nvSpPr>
          <p:cNvPr id="122" name="TextBox 7"/>
          <p:cNvSpPr/>
          <p:nvPr/>
        </p:nvSpPr>
        <p:spPr>
          <a:xfrm>
            <a:off x="1028880" y="2212560"/>
            <a:ext cx="14239440" cy="746280"/>
          </a:xfrm>
          <a:prstGeom prst="rect">
            <a:avLst/>
          </a:prstGeom>
          <a:noFill/>
          <a:ln w="0">
            <a:noFill/>
          </a:ln>
        </p:spPr>
        <p:style>
          <a:lnRef idx="0"/>
          <a:fillRef idx="0"/>
          <a:effectRef idx="0"/>
          <a:fontRef idx="minor"/>
        </p:style>
        <p:txBody>
          <a:bodyPr lIns="0" rIns="0" tIns="0" bIns="0" anchor="t">
            <a:spAutoFit/>
          </a:bodyPr>
          <a:p>
            <a:pPr>
              <a:lnSpc>
                <a:spcPts val="5879"/>
              </a:lnSpc>
              <a:buNone/>
            </a:pPr>
            <a:r>
              <a:rPr b="0" lang="en-US" sz="4200" spc="-1" strike="noStrike">
                <a:solidFill>
                  <a:srgbClr val="000000"/>
                </a:solidFill>
                <a:latin typeface="Montserrat Bold"/>
                <a:ea typeface="DejaVu Sans"/>
              </a:rPr>
              <a:t>Variabel</a:t>
            </a:r>
            <a:endParaRPr b="0" lang="en-US" sz="4200" spc="-1" strike="noStrike">
              <a:latin typeface="Arial"/>
            </a:endParaRPr>
          </a:p>
        </p:txBody>
      </p:sp>
      <p:sp>
        <p:nvSpPr>
          <p:cNvPr id="123" name="TextBox 8"/>
          <p:cNvSpPr/>
          <p:nvPr/>
        </p:nvSpPr>
        <p:spPr>
          <a:xfrm>
            <a:off x="1028880" y="3277440"/>
            <a:ext cx="16229880" cy="1279440"/>
          </a:xfrm>
          <a:prstGeom prst="rect">
            <a:avLst/>
          </a:prstGeom>
          <a:noFill/>
          <a:ln w="0">
            <a:noFill/>
          </a:ln>
        </p:spPr>
        <p:style>
          <a:lnRef idx="0"/>
          <a:fillRef idx="0"/>
          <a:effectRef idx="0"/>
          <a:fontRef idx="minor"/>
        </p:style>
        <p:txBody>
          <a:bodyPr lIns="0" rIns="0" tIns="0" bIns="0" anchor="t">
            <a:spAutoFit/>
          </a:bodyPr>
          <a:p>
            <a:pPr algn="just">
              <a:lnSpc>
                <a:spcPts val="3359"/>
              </a:lnSpc>
              <a:buNone/>
            </a:pPr>
            <a:r>
              <a:rPr b="0" lang="en-US" sz="2400" spc="-1" strike="noStrike">
                <a:solidFill>
                  <a:srgbClr val="000000"/>
                </a:solidFill>
                <a:latin typeface="Montserrat"/>
                <a:ea typeface="DejaVu Sans"/>
              </a:rPr>
              <a:t>Variabel dapat dibuat dengan berbagai jenis nilai numerik, termasuk teks (teks), angka (angka), objek, array, dan lain-lain. Kita dapat menyimpulkan bahwa variabel ini berfungsi sebagai cara untuk menunjukkan sesuatu.</a:t>
            </a:r>
            <a:endParaRPr b="0" lang="en-US" sz="2400" spc="-1" strike="noStrike">
              <a:latin typeface="Arial"/>
            </a:endParaRPr>
          </a:p>
        </p:txBody>
      </p:sp>
      <p:sp>
        <p:nvSpPr>
          <p:cNvPr id="124" name="Freeform 9"/>
          <p:cNvSpPr/>
          <p:nvPr/>
        </p:nvSpPr>
        <p:spPr>
          <a:xfrm>
            <a:off x="1028880" y="7849440"/>
            <a:ext cx="8416800" cy="2058120"/>
          </a:xfrm>
          <a:custGeom>
            <a:avLst/>
            <a:gdLst/>
            <a:ahLst/>
            <a:rect l="l" t="t" r="r" b="b"/>
            <a:pathLst>
              <a:path w="8417674" h="2058812">
                <a:moveTo>
                  <a:pt x="0" y="0"/>
                </a:moveTo>
                <a:lnTo>
                  <a:pt x="8417674" y="0"/>
                </a:lnTo>
                <a:lnTo>
                  <a:pt x="8417674" y="2058812"/>
                </a:lnTo>
                <a:lnTo>
                  <a:pt x="0" y="2058812"/>
                </a:lnTo>
                <a:lnTo>
                  <a:pt x="0" y="0"/>
                </a:lnTo>
                <a:close/>
              </a:path>
            </a:pathLst>
          </a:custGeom>
          <a:blipFill rotWithShape="0">
            <a:blip r:embed="rId3"/>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5" name="Group 2"/>
          <p:cNvGrpSpPr/>
          <p:nvPr/>
        </p:nvGrpSpPr>
        <p:grpSpPr>
          <a:xfrm>
            <a:off x="0" y="-74160"/>
            <a:ext cx="18287280" cy="1973880"/>
            <a:chOff x="0" y="-74160"/>
            <a:chExt cx="18287280" cy="1973880"/>
          </a:xfrm>
        </p:grpSpPr>
        <p:sp>
          <p:nvSpPr>
            <p:cNvPr id="126"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127" name="TextBox 4"/>
            <p:cNvSpPr/>
            <p:nvPr/>
          </p:nvSpPr>
          <p:spPr>
            <a:xfrm>
              <a:off x="0" y="-74160"/>
              <a:ext cx="18287280" cy="1973880"/>
            </a:xfrm>
            <a:prstGeom prst="rect">
              <a:avLst/>
            </a:prstGeom>
            <a:noFill/>
            <a:ln w="0">
              <a:noFill/>
            </a:ln>
          </p:spPr>
          <p:style>
            <a:lnRef idx="0"/>
            <a:fillRef idx="0"/>
            <a:effectRef idx="0"/>
            <a:fontRef idx="minor"/>
          </p:style>
        </p:sp>
      </p:grpSp>
      <p:sp>
        <p:nvSpPr>
          <p:cNvPr id="128"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129" name="Freeform 6"/>
          <p:cNvSpPr/>
          <p:nvPr/>
        </p:nvSpPr>
        <p:spPr>
          <a:xfrm>
            <a:off x="1028880" y="4407840"/>
            <a:ext cx="6825960" cy="2235240"/>
          </a:xfrm>
          <a:custGeom>
            <a:avLst/>
            <a:gdLst/>
            <a:ahLst/>
            <a:rect l="l" t="t" r="r" b="b"/>
            <a:pathLst>
              <a:path w="6826657" h="2235909">
                <a:moveTo>
                  <a:pt x="0" y="0"/>
                </a:moveTo>
                <a:lnTo>
                  <a:pt x="6826657" y="0"/>
                </a:lnTo>
                <a:lnTo>
                  <a:pt x="6826657" y="2235909"/>
                </a:lnTo>
                <a:lnTo>
                  <a:pt x="0" y="2235909"/>
                </a:lnTo>
                <a:lnTo>
                  <a:pt x="0" y="0"/>
                </a:lnTo>
                <a:close/>
              </a:path>
            </a:pathLst>
          </a:custGeom>
          <a:blipFill rotWithShape="0">
            <a:blip r:embed="rId2"/>
            <a:srcRect/>
            <a:stretch/>
          </a:blipFill>
          <a:ln w="0">
            <a:noFill/>
          </a:ln>
        </p:spPr>
        <p:style>
          <a:lnRef idx="0"/>
          <a:fillRef idx="0"/>
          <a:effectRef idx="0"/>
          <a:fontRef idx="minor"/>
        </p:style>
      </p:sp>
      <p:sp>
        <p:nvSpPr>
          <p:cNvPr id="130" name="Freeform 7"/>
          <p:cNvSpPr/>
          <p:nvPr/>
        </p:nvSpPr>
        <p:spPr>
          <a:xfrm>
            <a:off x="1028880" y="7775280"/>
            <a:ext cx="6825960" cy="1619280"/>
          </a:xfrm>
          <a:custGeom>
            <a:avLst/>
            <a:gdLst/>
            <a:ahLst/>
            <a:rect l="l" t="t" r="r" b="b"/>
            <a:pathLst>
              <a:path w="6826657" h="1619885">
                <a:moveTo>
                  <a:pt x="0" y="0"/>
                </a:moveTo>
                <a:lnTo>
                  <a:pt x="6826657" y="0"/>
                </a:lnTo>
                <a:lnTo>
                  <a:pt x="6826657" y="1619884"/>
                </a:lnTo>
                <a:lnTo>
                  <a:pt x="0" y="1619884"/>
                </a:lnTo>
                <a:lnTo>
                  <a:pt x="0" y="0"/>
                </a:lnTo>
                <a:close/>
              </a:path>
            </a:pathLst>
          </a:custGeom>
          <a:blipFill rotWithShape="0">
            <a:blip r:embed="rId3"/>
            <a:srcRect/>
            <a:stretch/>
          </a:blipFill>
          <a:ln w="0">
            <a:noFill/>
          </a:ln>
        </p:spPr>
        <p:style>
          <a:lnRef idx="0"/>
          <a:fillRef idx="0"/>
          <a:effectRef idx="0"/>
          <a:fontRef idx="minor"/>
        </p:style>
      </p:sp>
      <p:sp>
        <p:nvSpPr>
          <p:cNvPr id="131" name="TextBox 8"/>
          <p:cNvSpPr/>
          <p:nvPr/>
        </p:nvSpPr>
        <p:spPr>
          <a:xfrm>
            <a:off x="1028880" y="2761920"/>
            <a:ext cx="14239440" cy="746280"/>
          </a:xfrm>
          <a:prstGeom prst="rect">
            <a:avLst/>
          </a:prstGeom>
          <a:noFill/>
          <a:ln w="0">
            <a:noFill/>
          </a:ln>
        </p:spPr>
        <p:style>
          <a:lnRef idx="0"/>
          <a:fillRef idx="0"/>
          <a:effectRef idx="0"/>
          <a:fontRef idx="minor"/>
        </p:style>
        <p:txBody>
          <a:bodyPr lIns="0" rIns="0" tIns="0" bIns="0" anchor="t">
            <a:spAutoFit/>
          </a:bodyPr>
          <a:p>
            <a:pPr>
              <a:lnSpc>
                <a:spcPts val="5879"/>
              </a:lnSpc>
              <a:buNone/>
            </a:pPr>
            <a:r>
              <a:rPr b="0" lang="en-US" sz="4200" spc="-1" strike="noStrike">
                <a:solidFill>
                  <a:srgbClr val="000000"/>
                </a:solidFill>
                <a:latin typeface="Montserrat Bold"/>
                <a:ea typeface="DejaVu Sans"/>
              </a:rPr>
              <a:t>Membuat Variabel</a:t>
            </a:r>
            <a:endParaRPr b="0" lang="en-US" sz="4200" spc="-1" strike="noStrike">
              <a:latin typeface="Arial"/>
            </a:endParaRPr>
          </a:p>
        </p:txBody>
      </p:sp>
      <p:sp>
        <p:nvSpPr>
          <p:cNvPr id="132" name="TextBox 9"/>
          <p:cNvSpPr/>
          <p:nvPr/>
        </p:nvSpPr>
        <p:spPr>
          <a:xfrm>
            <a:off x="1028880" y="3724200"/>
            <a:ext cx="16229880" cy="426240"/>
          </a:xfrm>
          <a:prstGeom prst="rect">
            <a:avLst/>
          </a:prstGeom>
          <a:noFill/>
          <a:ln w="0">
            <a:noFill/>
          </a:ln>
        </p:spPr>
        <p:style>
          <a:lnRef idx="0"/>
          <a:fillRef idx="0"/>
          <a:effectRef idx="0"/>
          <a:fontRef idx="minor"/>
        </p:style>
        <p:txBody>
          <a:bodyPr lIns="0" rIns="0" tIns="0" bIns="0" anchor="t">
            <a:spAutoFit/>
          </a:bodyPr>
          <a:p>
            <a:pPr algn="just">
              <a:lnSpc>
                <a:spcPts val="3359"/>
              </a:lnSpc>
              <a:buNone/>
            </a:pPr>
            <a:r>
              <a:rPr b="0" lang="en-US" sz="2400" spc="-1" strike="noStrike">
                <a:solidFill>
                  <a:srgbClr val="000000"/>
                </a:solidFill>
                <a:latin typeface="Montserrat"/>
                <a:ea typeface="DejaVu Sans"/>
              </a:rPr>
              <a:t>Contoh 1</a:t>
            </a:r>
            <a:endParaRPr b="0" lang="en-US" sz="2400" spc="-1" strike="noStrike">
              <a:latin typeface="Arial"/>
            </a:endParaRPr>
          </a:p>
        </p:txBody>
      </p:sp>
      <p:sp>
        <p:nvSpPr>
          <p:cNvPr id="133" name="TextBox 10"/>
          <p:cNvSpPr/>
          <p:nvPr/>
        </p:nvSpPr>
        <p:spPr>
          <a:xfrm>
            <a:off x="1028880" y="6992640"/>
            <a:ext cx="16229880" cy="426240"/>
          </a:xfrm>
          <a:prstGeom prst="rect">
            <a:avLst/>
          </a:prstGeom>
          <a:noFill/>
          <a:ln w="0">
            <a:noFill/>
          </a:ln>
        </p:spPr>
        <p:style>
          <a:lnRef idx="0"/>
          <a:fillRef idx="0"/>
          <a:effectRef idx="0"/>
          <a:fontRef idx="minor"/>
        </p:style>
        <p:txBody>
          <a:bodyPr lIns="0" rIns="0" tIns="0" bIns="0" anchor="t">
            <a:spAutoFit/>
          </a:bodyPr>
          <a:p>
            <a:pPr algn="just">
              <a:lnSpc>
                <a:spcPts val="3359"/>
              </a:lnSpc>
              <a:buNone/>
            </a:pPr>
            <a:r>
              <a:rPr b="0" lang="en-US" sz="2400" spc="-1" strike="noStrike">
                <a:solidFill>
                  <a:srgbClr val="000000"/>
                </a:solidFill>
                <a:latin typeface="Montserrat"/>
                <a:ea typeface="DejaVu Sans"/>
              </a:rPr>
              <a:t>Contoh 2</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4" name="Group 2"/>
          <p:cNvGrpSpPr/>
          <p:nvPr/>
        </p:nvGrpSpPr>
        <p:grpSpPr>
          <a:xfrm>
            <a:off x="0" y="-74160"/>
            <a:ext cx="18287280" cy="1973880"/>
            <a:chOff x="0" y="-74160"/>
            <a:chExt cx="18287280" cy="1973880"/>
          </a:xfrm>
        </p:grpSpPr>
        <p:sp>
          <p:nvSpPr>
            <p:cNvPr id="135"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136" name="TextBox 4"/>
            <p:cNvSpPr/>
            <p:nvPr/>
          </p:nvSpPr>
          <p:spPr>
            <a:xfrm>
              <a:off x="0" y="-74160"/>
              <a:ext cx="18287280" cy="1973880"/>
            </a:xfrm>
            <a:prstGeom prst="rect">
              <a:avLst/>
            </a:prstGeom>
            <a:noFill/>
            <a:ln w="0">
              <a:noFill/>
            </a:ln>
          </p:spPr>
          <p:style>
            <a:lnRef idx="0"/>
            <a:fillRef idx="0"/>
            <a:effectRef idx="0"/>
            <a:fontRef idx="minor"/>
          </p:style>
        </p:sp>
      </p:grpSp>
      <p:sp>
        <p:nvSpPr>
          <p:cNvPr id="137"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138" name="TextBox 6"/>
          <p:cNvSpPr/>
          <p:nvPr/>
        </p:nvSpPr>
        <p:spPr>
          <a:xfrm>
            <a:off x="1028880" y="2761920"/>
            <a:ext cx="14239440" cy="746280"/>
          </a:xfrm>
          <a:prstGeom prst="rect">
            <a:avLst/>
          </a:prstGeom>
          <a:noFill/>
          <a:ln w="0">
            <a:noFill/>
          </a:ln>
        </p:spPr>
        <p:style>
          <a:lnRef idx="0"/>
          <a:fillRef idx="0"/>
          <a:effectRef idx="0"/>
          <a:fontRef idx="minor"/>
        </p:style>
        <p:txBody>
          <a:bodyPr lIns="0" rIns="0" tIns="0" bIns="0" anchor="t">
            <a:spAutoFit/>
          </a:bodyPr>
          <a:p>
            <a:pPr>
              <a:lnSpc>
                <a:spcPts val="5879"/>
              </a:lnSpc>
              <a:buNone/>
            </a:pPr>
            <a:r>
              <a:rPr b="0" lang="en-US" sz="4200" spc="-1" strike="noStrike">
                <a:solidFill>
                  <a:srgbClr val="000000"/>
                </a:solidFill>
                <a:latin typeface="Montserrat Bold"/>
                <a:ea typeface="DejaVu Sans"/>
              </a:rPr>
              <a:t>Menampilkan isi / nilai variabel</a:t>
            </a:r>
            <a:endParaRPr b="0" lang="en-US" sz="4200" spc="-1" strike="noStrike">
              <a:latin typeface="Arial"/>
            </a:endParaRPr>
          </a:p>
        </p:txBody>
      </p:sp>
      <p:sp>
        <p:nvSpPr>
          <p:cNvPr id="139" name="TextBox 7"/>
          <p:cNvSpPr/>
          <p:nvPr/>
        </p:nvSpPr>
        <p:spPr>
          <a:xfrm>
            <a:off x="1028880" y="3876840"/>
            <a:ext cx="15454800" cy="2760840"/>
          </a:xfrm>
          <a:prstGeom prst="rect">
            <a:avLst/>
          </a:prstGeom>
          <a:noFill/>
          <a:ln w="0">
            <a:noFill/>
          </a:ln>
        </p:spPr>
        <p:style>
          <a:lnRef idx="0"/>
          <a:fillRef idx="0"/>
          <a:effectRef idx="0"/>
          <a:fontRef idx="minor"/>
        </p:style>
        <p:txBody>
          <a:bodyPr lIns="0" rIns="0" tIns="0" bIns="0" anchor="t">
            <a:spAutoFit/>
          </a:bodyPr>
          <a:p>
            <a:pPr algn="just">
              <a:lnSpc>
                <a:spcPts val="4348"/>
              </a:lnSpc>
              <a:buNone/>
            </a:pPr>
            <a:r>
              <a:rPr b="0" lang="en-US" sz="2500" spc="-1" strike="noStrike">
                <a:solidFill>
                  <a:srgbClr val="000000"/>
                </a:solidFill>
                <a:latin typeface="Montserrat"/>
                <a:ea typeface="DejaVu Sans"/>
              </a:rPr>
              <a:t>Ada beberapa cara, berikut 3 cara untuk menampilkan isi / nilai variabel:</a:t>
            </a:r>
            <a:endParaRPr b="0" lang="en-US" sz="2500" spc="-1" strike="noStrike">
              <a:latin typeface="Arial"/>
            </a:endParaRPr>
          </a:p>
          <a:p>
            <a:pPr algn="just">
              <a:lnSpc>
                <a:spcPts val="4348"/>
              </a:lnSpc>
              <a:buNone/>
            </a:pPr>
            <a:endParaRPr b="0" lang="en-US" sz="1800" spc="-1" strike="noStrike">
              <a:latin typeface="Arial"/>
            </a:endParaRPr>
          </a:p>
          <a:p>
            <a:pPr lvl="1" marL="539640" indent="-270000" algn="just">
              <a:lnSpc>
                <a:spcPts val="4348"/>
              </a:lnSpc>
              <a:buClr>
                <a:srgbClr val="000000"/>
              </a:buClr>
              <a:buFont typeface="Arial"/>
              <a:buChar char="•"/>
            </a:pPr>
            <a:r>
              <a:rPr b="0" lang="en-US" sz="2500" spc="-1" strike="noStrike">
                <a:solidFill>
                  <a:srgbClr val="000000"/>
                </a:solidFill>
                <a:latin typeface="Montserrat Bold"/>
                <a:ea typeface="DejaVu Sans"/>
              </a:rPr>
              <a:t>console.log()</a:t>
            </a:r>
            <a:r>
              <a:rPr b="0" lang="en-US" sz="2500" spc="-1" strike="noStrike">
                <a:solidFill>
                  <a:srgbClr val="000000"/>
                </a:solidFill>
                <a:latin typeface="Montserrat"/>
                <a:ea typeface="DejaVu Sans"/>
              </a:rPr>
              <a:t> digunakan untuk mencetak javascript dalam console ;</a:t>
            </a:r>
            <a:endParaRPr b="0" lang="en-US" sz="2500" spc="-1" strike="noStrike">
              <a:latin typeface="Arial"/>
            </a:endParaRPr>
          </a:p>
          <a:p>
            <a:pPr lvl="1" marL="539640" indent="-270000" algn="just">
              <a:lnSpc>
                <a:spcPts val="4348"/>
              </a:lnSpc>
              <a:buClr>
                <a:srgbClr val="000000"/>
              </a:buClr>
              <a:buFont typeface="Arial"/>
              <a:buChar char="•"/>
            </a:pPr>
            <a:r>
              <a:rPr b="0" lang="en-US" sz="2500" spc="-1" strike="noStrike">
                <a:solidFill>
                  <a:srgbClr val="000000"/>
                </a:solidFill>
                <a:latin typeface="Montserrat Bold"/>
                <a:ea typeface="DejaVu Sans"/>
              </a:rPr>
              <a:t>document.write()</a:t>
            </a:r>
            <a:r>
              <a:rPr b="0" lang="en-US" sz="2500" spc="-1" strike="noStrike">
                <a:solidFill>
                  <a:srgbClr val="000000"/>
                </a:solidFill>
                <a:latin typeface="Montserrat"/>
                <a:ea typeface="DejaVu Sans"/>
              </a:rPr>
              <a:t> digunakan untuk mencetak ke HTML;</a:t>
            </a:r>
            <a:endParaRPr b="0" lang="en-US" sz="2500" spc="-1" strike="noStrike">
              <a:latin typeface="Arial"/>
            </a:endParaRPr>
          </a:p>
          <a:p>
            <a:pPr lvl="1" marL="539640" indent="-270000" algn="just">
              <a:lnSpc>
                <a:spcPts val="4348"/>
              </a:lnSpc>
              <a:buClr>
                <a:srgbClr val="000000"/>
              </a:buClr>
              <a:buFont typeface="Arial"/>
              <a:buChar char="•"/>
            </a:pPr>
            <a:r>
              <a:rPr b="0" lang="en-US" sz="2500" spc="-1" strike="noStrike">
                <a:solidFill>
                  <a:srgbClr val="000000"/>
                </a:solidFill>
                <a:latin typeface="Montserrat Bold"/>
                <a:ea typeface="DejaVu Sans"/>
              </a:rPr>
              <a:t>alert()</a:t>
            </a:r>
            <a:r>
              <a:rPr b="0" lang="en-US" sz="2500" spc="-1" strike="noStrike">
                <a:solidFill>
                  <a:srgbClr val="000000"/>
                </a:solidFill>
                <a:latin typeface="Montserrat"/>
                <a:ea typeface="DejaVu Sans"/>
              </a:rPr>
              <a:t> digunakan untuk mencetak ke jendela dialog.</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0" name="Group 2"/>
          <p:cNvGrpSpPr/>
          <p:nvPr/>
        </p:nvGrpSpPr>
        <p:grpSpPr>
          <a:xfrm>
            <a:off x="0" y="-74160"/>
            <a:ext cx="18287280" cy="1973880"/>
            <a:chOff x="0" y="-74160"/>
            <a:chExt cx="18287280" cy="1973880"/>
          </a:xfrm>
        </p:grpSpPr>
        <p:sp>
          <p:nvSpPr>
            <p:cNvPr id="141"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142" name="TextBox 4"/>
            <p:cNvSpPr/>
            <p:nvPr/>
          </p:nvSpPr>
          <p:spPr>
            <a:xfrm>
              <a:off x="0" y="-74160"/>
              <a:ext cx="18287280" cy="1973880"/>
            </a:xfrm>
            <a:prstGeom prst="rect">
              <a:avLst/>
            </a:prstGeom>
            <a:noFill/>
            <a:ln w="0">
              <a:noFill/>
            </a:ln>
          </p:spPr>
          <p:style>
            <a:lnRef idx="0"/>
            <a:fillRef idx="0"/>
            <a:effectRef idx="0"/>
            <a:fontRef idx="minor"/>
          </p:style>
        </p:sp>
      </p:grpSp>
      <p:sp>
        <p:nvSpPr>
          <p:cNvPr id="143"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144" name="Freeform 6"/>
          <p:cNvSpPr/>
          <p:nvPr/>
        </p:nvSpPr>
        <p:spPr>
          <a:xfrm>
            <a:off x="1028880" y="4057920"/>
            <a:ext cx="9891360" cy="6015960"/>
          </a:xfrm>
          <a:custGeom>
            <a:avLst/>
            <a:gdLst/>
            <a:ahLst/>
            <a:rect l="l" t="t" r="r" b="b"/>
            <a:pathLst>
              <a:path w="9892006" h="6016787">
                <a:moveTo>
                  <a:pt x="0" y="0"/>
                </a:moveTo>
                <a:lnTo>
                  <a:pt x="9892006" y="0"/>
                </a:lnTo>
                <a:lnTo>
                  <a:pt x="9892006" y="6016786"/>
                </a:lnTo>
                <a:lnTo>
                  <a:pt x="0" y="6016786"/>
                </a:lnTo>
                <a:lnTo>
                  <a:pt x="0" y="0"/>
                </a:lnTo>
                <a:close/>
              </a:path>
            </a:pathLst>
          </a:custGeom>
          <a:blipFill rotWithShape="0">
            <a:blip r:embed="rId2"/>
            <a:srcRect/>
            <a:stretch/>
          </a:blipFill>
          <a:ln w="0">
            <a:noFill/>
          </a:ln>
        </p:spPr>
        <p:style>
          <a:lnRef idx="0"/>
          <a:fillRef idx="0"/>
          <a:effectRef idx="0"/>
          <a:fontRef idx="minor"/>
        </p:style>
      </p:sp>
      <p:sp>
        <p:nvSpPr>
          <p:cNvPr id="145" name="TextBox 7"/>
          <p:cNvSpPr/>
          <p:nvPr/>
        </p:nvSpPr>
        <p:spPr>
          <a:xfrm>
            <a:off x="1028880" y="2268720"/>
            <a:ext cx="14239440" cy="746280"/>
          </a:xfrm>
          <a:prstGeom prst="rect">
            <a:avLst/>
          </a:prstGeom>
          <a:noFill/>
          <a:ln w="0">
            <a:noFill/>
          </a:ln>
        </p:spPr>
        <p:style>
          <a:lnRef idx="0"/>
          <a:fillRef idx="0"/>
          <a:effectRef idx="0"/>
          <a:fontRef idx="minor"/>
        </p:style>
        <p:txBody>
          <a:bodyPr lIns="0" rIns="0" tIns="0" bIns="0" anchor="t">
            <a:spAutoFit/>
          </a:bodyPr>
          <a:p>
            <a:pPr>
              <a:lnSpc>
                <a:spcPts val="5879"/>
              </a:lnSpc>
              <a:buNone/>
            </a:pPr>
            <a:r>
              <a:rPr b="0" lang="en-US" sz="4200" spc="-1" strike="noStrike">
                <a:solidFill>
                  <a:srgbClr val="000000"/>
                </a:solidFill>
                <a:latin typeface="Montserrat Bold"/>
                <a:ea typeface="DejaVu Sans"/>
              </a:rPr>
              <a:t>Penggunaan console.log(“nama_variabel”)</a:t>
            </a:r>
            <a:endParaRPr b="0" lang="en-US" sz="4200" spc="-1" strike="noStrike">
              <a:latin typeface="Arial"/>
            </a:endParaRPr>
          </a:p>
        </p:txBody>
      </p:sp>
      <p:sp>
        <p:nvSpPr>
          <p:cNvPr id="146" name="TextBox 8"/>
          <p:cNvSpPr/>
          <p:nvPr/>
        </p:nvSpPr>
        <p:spPr>
          <a:xfrm>
            <a:off x="1028880" y="3277440"/>
            <a:ext cx="16229880" cy="426240"/>
          </a:xfrm>
          <a:prstGeom prst="rect">
            <a:avLst/>
          </a:prstGeom>
          <a:noFill/>
          <a:ln w="0">
            <a:noFill/>
          </a:ln>
        </p:spPr>
        <p:style>
          <a:lnRef idx="0"/>
          <a:fillRef idx="0"/>
          <a:effectRef idx="0"/>
          <a:fontRef idx="minor"/>
        </p:style>
        <p:txBody>
          <a:bodyPr lIns="0" rIns="0" tIns="0" bIns="0" anchor="t">
            <a:spAutoFit/>
          </a:bodyPr>
          <a:p>
            <a:pPr algn="just">
              <a:lnSpc>
                <a:spcPts val="3359"/>
              </a:lnSpc>
              <a:buNone/>
            </a:pPr>
            <a:r>
              <a:rPr b="0" lang="en-US" sz="2400" spc="-1" strike="noStrike">
                <a:solidFill>
                  <a:srgbClr val="000000"/>
                </a:solidFill>
                <a:latin typeface="Montserrat"/>
                <a:ea typeface="DejaVu Sans"/>
              </a:rPr>
              <a:t>tulis di text editor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7" name="Group 2"/>
          <p:cNvGrpSpPr/>
          <p:nvPr/>
        </p:nvGrpSpPr>
        <p:grpSpPr>
          <a:xfrm>
            <a:off x="0" y="-74160"/>
            <a:ext cx="18287280" cy="1973880"/>
            <a:chOff x="0" y="-74160"/>
            <a:chExt cx="18287280" cy="1973880"/>
          </a:xfrm>
        </p:grpSpPr>
        <p:sp>
          <p:nvSpPr>
            <p:cNvPr id="148"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149" name="TextBox 4"/>
            <p:cNvSpPr/>
            <p:nvPr/>
          </p:nvSpPr>
          <p:spPr>
            <a:xfrm>
              <a:off x="0" y="-74160"/>
              <a:ext cx="18287280" cy="1973880"/>
            </a:xfrm>
            <a:prstGeom prst="rect">
              <a:avLst/>
            </a:prstGeom>
            <a:noFill/>
            <a:ln w="0">
              <a:noFill/>
            </a:ln>
          </p:spPr>
          <p:style>
            <a:lnRef idx="0"/>
            <a:fillRef idx="0"/>
            <a:effectRef idx="0"/>
            <a:fontRef idx="minor"/>
          </p:style>
        </p:sp>
      </p:grpSp>
      <p:sp>
        <p:nvSpPr>
          <p:cNvPr id="150"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151" name="Freeform 6"/>
          <p:cNvSpPr/>
          <p:nvPr/>
        </p:nvSpPr>
        <p:spPr>
          <a:xfrm>
            <a:off x="1028880" y="2717640"/>
            <a:ext cx="8895240" cy="7356240"/>
          </a:xfrm>
          <a:custGeom>
            <a:avLst/>
            <a:gdLst/>
            <a:ahLst/>
            <a:rect l="l" t="t" r="r" b="b"/>
            <a:pathLst>
              <a:path w="8895943" h="7357092">
                <a:moveTo>
                  <a:pt x="0" y="0"/>
                </a:moveTo>
                <a:lnTo>
                  <a:pt x="8895943" y="0"/>
                </a:lnTo>
                <a:lnTo>
                  <a:pt x="8895943" y="7357091"/>
                </a:lnTo>
                <a:lnTo>
                  <a:pt x="0" y="7357091"/>
                </a:lnTo>
                <a:lnTo>
                  <a:pt x="0" y="0"/>
                </a:lnTo>
                <a:close/>
              </a:path>
            </a:pathLst>
          </a:custGeom>
          <a:blipFill rotWithShape="0">
            <a:blip r:embed="rId2"/>
            <a:srcRect/>
            <a:stretch/>
          </a:blipFill>
          <a:ln w="0">
            <a:noFill/>
          </a:ln>
        </p:spPr>
        <p:style>
          <a:lnRef idx="0"/>
          <a:fillRef idx="0"/>
          <a:effectRef idx="0"/>
          <a:fontRef idx="minor"/>
        </p:style>
      </p:sp>
      <p:sp>
        <p:nvSpPr>
          <p:cNvPr id="152" name="TextBox 7"/>
          <p:cNvSpPr/>
          <p:nvPr/>
        </p:nvSpPr>
        <p:spPr>
          <a:xfrm>
            <a:off x="1028880" y="2080800"/>
            <a:ext cx="16229880" cy="426240"/>
          </a:xfrm>
          <a:prstGeom prst="rect">
            <a:avLst/>
          </a:prstGeom>
          <a:noFill/>
          <a:ln w="0">
            <a:noFill/>
          </a:ln>
        </p:spPr>
        <p:style>
          <a:lnRef idx="0"/>
          <a:fillRef idx="0"/>
          <a:effectRef idx="0"/>
          <a:fontRef idx="minor"/>
        </p:style>
        <p:txBody>
          <a:bodyPr lIns="0" rIns="0" tIns="0" bIns="0" anchor="t">
            <a:spAutoFit/>
          </a:bodyPr>
          <a:p>
            <a:pPr algn="just">
              <a:lnSpc>
                <a:spcPts val="3359"/>
              </a:lnSpc>
              <a:buNone/>
            </a:pPr>
            <a:r>
              <a:rPr b="0" lang="en-US" sz="2400" spc="-1" strike="noStrike">
                <a:solidFill>
                  <a:srgbClr val="000000"/>
                </a:solidFill>
                <a:latin typeface="Montserrat"/>
                <a:ea typeface="DejaVu Sans"/>
              </a:rPr>
              <a:t>hasil di browser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3" name="Group 2"/>
          <p:cNvGrpSpPr/>
          <p:nvPr/>
        </p:nvGrpSpPr>
        <p:grpSpPr>
          <a:xfrm>
            <a:off x="0" y="-74160"/>
            <a:ext cx="18287280" cy="1973880"/>
            <a:chOff x="0" y="-74160"/>
            <a:chExt cx="18287280" cy="1973880"/>
          </a:xfrm>
        </p:grpSpPr>
        <p:sp>
          <p:nvSpPr>
            <p:cNvPr id="154"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155" name="TextBox 4"/>
            <p:cNvSpPr/>
            <p:nvPr/>
          </p:nvSpPr>
          <p:spPr>
            <a:xfrm>
              <a:off x="0" y="-74160"/>
              <a:ext cx="18287280" cy="1973880"/>
            </a:xfrm>
            <a:prstGeom prst="rect">
              <a:avLst/>
            </a:prstGeom>
            <a:noFill/>
            <a:ln w="0">
              <a:noFill/>
            </a:ln>
          </p:spPr>
          <p:style>
            <a:lnRef idx="0"/>
            <a:fillRef idx="0"/>
            <a:effectRef idx="0"/>
            <a:fontRef idx="minor"/>
          </p:style>
        </p:sp>
      </p:grpSp>
      <p:sp>
        <p:nvSpPr>
          <p:cNvPr id="156"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157" name="Freeform 6"/>
          <p:cNvSpPr/>
          <p:nvPr/>
        </p:nvSpPr>
        <p:spPr>
          <a:xfrm>
            <a:off x="1028880" y="3875040"/>
            <a:ext cx="9996480" cy="6198840"/>
          </a:xfrm>
          <a:custGeom>
            <a:avLst/>
            <a:gdLst/>
            <a:ahLst/>
            <a:rect l="l" t="t" r="r" b="b"/>
            <a:pathLst>
              <a:path w="9997248" h="6199707">
                <a:moveTo>
                  <a:pt x="0" y="0"/>
                </a:moveTo>
                <a:lnTo>
                  <a:pt x="9997248" y="0"/>
                </a:lnTo>
                <a:lnTo>
                  <a:pt x="9997248" y="6199706"/>
                </a:lnTo>
                <a:lnTo>
                  <a:pt x="0" y="6199706"/>
                </a:lnTo>
                <a:lnTo>
                  <a:pt x="0" y="0"/>
                </a:lnTo>
                <a:close/>
              </a:path>
            </a:pathLst>
          </a:custGeom>
          <a:blipFill rotWithShape="0">
            <a:blip r:embed="rId2"/>
            <a:srcRect/>
            <a:stretch/>
          </a:blipFill>
          <a:ln w="0">
            <a:noFill/>
          </a:ln>
        </p:spPr>
        <p:style>
          <a:lnRef idx="0"/>
          <a:fillRef idx="0"/>
          <a:effectRef idx="0"/>
          <a:fontRef idx="minor"/>
        </p:style>
      </p:sp>
      <p:sp>
        <p:nvSpPr>
          <p:cNvPr id="158" name="TextBox 7"/>
          <p:cNvSpPr/>
          <p:nvPr/>
        </p:nvSpPr>
        <p:spPr>
          <a:xfrm>
            <a:off x="1028880" y="2268720"/>
            <a:ext cx="14239440" cy="1492920"/>
          </a:xfrm>
          <a:prstGeom prst="rect">
            <a:avLst/>
          </a:prstGeom>
          <a:noFill/>
          <a:ln w="0">
            <a:noFill/>
          </a:ln>
        </p:spPr>
        <p:style>
          <a:lnRef idx="0"/>
          <a:fillRef idx="0"/>
          <a:effectRef idx="0"/>
          <a:fontRef idx="minor"/>
        </p:style>
        <p:txBody>
          <a:bodyPr lIns="0" rIns="0" tIns="0" bIns="0" anchor="t">
            <a:spAutoFit/>
          </a:bodyPr>
          <a:p>
            <a:pPr>
              <a:lnSpc>
                <a:spcPts val="5879"/>
              </a:lnSpc>
              <a:buNone/>
            </a:pPr>
            <a:r>
              <a:rPr b="0" lang="en-US" sz="4200" spc="-1" strike="noStrike">
                <a:solidFill>
                  <a:srgbClr val="000000"/>
                </a:solidFill>
                <a:latin typeface="Montserrat Bold"/>
                <a:ea typeface="DejaVu Sans"/>
              </a:rPr>
              <a:t>Penggunaan document.write pada Javascript</a:t>
            </a:r>
            <a:endParaRPr b="0" lang="en-US" sz="4200" spc="-1" strike="noStrike">
              <a:latin typeface="Arial"/>
            </a:endParaRPr>
          </a:p>
          <a:p>
            <a:pPr>
              <a:lnSpc>
                <a:spcPts val="5879"/>
              </a:lnSpc>
              <a:buNone/>
            </a:pPr>
            <a:endParaRPr b="0" lang="en-US" sz="1800" spc="-1" strike="noStrike">
              <a:latin typeface="Arial"/>
            </a:endParaRPr>
          </a:p>
        </p:txBody>
      </p:sp>
      <p:sp>
        <p:nvSpPr>
          <p:cNvPr id="159" name="TextBox 8"/>
          <p:cNvSpPr/>
          <p:nvPr/>
        </p:nvSpPr>
        <p:spPr>
          <a:xfrm>
            <a:off x="1028880" y="3277440"/>
            <a:ext cx="16229880" cy="426240"/>
          </a:xfrm>
          <a:prstGeom prst="rect">
            <a:avLst/>
          </a:prstGeom>
          <a:noFill/>
          <a:ln w="0">
            <a:noFill/>
          </a:ln>
        </p:spPr>
        <p:style>
          <a:lnRef idx="0"/>
          <a:fillRef idx="0"/>
          <a:effectRef idx="0"/>
          <a:fontRef idx="minor"/>
        </p:style>
        <p:txBody>
          <a:bodyPr lIns="0" rIns="0" tIns="0" bIns="0" anchor="t">
            <a:spAutoFit/>
          </a:bodyPr>
          <a:p>
            <a:pPr algn="just">
              <a:lnSpc>
                <a:spcPts val="3359"/>
              </a:lnSpc>
              <a:buNone/>
            </a:pPr>
            <a:r>
              <a:rPr b="0" lang="en-US" sz="2400" spc="-1" strike="noStrike">
                <a:solidFill>
                  <a:srgbClr val="000000"/>
                </a:solidFill>
                <a:latin typeface="Montserrat"/>
                <a:ea typeface="DejaVu Sans"/>
              </a:rPr>
              <a:t>tulis di text editor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0" name="Group 2"/>
          <p:cNvGrpSpPr/>
          <p:nvPr/>
        </p:nvGrpSpPr>
        <p:grpSpPr>
          <a:xfrm>
            <a:off x="0" y="-74160"/>
            <a:ext cx="18287280" cy="1973880"/>
            <a:chOff x="0" y="-74160"/>
            <a:chExt cx="18287280" cy="1973880"/>
          </a:xfrm>
        </p:grpSpPr>
        <p:sp>
          <p:nvSpPr>
            <p:cNvPr id="161"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162" name="TextBox 4"/>
            <p:cNvSpPr/>
            <p:nvPr/>
          </p:nvSpPr>
          <p:spPr>
            <a:xfrm>
              <a:off x="0" y="-74160"/>
              <a:ext cx="18287280" cy="1973880"/>
            </a:xfrm>
            <a:prstGeom prst="rect">
              <a:avLst/>
            </a:prstGeom>
            <a:noFill/>
            <a:ln w="0">
              <a:noFill/>
            </a:ln>
          </p:spPr>
          <p:style>
            <a:lnRef idx="0"/>
            <a:fillRef idx="0"/>
            <a:effectRef idx="0"/>
            <a:fontRef idx="minor"/>
          </p:style>
        </p:sp>
      </p:grpSp>
      <p:sp>
        <p:nvSpPr>
          <p:cNvPr id="163"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164" name="Freeform 6"/>
          <p:cNvSpPr/>
          <p:nvPr/>
        </p:nvSpPr>
        <p:spPr>
          <a:xfrm>
            <a:off x="1005840" y="2696040"/>
            <a:ext cx="9974520" cy="7175160"/>
          </a:xfrm>
          <a:custGeom>
            <a:avLst/>
            <a:gdLst/>
            <a:ahLst/>
            <a:rect l="l" t="t" r="r" b="b"/>
            <a:pathLst>
              <a:path w="9975419" h="7175993">
                <a:moveTo>
                  <a:pt x="0" y="0"/>
                </a:moveTo>
                <a:lnTo>
                  <a:pt x="9975419" y="0"/>
                </a:lnTo>
                <a:lnTo>
                  <a:pt x="9975419" y="7175993"/>
                </a:lnTo>
                <a:lnTo>
                  <a:pt x="0" y="7175993"/>
                </a:lnTo>
                <a:lnTo>
                  <a:pt x="0" y="0"/>
                </a:lnTo>
                <a:close/>
              </a:path>
            </a:pathLst>
          </a:custGeom>
          <a:blipFill rotWithShape="0">
            <a:blip r:embed="rId2"/>
            <a:srcRect/>
            <a:stretch/>
          </a:blipFill>
          <a:ln w="0">
            <a:noFill/>
          </a:ln>
        </p:spPr>
        <p:style>
          <a:lnRef idx="0"/>
          <a:fillRef idx="0"/>
          <a:effectRef idx="0"/>
          <a:fontRef idx="minor"/>
        </p:style>
      </p:sp>
      <p:sp>
        <p:nvSpPr>
          <p:cNvPr id="165" name="TextBox 7"/>
          <p:cNvSpPr/>
          <p:nvPr/>
        </p:nvSpPr>
        <p:spPr>
          <a:xfrm>
            <a:off x="1028880" y="2080800"/>
            <a:ext cx="16229880" cy="426240"/>
          </a:xfrm>
          <a:prstGeom prst="rect">
            <a:avLst/>
          </a:prstGeom>
          <a:noFill/>
          <a:ln w="0">
            <a:noFill/>
          </a:ln>
        </p:spPr>
        <p:style>
          <a:lnRef idx="0"/>
          <a:fillRef idx="0"/>
          <a:effectRef idx="0"/>
          <a:fontRef idx="minor"/>
        </p:style>
        <p:txBody>
          <a:bodyPr lIns="0" rIns="0" tIns="0" bIns="0" anchor="t">
            <a:spAutoFit/>
          </a:bodyPr>
          <a:p>
            <a:pPr algn="just">
              <a:lnSpc>
                <a:spcPts val="3359"/>
              </a:lnSpc>
              <a:buNone/>
            </a:pPr>
            <a:r>
              <a:rPr b="0" lang="en-US" sz="2400" spc="-1" strike="noStrike">
                <a:solidFill>
                  <a:srgbClr val="000000"/>
                </a:solidFill>
                <a:latin typeface="Montserrat"/>
                <a:ea typeface="DejaVu Sans"/>
              </a:rPr>
              <a:t>hasil di browser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0" name="Group 2"/>
          <p:cNvGrpSpPr/>
          <p:nvPr/>
        </p:nvGrpSpPr>
        <p:grpSpPr>
          <a:xfrm>
            <a:off x="0" y="-74160"/>
            <a:ext cx="18287280" cy="1973880"/>
            <a:chOff x="0" y="-74160"/>
            <a:chExt cx="18287280" cy="1973880"/>
          </a:xfrm>
        </p:grpSpPr>
        <p:sp>
          <p:nvSpPr>
            <p:cNvPr id="51"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52" name="TextBox 4"/>
            <p:cNvSpPr/>
            <p:nvPr/>
          </p:nvSpPr>
          <p:spPr>
            <a:xfrm>
              <a:off x="0" y="-74160"/>
              <a:ext cx="18287280" cy="1973880"/>
            </a:xfrm>
            <a:prstGeom prst="rect">
              <a:avLst/>
            </a:prstGeom>
            <a:noFill/>
            <a:ln w="0">
              <a:noFill/>
            </a:ln>
          </p:spPr>
          <p:style>
            <a:lnRef idx="0"/>
            <a:fillRef idx="0"/>
            <a:effectRef idx="0"/>
            <a:fontRef idx="minor"/>
          </p:style>
        </p:sp>
      </p:grpSp>
      <p:sp>
        <p:nvSpPr>
          <p:cNvPr id="53" name="TextBox 5"/>
          <p:cNvSpPr/>
          <p:nvPr/>
        </p:nvSpPr>
        <p:spPr>
          <a:xfrm>
            <a:off x="1066680" y="2991240"/>
            <a:ext cx="10071720" cy="746280"/>
          </a:xfrm>
          <a:prstGeom prst="rect">
            <a:avLst/>
          </a:prstGeom>
          <a:noFill/>
          <a:ln w="0">
            <a:noFill/>
          </a:ln>
        </p:spPr>
        <p:style>
          <a:lnRef idx="0"/>
          <a:fillRef idx="0"/>
          <a:effectRef idx="0"/>
          <a:fontRef idx="minor"/>
        </p:style>
        <p:txBody>
          <a:bodyPr lIns="0" rIns="0" tIns="0" bIns="0" anchor="t">
            <a:spAutoFit/>
          </a:bodyPr>
          <a:p>
            <a:pPr>
              <a:lnSpc>
                <a:spcPts val="5879"/>
              </a:lnSpc>
              <a:buNone/>
            </a:pPr>
            <a:r>
              <a:rPr b="0" lang="en-US" sz="4200" spc="-1" strike="noStrike">
                <a:solidFill>
                  <a:srgbClr val="000000"/>
                </a:solidFill>
                <a:latin typeface="Montserrat Bold"/>
                <a:ea typeface="DejaVu Sans"/>
              </a:rPr>
              <a:t>Apa itu Javascript?</a:t>
            </a:r>
            <a:endParaRPr b="0" lang="en-US" sz="4200" spc="-1" strike="noStrike">
              <a:latin typeface="Arial"/>
            </a:endParaRPr>
          </a:p>
        </p:txBody>
      </p:sp>
      <p:sp>
        <p:nvSpPr>
          <p:cNvPr id="54" name="Freeform 6"/>
          <p:cNvSpPr/>
          <p:nvPr/>
        </p:nvSpPr>
        <p:spPr>
          <a:xfrm>
            <a:off x="16760520" y="879372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55" name="TextBox 7"/>
          <p:cNvSpPr/>
          <p:nvPr/>
        </p:nvSpPr>
        <p:spPr>
          <a:xfrm>
            <a:off x="1066680" y="4194720"/>
            <a:ext cx="16229880" cy="2374200"/>
          </a:xfrm>
          <a:prstGeom prst="rect">
            <a:avLst/>
          </a:prstGeom>
          <a:noFill/>
          <a:ln w="0">
            <a:noFill/>
          </a:ln>
        </p:spPr>
        <p:style>
          <a:lnRef idx="0"/>
          <a:fillRef idx="0"/>
          <a:effectRef idx="0"/>
          <a:fontRef idx="minor"/>
        </p:style>
        <p:txBody>
          <a:bodyPr lIns="0" rIns="0" tIns="0" bIns="0" anchor="t">
            <a:spAutoFit/>
          </a:bodyPr>
          <a:p>
            <a:pPr algn="just">
              <a:lnSpc>
                <a:spcPts val="4674"/>
              </a:lnSpc>
              <a:buNone/>
            </a:pPr>
            <a:r>
              <a:rPr b="0" lang="en-US" sz="2500" spc="-1" strike="noStrike">
                <a:solidFill>
                  <a:srgbClr val="000000"/>
                </a:solidFill>
                <a:latin typeface="Montserrat"/>
                <a:ea typeface="DejaVu Sans"/>
              </a:rPr>
              <a:t>Javascript adalah bahasa pemrograman yang digunakan untuk membuat webiste menjadi lebih dinamis dan interaktif. Kalau sebelumnya kamu hanya mengenal HTML dan CSS, nah sekarang kita jadi tahu bahwa JavaScript dapat meningkatkan fungsionalitas pada halaman web. Bahkan dengan JavaScript ini kita bisa membuat aplikasi, tools, atau bahkan game pada web.</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6" name="Group 2"/>
          <p:cNvGrpSpPr/>
          <p:nvPr/>
        </p:nvGrpSpPr>
        <p:grpSpPr>
          <a:xfrm>
            <a:off x="0" y="-74160"/>
            <a:ext cx="18287280" cy="1973880"/>
            <a:chOff x="0" y="-74160"/>
            <a:chExt cx="18287280" cy="1973880"/>
          </a:xfrm>
        </p:grpSpPr>
        <p:sp>
          <p:nvSpPr>
            <p:cNvPr id="167"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168" name="TextBox 4"/>
            <p:cNvSpPr/>
            <p:nvPr/>
          </p:nvSpPr>
          <p:spPr>
            <a:xfrm>
              <a:off x="0" y="-74160"/>
              <a:ext cx="18287280" cy="1973880"/>
            </a:xfrm>
            <a:prstGeom prst="rect">
              <a:avLst/>
            </a:prstGeom>
            <a:noFill/>
            <a:ln w="0">
              <a:noFill/>
            </a:ln>
          </p:spPr>
          <p:style>
            <a:lnRef idx="0"/>
            <a:fillRef idx="0"/>
            <a:effectRef idx="0"/>
            <a:fontRef idx="minor"/>
          </p:style>
        </p:sp>
      </p:grpSp>
      <p:sp>
        <p:nvSpPr>
          <p:cNvPr id="169"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170" name="Freeform 6"/>
          <p:cNvSpPr/>
          <p:nvPr/>
        </p:nvSpPr>
        <p:spPr>
          <a:xfrm>
            <a:off x="1028880" y="3843360"/>
            <a:ext cx="10401840" cy="6230520"/>
          </a:xfrm>
          <a:custGeom>
            <a:avLst/>
            <a:gdLst/>
            <a:ahLst/>
            <a:rect l="l" t="t" r="r" b="b"/>
            <a:pathLst>
              <a:path w="10402514" h="6231209">
                <a:moveTo>
                  <a:pt x="0" y="0"/>
                </a:moveTo>
                <a:lnTo>
                  <a:pt x="10402514" y="0"/>
                </a:lnTo>
                <a:lnTo>
                  <a:pt x="10402514" y="6231208"/>
                </a:lnTo>
                <a:lnTo>
                  <a:pt x="0" y="6231208"/>
                </a:lnTo>
                <a:lnTo>
                  <a:pt x="0" y="0"/>
                </a:lnTo>
                <a:close/>
              </a:path>
            </a:pathLst>
          </a:custGeom>
          <a:blipFill rotWithShape="0">
            <a:blip r:embed="rId2"/>
            <a:srcRect/>
            <a:stretch/>
          </a:blipFill>
          <a:ln w="0">
            <a:noFill/>
          </a:ln>
        </p:spPr>
        <p:style>
          <a:lnRef idx="0"/>
          <a:fillRef idx="0"/>
          <a:effectRef idx="0"/>
          <a:fontRef idx="minor"/>
        </p:style>
      </p:sp>
      <p:sp>
        <p:nvSpPr>
          <p:cNvPr id="171" name="TextBox 7"/>
          <p:cNvSpPr/>
          <p:nvPr/>
        </p:nvSpPr>
        <p:spPr>
          <a:xfrm>
            <a:off x="1028880" y="2268720"/>
            <a:ext cx="14239440" cy="1492920"/>
          </a:xfrm>
          <a:prstGeom prst="rect">
            <a:avLst/>
          </a:prstGeom>
          <a:noFill/>
          <a:ln w="0">
            <a:noFill/>
          </a:ln>
        </p:spPr>
        <p:style>
          <a:lnRef idx="0"/>
          <a:fillRef idx="0"/>
          <a:effectRef idx="0"/>
          <a:fontRef idx="minor"/>
        </p:style>
        <p:txBody>
          <a:bodyPr lIns="0" rIns="0" tIns="0" bIns="0" anchor="t">
            <a:spAutoFit/>
          </a:bodyPr>
          <a:p>
            <a:pPr>
              <a:lnSpc>
                <a:spcPts val="5879"/>
              </a:lnSpc>
              <a:buNone/>
            </a:pPr>
            <a:r>
              <a:rPr b="0" lang="en-US" sz="4200" spc="-1" strike="noStrike">
                <a:solidFill>
                  <a:srgbClr val="000000"/>
                </a:solidFill>
                <a:latin typeface="Montserrat Bold"/>
                <a:ea typeface="DejaVu Sans"/>
              </a:rPr>
              <a:t>Penggunaan alert() pada Javascript</a:t>
            </a:r>
            <a:endParaRPr b="0" lang="en-US" sz="4200" spc="-1" strike="noStrike">
              <a:latin typeface="Arial"/>
            </a:endParaRPr>
          </a:p>
          <a:p>
            <a:pPr>
              <a:lnSpc>
                <a:spcPts val="5879"/>
              </a:lnSpc>
              <a:buNone/>
            </a:pPr>
            <a:endParaRPr b="0" lang="en-US" sz="1800" spc="-1" strike="noStrike">
              <a:latin typeface="Arial"/>
            </a:endParaRPr>
          </a:p>
        </p:txBody>
      </p:sp>
      <p:sp>
        <p:nvSpPr>
          <p:cNvPr id="172" name="TextBox 8"/>
          <p:cNvSpPr/>
          <p:nvPr/>
        </p:nvSpPr>
        <p:spPr>
          <a:xfrm>
            <a:off x="1028880" y="3277440"/>
            <a:ext cx="16229880" cy="426240"/>
          </a:xfrm>
          <a:prstGeom prst="rect">
            <a:avLst/>
          </a:prstGeom>
          <a:noFill/>
          <a:ln w="0">
            <a:noFill/>
          </a:ln>
        </p:spPr>
        <p:style>
          <a:lnRef idx="0"/>
          <a:fillRef idx="0"/>
          <a:effectRef idx="0"/>
          <a:fontRef idx="minor"/>
        </p:style>
        <p:txBody>
          <a:bodyPr lIns="0" rIns="0" tIns="0" bIns="0" anchor="t">
            <a:spAutoFit/>
          </a:bodyPr>
          <a:p>
            <a:pPr algn="just">
              <a:lnSpc>
                <a:spcPts val="3359"/>
              </a:lnSpc>
              <a:buNone/>
            </a:pPr>
            <a:r>
              <a:rPr b="0" lang="en-US" sz="2400" spc="-1" strike="noStrike">
                <a:solidFill>
                  <a:srgbClr val="000000"/>
                </a:solidFill>
                <a:latin typeface="Montserrat"/>
                <a:ea typeface="DejaVu Sans"/>
              </a:rPr>
              <a:t>tulis di text editor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3" name="Group 2"/>
          <p:cNvGrpSpPr/>
          <p:nvPr/>
        </p:nvGrpSpPr>
        <p:grpSpPr>
          <a:xfrm>
            <a:off x="0" y="-74160"/>
            <a:ext cx="18287280" cy="1973880"/>
            <a:chOff x="0" y="-74160"/>
            <a:chExt cx="18287280" cy="1973880"/>
          </a:xfrm>
        </p:grpSpPr>
        <p:sp>
          <p:nvSpPr>
            <p:cNvPr id="174"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175" name="TextBox 4"/>
            <p:cNvSpPr/>
            <p:nvPr/>
          </p:nvSpPr>
          <p:spPr>
            <a:xfrm>
              <a:off x="0" y="-74160"/>
              <a:ext cx="18287280" cy="1973880"/>
            </a:xfrm>
            <a:prstGeom prst="rect">
              <a:avLst/>
            </a:prstGeom>
            <a:noFill/>
            <a:ln w="0">
              <a:noFill/>
            </a:ln>
          </p:spPr>
          <p:style>
            <a:lnRef idx="0"/>
            <a:fillRef idx="0"/>
            <a:effectRef idx="0"/>
            <a:fontRef idx="minor"/>
          </p:style>
        </p:sp>
      </p:grpSp>
      <p:sp>
        <p:nvSpPr>
          <p:cNvPr id="176"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177" name="Freeform 6"/>
          <p:cNvSpPr/>
          <p:nvPr/>
        </p:nvSpPr>
        <p:spPr>
          <a:xfrm>
            <a:off x="1028880" y="2696040"/>
            <a:ext cx="14397840" cy="6945120"/>
          </a:xfrm>
          <a:custGeom>
            <a:avLst/>
            <a:gdLst/>
            <a:ahLst/>
            <a:rect l="l" t="t" r="r" b="b"/>
            <a:pathLst>
              <a:path w="14398653" h="6945910">
                <a:moveTo>
                  <a:pt x="0" y="0"/>
                </a:moveTo>
                <a:lnTo>
                  <a:pt x="14398653" y="0"/>
                </a:lnTo>
                <a:lnTo>
                  <a:pt x="14398653" y="6945910"/>
                </a:lnTo>
                <a:lnTo>
                  <a:pt x="0" y="6945910"/>
                </a:lnTo>
                <a:lnTo>
                  <a:pt x="0" y="0"/>
                </a:lnTo>
                <a:close/>
              </a:path>
            </a:pathLst>
          </a:custGeom>
          <a:blipFill rotWithShape="0">
            <a:blip r:embed="rId2"/>
            <a:srcRect/>
            <a:stretch/>
          </a:blipFill>
          <a:ln w="0">
            <a:noFill/>
          </a:ln>
        </p:spPr>
        <p:style>
          <a:lnRef idx="0"/>
          <a:fillRef idx="0"/>
          <a:effectRef idx="0"/>
          <a:fontRef idx="minor"/>
        </p:style>
      </p:sp>
      <p:sp>
        <p:nvSpPr>
          <p:cNvPr id="178" name="TextBox 7"/>
          <p:cNvSpPr/>
          <p:nvPr/>
        </p:nvSpPr>
        <p:spPr>
          <a:xfrm>
            <a:off x="1028880" y="2080800"/>
            <a:ext cx="16229880" cy="426240"/>
          </a:xfrm>
          <a:prstGeom prst="rect">
            <a:avLst/>
          </a:prstGeom>
          <a:noFill/>
          <a:ln w="0">
            <a:noFill/>
          </a:ln>
        </p:spPr>
        <p:style>
          <a:lnRef idx="0"/>
          <a:fillRef idx="0"/>
          <a:effectRef idx="0"/>
          <a:fontRef idx="minor"/>
        </p:style>
        <p:txBody>
          <a:bodyPr lIns="0" rIns="0" tIns="0" bIns="0" anchor="t">
            <a:spAutoFit/>
          </a:bodyPr>
          <a:p>
            <a:pPr algn="just">
              <a:lnSpc>
                <a:spcPts val="3359"/>
              </a:lnSpc>
              <a:buNone/>
            </a:pPr>
            <a:r>
              <a:rPr b="0" lang="en-US" sz="2400" spc="-1" strike="noStrike">
                <a:solidFill>
                  <a:srgbClr val="000000"/>
                </a:solidFill>
                <a:latin typeface="Montserrat"/>
                <a:ea typeface="DejaVu Sans"/>
              </a:rPr>
              <a:t>hasil di browser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9" name="Group 2"/>
          <p:cNvGrpSpPr/>
          <p:nvPr/>
        </p:nvGrpSpPr>
        <p:grpSpPr>
          <a:xfrm>
            <a:off x="0" y="-74160"/>
            <a:ext cx="18287280" cy="1973880"/>
            <a:chOff x="0" y="-74160"/>
            <a:chExt cx="18287280" cy="1973880"/>
          </a:xfrm>
        </p:grpSpPr>
        <p:sp>
          <p:nvSpPr>
            <p:cNvPr id="180"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181" name="TextBox 4"/>
            <p:cNvSpPr/>
            <p:nvPr/>
          </p:nvSpPr>
          <p:spPr>
            <a:xfrm>
              <a:off x="0" y="-74160"/>
              <a:ext cx="18287280" cy="1973880"/>
            </a:xfrm>
            <a:prstGeom prst="rect">
              <a:avLst/>
            </a:prstGeom>
            <a:noFill/>
            <a:ln w="0">
              <a:noFill/>
            </a:ln>
          </p:spPr>
          <p:style>
            <a:lnRef idx="0"/>
            <a:fillRef idx="0"/>
            <a:effectRef idx="0"/>
            <a:fontRef idx="minor"/>
          </p:style>
        </p:sp>
      </p:grpSp>
      <p:sp>
        <p:nvSpPr>
          <p:cNvPr id="182"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183" name="TextBox 6"/>
          <p:cNvSpPr/>
          <p:nvPr/>
        </p:nvSpPr>
        <p:spPr>
          <a:xfrm>
            <a:off x="1028880" y="4572000"/>
            <a:ext cx="14239440" cy="1066320"/>
          </a:xfrm>
          <a:prstGeom prst="rect">
            <a:avLst/>
          </a:prstGeom>
          <a:noFill/>
          <a:ln w="0">
            <a:noFill/>
          </a:ln>
        </p:spPr>
        <p:style>
          <a:lnRef idx="0"/>
          <a:fillRef idx="0"/>
          <a:effectRef idx="0"/>
          <a:fontRef idx="minor"/>
        </p:style>
        <p:txBody>
          <a:bodyPr lIns="0" rIns="0" tIns="0" bIns="0" anchor="t">
            <a:spAutoFit/>
          </a:bodyPr>
          <a:p>
            <a:pPr>
              <a:lnSpc>
                <a:spcPts val="8399"/>
              </a:lnSpc>
              <a:buNone/>
            </a:pPr>
            <a:r>
              <a:rPr b="0" lang="en-US" sz="6000" spc="-1" strike="noStrike">
                <a:solidFill>
                  <a:srgbClr val="000000"/>
                </a:solidFill>
                <a:latin typeface="Montserrat Bold"/>
                <a:ea typeface="DejaVu Sans"/>
              </a:rPr>
              <a:t>Tipe Data</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4" name="Group 2"/>
          <p:cNvGrpSpPr/>
          <p:nvPr/>
        </p:nvGrpSpPr>
        <p:grpSpPr>
          <a:xfrm>
            <a:off x="0" y="-74160"/>
            <a:ext cx="18287280" cy="1973880"/>
            <a:chOff x="0" y="-74160"/>
            <a:chExt cx="18287280" cy="1973880"/>
          </a:xfrm>
        </p:grpSpPr>
        <p:sp>
          <p:nvSpPr>
            <p:cNvPr id="185"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186" name="TextBox 4"/>
            <p:cNvSpPr/>
            <p:nvPr/>
          </p:nvSpPr>
          <p:spPr>
            <a:xfrm>
              <a:off x="0" y="-74160"/>
              <a:ext cx="18287280" cy="1973880"/>
            </a:xfrm>
            <a:prstGeom prst="rect">
              <a:avLst/>
            </a:prstGeom>
            <a:noFill/>
            <a:ln w="0">
              <a:noFill/>
            </a:ln>
          </p:spPr>
          <p:style>
            <a:lnRef idx="0"/>
            <a:fillRef idx="0"/>
            <a:effectRef idx="0"/>
            <a:fontRef idx="minor"/>
          </p:style>
        </p:sp>
      </p:grpSp>
      <p:sp>
        <p:nvSpPr>
          <p:cNvPr id="187"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188" name="TextBox 6"/>
          <p:cNvSpPr/>
          <p:nvPr/>
        </p:nvSpPr>
        <p:spPr>
          <a:xfrm>
            <a:off x="1028880" y="3681000"/>
            <a:ext cx="14239440" cy="799560"/>
          </a:xfrm>
          <a:prstGeom prst="rect">
            <a:avLst/>
          </a:prstGeom>
          <a:noFill/>
          <a:ln w="0">
            <a:noFill/>
          </a:ln>
        </p:spPr>
        <p:style>
          <a:lnRef idx="0"/>
          <a:fillRef idx="0"/>
          <a:effectRef idx="0"/>
          <a:fontRef idx="minor"/>
        </p:style>
        <p:txBody>
          <a:bodyPr lIns="0" rIns="0" tIns="0" bIns="0" anchor="t">
            <a:spAutoFit/>
          </a:bodyPr>
          <a:p>
            <a:pPr>
              <a:lnSpc>
                <a:spcPts val="6299"/>
              </a:lnSpc>
              <a:buNone/>
            </a:pPr>
            <a:r>
              <a:rPr b="0" lang="en-US" sz="4500" spc="-1" strike="noStrike">
                <a:solidFill>
                  <a:srgbClr val="000000"/>
                </a:solidFill>
                <a:latin typeface="Montserrat Bold"/>
                <a:ea typeface="DejaVu Sans"/>
              </a:rPr>
              <a:t>Tipe Data</a:t>
            </a:r>
            <a:endParaRPr b="0" lang="en-US" sz="4500" spc="-1" strike="noStrike">
              <a:latin typeface="Arial"/>
            </a:endParaRPr>
          </a:p>
        </p:txBody>
      </p:sp>
      <p:sp>
        <p:nvSpPr>
          <p:cNvPr id="189" name="TextBox 7"/>
          <p:cNvSpPr/>
          <p:nvPr/>
        </p:nvSpPr>
        <p:spPr>
          <a:xfrm>
            <a:off x="1028880" y="4747320"/>
            <a:ext cx="16229880" cy="426240"/>
          </a:xfrm>
          <a:prstGeom prst="rect">
            <a:avLst/>
          </a:prstGeom>
          <a:noFill/>
          <a:ln w="0">
            <a:noFill/>
          </a:ln>
        </p:spPr>
        <p:style>
          <a:lnRef idx="0"/>
          <a:fillRef idx="0"/>
          <a:effectRef idx="0"/>
          <a:fontRef idx="minor"/>
        </p:style>
        <p:txBody>
          <a:bodyPr lIns="0" rIns="0" tIns="0" bIns="0" anchor="t">
            <a:spAutoFit/>
          </a:bodyPr>
          <a:p>
            <a:pPr algn="just">
              <a:lnSpc>
                <a:spcPts val="3359"/>
              </a:lnSpc>
              <a:buNone/>
            </a:pPr>
            <a:r>
              <a:rPr b="0" lang="en-US" sz="2400" spc="-1" strike="noStrike">
                <a:solidFill>
                  <a:srgbClr val="000000"/>
                </a:solidFill>
                <a:latin typeface="Montserrat"/>
                <a:ea typeface="DejaVu Sans"/>
              </a:rPr>
              <a:t>merupakan variasi data yang diatur pada variabel.</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0" name="Group 2"/>
          <p:cNvGrpSpPr/>
          <p:nvPr/>
        </p:nvGrpSpPr>
        <p:grpSpPr>
          <a:xfrm>
            <a:off x="0" y="-74160"/>
            <a:ext cx="18287280" cy="1973880"/>
            <a:chOff x="0" y="-74160"/>
            <a:chExt cx="18287280" cy="1973880"/>
          </a:xfrm>
        </p:grpSpPr>
        <p:sp>
          <p:nvSpPr>
            <p:cNvPr id="191"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192" name="TextBox 4"/>
            <p:cNvSpPr/>
            <p:nvPr/>
          </p:nvSpPr>
          <p:spPr>
            <a:xfrm>
              <a:off x="0" y="-74160"/>
              <a:ext cx="18287280" cy="1973880"/>
            </a:xfrm>
            <a:prstGeom prst="rect">
              <a:avLst/>
            </a:prstGeom>
            <a:noFill/>
            <a:ln w="0">
              <a:noFill/>
            </a:ln>
          </p:spPr>
          <p:style>
            <a:lnRef idx="0"/>
            <a:fillRef idx="0"/>
            <a:effectRef idx="0"/>
            <a:fontRef idx="minor"/>
          </p:style>
        </p:sp>
      </p:grpSp>
      <p:sp>
        <p:nvSpPr>
          <p:cNvPr id="193"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194" name="Freeform 6"/>
          <p:cNvSpPr/>
          <p:nvPr/>
        </p:nvSpPr>
        <p:spPr>
          <a:xfrm>
            <a:off x="1398240" y="4618080"/>
            <a:ext cx="6749640" cy="1050120"/>
          </a:xfrm>
          <a:custGeom>
            <a:avLst/>
            <a:gdLst/>
            <a:ahLst/>
            <a:rect l="l" t="t" r="r" b="b"/>
            <a:pathLst>
              <a:path w="6750447" h="1050861">
                <a:moveTo>
                  <a:pt x="0" y="0"/>
                </a:moveTo>
                <a:lnTo>
                  <a:pt x="6750448" y="0"/>
                </a:lnTo>
                <a:lnTo>
                  <a:pt x="6750448" y="1050862"/>
                </a:lnTo>
                <a:lnTo>
                  <a:pt x="0" y="1050862"/>
                </a:lnTo>
                <a:lnTo>
                  <a:pt x="0" y="0"/>
                </a:lnTo>
                <a:close/>
              </a:path>
            </a:pathLst>
          </a:custGeom>
          <a:blipFill rotWithShape="0">
            <a:blip r:embed="rId2"/>
            <a:srcRect/>
            <a:stretch/>
          </a:blipFill>
          <a:ln w="0">
            <a:noFill/>
          </a:ln>
        </p:spPr>
        <p:style>
          <a:lnRef idx="0"/>
          <a:fillRef idx="0"/>
          <a:effectRef idx="0"/>
          <a:fontRef idx="minor"/>
        </p:style>
      </p:sp>
      <p:sp>
        <p:nvSpPr>
          <p:cNvPr id="195" name="Freeform 7"/>
          <p:cNvSpPr/>
          <p:nvPr/>
        </p:nvSpPr>
        <p:spPr>
          <a:xfrm>
            <a:off x="1630080" y="6900840"/>
            <a:ext cx="3385080" cy="863280"/>
          </a:xfrm>
          <a:custGeom>
            <a:avLst/>
            <a:gdLst/>
            <a:ahLst/>
            <a:rect l="l" t="t" r="r" b="b"/>
            <a:pathLst>
              <a:path w="3385947" h="864122">
                <a:moveTo>
                  <a:pt x="0" y="0"/>
                </a:moveTo>
                <a:lnTo>
                  <a:pt x="3385947" y="0"/>
                </a:lnTo>
                <a:lnTo>
                  <a:pt x="3385947" y="864122"/>
                </a:lnTo>
                <a:lnTo>
                  <a:pt x="0" y="864122"/>
                </a:lnTo>
                <a:lnTo>
                  <a:pt x="0" y="0"/>
                </a:lnTo>
                <a:close/>
              </a:path>
            </a:pathLst>
          </a:custGeom>
          <a:blipFill rotWithShape="0">
            <a:blip r:embed="rId3"/>
            <a:srcRect/>
            <a:stretch/>
          </a:blipFill>
          <a:ln w="0">
            <a:noFill/>
          </a:ln>
        </p:spPr>
        <p:style>
          <a:lnRef idx="0"/>
          <a:fillRef idx="0"/>
          <a:effectRef idx="0"/>
          <a:fontRef idx="minor"/>
        </p:style>
      </p:sp>
      <p:sp>
        <p:nvSpPr>
          <p:cNvPr id="196" name="Freeform 8"/>
          <p:cNvSpPr/>
          <p:nvPr/>
        </p:nvSpPr>
        <p:spPr>
          <a:xfrm>
            <a:off x="1630080" y="8993880"/>
            <a:ext cx="4892400" cy="1086480"/>
          </a:xfrm>
          <a:custGeom>
            <a:avLst/>
            <a:gdLst/>
            <a:ahLst/>
            <a:rect l="l" t="t" r="r" b="b"/>
            <a:pathLst>
              <a:path w="4892968" h="1087326">
                <a:moveTo>
                  <a:pt x="0" y="0"/>
                </a:moveTo>
                <a:lnTo>
                  <a:pt x="4892967" y="0"/>
                </a:lnTo>
                <a:lnTo>
                  <a:pt x="4892967" y="1087327"/>
                </a:lnTo>
                <a:lnTo>
                  <a:pt x="0" y="1087327"/>
                </a:lnTo>
                <a:lnTo>
                  <a:pt x="0" y="0"/>
                </a:lnTo>
                <a:close/>
              </a:path>
            </a:pathLst>
          </a:custGeom>
          <a:blipFill rotWithShape="0">
            <a:blip r:embed="rId4"/>
            <a:srcRect/>
            <a:stretch/>
          </a:blipFill>
          <a:ln w="0">
            <a:noFill/>
          </a:ln>
        </p:spPr>
        <p:style>
          <a:lnRef idx="0"/>
          <a:fillRef idx="0"/>
          <a:effectRef idx="0"/>
          <a:fontRef idx="minor"/>
        </p:style>
      </p:sp>
      <p:sp>
        <p:nvSpPr>
          <p:cNvPr id="197" name="Freeform 9"/>
          <p:cNvSpPr/>
          <p:nvPr/>
        </p:nvSpPr>
        <p:spPr>
          <a:xfrm>
            <a:off x="10150560" y="4443480"/>
            <a:ext cx="5117400" cy="1368000"/>
          </a:xfrm>
          <a:custGeom>
            <a:avLst/>
            <a:gdLst/>
            <a:ahLst/>
            <a:rect l="l" t="t" r="r" b="b"/>
            <a:pathLst>
              <a:path w="5118282" h="1368625">
                <a:moveTo>
                  <a:pt x="0" y="0"/>
                </a:moveTo>
                <a:lnTo>
                  <a:pt x="5118283" y="0"/>
                </a:lnTo>
                <a:lnTo>
                  <a:pt x="5118283" y="1368625"/>
                </a:lnTo>
                <a:lnTo>
                  <a:pt x="0" y="1368625"/>
                </a:lnTo>
                <a:lnTo>
                  <a:pt x="0" y="0"/>
                </a:lnTo>
                <a:close/>
              </a:path>
            </a:pathLst>
          </a:custGeom>
          <a:blipFill rotWithShape="0">
            <a:blip r:embed="rId5"/>
            <a:srcRect/>
            <a:stretch/>
          </a:blipFill>
          <a:ln w="0">
            <a:noFill/>
          </a:ln>
        </p:spPr>
        <p:style>
          <a:lnRef idx="0"/>
          <a:fillRef idx="0"/>
          <a:effectRef idx="0"/>
          <a:fontRef idx="minor"/>
        </p:style>
      </p:sp>
      <p:sp>
        <p:nvSpPr>
          <p:cNvPr id="198" name="Freeform 10"/>
          <p:cNvSpPr/>
          <p:nvPr/>
        </p:nvSpPr>
        <p:spPr>
          <a:xfrm>
            <a:off x="10150560" y="6891120"/>
            <a:ext cx="4519800" cy="2366280"/>
          </a:xfrm>
          <a:custGeom>
            <a:avLst/>
            <a:gdLst/>
            <a:ahLst/>
            <a:rect l="l" t="t" r="r" b="b"/>
            <a:pathLst>
              <a:path w="4520498" h="2367032">
                <a:moveTo>
                  <a:pt x="0" y="0"/>
                </a:moveTo>
                <a:lnTo>
                  <a:pt x="4520498" y="0"/>
                </a:lnTo>
                <a:lnTo>
                  <a:pt x="4520498" y="2367032"/>
                </a:lnTo>
                <a:lnTo>
                  <a:pt x="0" y="2367032"/>
                </a:lnTo>
                <a:lnTo>
                  <a:pt x="0" y="0"/>
                </a:lnTo>
                <a:close/>
              </a:path>
            </a:pathLst>
          </a:custGeom>
          <a:blipFill rotWithShape="0">
            <a:blip r:embed="rId6"/>
            <a:srcRect/>
            <a:stretch/>
          </a:blipFill>
          <a:ln w="0">
            <a:noFill/>
          </a:ln>
        </p:spPr>
        <p:style>
          <a:lnRef idx="0"/>
          <a:fillRef idx="0"/>
          <a:effectRef idx="0"/>
          <a:fontRef idx="minor"/>
        </p:style>
      </p:sp>
      <p:sp>
        <p:nvSpPr>
          <p:cNvPr id="199" name="TextBox 11"/>
          <p:cNvSpPr/>
          <p:nvPr/>
        </p:nvSpPr>
        <p:spPr>
          <a:xfrm>
            <a:off x="1028880" y="2761920"/>
            <a:ext cx="14239440" cy="746280"/>
          </a:xfrm>
          <a:prstGeom prst="rect">
            <a:avLst/>
          </a:prstGeom>
          <a:noFill/>
          <a:ln w="0">
            <a:noFill/>
          </a:ln>
        </p:spPr>
        <p:style>
          <a:lnRef idx="0"/>
          <a:fillRef idx="0"/>
          <a:effectRef idx="0"/>
          <a:fontRef idx="minor"/>
        </p:style>
        <p:txBody>
          <a:bodyPr lIns="0" rIns="0" tIns="0" bIns="0" anchor="t">
            <a:spAutoFit/>
          </a:bodyPr>
          <a:p>
            <a:pPr>
              <a:lnSpc>
                <a:spcPts val="5879"/>
              </a:lnSpc>
              <a:buNone/>
            </a:pPr>
            <a:r>
              <a:rPr b="0" lang="en-US" sz="4200" spc="-1" strike="noStrike">
                <a:solidFill>
                  <a:srgbClr val="000000"/>
                </a:solidFill>
                <a:latin typeface="Montserrat Bold"/>
                <a:ea typeface="DejaVu Sans"/>
              </a:rPr>
              <a:t>Apa saja tipe data pada javascript?</a:t>
            </a:r>
            <a:endParaRPr b="0" lang="en-US" sz="4200" spc="-1" strike="noStrike">
              <a:latin typeface="Arial"/>
            </a:endParaRPr>
          </a:p>
        </p:txBody>
      </p:sp>
      <p:sp>
        <p:nvSpPr>
          <p:cNvPr id="200" name="TextBox 12"/>
          <p:cNvSpPr/>
          <p:nvPr/>
        </p:nvSpPr>
        <p:spPr>
          <a:xfrm>
            <a:off x="1028880" y="3876840"/>
            <a:ext cx="6631920" cy="6074280"/>
          </a:xfrm>
          <a:prstGeom prst="rect">
            <a:avLst/>
          </a:prstGeom>
          <a:noFill/>
          <a:ln w="0">
            <a:noFill/>
          </a:ln>
        </p:spPr>
        <p:style>
          <a:lnRef idx="0"/>
          <a:fillRef idx="0"/>
          <a:effectRef idx="0"/>
          <a:fontRef idx="minor"/>
        </p:style>
        <p:txBody>
          <a:bodyPr lIns="0" rIns="0" tIns="0" bIns="0" anchor="t">
            <a:spAutoFit/>
          </a:bodyPr>
          <a:p>
            <a:pPr lvl="1" marL="539640" indent="-270000" algn="just">
              <a:lnSpc>
                <a:spcPts val="4348"/>
              </a:lnSpc>
              <a:buClr>
                <a:srgbClr val="000000"/>
              </a:buClr>
              <a:buFont typeface="Arial"/>
              <a:buChar char="•"/>
            </a:pPr>
            <a:r>
              <a:rPr b="0" lang="en-US" sz="2500" spc="-1" strike="noStrike">
                <a:solidFill>
                  <a:srgbClr val="000000"/>
                </a:solidFill>
                <a:latin typeface="Montserrat"/>
                <a:ea typeface="DejaVu Sans"/>
              </a:rPr>
              <a:t>String ( Text )</a:t>
            </a:r>
            <a:endParaRPr b="0" lang="en-US" sz="2500" spc="-1" strike="noStrike">
              <a:latin typeface="Arial"/>
            </a:endParaRPr>
          </a:p>
          <a:p>
            <a:pPr algn="just">
              <a:lnSpc>
                <a:spcPts val="4348"/>
              </a:lnSpc>
              <a:buNone/>
            </a:pPr>
            <a:endParaRPr b="0" lang="en-US" sz="1800" spc="-1" strike="noStrike">
              <a:latin typeface="Arial"/>
            </a:endParaRPr>
          </a:p>
          <a:p>
            <a:pPr algn="just">
              <a:lnSpc>
                <a:spcPts val="4348"/>
              </a:lnSpc>
              <a:buNone/>
            </a:pPr>
            <a:endParaRPr b="0" lang="en-US" sz="1800" spc="-1" strike="noStrike">
              <a:latin typeface="Arial"/>
            </a:endParaRPr>
          </a:p>
          <a:p>
            <a:pPr algn="just">
              <a:lnSpc>
                <a:spcPts val="4348"/>
              </a:lnSpc>
              <a:buNone/>
            </a:pPr>
            <a:endParaRPr b="0" lang="en-US" sz="1800" spc="-1" strike="noStrike">
              <a:latin typeface="Arial"/>
            </a:endParaRPr>
          </a:p>
          <a:p>
            <a:pPr lvl="1" marL="539640" indent="-270000" algn="just">
              <a:lnSpc>
                <a:spcPts val="4348"/>
              </a:lnSpc>
              <a:buClr>
                <a:srgbClr val="000000"/>
              </a:buClr>
              <a:buFont typeface="Arial"/>
              <a:buChar char="•"/>
            </a:pPr>
            <a:r>
              <a:rPr b="0" lang="en-US" sz="2500" spc="-1" strike="noStrike">
                <a:solidFill>
                  <a:srgbClr val="000000"/>
                </a:solidFill>
                <a:latin typeface="Montserrat"/>
                <a:ea typeface="DejaVu Sans"/>
              </a:rPr>
              <a:t>Number / Integer ( bilangan bulat )</a:t>
            </a:r>
            <a:endParaRPr b="0" lang="en-US" sz="2500" spc="-1" strike="noStrike">
              <a:latin typeface="Arial"/>
            </a:endParaRPr>
          </a:p>
          <a:p>
            <a:pPr algn="just">
              <a:lnSpc>
                <a:spcPts val="4348"/>
              </a:lnSpc>
              <a:buNone/>
            </a:pPr>
            <a:endParaRPr b="0" lang="en-US" sz="1800" spc="-1" strike="noStrike">
              <a:latin typeface="Arial"/>
            </a:endParaRPr>
          </a:p>
          <a:p>
            <a:pPr algn="just">
              <a:lnSpc>
                <a:spcPts val="4348"/>
              </a:lnSpc>
              <a:buNone/>
            </a:pPr>
            <a:endParaRPr b="0" lang="en-US" sz="1800" spc="-1" strike="noStrike">
              <a:latin typeface="Arial"/>
            </a:endParaRPr>
          </a:p>
          <a:p>
            <a:pPr algn="just">
              <a:lnSpc>
                <a:spcPts val="4348"/>
              </a:lnSpc>
              <a:buNone/>
            </a:pPr>
            <a:endParaRPr b="0" lang="en-US" sz="1800" spc="-1" strike="noStrike">
              <a:latin typeface="Arial"/>
            </a:endParaRPr>
          </a:p>
          <a:p>
            <a:pPr lvl="1" marL="539640" indent="-270000" algn="just">
              <a:lnSpc>
                <a:spcPts val="4348"/>
              </a:lnSpc>
              <a:buClr>
                <a:srgbClr val="000000"/>
              </a:buClr>
              <a:buFont typeface="Arial"/>
              <a:buChar char="•"/>
            </a:pPr>
            <a:r>
              <a:rPr b="0" lang="en-US" sz="2500" spc="-1" strike="noStrike">
                <a:solidFill>
                  <a:srgbClr val="000000"/>
                </a:solidFill>
                <a:latin typeface="Montserrat"/>
                <a:ea typeface="DejaVu Sans"/>
              </a:rPr>
              <a:t>Float (bilangan Pecahan)</a:t>
            </a:r>
            <a:endParaRPr b="0" lang="en-US" sz="2500" spc="-1" strike="noStrike">
              <a:latin typeface="Arial"/>
            </a:endParaRPr>
          </a:p>
          <a:p>
            <a:pPr algn="just">
              <a:lnSpc>
                <a:spcPts val="4348"/>
              </a:lnSpc>
              <a:buNone/>
            </a:pPr>
            <a:endParaRPr b="0" lang="en-US" sz="1800" spc="-1" strike="noStrike">
              <a:latin typeface="Arial"/>
            </a:endParaRPr>
          </a:p>
          <a:p>
            <a:pPr algn="just">
              <a:lnSpc>
                <a:spcPts val="4348"/>
              </a:lnSpc>
              <a:buNone/>
            </a:pPr>
            <a:endParaRPr b="0" lang="en-US" sz="1800" spc="-1" strike="noStrike">
              <a:latin typeface="Arial"/>
            </a:endParaRPr>
          </a:p>
        </p:txBody>
      </p:sp>
      <p:sp>
        <p:nvSpPr>
          <p:cNvPr id="201" name="TextBox 13"/>
          <p:cNvSpPr/>
          <p:nvPr/>
        </p:nvSpPr>
        <p:spPr>
          <a:xfrm>
            <a:off x="9778680" y="3876840"/>
            <a:ext cx="6631920" cy="2760840"/>
          </a:xfrm>
          <a:prstGeom prst="rect">
            <a:avLst/>
          </a:prstGeom>
          <a:noFill/>
          <a:ln w="0">
            <a:noFill/>
          </a:ln>
        </p:spPr>
        <p:style>
          <a:lnRef idx="0"/>
          <a:fillRef idx="0"/>
          <a:effectRef idx="0"/>
          <a:fontRef idx="minor"/>
        </p:style>
        <p:txBody>
          <a:bodyPr lIns="0" rIns="0" tIns="0" bIns="0" anchor="t">
            <a:spAutoFit/>
          </a:bodyPr>
          <a:p>
            <a:pPr lvl="1" marL="539640" indent="-270000" algn="just">
              <a:lnSpc>
                <a:spcPts val="4348"/>
              </a:lnSpc>
              <a:buClr>
                <a:srgbClr val="000000"/>
              </a:buClr>
              <a:buFont typeface="Arial"/>
              <a:buChar char="•"/>
            </a:pPr>
            <a:r>
              <a:rPr b="0" lang="en-US" sz="2500" spc="-1" strike="noStrike">
                <a:solidFill>
                  <a:srgbClr val="000000"/>
                </a:solidFill>
                <a:latin typeface="Montserrat"/>
                <a:ea typeface="DejaVu Sans"/>
              </a:rPr>
              <a:t>Boolean</a:t>
            </a:r>
            <a:endParaRPr b="0" lang="en-US" sz="2500" spc="-1" strike="noStrike">
              <a:latin typeface="Arial"/>
            </a:endParaRPr>
          </a:p>
          <a:p>
            <a:pPr algn="just">
              <a:lnSpc>
                <a:spcPts val="4348"/>
              </a:lnSpc>
              <a:buNone/>
            </a:pPr>
            <a:endParaRPr b="0" lang="en-US" sz="1800" spc="-1" strike="noStrike">
              <a:latin typeface="Arial"/>
            </a:endParaRPr>
          </a:p>
          <a:p>
            <a:pPr algn="just">
              <a:lnSpc>
                <a:spcPts val="4348"/>
              </a:lnSpc>
              <a:buNone/>
            </a:pPr>
            <a:endParaRPr b="0" lang="en-US" sz="1800" spc="-1" strike="noStrike">
              <a:latin typeface="Arial"/>
            </a:endParaRPr>
          </a:p>
          <a:p>
            <a:pPr algn="just">
              <a:lnSpc>
                <a:spcPts val="4348"/>
              </a:lnSpc>
              <a:buNone/>
            </a:pPr>
            <a:endParaRPr b="0" lang="en-US" sz="1800" spc="-1" strike="noStrike">
              <a:latin typeface="Arial"/>
            </a:endParaRPr>
          </a:p>
          <a:p>
            <a:pPr lvl="1" marL="539640" indent="-270000" algn="just">
              <a:lnSpc>
                <a:spcPts val="4348"/>
              </a:lnSpc>
              <a:buClr>
                <a:srgbClr val="000000"/>
              </a:buClr>
              <a:buFont typeface="Arial"/>
              <a:buChar char="•"/>
            </a:pPr>
            <a:r>
              <a:rPr b="0" lang="en-US" sz="2500" spc="-1" strike="noStrike">
                <a:solidFill>
                  <a:srgbClr val="000000"/>
                </a:solidFill>
                <a:latin typeface="Montserrat"/>
                <a:ea typeface="DejaVu Sans"/>
              </a:rPr>
              <a:t>Object</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2" name="Group 2"/>
          <p:cNvGrpSpPr/>
          <p:nvPr/>
        </p:nvGrpSpPr>
        <p:grpSpPr>
          <a:xfrm>
            <a:off x="0" y="-74160"/>
            <a:ext cx="18287280" cy="1973880"/>
            <a:chOff x="0" y="-74160"/>
            <a:chExt cx="18287280" cy="1973880"/>
          </a:xfrm>
        </p:grpSpPr>
        <p:sp>
          <p:nvSpPr>
            <p:cNvPr id="203"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204" name="TextBox 4"/>
            <p:cNvSpPr/>
            <p:nvPr/>
          </p:nvSpPr>
          <p:spPr>
            <a:xfrm>
              <a:off x="0" y="-74160"/>
              <a:ext cx="18287280" cy="1973880"/>
            </a:xfrm>
            <a:prstGeom prst="rect">
              <a:avLst/>
            </a:prstGeom>
            <a:noFill/>
            <a:ln w="0">
              <a:noFill/>
            </a:ln>
          </p:spPr>
          <p:style>
            <a:lnRef idx="0"/>
            <a:fillRef idx="0"/>
            <a:effectRef idx="0"/>
            <a:fontRef idx="minor"/>
          </p:style>
        </p:sp>
      </p:grpSp>
      <p:sp>
        <p:nvSpPr>
          <p:cNvPr id="205"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206" name="TextBox 6"/>
          <p:cNvSpPr/>
          <p:nvPr/>
        </p:nvSpPr>
        <p:spPr>
          <a:xfrm>
            <a:off x="1028880" y="4572000"/>
            <a:ext cx="14239440" cy="1066320"/>
          </a:xfrm>
          <a:prstGeom prst="rect">
            <a:avLst/>
          </a:prstGeom>
          <a:noFill/>
          <a:ln w="0">
            <a:noFill/>
          </a:ln>
        </p:spPr>
        <p:style>
          <a:lnRef idx="0"/>
          <a:fillRef idx="0"/>
          <a:effectRef idx="0"/>
          <a:fontRef idx="minor"/>
        </p:style>
        <p:txBody>
          <a:bodyPr lIns="0" rIns="0" tIns="0" bIns="0" anchor="t">
            <a:spAutoFit/>
          </a:bodyPr>
          <a:p>
            <a:pPr>
              <a:lnSpc>
                <a:spcPts val="8399"/>
              </a:lnSpc>
              <a:buNone/>
            </a:pPr>
            <a:r>
              <a:rPr b="0" lang="en-US" sz="6000" spc="-1" strike="noStrike">
                <a:solidFill>
                  <a:srgbClr val="000000"/>
                </a:solidFill>
                <a:latin typeface="Montserrat Bold"/>
                <a:ea typeface="DejaVu Sans"/>
              </a:rPr>
              <a:t>Operator</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7" name="Group 2"/>
          <p:cNvGrpSpPr/>
          <p:nvPr/>
        </p:nvGrpSpPr>
        <p:grpSpPr>
          <a:xfrm>
            <a:off x="0" y="-74160"/>
            <a:ext cx="18287280" cy="1973880"/>
            <a:chOff x="0" y="-74160"/>
            <a:chExt cx="18287280" cy="1973880"/>
          </a:xfrm>
        </p:grpSpPr>
        <p:sp>
          <p:nvSpPr>
            <p:cNvPr id="208"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209" name="TextBox 4"/>
            <p:cNvSpPr/>
            <p:nvPr/>
          </p:nvSpPr>
          <p:spPr>
            <a:xfrm>
              <a:off x="0" y="-74160"/>
              <a:ext cx="18287280" cy="1973880"/>
            </a:xfrm>
            <a:prstGeom prst="rect">
              <a:avLst/>
            </a:prstGeom>
            <a:noFill/>
            <a:ln w="0">
              <a:noFill/>
            </a:ln>
          </p:spPr>
          <p:style>
            <a:lnRef idx="0"/>
            <a:fillRef idx="0"/>
            <a:effectRef idx="0"/>
            <a:fontRef idx="minor"/>
          </p:style>
        </p:sp>
      </p:grpSp>
      <p:sp>
        <p:nvSpPr>
          <p:cNvPr id="210"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211" name="TextBox 6"/>
          <p:cNvSpPr/>
          <p:nvPr/>
        </p:nvSpPr>
        <p:spPr>
          <a:xfrm>
            <a:off x="1028880" y="3885840"/>
            <a:ext cx="16229880" cy="4692240"/>
          </a:xfrm>
          <a:prstGeom prst="rect">
            <a:avLst/>
          </a:prstGeom>
          <a:noFill/>
          <a:ln w="0">
            <a:noFill/>
          </a:ln>
        </p:spPr>
        <p:style>
          <a:lnRef idx="0"/>
          <a:fillRef idx="0"/>
          <a:effectRef idx="0"/>
          <a:fontRef idx="minor"/>
        </p:style>
        <p:txBody>
          <a:bodyPr lIns="0" rIns="0" tIns="0" bIns="0" anchor="t">
            <a:spAutoFit/>
          </a:bodyPr>
          <a:p>
            <a:pPr algn="just">
              <a:lnSpc>
                <a:spcPts val="3359"/>
              </a:lnSpc>
              <a:buNone/>
            </a:pPr>
            <a:r>
              <a:rPr b="0" lang="en-US" sz="2400" spc="-1" strike="noStrike">
                <a:solidFill>
                  <a:srgbClr val="000000"/>
                </a:solidFill>
                <a:latin typeface="Montserrat"/>
                <a:ea typeface="DejaVu Sans"/>
              </a:rPr>
              <a:t>Contoh :</a:t>
            </a:r>
            <a:endParaRPr b="0" lang="en-US" sz="2400" spc="-1" strike="noStrike">
              <a:latin typeface="Arial"/>
            </a:endParaRPr>
          </a:p>
          <a:p>
            <a:pPr algn="just">
              <a:lnSpc>
                <a:spcPts val="3359"/>
              </a:lnSpc>
              <a:buNone/>
            </a:pPr>
            <a:endParaRPr b="0" lang="en-US" sz="1800" spc="-1" strike="noStrike">
              <a:latin typeface="Arial"/>
            </a:endParaRPr>
          </a:p>
          <a:p>
            <a:pPr algn="just">
              <a:lnSpc>
                <a:spcPts val="3359"/>
              </a:lnSpc>
              <a:buNone/>
            </a:pPr>
            <a:endParaRPr b="0" lang="en-US" sz="1800" spc="-1" strike="noStrike">
              <a:latin typeface="Arial"/>
            </a:endParaRPr>
          </a:p>
          <a:p>
            <a:pPr algn="just">
              <a:lnSpc>
                <a:spcPts val="3359"/>
              </a:lnSpc>
              <a:buNone/>
            </a:pPr>
            <a:endParaRPr b="0" lang="en-US" sz="1800" spc="-1" strike="noStrike">
              <a:latin typeface="Arial"/>
            </a:endParaRPr>
          </a:p>
          <a:p>
            <a:pPr algn="just">
              <a:lnSpc>
                <a:spcPts val="3359"/>
              </a:lnSpc>
              <a:buNone/>
            </a:pPr>
            <a:endParaRPr b="0" lang="en-US" sz="1800" spc="-1" strike="noStrike">
              <a:latin typeface="Arial"/>
            </a:endParaRPr>
          </a:p>
          <a:p>
            <a:pPr algn="just">
              <a:lnSpc>
                <a:spcPts val="3359"/>
              </a:lnSpc>
              <a:buNone/>
            </a:pPr>
            <a:r>
              <a:rPr b="0" lang="en-US" sz="2400" spc="-1" strike="noStrike">
                <a:solidFill>
                  <a:srgbClr val="000000"/>
                </a:solidFill>
                <a:latin typeface="Montserrat"/>
                <a:ea typeface="DejaVu Sans"/>
              </a:rPr>
              <a:t>Bagaimana jika kita ingin menjumlah nilai dari kedua variabel diatas ? maka kita bisa lakukan seperti berikut :</a:t>
            </a:r>
            <a:endParaRPr b="0" lang="en-US" sz="2400" spc="-1" strike="noStrike">
              <a:latin typeface="Arial"/>
            </a:endParaRPr>
          </a:p>
          <a:p>
            <a:pPr algn="just">
              <a:lnSpc>
                <a:spcPts val="3359"/>
              </a:lnSpc>
              <a:buNone/>
            </a:pPr>
            <a:endParaRPr b="0" lang="en-US" sz="1800" spc="-1" strike="noStrike">
              <a:latin typeface="Arial"/>
            </a:endParaRPr>
          </a:p>
          <a:p>
            <a:pPr algn="just">
              <a:lnSpc>
                <a:spcPts val="3359"/>
              </a:lnSpc>
              <a:buNone/>
            </a:pPr>
            <a:endParaRPr b="0" lang="en-US" sz="1800" spc="-1" strike="noStrike">
              <a:latin typeface="Arial"/>
            </a:endParaRPr>
          </a:p>
          <a:p>
            <a:pPr algn="just">
              <a:lnSpc>
                <a:spcPts val="3359"/>
              </a:lnSpc>
              <a:buNone/>
            </a:pPr>
            <a:endParaRPr b="0" lang="en-US" sz="1800" spc="-1" strike="noStrike">
              <a:latin typeface="Arial"/>
            </a:endParaRPr>
          </a:p>
          <a:p>
            <a:pPr algn="just">
              <a:lnSpc>
                <a:spcPts val="3359"/>
              </a:lnSpc>
              <a:buNone/>
            </a:pPr>
            <a:endParaRPr b="0" lang="en-US" sz="1800" spc="-1" strike="noStrike">
              <a:latin typeface="Arial"/>
            </a:endParaRPr>
          </a:p>
        </p:txBody>
      </p:sp>
      <p:sp>
        <p:nvSpPr>
          <p:cNvPr id="212" name="Freeform 7"/>
          <p:cNvSpPr/>
          <p:nvPr/>
        </p:nvSpPr>
        <p:spPr>
          <a:xfrm>
            <a:off x="1028880" y="4298040"/>
            <a:ext cx="2109240" cy="1221480"/>
          </a:xfrm>
          <a:custGeom>
            <a:avLst/>
            <a:gdLst/>
            <a:ahLst/>
            <a:rect l="l" t="t" r="r" b="b"/>
            <a:pathLst>
              <a:path w="2109813" h="1222352">
                <a:moveTo>
                  <a:pt x="0" y="0"/>
                </a:moveTo>
                <a:lnTo>
                  <a:pt x="2109813" y="0"/>
                </a:lnTo>
                <a:lnTo>
                  <a:pt x="2109813" y="1222352"/>
                </a:lnTo>
                <a:lnTo>
                  <a:pt x="0" y="1222352"/>
                </a:lnTo>
                <a:lnTo>
                  <a:pt x="0" y="0"/>
                </a:lnTo>
                <a:close/>
              </a:path>
            </a:pathLst>
          </a:custGeom>
          <a:blipFill rotWithShape="0">
            <a:blip r:embed="rId2"/>
            <a:srcRect/>
            <a:stretch/>
          </a:blipFill>
          <a:ln w="0">
            <a:noFill/>
          </a:ln>
        </p:spPr>
        <p:style>
          <a:lnRef idx="0"/>
          <a:fillRef idx="0"/>
          <a:effectRef idx="0"/>
          <a:fontRef idx="minor"/>
        </p:style>
      </p:sp>
      <p:sp>
        <p:nvSpPr>
          <p:cNvPr id="213" name="Freeform 8"/>
          <p:cNvSpPr/>
          <p:nvPr/>
        </p:nvSpPr>
        <p:spPr>
          <a:xfrm>
            <a:off x="1028880" y="6732720"/>
            <a:ext cx="3177720" cy="871560"/>
          </a:xfrm>
          <a:custGeom>
            <a:avLst/>
            <a:gdLst/>
            <a:ahLst/>
            <a:rect l="l" t="t" r="r" b="b"/>
            <a:pathLst>
              <a:path w="3178597" h="872176">
                <a:moveTo>
                  <a:pt x="0" y="0"/>
                </a:moveTo>
                <a:lnTo>
                  <a:pt x="3178597" y="0"/>
                </a:lnTo>
                <a:lnTo>
                  <a:pt x="3178597" y="872176"/>
                </a:lnTo>
                <a:lnTo>
                  <a:pt x="0" y="872176"/>
                </a:lnTo>
                <a:lnTo>
                  <a:pt x="0" y="0"/>
                </a:lnTo>
                <a:close/>
              </a:path>
            </a:pathLst>
          </a:custGeom>
          <a:blipFill rotWithShape="0">
            <a:blip r:embed="rId3"/>
            <a:srcRect/>
            <a:stretch/>
          </a:blipFill>
          <a:ln w="0">
            <a:noFill/>
          </a:ln>
        </p:spPr>
        <p:style>
          <a:lnRef idx="0"/>
          <a:fillRef idx="0"/>
          <a:effectRef idx="0"/>
          <a:fontRef idx="minor"/>
        </p:style>
      </p:sp>
      <p:sp>
        <p:nvSpPr>
          <p:cNvPr id="214" name="TextBox 9"/>
          <p:cNvSpPr/>
          <p:nvPr/>
        </p:nvSpPr>
        <p:spPr>
          <a:xfrm>
            <a:off x="1028880" y="2539440"/>
            <a:ext cx="14239440" cy="799560"/>
          </a:xfrm>
          <a:prstGeom prst="rect">
            <a:avLst/>
          </a:prstGeom>
          <a:noFill/>
          <a:ln w="0">
            <a:noFill/>
          </a:ln>
        </p:spPr>
        <p:style>
          <a:lnRef idx="0"/>
          <a:fillRef idx="0"/>
          <a:effectRef idx="0"/>
          <a:fontRef idx="minor"/>
        </p:style>
        <p:txBody>
          <a:bodyPr lIns="0" rIns="0" tIns="0" bIns="0" anchor="t">
            <a:spAutoFit/>
          </a:bodyPr>
          <a:p>
            <a:pPr>
              <a:lnSpc>
                <a:spcPts val="6299"/>
              </a:lnSpc>
              <a:buNone/>
            </a:pPr>
            <a:r>
              <a:rPr b="0" lang="en-US" sz="4500" spc="-1" strike="noStrike">
                <a:solidFill>
                  <a:srgbClr val="000000"/>
                </a:solidFill>
                <a:latin typeface="Montserrat Bold"/>
                <a:ea typeface="DejaVu Sans"/>
              </a:rPr>
              <a:t>Apa itu Operator?</a:t>
            </a:r>
            <a:endParaRPr b="0" lang="en-US" sz="45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5" name="Group 2"/>
          <p:cNvGrpSpPr/>
          <p:nvPr/>
        </p:nvGrpSpPr>
        <p:grpSpPr>
          <a:xfrm>
            <a:off x="0" y="-74160"/>
            <a:ext cx="18287280" cy="1973880"/>
            <a:chOff x="0" y="-74160"/>
            <a:chExt cx="18287280" cy="1973880"/>
          </a:xfrm>
        </p:grpSpPr>
        <p:sp>
          <p:nvSpPr>
            <p:cNvPr id="216"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217" name="TextBox 4"/>
            <p:cNvSpPr/>
            <p:nvPr/>
          </p:nvSpPr>
          <p:spPr>
            <a:xfrm>
              <a:off x="0" y="-74160"/>
              <a:ext cx="18287280" cy="1973880"/>
            </a:xfrm>
            <a:prstGeom prst="rect">
              <a:avLst/>
            </a:prstGeom>
            <a:noFill/>
            <a:ln w="0">
              <a:noFill/>
            </a:ln>
          </p:spPr>
          <p:style>
            <a:lnRef idx="0"/>
            <a:fillRef idx="0"/>
            <a:effectRef idx="0"/>
            <a:fontRef idx="minor"/>
          </p:style>
        </p:sp>
      </p:grpSp>
      <p:sp>
        <p:nvSpPr>
          <p:cNvPr id="218"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219" name="TextBox 6"/>
          <p:cNvSpPr/>
          <p:nvPr/>
        </p:nvSpPr>
        <p:spPr>
          <a:xfrm>
            <a:off x="1028880" y="3818160"/>
            <a:ext cx="16229880" cy="852840"/>
          </a:xfrm>
          <a:prstGeom prst="rect">
            <a:avLst/>
          </a:prstGeom>
          <a:noFill/>
          <a:ln w="0">
            <a:noFill/>
          </a:ln>
        </p:spPr>
        <p:style>
          <a:lnRef idx="0"/>
          <a:fillRef idx="0"/>
          <a:effectRef idx="0"/>
          <a:fontRef idx="minor"/>
        </p:style>
        <p:txBody>
          <a:bodyPr lIns="0" rIns="0" tIns="0" bIns="0" anchor="t">
            <a:spAutoFit/>
          </a:bodyPr>
          <a:p>
            <a:pPr algn="just">
              <a:lnSpc>
                <a:spcPts val="3359"/>
              </a:lnSpc>
              <a:buNone/>
            </a:pPr>
            <a:r>
              <a:rPr b="0" lang="en-US" sz="2600" spc="-1" strike="noStrike">
                <a:solidFill>
                  <a:srgbClr val="000000"/>
                </a:solidFill>
                <a:latin typeface="Montserrat"/>
                <a:ea typeface="DejaVu Sans"/>
              </a:rPr>
              <a:t>Jadi operator adalah </a:t>
            </a:r>
            <a:r>
              <a:rPr b="0" lang="en-US" sz="2600" spc="-1" strike="noStrike">
                <a:solidFill>
                  <a:srgbClr val="000000"/>
                </a:solidFill>
                <a:latin typeface="Montserrat Bold"/>
                <a:ea typeface="DejaVu Sans"/>
              </a:rPr>
              <a:t>simbol yang digunakan untuk melakukan operasi pada satu nilai dan variabel</a:t>
            </a:r>
            <a:r>
              <a:rPr b="0" lang="en-US" sz="2600" spc="-1" strike="noStrike">
                <a:solidFill>
                  <a:srgbClr val="000000"/>
                </a:solidFill>
                <a:latin typeface="Montserrat"/>
                <a:ea typeface="DejaVu Sans"/>
              </a:rPr>
              <a:t>.</a:t>
            </a:r>
            <a:endParaRPr b="0" lang="en-US" sz="2600" spc="-1" strike="noStrike">
              <a:latin typeface="Arial"/>
            </a:endParaRPr>
          </a:p>
        </p:txBody>
      </p:sp>
      <p:sp>
        <p:nvSpPr>
          <p:cNvPr id="220" name="TextBox 7"/>
          <p:cNvSpPr/>
          <p:nvPr/>
        </p:nvSpPr>
        <p:spPr>
          <a:xfrm>
            <a:off x="1028880" y="5430960"/>
            <a:ext cx="16229880" cy="2559600"/>
          </a:xfrm>
          <a:prstGeom prst="rect">
            <a:avLst/>
          </a:prstGeom>
          <a:noFill/>
          <a:ln w="0">
            <a:noFill/>
          </a:ln>
        </p:spPr>
        <p:style>
          <a:lnRef idx="0"/>
          <a:fillRef idx="0"/>
          <a:effectRef idx="0"/>
          <a:fontRef idx="minor"/>
        </p:style>
        <p:txBody>
          <a:bodyPr lIns="0" rIns="0" tIns="0" bIns="0" anchor="t">
            <a:spAutoFit/>
          </a:bodyPr>
          <a:p>
            <a:pPr algn="just">
              <a:lnSpc>
                <a:spcPts val="3359"/>
              </a:lnSpc>
              <a:buNone/>
            </a:pPr>
            <a:r>
              <a:rPr b="0" lang="en-US" sz="2400" spc="-1" strike="noStrike">
                <a:solidFill>
                  <a:srgbClr val="000000"/>
                </a:solidFill>
                <a:latin typeface="Montserrat"/>
                <a:ea typeface="DejaVu Sans"/>
              </a:rPr>
              <a:t>Operator terdiri atas beberapa tipe, seperti</a:t>
            </a:r>
            <a:endParaRPr b="0" lang="en-US" sz="2400" spc="-1" strike="noStrike">
              <a:latin typeface="Arial"/>
            </a:endParaRPr>
          </a:p>
          <a:p>
            <a:pPr lvl="1" marL="518040" indent="-259200" algn="just">
              <a:lnSpc>
                <a:spcPts val="3359"/>
              </a:lnSpc>
              <a:buClr>
                <a:srgbClr val="000000"/>
              </a:buClr>
              <a:buFont typeface="Arial"/>
              <a:buChar char="•"/>
            </a:pPr>
            <a:r>
              <a:rPr b="0" lang="en-US" sz="2400" spc="-1" strike="noStrike">
                <a:solidFill>
                  <a:srgbClr val="000000"/>
                </a:solidFill>
                <a:latin typeface="Montserrat"/>
                <a:ea typeface="DejaVu Sans"/>
              </a:rPr>
              <a:t>Operator aritmatika;</a:t>
            </a:r>
            <a:endParaRPr b="0" lang="en-US" sz="2400" spc="-1" strike="noStrike">
              <a:latin typeface="Arial"/>
            </a:endParaRPr>
          </a:p>
          <a:p>
            <a:pPr lvl="1" marL="518040" indent="-259200" algn="just">
              <a:lnSpc>
                <a:spcPts val="3359"/>
              </a:lnSpc>
              <a:buClr>
                <a:srgbClr val="000000"/>
              </a:buClr>
              <a:buFont typeface="Arial"/>
              <a:buChar char="•"/>
            </a:pPr>
            <a:r>
              <a:rPr b="0" lang="en-US" sz="2400" spc="-1" strike="noStrike">
                <a:solidFill>
                  <a:srgbClr val="000000"/>
                </a:solidFill>
                <a:latin typeface="Montserrat"/>
                <a:ea typeface="DejaVu Sans"/>
              </a:rPr>
              <a:t>Operator Asignment (Penugasan);</a:t>
            </a:r>
            <a:endParaRPr b="0" lang="en-US" sz="2400" spc="-1" strike="noStrike">
              <a:latin typeface="Arial"/>
            </a:endParaRPr>
          </a:p>
          <a:p>
            <a:pPr lvl="1" marL="518040" indent="-259200" algn="just">
              <a:lnSpc>
                <a:spcPts val="3359"/>
              </a:lnSpc>
              <a:buClr>
                <a:srgbClr val="000000"/>
              </a:buClr>
              <a:buFont typeface="Arial"/>
              <a:buChar char="•"/>
            </a:pPr>
            <a:r>
              <a:rPr b="0" lang="en-US" sz="2400" spc="-1" strike="noStrike">
                <a:solidFill>
                  <a:srgbClr val="000000"/>
                </a:solidFill>
                <a:latin typeface="Montserrat"/>
                <a:ea typeface="DejaVu Sans"/>
              </a:rPr>
              <a:t>Opeartor Perbandingan (relasi);</a:t>
            </a:r>
            <a:endParaRPr b="0" lang="en-US" sz="2400" spc="-1" strike="noStrike">
              <a:latin typeface="Arial"/>
            </a:endParaRPr>
          </a:p>
          <a:p>
            <a:pPr lvl="1" marL="518040" indent="-259200" algn="just">
              <a:lnSpc>
                <a:spcPts val="3359"/>
              </a:lnSpc>
              <a:buClr>
                <a:srgbClr val="000000"/>
              </a:buClr>
              <a:buFont typeface="Arial"/>
              <a:buChar char="•"/>
            </a:pPr>
            <a:r>
              <a:rPr b="0" lang="en-US" sz="2400" spc="-1" strike="noStrike">
                <a:solidFill>
                  <a:srgbClr val="000000"/>
                </a:solidFill>
                <a:latin typeface="Montserrat"/>
                <a:ea typeface="DejaVu Sans"/>
              </a:rPr>
              <a:t>Operator Logika;</a:t>
            </a:r>
            <a:endParaRPr b="0" lang="en-US" sz="2400" spc="-1" strike="noStrike">
              <a:latin typeface="Arial"/>
            </a:endParaRPr>
          </a:p>
          <a:p>
            <a:pPr algn="just">
              <a:lnSpc>
                <a:spcPts val="3359"/>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21" name="Group 2"/>
          <p:cNvGrpSpPr/>
          <p:nvPr/>
        </p:nvGrpSpPr>
        <p:grpSpPr>
          <a:xfrm>
            <a:off x="0" y="-74160"/>
            <a:ext cx="18287280" cy="1973880"/>
            <a:chOff x="0" y="-74160"/>
            <a:chExt cx="18287280" cy="1973880"/>
          </a:xfrm>
        </p:grpSpPr>
        <p:sp>
          <p:nvSpPr>
            <p:cNvPr id="222"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223" name="TextBox 4"/>
            <p:cNvSpPr/>
            <p:nvPr/>
          </p:nvSpPr>
          <p:spPr>
            <a:xfrm>
              <a:off x="0" y="-74160"/>
              <a:ext cx="18287280" cy="1973880"/>
            </a:xfrm>
            <a:prstGeom prst="rect">
              <a:avLst/>
            </a:prstGeom>
            <a:noFill/>
            <a:ln w="0">
              <a:noFill/>
            </a:ln>
          </p:spPr>
          <p:style>
            <a:lnRef idx="0"/>
            <a:fillRef idx="0"/>
            <a:effectRef idx="0"/>
            <a:fontRef idx="minor"/>
          </p:style>
        </p:sp>
      </p:grpSp>
      <p:sp>
        <p:nvSpPr>
          <p:cNvPr id="224"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225" name="TextBox 6"/>
          <p:cNvSpPr/>
          <p:nvPr/>
        </p:nvSpPr>
        <p:spPr>
          <a:xfrm>
            <a:off x="1028880" y="4114800"/>
            <a:ext cx="14239440" cy="1066320"/>
          </a:xfrm>
          <a:prstGeom prst="rect">
            <a:avLst/>
          </a:prstGeom>
          <a:noFill/>
          <a:ln w="0">
            <a:noFill/>
          </a:ln>
        </p:spPr>
        <p:style>
          <a:lnRef idx="0"/>
          <a:fillRef idx="0"/>
          <a:effectRef idx="0"/>
          <a:fontRef idx="minor"/>
        </p:style>
        <p:txBody>
          <a:bodyPr lIns="0" rIns="0" tIns="0" bIns="0" anchor="t">
            <a:spAutoFit/>
          </a:bodyPr>
          <a:p>
            <a:pPr>
              <a:lnSpc>
                <a:spcPts val="8399"/>
              </a:lnSpc>
              <a:buNone/>
            </a:pPr>
            <a:r>
              <a:rPr b="0" lang="en-US" sz="6000" spc="-1" strike="noStrike">
                <a:solidFill>
                  <a:srgbClr val="000000"/>
                </a:solidFill>
                <a:latin typeface="Montserrat Bold"/>
                <a:ea typeface="DejaVu Sans"/>
              </a:rPr>
              <a:t>Percabangan dan </a:t>
            </a:r>
            <a:r>
              <a:rPr b="0" lang="en-US" sz="6000" spc="-1" strike="noStrike">
                <a:solidFill>
                  <a:srgbClr val="000000"/>
                </a:solidFill>
                <a:latin typeface="Montserrat Bold"/>
                <a:ea typeface="DejaVu Sans"/>
              </a:rPr>
              <a:t>Perulangan</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26" name="Group 2"/>
          <p:cNvGrpSpPr/>
          <p:nvPr/>
        </p:nvGrpSpPr>
        <p:grpSpPr>
          <a:xfrm>
            <a:off x="0" y="-74160"/>
            <a:ext cx="18287280" cy="1973880"/>
            <a:chOff x="0" y="-74160"/>
            <a:chExt cx="18287280" cy="1973880"/>
          </a:xfrm>
        </p:grpSpPr>
        <p:sp>
          <p:nvSpPr>
            <p:cNvPr id="227"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228" name="TextBox 4"/>
            <p:cNvSpPr/>
            <p:nvPr/>
          </p:nvSpPr>
          <p:spPr>
            <a:xfrm>
              <a:off x="0" y="-74160"/>
              <a:ext cx="18287280" cy="1973880"/>
            </a:xfrm>
            <a:prstGeom prst="rect">
              <a:avLst/>
            </a:prstGeom>
            <a:noFill/>
            <a:ln w="0">
              <a:noFill/>
            </a:ln>
          </p:spPr>
          <p:style>
            <a:lnRef idx="0"/>
            <a:fillRef idx="0"/>
            <a:effectRef idx="0"/>
            <a:fontRef idx="minor"/>
          </p:style>
        </p:sp>
      </p:grpSp>
      <p:sp>
        <p:nvSpPr>
          <p:cNvPr id="229"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230" name="TextBox 6"/>
          <p:cNvSpPr/>
          <p:nvPr/>
        </p:nvSpPr>
        <p:spPr>
          <a:xfrm>
            <a:off x="1028880" y="4114800"/>
            <a:ext cx="14239440" cy="1066320"/>
          </a:xfrm>
          <a:prstGeom prst="rect">
            <a:avLst/>
          </a:prstGeom>
          <a:noFill/>
          <a:ln w="0">
            <a:noFill/>
          </a:ln>
        </p:spPr>
        <p:style>
          <a:lnRef idx="0"/>
          <a:fillRef idx="0"/>
          <a:effectRef idx="0"/>
          <a:fontRef idx="minor"/>
        </p:style>
        <p:txBody>
          <a:bodyPr lIns="0" rIns="0" tIns="0" bIns="0" anchor="t">
            <a:spAutoFit/>
          </a:bodyPr>
          <a:p>
            <a:pPr>
              <a:lnSpc>
                <a:spcPts val="8399"/>
              </a:lnSpc>
              <a:buNone/>
            </a:pPr>
            <a:r>
              <a:rPr b="0" lang="en-US" sz="6000" spc="-1" strike="noStrike">
                <a:solidFill>
                  <a:srgbClr val="000000"/>
                </a:solidFill>
                <a:latin typeface="Montserrat Bold"/>
                <a:ea typeface="DejaVu Sans"/>
              </a:rPr>
              <a:t>Yuk Ngoding!</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6" name="Group 2"/>
          <p:cNvGrpSpPr/>
          <p:nvPr/>
        </p:nvGrpSpPr>
        <p:grpSpPr>
          <a:xfrm>
            <a:off x="0" y="-74160"/>
            <a:ext cx="18287280" cy="1973880"/>
            <a:chOff x="0" y="-74160"/>
            <a:chExt cx="18287280" cy="1973880"/>
          </a:xfrm>
        </p:grpSpPr>
        <p:sp>
          <p:nvSpPr>
            <p:cNvPr id="57"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58" name="TextBox 4"/>
            <p:cNvSpPr/>
            <p:nvPr/>
          </p:nvSpPr>
          <p:spPr>
            <a:xfrm>
              <a:off x="0" y="-74160"/>
              <a:ext cx="18287280" cy="1973880"/>
            </a:xfrm>
            <a:prstGeom prst="rect">
              <a:avLst/>
            </a:prstGeom>
            <a:noFill/>
            <a:ln w="0">
              <a:noFill/>
            </a:ln>
          </p:spPr>
          <p:style>
            <a:lnRef idx="0"/>
            <a:fillRef idx="0"/>
            <a:effectRef idx="0"/>
            <a:fontRef idx="minor"/>
          </p:style>
        </p:sp>
      </p:grpSp>
      <p:sp>
        <p:nvSpPr>
          <p:cNvPr id="59" name="TextBox 5"/>
          <p:cNvSpPr/>
          <p:nvPr/>
        </p:nvSpPr>
        <p:spPr>
          <a:xfrm>
            <a:off x="892440" y="2761920"/>
            <a:ext cx="10071720" cy="746280"/>
          </a:xfrm>
          <a:prstGeom prst="rect">
            <a:avLst/>
          </a:prstGeom>
          <a:noFill/>
          <a:ln w="0">
            <a:noFill/>
          </a:ln>
        </p:spPr>
        <p:style>
          <a:lnRef idx="0"/>
          <a:fillRef idx="0"/>
          <a:effectRef idx="0"/>
          <a:fontRef idx="minor"/>
        </p:style>
        <p:txBody>
          <a:bodyPr lIns="0" rIns="0" tIns="0" bIns="0" anchor="t">
            <a:spAutoFit/>
          </a:bodyPr>
          <a:p>
            <a:pPr>
              <a:lnSpc>
                <a:spcPts val="5879"/>
              </a:lnSpc>
              <a:buNone/>
            </a:pPr>
            <a:r>
              <a:rPr b="0" lang="en-US" sz="4200" spc="-1" strike="noStrike">
                <a:solidFill>
                  <a:srgbClr val="000000"/>
                </a:solidFill>
                <a:latin typeface="Montserrat Bold"/>
                <a:ea typeface="DejaVu Sans"/>
              </a:rPr>
              <a:t>Mengapa perlu belajar Javascript?</a:t>
            </a:r>
            <a:endParaRPr b="0" lang="en-US" sz="4200" spc="-1" strike="noStrike">
              <a:latin typeface="Arial"/>
            </a:endParaRPr>
          </a:p>
        </p:txBody>
      </p:sp>
      <p:sp>
        <p:nvSpPr>
          <p:cNvPr id="60" name="Freeform 6"/>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61" name="TextBox 7"/>
          <p:cNvSpPr/>
          <p:nvPr/>
        </p:nvSpPr>
        <p:spPr>
          <a:xfrm>
            <a:off x="892440" y="4255560"/>
            <a:ext cx="16518600" cy="3313080"/>
          </a:xfrm>
          <a:prstGeom prst="rect">
            <a:avLst/>
          </a:prstGeom>
          <a:noFill/>
          <a:ln w="0">
            <a:noFill/>
          </a:ln>
        </p:spPr>
        <p:style>
          <a:lnRef idx="0"/>
          <a:fillRef idx="0"/>
          <a:effectRef idx="0"/>
          <a:fontRef idx="minor"/>
        </p:style>
        <p:txBody>
          <a:bodyPr lIns="0" rIns="0" tIns="0" bIns="0" anchor="t">
            <a:spAutoFit/>
          </a:bodyPr>
          <a:p>
            <a:pPr algn="just">
              <a:lnSpc>
                <a:spcPts val="4348"/>
              </a:lnSpc>
              <a:buNone/>
            </a:pPr>
            <a:r>
              <a:rPr b="0" lang="en-US" sz="2500" spc="-1" strike="noStrike">
                <a:solidFill>
                  <a:srgbClr val="000000"/>
                </a:solidFill>
                <a:latin typeface="Montserrat"/>
                <a:ea typeface="DejaVu Sans"/>
              </a:rPr>
              <a:t>Sebagai developer zaman now. JavaScript menjadi salah satu bahasa pemrograman yang sangat populer. Mengapa? Di tahun 2016 saja sudah ada sekitar 92% pembuatan web menggunakan JS, apalagi di tahun-tahun sekarang. Tentunya web yang dibuat dengan JS akan lebih dinamis dan interaktif. Banyak perusahaan top global yang sudah mengimplementasikan JS sebagai bahasa pemrograman andalannya. Kita bisa buktikan juga bahwa JS itu populer dan menjadi bahasa yang paling banyak digunakan di Github.</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31" name="Group 2"/>
          <p:cNvGrpSpPr/>
          <p:nvPr/>
        </p:nvGrpSpPr>
        <p:grpSpPr>
          <a:xfrm>
            <a:off x="0" y="-74160"/>
            <a:ext cx="18287280" cy="1973880"/>
            <a:chOff x="0" y="-74160"/>
            <a:chExt cx="18287280" cy="1973880"/>
          </a:xfrm>
        </p:grpSpPr>
        <p:sp>
          <p:nvSpPr>
            <p:cNvPr id="232"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233" name="TextBox 4"/>
            <p:cNvSpPr/>
            <p:nvPr/>
          </p:nvSpPr>
          <p:spPr>
            <a:xfrm>
              <a:off x="0" y="-74160"/>
              <a:ext cx="18287280" cy="1973880"/>
            </a:xfrm>
            <a:prstGeom prst="rect">
              <a:avLst/>
            </a:prstGeom>
            <a:noFill/>
            <a:ln w="0">
              <a:noFill/>
            </a:ln>
          </p:spPr>
          <p:style>
            <a:lnRef idx="0"/>
            <a:fillRef idx="0"/>
            <a:effectRef idx="0"/>
            <a:fontRef idx="minor"/>
          </p:style>
        </p:sp>
      </p:grpSp>
      <p:sp>
        <p:nvSpPr>
          <p:cNvPr id="234"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235" name="TextBox 6"/>
          <p:cNvSpPr/>
          <p:nvPr/>
        </p:nvSpPr>
        <p:spPr>
          <a:xfrm>
            <a:off x="1028880" y="5814000"/>
            <a:ext cx="14239440" cy="1066320"/>
          </a:xfrm>
          <a:prstGeom prst="rect">
            <a:avLst/>
          </a:prstGeom>
          <a:noFill/>
          <a:ln w="0">
            <a:noFill/>
          </a:ln>
        </p:spPr>
        <p:style>
          <a:lnRef idx="0"/>
          <a:fillRef idx="0"/>
          <a:effectRef idx="0"/>
          <a:fontRef idx="minor"/>
        </p:style>
        <p:txBody>
          <a:bodyPr lIns="0" rIns="0" tIns="0" bIns="0" anchor="t">
            <a:spAutoFit/>
          </a:bodyPr>
          <a:p>
            <a:pPr>
              <a:lnSpc>
                <a:spcPts val="8399"/>
              </a:lnSpc>
              <a:buNone/>
            </a:pPr>
            <a:r>
              <a:rPr b="0" lang="en-US" sz="6000" spc="-1" strike="noStrike">
                <a:solidFill>
                  <a:srgbClr val="000000"/>
                </a:solidFill>
                <a:latin typeface="Montserrat Bold"/>
                <a:ea typeface="DejaVu Sans"/>
              </a:rPr>
              <a:t>Terimakasih...</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2" name="Group 2"/>
          <p:cNvGrpSpPr/>
          <p:nvPr/>
        </p:nvGrpSpPr>
        <p:grpSpPr>
          <a:xfrm>
            <a:off x="0" y="-74160"/>
            <a:ext cx="18287280" cy="1973880"/>
            <a:chOff x="0" y="-74160"/>
            <a:chExt cx="18287280" cy="1973880"/>
          </a:xfrm>
        </p:grpSpPr>
        <p:sp>
          <p:nvSpPr>
            <p:cNvPr id="63"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64" name="TextBox 4"/>
            <p:cNvSpPr/>
            <p:nvPr/>
          </p:nvSpPr>
          <p:spPr>
            <a:xfrm>
              <a:off x="0" y="-74160"/>
              <a:ext cx="18287280" cy="1973880"/>
            </a:xfrm>
            <a:prstGeom prst="rect">
              <a:avLst/>
            </a:prstGeom>
            <a:noFill/>
            <a:ln w="0">
              <a:noFill/>
            </a:ln>
          </p:spPr>
          <p:style>
            <a:lnRef idx="0"/>
            <a:fillRef idx="0"/>
            <a:effectRef idx="0"/>
            <a:fontRef idx="minor"/>
          </p:style>
        </p:sp>
      </p:grpSp>
      <p:sp>
        <p:nvSpPr>
          <p:cNvPr id="65"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66" name="Freeform 6"/>
          <p:cNvSpPr/>
          <p:nvPr/>
        </p:nvSpPr>
        <p:spPr>
          <a:xfrm>
            <a:off x="1028880" y="2494440"/>
            <a:ext cx="10576080" cy="5789880"/>
          </a:xfrm>
          <a:custGeom>
            <a:avLst/>
            <a:gdLst/>
            <a:ahLst/>
            <a:rect l="l" t="t" r="r" b="b"/>
            <a:pathLst>
              <a:path w="10576944" h="5790429">
                <a:moveTo>
                  <a:pt x="0" y="0"/>
                </a:moveTo>
                <a:lnTo>
                  <a:pt x="10576944" y="0"/>
                </a:lnTo>
                <a:lnTo>
                  <a:pt x="10576944" y="5790428"/>
                </a:lnTo>
                <a:lnTo>
                  <a:pt x="0" y="5790428"/>
                </a:lnTo>
                <a:lnTo>
                  <a:pt x="0" y="0"/>
                </a:lnTo>
                <a:close/>
              </a:path>
            </a:pathLst>
          </a:custGeom>
          <a:blipFill rotWithShape="0">
            <a:blip r:embed="rId2"/>
            <a:srcRect/>
            <a:stretch/>
          </a:blipFill>
          <a:ln w="0">
            <a:noFill/>
          </a:ln>
        </p:spPr>
        <p:style>
          <a:lnRef idx="0"/>
          <a:fillRef idx="0"/>
          <a:effectRef idx="0"/>
          <a:fontRef idx="minor"/>
        </p:style>
      </p:sp>
      <p:sp>
        <p:nvSpPr>
          <p:cNvPr id="67" name="TextBox 7"/>
          <p:cNvSpPr/>
          <p:nvPr/>
        </p:nvSpPr>
        <p:spPr>
          <a:xfrm>
            <a:off x="12724920" y="2390760"/>
            <a:ext cx="4533840" cy="5522040"/>
          </a:xfrm>
          <a:prstGeom prst="rect">
            <a:avLst/>
          </a:prstGeom>
          <a:noFill/>
          <a:ln w="0">
            <a:noFill/>
          </a:ln>
        </p:spPr>
        <p:style>
          <a:lnRef idx="0"/>
          <a:fillRef idx="0"/>
          <a:effectRef idx="0"/>
          <a:fontRef idx="minor"/>
        </p:style>
        <p:txBody>
          <a:bodyPr lIns="0" rIns="0" tIns="0" bIns="0" anchor="t">
            <a:spAutoFit/>
          </a:bodyPr>
          <a:p>
            <a:pPr algn="just">
              <a:lnSpc>
                <a:spcPts val="4348"/>
              </a:lnSpc>
              <a:buNone/>
            </a:pPr>
            <a:r>
              <a:rPr b="0" lang="en-US" sz="2500" spc="-1" strike="noStrike">
                <a:solidFill>
                  <a:srgbClr val="000000"/>
                </a:solidFill>
                <a:latin typeface="Montserrat"/>
                <a:ea typeface="DejaVu Sans"/>
              </a:rPr>
              <a:t>Seperti FB, Linkedin, Trello, Medium, bahkan Google, salah satu bahasa yang digunakan di antaranya adalah JS (JavaScript). Itulah alasan mengapa para developer berlomba-lomba untuk jadi yang terbaik dalam mempelajari JavaScript.</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8" name="Group 2"/>
          <p:cNvGrpSpPr/>
          <p:nvPr/>
        </p:nvGrpSpPr>
        <p:grpSpPr>
          <a:xfrm>
            <a:off x="0" y="-74160"/>
            <a:ext cx="18287280" cy="1973880"/>
            <a:chOff x="0" y="-74160"/>
            <a:chExt cx="18287280" cy="1973880"/>
          </a:xfrm>
        </p:grpSpPr>
        <p:sp>
          <p:nvSpPr>
            <p:cNvPr id="69"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70" name="TextBox 4"/>
            <p:cNvSpPr/>
            <p:nvPr/>
          </p:nvSpPr>
          <p:spPr>
            <a:xfrm>
              <a:off x="0" y="-74160"/>
              <a:ext cx="18287280" cy="1973880"/>
            </a:xfrm>
            <a:prstGeom prst="rect">
              <a:avLst/>
            </a:prstGeom>
            <a:noFill/>
            <a:ln w="0">
              <a:noFill/>
            </a:ln>
          </p:spPr>
          <p:style>
            <a:lnRef idx="0"/>
            <a:fillRef idx="0"/>
            <a:effectRef idx="0"/>
            <a:fontRef idx="minor"/>
          </p:style>
        </p:sp>
      </p:grpSp>
      <p:sp>
        <p:nvSpPr>
          <p:cNvPr id="71"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72" name="TextBox 6"/>
          <p:cNvSpPr/>
          <p:nvPr/>
        </p:nvSpPr>
        <p:spPr>
          <a:xfrm>
            <a:off x="1028880" y="3220200"/>
            <a:ext cx="14239440" cy="746280"/>
          </a:xfrm>
          <a:prstGeom prst="rect">
            <a:avLst/>
          </a:prstGeom>
          <a:noFill/>
          <a:ln w="0">
            <a:noFill/>
          </a:ln>
        </p:spPr>
        <p:style>
          <a:lnRef idx="0"/>
          <a:fillRef idx="0"/>
          <a:effectRef idx="0"/>
          <a:fontRef idx="minor"/>
        </p:style>
        <p:txBody>
          <a:bodyPr lIns="0" rIns="0" tIns="0" bIns="0" anchor="t">
            <a:spAutoFit/>
          </a:bodyPr>
          <a:p>
            <a:pPr>
              <a:lnSpc>
                <a:spcPts val="5879"/>
              </a:lnSpc>
              <a:buNone/>
            </a:pPr>
            <a:r>
              <a:rPr b="0" lang="en-US" sz="4200" spc="-1" strike="noStrike">
                <a:solidFill>
                  <a:srgbClr val="000000"/>
                </a:solidFill>
                <a:latin typeface="Montserrat Bold"/>
                <a:ea typeface="DejaVu Sans"/>
              </a:rPr>
              <a:t>Javascript di Website, bagaimana membuatnya?</a:t>
            </a:r>
            <a:endParaRPr b="0" lang="en-US" sz="4200" spc="-1" strike="noStrike">
              <a:latin typeface="Arial"/>
            </a:endParaRPr>
          </a:p>
        </p:txBody>
      </p:sp>
      <p:sp>
        <p:nvSpPr>
          <p:cNvPr id="73" name="TextBox 7"/>
          <p:cNvSpPr/>
          <p:nvPr/>
        </p:nvSpPr>
        <p:spPr>
          <a:xfrm>
            <a:off x="1028880" y="4284360"/>
            <a:ext cx="15454800" cy="2208600"/>
          </a:xfrm>
          <a:prstGeom prst="rect">
            <a:avLst/>
          </a:prstGeom>
          <a:noFill/>
          <a:ln w="0">
            <a:noFill/>
          </a:ln>
        </p:spPr>
        <p:style>
          <a:lnRef idx="0"/>
          <a:fillRef idx="0"/>
          <a:effectRef idx="0"/>
          <a:fontRef idx="minor"/>
        </p:style>
        <p:txBody>
          <a:bodyPr lIns="0" rIns="0" tIns="0" bIns="0" anchor="t">
            <a:spAutoFit/>
          </a:bodyPr>
          <a:p>
            <a:pPr lvl="1" marL="539640" indent="-270000" algn="just">
              <a:lnSpc>
                <a:spcPts val="4348"/>
              </a:lnSpc>
              <a:buClr>
                <a:srgbClr val="000000"/>
              </a:buClr>
              <a:buFont typeface="Arial"/>
              <a:buChar char="•"/>
            </a:pPr>
            <a:r>
              <a:rPr b="0" lang="en-US" sz="2500" spc="-1" strike="noStrike">
                <a:solidFill>
                  <a:srgbClr val="000000"/>
                </a:solidFill>
                <a:latin typeface="Montserrat"/>
                <a:ea typeface="DejaVu Sans"/>
              </a:rPr>
              <a:t>Mengenal Console</a:t>
            </a:r>
            <a:endParaRPr b="0" lang="en-US" sz="2500" spc="-1" strike="noStrike">
              <a:latin typeface="Arial"/>
            </a:endParaRPr>
          </a:p>
          <a:p>
            <a:pPr lvl="1" marL="539640" indent="-270000" algn="just">
              <a:lnSpc>
                <a:spcPts val="4348"/>
              </a:lnSpc>
              <a:buClr>
                <a:srgbClr val="000000"/>
              </a:buClr>
              <a:buFont typeface="Arial"/>
              <a:buChar char="•"/>
            </a:pPr>
            <a:r>
              <a:rPr b="0" lang="en-US" sz="2500" spc="-1" strike="noStrike">
                <a:solidFill>
                  <a:srgbClr val="000000"/>
                </a:solidFill>
                <a:latin typeface="Montserrat"/>
                <a:ea typeface="DejaVu Sans"/>
              </a:rPr>
              <a:t>Membuat program Javascript</a:t>
            </a:r>
            <a:endParaRPr b="0" lang="en-US" sz="2500" spc="-1" strike="noStrike">
              <a:latin typeface="Arial"/>
            </a:endParaRPr>
          </a:p>
          <a:p>
            <a:pPr lvl="1" marL="539640" indent="-270000" algn="just">
              <a:lnSpc>
                <a:spcPts val="4348"/>
              </a:lnSpc>
              <a:buClr>
                <a:srgbClr val="000000"/>
              </a:buClr>
              <a:buFont typeface="Arial"/>
              <a:buChar char="•"/>
            </a:pPr>
            <a:r>
              <a:rPr b="0" lang="en-US" sz="2500" spc="-1" strike="noStrike">
                <a:solidFill>
                  <a:srgbClr val="000000"/>
                </a:solidFill>
                <a:latin typeface="Montserrat"/>
                <a:ea typeface="DejaVu Sans"/>
              </a:rPr>
              <a:t>Cara menulisan program Javascript di HTML</a:t>
            </a:r>
            <a:endParaRPr b="0" lang="en-US" sz="2500" spc="-1" strike="noStrike">
              <a:latin typeface="Arial"/>
            </a:endParaRPr>
          </a:p>
          <a:p>
            <a:pPr lvl="1" marL="539640" indent="-270000" algn="just">
              <a:lnSpc>
                <a:spcPts val="4348"/>
              </a:lnSpc>
              <a:buClr>
                <a:srgbClr val="000000"/>
              </a:buClr>
              <a:buFont typeface="Arial"/>
              <a:buChar char="•"/>
            </a:pPr>
            <a:r>
              <a:rPr b="0" lang="en-US" sz="2500" spc="-1" strike="noStrike">
                <a:solidFill>
                  <a:srgbClr val="000000"/>
                </a:solidFill>
                <a:latin typeface="Montserrat"/>
                <a:ea typeface="DejaVu Sans"/>
              </a:rPr>
              <a:t>Menampilan hasil program Javascript</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4" name="Group 2"/>
          <p:cNvGrpSpPr/>
          <p:nvPr/>
        </p:nvGrpSpPr>
        <p:grpSpPr>
          <a:xfrm>
            <a:off x="0" y="-74160"/>
            <a:ext cx="18287280" cy="1973880"/>
            <a:chOff x="0" y="-74160"/>
            <a:chExt cx="18287280" cy="1973880"/>
          </a:xfrm>
        </p:grpSpPr>
        <p:sp>
          <p:nvSpPr>
            <p:cNvPr id="75"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76" name="TextBox 4"/>
            <p:cNvSpPr/>
            <p:nvPr/>
          </p:nvSpPr>
          <p:spPr>
            <a:xfrm>
              <a:off x="0" y="-74160"/>
              <a:ext cx="18287280" cy="1973880"/>
            </a:xfrm>
            <a:prstGeom prst="rect">
              <a:avLst/>
            </a:prstGeom>
            <a:noFill/>
            <a:ln w="0">
              <a:noFill/>
            </a:ln>
          </p:spPr>
          <p:style>
            <a:lnRef idx="0"/>
            <a:fillRef idx="0"/>
            <a:effectRef idx="0"/>
            <a:fontRef idx="minor"/>
          </p:style>
        </p:sp>
      </p:grpSp>
      <p:sp>
        <p:nvSpPr>
          <p:cNvPr id="77"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78" name="Freeform 6"/>
          <p:cNvSpPr/>
          <p:nvPr/>
        </p:nvSpPr>
        <p:spPr>
          <a:xfrm>
            <a:off x="1028880" y="3413880"/>
            <a:ext cx="10653840" cy="6062040"/>
          </a:xfrm>
          <a:custGeom>
            <a:avLst/>
            <a:gdLst/>
            <a:ahLst/>
            <a:rect l="l" t="t" r="r" b="b"/>
            <a:pathLst>
              <a:path w="10654551" h="6062868">
                <a:moveTo>
                  <a:pt x="0" y="0"/>
                </a:moveTo>
                <a:lnTo>
                  <a:pt x="10654551" y="0"/>
                </a:lnTo>
                <a:lnTo>
                  <a:pt x="10654551" y="6062868"/>
                </a:lnTo>
                <a:lnTo>
                  <a:pt x="0" y="6062868"/>
                </a:lnTo>
                <a:lnTo>
                  <a:pt x="0" y="0"/>
                </a:lnTo>
                <a:close/>
              </a:path>
            </a:pathLst>
          </a:custGeom>
          <a:blipFill rotWithShape="0">
            <a:blip r:embed="rId2"/>
            <a:srcRect/>
            <a:stretch/>
          </a:blipFill>
          <a:ln w="0">
            <a:noFill/>
          </a:ln>
        </p:spPr>
        <p:style>
          <a:lnRef idx="0"/>
          <a:fillRef idx="0"/>
          <a:effectRef idx="0"/>
          <a:fontRef idx="minor"/>
        </p:style>
      </p:sp>
      <p:sp>
        <p:nvSpPr>
          <p:cNvPr id="79" name="TextBox 7"/>
          <p:cNvSpPr/>
          <p:nvPr/>
        </p:nvSpPr>
        <p:spPr>
          <a:xfrm>
            <a:off x="1028880" y="2263320"/>
            <a:ext cx="14239440" cy="746280"/>
          </a:xfrm>
          <a:prstGeom prst="rect">
            <a:avLst/>
          </a:prstGeom>
          <a:noFill/>
          <a:ln w="0">
            <a:noFill/>
          </a:ln>
        </p:spPr>
        <p:style>
          <a:lnRef idx="0"/>
          <a:fillRef idx="0"/>
          <a:effectRef idx="0"/>
          <a:fontRef idx="minor"/>
        </p:style>
        <p:txBody>
          <a:bodyPr lIns="0" rIns="0" tIns="0" bIns="0" anchor="t">
            <a:spAutoFit/>
          </a:bodyPr>
          <a:p>
            <a:pPr>
              <a:lnSpc>
                <a:spcPts val="5879"/>
              </a:lnSpc>
              <a:buNone/>
            </a:pPr>
            <a:r>
              <a:rPr b="0" lang="en-US" sz="4200" spc="-1" strike="noStrike">
                <a:solidFill>
                  <a:srgbClr val="000000"/>
                </a:solidFill>
                <a:latin typeface="Montserrat Bold"/>
                <a:ea typeface="DejaVu Sans"/>
              </a:rPr>
              <a:t>Mengenal Console</a:t>
            </a:r>
            <a:endParaRPr b="0" lang="en-US" sz="4200" spc="-1" strike="noStrike">
              <a:latin typeface="Arial"/>
            </a:endParaRPr>
          </a:p>
        </p:txBody>
      </p:sp>
      <p:sp>
        <p:nvSpPr>
          <p:cNvPr id="80" name="TextBox 8"/>
          <p:cNvSpPr/>
          <p:nvPr/>
        </p:nvSpPr>
        <p:spPr>
          <a:xfrm>
            <a:off x="12105720" y="3290040"/>
            <a:ext cx="5842440" cy="2221560"/>
          </a:xfrm>
          <a:prstGeom prst="rect">
            <a:avLst/>
          </a:prstGeom>
          <a:noFill/>
          <a:ln w="0">
            <a:noFill/>
          </a:ln>
        </p:spPr>
        <p:style>
          <a:lnRef idx="0"/>
          <a:fillRef idx="0"/>
          <a:effectRef idx="0"/>
          <a:fontRef idx="minor"/>
        </p:style>
        <p:txBody>
          <a:bodyPr lIns="0" rIns="0" tIns="0" bIns="0" anchor="t">
            <a:spAutoFit/>
          </a:bodyPr>
          <a:p>
            <a:pPr algn="just">
              <a:lnSpc>
                <a:spcPts val="4374"/>
              </a:lnSpc>
              <a:buNone/>
            </a:pPr>
            <a:r>
              <a:rPr b="0" lang="en-US" sz="2500" spc="-1" strike="noStrike">
                <a:solidFill>
                  <a:srgbClr val="000000"/>
                </a:solidFill>
                <a:latin typeface="Montserrat"/>
                <a:ea typeface="DejaVu Sans"/>
              </a:rPr>
              <a:t>Console merupakan bagian untuk menampilkan pesan error jika kita melakukan kesalahan dalam</a:t>
            </a:r>
            <a:endParaRPr b="0" lang="en-US" sz="2500" spc="-1" strike="noStrike">
              <a:latin typeface="Arial"/>
            </a:endParaRPr>
          </a:p>
          <a:p>
            <a:pPr algn="just">
              <a:lnSpc>
                <a:spcPts val="4374"/>
              </a:lnSpc>
              <a:buNone/>
            </a:pPr>
            <a:r>
              <a:rPr b="0" lang="en-US" sz="2500" spc="-1" strike="noStrike">
                <a:solidFill>
                  <a:srgbClr val="000000"/>
                </a:solidFill>
                <a:latin typeface="Montserrat"/>
                <a:ea typeface="DejaVu Sans"/>
              </a:rPr>
              <a:t>menuliskan syntac javascript</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1" name="Group 2"/>
          <p:cNvGrpSpPr/>
          <p:nvPr/>
        </p:nvGrpSpPr>
        <p:grpSpPr>
          <a:xfrm>
            <a:off x="0" y="-74160"/>
            <a:ext cx="18287280" cy="1973880"/>
            <a:chOff x="0" y="-74160"/>
            <a:chExt cx="18287280" cy="1973880"/>
          </a:xfrm>
        </p:grpSpPr>
        <p:sp>
          <p:nvSpPr>
            <p:cNvPr id="82"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83" name="TextBox 4"/>
            <p:cNvSpPr/>
            <p:nvPr/>
          </p:nvSpPr>
          <p:spPr>
            <a:xfrm>
              <a:off x="0" y="-74160"/>
              <a:ext cx="18287280" cy="1973880"/>
            </a:xfrm>
            <a:prstGeom prst="rect">
              <a:avLst/>
            </a:prstGeom>
            <a:noFill/>
            <a:ln w="0">
              <a:noFill/>
            </a:ln>
          </p:spPr>
          <p:style>
            <a:lnRef idx="0"/>
            <a:fillRef idx="0"/>
            <a:effectRef idx="0"/>
            <a:fontRef idx="minor"/>
          </p:style>
        </p:sp>
      </p:grpSp>
      <p:sp>
        <p:nvSpPr>
          <p:cNvPr id="84"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85" name="TextBox 6"/>
          <p:cNvSpPr/>
          <p:nvPr/>
        </p:nvSpPr>
        <p:spPr>
          <a:xfrm>
            <a:off x="1028880" y="2404080"/>
            <a:ext cx="14239440" cy="746280"/>
          </a:xfrm>
          <a:prstGeom prst="rect">
            <a:avLst/>
          </a:prstGeom>
          <a:noFill/>
          <a:ln w="0">
            <a:noFill/>
          </a:ln>
        </p:spPr>
        <p:style>
          <a:lnRef idx="0"/>
          <a:fillRef idx="0"/>
          <a:effectRef idx="0"/>
          <a:fontRef idx="minor"/>
        </p:style>
        <p:txBody>
          <a:bodyPr lIns="0" rIns="0" tIns="0" bIns="0" anchor="t">
            <a:spAutoFit/>
          </a:bodyPr>
          <a:p>
            <a:pPr>
              <a:lnSpc>
                <a:spcPts val="5879"/>
              </a:lnSpc>
              <a:buNone/>
            </a:pPr>
            <a:r>
              <a:rPr b="0" lang="en-US" sz="4200" spc="-1" strike="noStrike">
                <a:solidFill>
                  <a:srgbClr val="000000"/>
                </a:solidFill>
                <a:latin typeface="Montserrat Bold"/>
                <a:ea typeface="DejaVu Sans"/>
              </a:rPr>
              <a:t>Membuat Program Javascript</a:t>
            </a:r>
            <a:endParaRPr b="0" lang="en-US" sz="4200" spc="-1" strike="noStrike">
              <a:latin typeface="Arial"/>
            </a:endParaRPr>
          </a:p>
        </p:txBody>
      </p:sp>
      <p:sp>
        <p:nvSpPr>
          <p:cNvPr id="86" name="TextBox 7"/>
          <p:cNvSpPr/>
          <p:nvPr/>
        </p:nvSpPr>
        <p:spPr>
          <a:xfrm>
            <a:off x="1028880" y="4543560"/>
            <a:ext cx="12994200" cy="666360"/>
          </a:xfrm>
          <a:prstGeom prst="rect">
            <a:avLst/>
          </a:prstGeom>
          <a:noFill/>
          <a:ln w="0">
            <a:noFill/>
          </a:ln>
        </p:spPr>
        <p:style>
          <a:lnRef idx="0"/>
          <a:fillRef idx="0"/>
          <a:effectRef idx="0"/>
          <a:fontRef idx="minor"/>
        </p:style>
        <p:txBody>
          <a:bodyPr lIns="0" rIns="0" tIns="0" bIns="0" anchor="t">
            <a:spAutoFit/>
          </a:bodyPr>
          <a:p>
            <a:pPr algn="just">
              <a:lnSpc>
                <a:spcPts val="5250"/>
              </a:lnSpc>
              <a:buNone/>
            </a:pPr>
            <a:r>
              <a:rPr b="0" lang="en-US" sz="3000" spc="-1" strike="noStrike">
                <a:solidFill>
                  <a:srgbClr val="000000"/>
                </a:solidFill>
                <a:latin typeface="Montserrat Bold"/>
                <a:ea typeface="DejaVu Sans"/>
              </a:rPr>
              <a:t>Mulai editor teks, lalu buat file dengan nama index.html !</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7" name="Group 2"/>
          <p:cNvGrpSpPr/>
          <p:nvPr/>
        </p:nvGrpSpPr>
        <p:grpSpPr>
          <a:xfrm>
            <a:off x="0" y="-74160"/>
            <a:ext cx="18287280" cy="1973880"/>
            <a:chOff x="0" y="-74160"/>
            <a:chExt cx="18287280" cy="1973880"/>
          </a:xfrm>
        </p:grpSpPr>
        <p:sp>
          <p:nvSpPr>
            <p:cNvPr id="88"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89" name="TextBox 4"/>
            <p:cNvSpPr/>
            <p:nvPr/>
          </p:nvSpPr>
          <p:spPr>
            <a:xfrm>
              <a:off x="0" y="-74160"/>
              <a:ext cx="18287280" cy="1973880"/>
            </a:xfrm>
            <a:prstGeom prst="rect">
              <a:avLst/>
            </a:prstGeom>
            <a:noFill/>
            <a:ln w="0">
              <a:noFill/>
            </a:ln>
          </p:spPr>
          <p:style>
            <a:lnRef idx="0"/>
            <a:fillRef idx="0"/>
            <a:effectRef idx="0"/>
            <a:fontRef idx="minor"/>
          </p:style>
        </p:sp>
      </p:grpSp>
      <p:sp>
        <p:nvSpPr>
          <p:cNvPr id="90"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91" name="TextBox 6"/>
          <p:cNvSpPr/>
          <p:nvPr/>
        </p:nvSpPr>
        <p:spPr>
          <a:xfrm>
            <a:off x="1028880" y="2761920"/>
            <a:ext cx="14239440" cy="746280"/>
          </a:xfrm>
          <a:prstGeom prst="rect">
            <a:avLst/>
          </a:prstGeom>
          <a:noFill/>
          <a:ln w="0">
            <a:noFill/>
          </a:ln>
        </p:spPr>
        <p:style>
          <a:lnRef idx="0"/>
          <a:fillRef idx="0"/>
          <a:effectRef idx="0"/>
          <a:fontRef idx="minor"/>
        </p:style>
        <p:txBody>
          <a:bodyPr lIns="0" rIns="0" tIns="0" bIns="0" anchor="t">
            <a:spAutoFit/>
          </a:bodyPr>
          <a:p>
            <a:pPr>
              <a:lnSpc>
                <a:spcPts val="5879"/>
              </a:lnSpc>
              <a:buNone/>
            </a:pPr>
            <a:r>
              <a:rPr b="0" lang="en-US" sz="4200" spc="-1" strike="noStrike">
                <a:solidFill>
                  <a:srgbClr val="000000"/>
                </a:solidFill>
                <a:latin typeface="Montserrat Bold"/>
                <a:ea typeface="DejaVu Sans"/>
              </a:rPr>
              <a:t>Cara menuliskan program Javascript di HTML</a:t>
            </a:r>
            <a:endParaRPr b="0" lang="en-US" sz="4200" spc="-1" strike="noStrike">
              <a:latin typeface="Arial"/>
            </a:endParaRPr>
          </a:p>
        </p:txBody>
      </p:sp>
      <p:sp>
        <p:nvSpPr>
          <p:cNvPr id="92" name="TextBox 7"/>
          <p:cNvSpPr/>
          <p:nvPr/>
        </p:nvSpPr>
        <p:spPr>
          <a:xfrm>
            <a:off x="1028880" y="3876840"/>
            <a:ext cx="15454800" cy="1656360"/>
          </a:xfrm>
          <a:prstGeom prst="rect">
            <a:avLst/>
          </a:prstGeom>
          <a:noFill/>
          <a:ln w="0">
            <a:noFill/>
          </a:ln>
        </p:spPr>
        <p:style>
          <a:lnRef idx="0"/>
          <a:fillRef idx="0"/>
          <a:effectRef idx="0"/>
          <a:fontRef idx="minor"/>
        </p:style>
        <p:txBody>
          <a:bodyPr lIns="0" rIns="0" tIns="0" bIns="0" anchor="t">
            <a:spAutoFit/>
          </a:bodyPr>
          <a:p>
            <a:pPr lvl="1" marL="539640" indent="-270000" algn="just">
              <a:lnSpc>
                <a:spcPts val="4348"/>
              </a:lnSpc>
              <a:buClr>
                <a:srgbClr val="000000"/>
              </a:buClr>
              <a:buFont typeface="Arial"/>
              <a:buChar char="•"/>
            </a:pPr>
            <a:r>
              <a:rPr b="0" lang="en-US" sz="2500" spc="-1" strike="noStrike">
                <a:solidFill>
                  <a:srgbClr val="000000"/>
                </a:solidFill>
                <a:latin typeface="Montserrat"/>
                <a:ea typeface="DejaVu Sans"/>
              </a:rPr>
              <a:t> </a:t>
            </a:r>
            <a:r>
              <a:rPr b="0" lang="en-US" sz="2500" spc="-1" strike="noStrike">
                <a:solidFill>
                  <a:srgbClr val="000000"/>
                </a:solidFill>
                <a:latin typeface="Montserrat"/>
                <a:ea typeface="DejaVu Sans"/>
              </a:rPr>
              <a:t>Embed (kode HTML untuk Javascript diuji terus menerus. Konteks: saaat ini)</a:t>
            </a:r>
            <a:endParaRPr b="0" lang="en-US" sz="2500" spc="-1" strike="noStrike">
              <a:latin typeface="Arial"/>
            </a:endParaRPr>
          </a:p>
          <a:p>
            <a:pPr lvl="1" marL="539640" indent="-270000" algn="just">
              <a:lnSpc>
                <a:spcPts val="4348"/>
              </a:lnSpc>
              <a:buClr>
                <a:srgbClr val="000000"/>
              </a:buClr>
              <a:buFont typeface="Arial"/>
              <a:buChar char="•"/>
            </a:pPr>
            <a:r>
              <a:rPr b="0" lang="en-US" sz="2500" spc="-1" strike="noStrike">
                <a:solidFill>
                  <a:srgbClr val="000000"/>
                </a:solidFill>
                <a:latin typeface="Montserrat"/>
                <a:ea typeface="DejaVu Sans"/>
              </a:rPr>
              <a:t> </a:t>
            </a:r>
            <a:r>
              <a:rPr b="0" lang="en-US" sz="2500" spc="-1" strike="noStrike">
                <a:solidFill>
                  <a:srgbClr val="000000"/>
                </a:solidFill>
                <a:latin typeface="Montserrat"/>
                <a:ea typeface="DejaVu Sans"/>
              </a:rPr>
              <a:t>Inline (Kode JavaScript tertanam dalam atribut HTML.)</a:t>
            </a:r>
            <a:endParaRPr b="0" lang="en-US" sz="2500" spc="-1" strike="noStrike">
              <a:latin typeface="Arial"/>
            </a:endParaRPr>
          </a:p>
          <a:p>
            <a:pPr lvl="1" marL="539640" indent="-270000" algn="just">
              <a:lnSpc>
                <a:spcPts val="4348"/>
              </a:lnSpc>
              <a:buClr>
                <a:srgbClr val="000000"/>
              </a:buClr>
              <a:buFont typeface="Arial"/>
              <a:buChar char="•"/>
            </a:pPr>
            <a:r>
              <a:rPr b="0" lang="en-US" sz="2500" spc="-1" strike="noStrike">
                <a:solidFill>
                  <a:srgbClr val="000000"/>
                </a:solidFill>
                <a:latin typeface="Montserrat"/>
                <a:ea typeface="DejaVu Sans"/>
              </a:rPr>
              <a:t> </a:t>
            </a:r>
            <a:r>
              <a:rPr b="0" lang="en-US" sz="2500" spc="-1" strike="noStrike">
                <a:solidFill>
                  <a:srgbClr val="000000"/>
                </a:solidFill>
                <a:latin typeface="Montserrat"/>
                <a:ea typeface="DejaVu Sans"/>
              </a:rPr>
              <a:t>Eksternal (File HTML dan kode Javascript kompatibel.)</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3" name="Group 2"/>
          <p:cNvGrpSpPr/>
          <p:nvPr/>
        </p:nvGrpSpPr>
        <p:grpSpPr>
          <a:xfrm>
            <a:off x="0" y="-74160"/>
            <a:ext cx="18287280" cy="1973880"/>
            <a:chOff x="0" y="-74160"/>
            <a:chExt cx="18287280" cy="1973880"/>
          </a:xfrm>
        </p:grpSpPr>
        <p:sp>
          <p:nvSpPr>
            <p:cNvPr id="94" name="Freeform 3"/>
            <p:cNvSpPr/>
            <p:nvPr/>
          </p:nvSpPr>
          <p:spPr>
            <a:xfrm>
              <a:off x="0" y="0"/>
              <a:ext cx="18287280" cy="1899720"/>
            </a:xfrm>
            <a:custGeom>
              <a:avLst/>
              <a:gdLst/>
              <a:ahLst/>
              <a:rect l="l" t="t" r="r" b="b"/>
              <a:pathLst>
                <a:path w="9414331" h="978328">
                  <a:moveTo>
                    <a:pt x="0" y="0"/>
                  </a:moveTo>
                  <a:lnTo>
                    <a:pt x="9414331" y="0"/>
                  </a:lnTo>
                  <a:lnTo>
                    <a:pt x="9414331" y="978328"/>
                  </a:lnTo>
                  <a:lnTo>
                    <a:pt x="0" y="978328"/>
                  </a:lnTo>
                  <a:close/>
                </a:path>
              </a:pathLst>
            </a:custGeom>
            <a:solidFill>
              <a:srgbClr val="ffde59"/>
            </a:solidFill>
            <a:ln w="0">
              <a:noFill/>
            </a:ln>
          </p:spPr>
          <p:style>
            <a:lnRef idx="0"/>
            <a:fillRef idx="0"/>
            <a:effectRef idx="0"/>
            <a:fontRef idx="minor"/>
          </p:style>
        </p:sp>
        <p:sp>
          <p:nvSpPr>
            <p:cNvPr id="95" name="TextBox 4"/>
            <p:cNvSpPr/>
            <p:nvPr/>
          </p:nvSpPr>
          <p:spPr>
            <a:xfrm>
              <a:off x="0" y="-74160"/>
              <a:ext cx="18287280" cy="1973880"/>
            </a:xfrm>
            <a:prstGeom prst="rect">
              <a:avLst/>
            </a:prstGeom>
            <a:noFill/>
            <a:ln w="0">
              <a:noFill/>
            </a:ln>
          </p:spPr>
          <p:style>
            <a:lnRef idx="0"/>
            <a:fillRef idx="0"/>
            <a:effectRef idx="0"/>
            <a:fontRef idx="minor"/>
          </p:style>
        </p:sp>
      </p:grpSp>
      <p:sp>
        <p:nvSpPr>
          <p:cNvPr id="96" name="Freeform 5"/>
          <p:cNvSpPr/>
          <p:nvPr/>
        </p:nvSpPr>
        <p:spPr>
          <a:xfrm>
            <a:off x="16875000" y="8879040"/>
            <a:ext cx="1073160" cy="1195200"/>
          </a:xfrm>
          <a:custGeom>
            <a:avLst/>
            <a:gdLst/>
            <a:ahLst/>
            <a:rect l="l" t="t" r="r" b="b"/>
            <a:pathLst>
              <a:path w="1073928" h="1195746">
                <a:moveTo>
                  <a:pt x="0" y="0"/>
                </a:moveTo>
                <a:lnTo>
                  <a:pt x="1073928" y="0"/>
                </a:lnTo>
                <a:lnTo>
                  <a:pt x="1073928" y="1195746"/>
                </a:lnTo>
                <a:lnTo>
                  <a:pt x="0" y="1195746"/>
                </a:lnTo>
                <a:lnTo>
                  <a:pt x="0" y="0"/>
                </a:lnTo>
                <a:close/>
              </a:path>
            </a:pathLst>
          </a:custGeom>
          <a:blipFill rotWithShape="0">
            <a:blip r:embed="rId1"/>
            <a:srcRect/>
            <a:stretch/>
          </a:blipFill>
          <a:ln w="0">
            <a:noFill/>
          </a:ln>
        </p:spPr>
        <p:style>
          <a:lnRef idx="0"/>
          <a:fillRef idx="0"/>
          <a:effectRef idx="0"/>
          <a:fontRef idx="minor"/>
        </p:style>
      </p:sp>
      <p:sp>
        <p:nvSpPr>
          <p:cNvPr id="97" name="Freeform 6"/>
          <p:cNvSpPr/>
          <p:nvPr/>
        </p:nvSpPr>
        <p:spPr>
          <a:xfrm>
            <a:off x="1028880" y="3934080"/>
            <a:ext cx="10557360" cy="5323320"/>
          </a:xfrm>
          <a:custGeom>
            <a:avLst/>
            <a:gdLst/>
            <a:ahLst/>
            <a:rect l="l" t="t" r="r" b="b"/>
            <a:pathLst>
              <a:path w="10558029" h="5324134">
                <a:moveTo>
                  <a:pt x="0" y="0"/>
                </a:moveTo>
                <a:lnTo>
                  <a:pt x="10558029" y="0"/>
                </a:lnTo>
                <a:lnTo>
                  <a:pt x="10558029" y="5324134"/>
                </a:lnTo>
                <a:lnTo>
                  <a:pt x="0" y="5324134"/>
                </a:lnTo>
                <a:lnTo>
                  <a:pt x="0" y="0"/>
                </a:lnTo>
                <a:close/>
              </a:path>
            </a:pathLst>
          </a:custGeom>
          <a:blipFill rotWithShape="0">
            <a:blip r:embed="rId2"/>
            <a:srcRect/>
            <a:stretch/>
          </a:blipFill>
          <a:ln w="0">
            <a:noFill/>
          </a:ln>
        </p:spPr>
        <p:style>
          <a:lnRef idx="0"/>
          <a:fillRef idx="0"/>
          <a:effectRef idx="0"/>
          <a:fontRef idx="minor"/>
        </p:style>
      </p:sp>
      <p:sp>
        <p:nvSpPr>
          <p:cNvPr id="98" name="TextBox 7"/>
          <p:cNvSpPr/>
          <p:nvPr/>
        </p:nvSpPr>
        <p:spPr>
          <a:xfrm>
            <a:off x="1028880" y="2761920"/>
            <a:ext cx="14239440" cy="746280"/>
          </a:xfrm>
          <a:prstGeom prst="rect">
            <a:avLst/>
          </a:prstGeom>
          <a:noFill/>
          <a:ln w="0">
            <a:noFill/>
          </a:ln>
        </p:spPr>
        <p:style>
          <a:lnRef idx="0"/>
          <a:fillRef idx="0"/>
          <a:effectRef idx="0"/>
          <a:fontRef idx="minor"/>
        </p:style>
        <p:txBody>
          <a:bodyPr lIns="0" rIns="0" tIns="0" bIns="0" anchor="t">
            <a:spAutoFit/>
          </a:bodyPr>
          <a:p>
            <a:pPr>
              <a:lnSpc>
                <a:spcPts val="5879"/>
              </a:lnSpc>
              <a:buNone/>
            </a:pPr>
            <a:r>
              <a:rPr b="0" lang="en-US" sz="4200" spc="-1" strike="noStrike">
                <a:solidFill>
                  <a:srgbClr val="000000"/>
                </a:solidFill>
                <a:latin typeface="Montserrat Bold"/>
                <a:ea typeface="DejaVu Sans"/>
              </a:rPr>
              <a:t>Embed Javascript </a:t>
            </a:r>
            <a:endParaRPr b="0" lang="en-US" sz="4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LibreOffice/7.3.7.2$Linux_X86_64 LibreOffice_project/30$Build-2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DAF0Yl7Xx2U</dc:identifier>
  <dc:language>en-US</dc:language>
  <cp:lastModifiedBy/>
  <dcterms:modified xsi:type="dcterms:W3CDTF">2023-11-19T10:04:09Z</dcterms:modified>
  <cp:revision>3</cp:revision>
  <dc:subject/>
  <dc:title>Javascript Dasar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