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57" r:id="rId17"/>
    <p:sldId id="258" r:id="rId18"/>
    <p:sldId id="259" r:id="rId19"/>
    <p:sldId id="260" r:id="rId20"/>
    <p:sldId id="261" r:id="rId21"/>
    <p:sldId id="276" r:id="rId22"/>
    <p:sldId id="277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2" r:id="rId32"/>
    <p:sldId id="271" r:id="rId33"/>
    <p:sldId id="270" r:id="rId34"/>
    <p:sldId id="274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BE62-DE50-05D5-ADC5-5B0E9A55E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32CDB-385B-C0C8-430D-5001D70C6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8789-2E51-1D34-3079-65D204F3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7BDB-156D-BF28-C7BE-CFF6C397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F1B3-136A-52B8-B81D-A5A398E0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C8E6-8831-8BC1-757C-58842B13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B27C2-86A0-3BEF-0A24-7F9343FB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B20C-7771-84B9-1E0D-94A2D9CD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0110D-ACEC-43DD-1CE3-49720150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A78D-E85B-7B61-5A2B-B892EF8A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688A-1148-69F3-F483-A168EEDE2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ADB4-63AA-ACD9-9480-3B2530DD4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49B9-84CA-2856-F2AF-7EDC1D9A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86B8-2EC3-6432-7CF2-C5CE7C5D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F1E91-EEDA-C585-E056-07DEBF0A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289C-C5A6-3397-D43D-02548716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C10F5-37AB-5D38-54A9-FB28822A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AF38-DD62-6A9C-E139-02525E27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8F5F-9AD4-80B0-0DAF-5013E077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196D-A52C-D124-01E6-FD6D3105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CF28-0CD6-081A-CCA5-370A80A4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6AF6-5E35-DD0B-507C-B3EA4B76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C980-EF78-4F5F-3E1E-D2F25651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9138-3660-7F12-77C5-E25DBC6C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17C9-C661-5486-8781-9504617F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E4B6-0C2E-E9F3-2B28-76FB0D02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80DF-0D2B-24C5-257A-039B3D29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C157D-4186-759F-CC08-18C536C9C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20F14-E089-A62E-86B9-9926FC52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B851-0757-A32E-CBEC-97B15DD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FEFD-B232-A337-C0EC-9516D1F4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A0AE-293B-4FD2-EBCF-CD1DFDE5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F6F3A-D2DB-D2D4-3655-6E2A668A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88E2A-E8FA-99E4-3B60-2D0CDF1F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FB4D0-9804-FD6A-D87E-40207E60F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B2F6-61C8-D71F-3FFC-95D43D3C5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F7D51-B72D-00E0-C15B-778052B0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1939D-2C77-3B7D-D125-24078497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F1C8A-8014-4BBF-B062-B60EC484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F11B-F056-BF64-92A6-57F33038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56BE3-0A47-EBE4-878A-1997882E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1A7BD-A346-0066-81DC-3BB12D77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0E1F7-1131-E89E-BAE2-792F2FD8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94CA4-C24F-9FD4-1D01-C484B33A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2442D-A6ED-EBE1-B081-2FFDB5C8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EE2F2-45C4-6BAE-92FD-97F79465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A5BD-C577-B541-12C2-327A9E32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0186-7A7A-B11E-2842-F895E8D32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1AF22-6E6D-CCCF-5E5B-45CC54F34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B3A8-EAE9-D34E-C144-33F1AC1E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C0314-8AF3-C4AF-F329-6CF5996A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73A99-4C57-91B3-14CB-7F812436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637A-3648-142A-C6F8-386F77B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FB1BE-A4F8-E29B-4460-1B8A7844F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54208-2E4C-6443-D307-C466AEA4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D880F-6688-1B20-494E-216E4CB6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4F5A4-4658-54CB-7745-03A8FD1B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462E-F479-F272-6E35-91E539D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9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F2C62-70F1-F4E5-D885-D66E52D4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9BCED-05D9-C402-1588-75C39DC8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2324E-E65A-37C9-4A44-9F7D9E69F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BB16-DBA8-442B-B69E-1015414710A0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81D26-76C9-8F96-5169-6B910502C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EADF-5589-18EA-CB7B-228D0AA20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DA469-2EF9-44E1-8052-57BDECEE7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6D94-9412-52CE-5501-D6219A91D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9E7AC-5102-EB0E-508A-EC74E8F03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PLSQL – TRIGGERS &amp; CURSORS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8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7D42-7697-85DD-ED50-5F31B5E4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00A3B-5751-68DA-1A45-2C040DFC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2" y="365125"/>
            <a:ext cx="11655846" cy="56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1CFDFDA-2DFF-BD96-8357-1493722E3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75138"/>
            <a:ext cx="10905066" cy="37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1A4E64-8DBD-0473-7428-E3276C6A2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49" y="643466"/>
            <a:ext cx="78743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0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C0F45-36E5-6278-D4D0-9C0758AC5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431" y="643466"/>
            <a:ext cx="936313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7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7FA45D-CEB8-BC30-9921-E4A42FD3D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47031" y="643466"/>
            <a:ext cx="7897938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14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8BB0F3F-A2A2-4724-28BF-863BCE984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75494" y="643466"/>
            <a:ext cx="8441011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963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3B12-7027-2B6B-E490-4EC41E0B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08F7-B151-9B08-A1D6-D6F813C3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cursor is a temporary work area created in  the system memory when a SQL statement is  executed. </a:t>
            </a:r>
          </a:p>
          <a:p>
            <a:r>
              <a:rPr lang="en-US" dirty="0"/>
              <a:t>Allocated by Database Server at the time of performing DML operations by user. </a:t>
            </a:r>
          </a:p>
          <a:p>
            <a:r>
              <a:rPr lang="en-US" dirty="0"/>
              <a:t>A cursor contains information on a SELECT statement and the rows of data accessed by it.</a:t>
            </a:r>
          </a:p>
          <a:p>
            <a:r>
              <a:rPr lang="en-US" dirty="0"/>
              <a:t>Can hold information of more than one row.</a:t>
            </a:r>
          </a:p>
          <a:p>
            <a:r>
              <a:rPr lang="en-US" dirty="0"/>
              <a:t>One row at a time can be accessed.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8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D3CC7F2-4CC7-C114-6B26-403B3CCE3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41D6-108F-8FE7-E7ED-E384EF4D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PL/SQL cursor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is</a:t>
            </a:r>
            <a:r>
              <a:rPr lang="en-US" sz="3600" spc="10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a	mechanism by</a:t>
            </a:r>
            <a:r>
              <a:rPr lang="en-US" sz="3600" spc="-1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which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FCD0-223E-AF4F-4D5F-B0C06F1D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" indent="0" algn="ctr">
              <a:buNone/>
            </a:pPr>
            <a:endParaRPr lang="en-US" sz="3600" dirty="0">
              <a:solidFill>
                <a:srgbClr val="4B1800"/>
              </a:solidFill>
              <a:latin typeface="Times New Roman"/>
              <a:cs typeface="Times New Roman"/>
            </a:endParaRPr>
          </a:p>
          <a:p>
            <a:pPr marL="46355" indent="0" algn="ctr">
              <a:buNone/>
            </a:pPr>
            <a:r>
              <a:rPr lang="en-US" sz="3600" dirty="0">
                <a:solidFill>
                  <a:srgbClr val="4B1800"/>
                </a:solidFill>
                <a:latin typeface="Times New Roman"/>
                <a:cs typeface="Times New Roman"/>
              </a:rPr>
              <a:t>“ </a:t>
            </a:r>
            <a:r>
              <a:rPr lang="en-US" sz="3600" spc="5" dirty="0">
                <a:solidFill>
                  <a:srgbClr val="4B1800"/>
                </a:solidFill>
                <a:latin typeface="Times New Roman"/>
                <a:cs typeface="Times New Roman"/>
              </a:rPr>
              <a:t>you can </a:t>
            </a:r>
            <a:r>
              <a:rPr lang="en-US" sz="3600" b="1" dirty="0">
                <a:solidFill>
                  <a:srgbClr val="4B1800"/>
                </a:solidFill>
                <a:latin typeface="Times New Roman"/>
                <a:cs typeface="Times New Roman"/>
              </a:rPr>
              <a:t>NAME </a:t>
            </a:r>
            <a:r>
              <a:rPr lang="en-US" sz="3600" dirty="0">
                <a:solidFill>
                  <a:srgbClr val="4B1800"/>
                </a:solidFill>
                <a:latin typeface="Times New Roman"/>
                <a:cs typeface="Times New Roman"/>
              </a:rPr>
              <a:t>that work</a:t>
            </a:r>
            <a:r>
              <a:rPr lang="en-US" sz="3600" spc="-5" dirty="0">
                <a:solidFill>
                  <a:srgbClr val="4B18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4B1800"/>
                </a:solidFill>
                <a:latin typeface="Times New Roman"/>
                <a:cs typeface="Times New Roman"/>
              </a:rPr>
              <a:t>area</a:t>
            </a:r>
            <a:endParaRPr lang="en-US" sz="3600" dirty="0">
              <a:latin typeface="Times New Roman"/>
              <a:cs typeface="Times New Roman"/>
            </a:endParaRPr>
          </a:p>
          <a:p>
            <a:pPr marR="182880" algn="ctr">
              <a:spcBef>
                <a:spcPts val="330"/>
              </a:spcBef>
            </a:pPr>
            <a:r>
              <a:rPr lang="en-US" sz="3600" spc="5" dirty="0">
                <a:solidFill>
                  <a:srgbClr val="4B1800"/>
                </a:solidFill>
                <a:latin typeface="Times New Roman"/>
                <a:cs typeface="Times New Roman"/>
              </a:rPr>
              <a:t>and</a:t>
            </a:r>
            <a:endParaRPr lang="en-US" sz="3600" dirty="0">
              <a:latin typeface="Times New Roman"/>
              <a:cs typeface="Times New Roman"/>
            </a:endParaRPr>
          </a:p>
          <a:p>
            <a:pPr marL="587375" indent="0" algn="ctr">
              <a:spcBef>
                <a:spcPts val="340"/>
              </a:spcBef>
              <a:buNone/>
            </a:pPr>
            <a:r>
              <a:rPr lang="en-US" sz="3600" dirty="0">
                <a:solidFill>
                  <a:srgbClr val="4B1800"/>
                </a:solidFill>
                <a:latin typeface="Times New Roman"/>
                <a:cs typeface="Times New Roman"/>
              </a:rPr>
              <a:t>manipulate the information within</a:t>
            </a:r>
            <a:r>
              <a:rPr lang="en-US" sz="3600" spc="-25" dirty="0">
                <a:solidFill>
                  <a:srgbClr val="4B18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>
                <a:solidFill>
                  <a:srgbClr val="4B1800"/>
                </a:solidFill>
                <a:latin typeface="Times New Roman"/>
                <a:cs typeface="Times New Roman"/>
              </a:rPr>
              <a:t>it”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5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86A0-5800-0D3B-1C9D-7A04063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DA03-3575-4803-F9A8-999C496EE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Implicit Cursors </a:t>
            </a:r>
          </a:p>
          <a:p>
            <a:endParaRPr lang="en-US" sz="3600" dirty="0"/>
          </a:p>
          <a:p>
            <a:r>
              <a:rPr lang="en-US" sz="3600" dirty="0"/>
              <a:t>Explicit Cursors</a:t>
            </a:r>
          </a:p>
        </p:txBody>
      </p:sp>
    </p:spTree>
    <p:extLst>
      <p:ext uri="{BB962C8B-B14F-4D97-AF65-F5344CB8AC3E}">
        <p14:creationId xmlns:p14="http://schemas.microsoft.com/office/powerpoint/2010/main" val="15728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E373-25EF-AF94-7B69-10E2CFA6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B2D9-E508-6FB6-AF67-20E3ABB3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Triggers in PL/SQL are special types of stored procedures that are automatically executed or fired in response to certain events on a particular table or view.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The code to be fired can be customized.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2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178F-2A3C-7DCB-68EE-744D7621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Implicit Cursors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163A-CA83-D5DF-44C6-45352994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Automatically created by Oracle when a SQL statement is executed.</a:t>
            </a:r>
          </a:p>
          <a:p>
            <a:r>
              <a:rPr lang="en-US" sz="3200" dirty="0"/>
              <a:t>Used for single-row queries.</a:t>
            </a:r>
          </a:p>
          <a:p>
            <a:r>
              <a:rPr lang="en-US" sz="3200" dirty="0"/>
              <a:t>Whenever a DML operation like SELECT,UPDATE,INSERT happens on a row  Oracle creates the cursor internally.</a:t>
            </a:r>
          </a:p>
          <a:p>
            <a:r>
              <a:rPr lang="en-US" sz="3200" dirty="0"/>
              <a:t>SELECT on a single row is an implicit cursor.</a:t>
            </a:r>
          </a:p>
          <a:p>
            <a:r>
              <a:rPr lang="en-US" sz="3200" dirty="0"/>
              <a:t>User cannot specify a name to Implicit Cursor.</a:t>
            </a:r>
          </a:p>
        </p:txBody>
      </p:sp>
    </p:spTree>
    <p:extLst>
      <p:ext uri="{BB962C8B-B14F-4D97-AF65-F5344CB8AC3E}">
        <p14:creationId xmlns:p14="http://schemas.microsoft.com/office/powerpoint/2010/main" val="48468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4280-51B8-89C1-630E-AF2F2D3F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Single </a:t>
            </a:r>
            <a:r>
              <a:rPr lang="en-US" dirty="0"/>
              <a:t>Row Implicit</a:t>
            </a:r>
            <a:r>
              <a:rPr lang="en-US" spc="-50" dirty="0"/>
              <a:t> </a:t>
            </a:r>
            <a:r>
              <a:rPr lang="en-US" dirty="0"/>
              <a:t>Cursors</a:t>
            </a:r>
          </a:p>
        </p:txBody>
      </p:sp>
      <p:pic>
        <p:nvPicPr>
          <p:cNvPr id="5" name="Content Placeholder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B2E4826B-97F2-1C02-0C13-73CD3C371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690688"/>
            <a:ext cx="7935784" cy="4583511"/>
          </a:xfrm>
        </p:spPr>
      </p:pic>
    </p:spTree>
    <p:extLst>
      <p:ext uri="{BB962C8B-B14F-4D97-AF65-F5344CB8AC3E}">
        <p14:creationId xmlns:p14="http://schemas.microsoft.com/office/powerpoint/2010/main" val="162648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77FB-EC89-3505-B2D3-0AE75A85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Multiple </a:t>
            </a:r>
            <a:r>
              <a:rPr lang="en-US" dirty="0"/>
              <a:t>Row </a:t>
            </a:r>
            <a:r>
              <a:rPr lang="en-US" spc="-5" dirty="0"/>
              <a:t>Implicit</a:t>
            </a:r>
            <a:r>
              <a:rPr lang="en-US" spc="-15" dirty="0"/>
              <a:t> </a:t>
            </a:r>
            <a:r>
              <a:rPr lang="en-US" dirty="0"/>
              <a:t>Cursors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200F6-CE2F-0B5E-E043-D7F9A297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64" y="2097279"/>
            <a:ext cx="8506904" cy="36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5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5D00-47EE-BEC1-A277-781595F6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Explicit Cursors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78BF-18E3-55F0-21F2-D3C0E1E2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Created explicitly by the developer using the </a:t>
            </a:r>
            <a:r>
              <a:rPr lang="en-US" sz="2400" b="1" dirty="0"/>
              <a:t>DECLARE</a:t>
            </a:r>
            <a:r>
              <a:rPr lang="en-US" sz="2400" dirty="0"/>
              <a:t>, </a:t>
            </a:r>
            <a:r>
              <a:rPr lang="en-US" sz="2400" b="1" dirty="0"/>
              <a:t>OPEN</a:t>
            </a:r>
            <a:r>
              <a:rPr lang="en-US" sz="2400" dirty="0"/>
              <a:t>, </a:t>
            </a:r>
            <a:r>
              <a:rPr lang="en-US" sz="2400" b="1" dirty="0"/>
              <a:t>FETCH</a:t>
            </a:r>
            <a:r>
              <a:rPr lang="en-US" sz="2400" dirty="0"/>
              <a:t>, and </a:t>
            </a:r>
            <a:r>
              <a:rPr lang="en-US" sz="2400" b="1" dirty="0"/>
              <a:t>CLOSE</a:t>
            </a:r>
            <a:r>
              <a:rPr lang="en-US" sz="2400" dirty="0"/>
              <a:t> statements.</a:t>
            </a:r>
          </a:p>
          <a:p>
            <a:r>
              <a:rPr lang="en-US" sz="2400" dirty="0"/>
              <a:t>Suitable for queries returning multiple rows.</a:t>
            </a:r>
          </a:p>
          <a:p>
            <a:r>
              <a:rPr lang="en-US" sz="2400" dirty="0"/>
              <a:t>Offers more control over the cursor's lifecycle.</a:t>
            </a:r>
          </a:p>
        </p:txBody>
      </p:sp>
      <p:pic>
        <p:nvPicPr>
          <p:cNvPr id="4" name="Picture 2" descr="D:\saba fldr\teaching\fast-nu\2019\summer 19- db lab\lab8\Capture.PNG">
            <a:extLst>
              <a:ext uri="{FF2B5EF4-FFF2-40B4-BE49-F238E27FC236}">
                <a16:creationId xmlns:a16="http://schemas.microsoft.com/office/drawing/2014/main" id="{7F8D7CFF-644C-5E12-CD5E-79A26CD65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7409"/>
          <a:stretch/>
        </p:blipFill>
        <p:spPr bwMode="auto">
          <a:xfrm>
            <a:off x="5100138" y="3438525"/>
            <a:ext cx="6958136" cy="3240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BBFC-4D1E-547E-D9E8-8D68B97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EE06-B210-6129-7375-D13772FF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%FOUND</a:t>
            </a:r>
          </a:p>
          <a:p>
            <a:pPr marL="0" indent="0">
              <a:buNone/>
            </a:pPr>
            <a:r>
              <a:rPr lang="en-US" dirty="0"/>
              <a:t>      Returns TRUE if the cursor has fetched a row, FALSE otherwise.</a:t>
            </a:r>
          </a:p>
          <a:p>
            <a:r>
              <a:rPr lang="en-US" b="1" dirty="0"/>
              <a:t>%NOTFOUND</a:t>
            </a:r>
          </a:p>
          <a:p>
            <a:pPr marL="0" indent="0">
              <a:buNone/>
            </a:pPr>
            <a:r>
              <a:rPr lang="en-US" dirty="0"/>
              <a:t>      Returns TRUE if the cursor has not fetched a row, FALSE otherwise.</a:t>
            </a:r>
          </a:p>
          <a:p>
            <a:r>
              <a:rPr lang="en-US" b="1" dirty="0"/>
              <a:t>%ROWCOUNT</a:t>
            </a:r>
          </a:p>
          <a:p>
            <a:pPr marL="0" indent="0">
              <a:buNone/>
            </a:pPr>
            <a:r>
              <a:rPr lang="en-US" dirty="0"/>
              <a:t>       Returns the number of rows fetched so far by the cursor.</a:t>
            </a:r>
          </a:p>
          <a:p>
            <a:r>
              <a:rPr lang="en-US" b="1" dirty="0"/>
              <a:t>%ISOPEN</a:t>
            </a:r>
          </a:p>
          <a:p>
            <a:pPr marL="0" indent="0">
              <a:buNone/>
            </a:pPr>
            <a:r>
              <a:rPr lang="en-US" dirty="0"/>
              <a:t>       Always returns FALSE for implicit Cursors because oracle closes  them automatically once the associated SQL statement is executed. </a:t>
            </a:r>
          </a:p>
        </p:txBody>
      </p:sp>
    </p:spTree>
    <p:extLst>
      <p:ext uri="{BB962C8B-B14F-4D97-AF65-F5344CB8AC3E}">
        <p14:creationId xmlns:p14="http://schemas.microsoft.com/office/powerpoint/2010/main" val="1428595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D4F-B3F8-DCF7-3267-108F0B15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9" y="402448"/>
            <a:ext cx="11907417" cy="1325563"/>
          </a:xfrm>
        </p:spPr>
        <p:txBody>
          <a:bodyPr>
            <a:normAutofit/>
          </a:bodyPr>
          <a:lstStyle/>
          <a:p>
            <a:r>
              <a:rPr lang="en-US" dirty="0"/>
              <a:t>Creating an Explicit Cursor - DECLARE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EA90-83DC-5148-D27C-C19BCCD8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DECLARE statement is used to define a cursor in the declaration section of a PL/SQL block or subprogram.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 CURSOR </a:t>
            </a:r>
            <a:r>
              <a:rPr lang="en-US" dirty="0" err="1"/>
              <a:t>cursor_name</a:t>
            </a:r>
            <a:r>
              <a:rPr lang="en-US" dirty="0"/>
              <a:t> IS</a:t>
            </a:r>
          </a:p>
          <a:p>
            <a:pPr marL="0" indent="0">
              <a:buNone/>
            </a:pPr>
            <a:r>
              <a:rPr lang="en-US" dirty="0"/>
              <a:t>      SELECT column1, column2 FROM </a:t>
            </a:r>
            <a:r>
              <a:rPr lang="en-US" dirty="0" err="1"/>
              <a:t>your_table</a:t>
            </a:r>
            <a:r>
              <a:rPr lang="en-US" dirty="0"/>
              <a:t> WHERE </a:t>
            </a:r>
            <a:r>
              <a:rPr lang="en-US" dirty="0" err="1"/>
              <a:t>your_condition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65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1FEA-A093-7C9C-AEE3-DE3FC006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OPEN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446D-55DB-0D92-67A9-3E53D747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OPEN statement is used to execute the query associated with the cursor and make the result set available for fetching.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</a:t>
            </a:r>
            <a:r>
              <a:rPr lang="en-US" dirty="0" err="1"/>
              <a:t>cursor_name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29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1FEA-A093-7C9C-AEE3-DE3FC006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FETCH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446D-55DB-0D92-67A9-3E53D747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FETCH statement is used to retrieve rows from the cursor result set and assign them to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FETCH </a:t>
            </a:r>
            <a:r>
              <a:rPr lang="en-US" dirty="0" err="1"/>
              <a:t>cursor_name</a:t>
            </a:r>
            <a:r>
              <a:rPr lang="en-US" dirty="0"/>
              <a:t> INTO variable1, variable2;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Fetch Options</a:t>
            </a:r>
            <a:endParaRPr lang="en-US" dirty="0"/>
          </a:p>
          <a:p>
            <a:r>
              <a:rPr lang="en-US" b="1" dirty="0"/>
              <a:t>NEXT</a:t>
            </a:r>
            <a:r>
              <a:rPr lang="en-US" dirty="0"/>
              <a:t>: Retrieves the next row.</a:t>
            </a:r>
          </a:p>
          <a:p>
            <a:r>
              <a:rPr lang="en-US" b="1" dirty="0"/>
              <a:t>PRIOR</a:t>
            </a:r>
            <a:r>
              <a:rPr lang="en-US" dirty="0"/>
              <a:t>: Retrieves the row before the current row.</a:t>
            </a:r>
          </a:p>
          <a:p>
            <a:r>
              <a:rPr lang="en-US" b="1" dirty="0"/>
              <a:t>FIRST</a:t>
            </a:r>
            <a:r>
              <a:rPr lang="en-US" dirty="0"/>
              <a:t>: Retrieves the first row.</a:t>
            </a:r>
          </a:p>
          <a:p>
            <a:r>
              <a:rPr lang="en-US" b="1" dirty="0"/>
              <a:t>LAST</a:t>
            </a:r>
            <a:r>
              <a:rPr lang="en-US" dirty="0"/>
              <a:t>: Retrieves the last row.</a:t>
            </a:r>
          </a:p>
          <a:p>
            <a:r>
              <a:rPr lang="en-US" b="1" dirty="0"/>
              <a:t>ABSOLUTE</a:t>
            </a:r>
            <a:r>
              <a:rPr lang="en-US" dirty="0"/>
              <a:t> </a:t>
            </a:r>
            <a:r>
              <a:rPr lang="en-US" b="1" dirty="0"/>
              <a:t>n</a:t>
            </a:r>
            <a:r>
              <a:rPr lang="en-US" dirty="0"/>
              <a:t>: Retrieves the nth row.</a:t>
            </a:r>
          </a:p>
          <a:p>
            <a:r>
              <a:rPr lang="en-US" b="1" dirty="0"/>
              <a:t>RELATIVE n</a:t>
            </a:r>
            <a:r>
              <a:rPr lang="en-US" dirty="0"/>
              <a:t>: Retrieves the row n positions from the current position.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58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8927-BE3F-0A1A-F927-276202D9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Fetch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C65E-5C5E-1DFC-1E5E-36BD7837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</a:t>
            </a:r>
            <a:r>
              <a:rPr lang="en-US" dirty="0" err="1"/>
              <a:t>cursor_name</a:t>
            </a:r>
            <a:r>
              <a:rPr lang="en-US" dirty="0"/>
              <a:t> NEXT INTO variable1, variable2;</a:t>
            </a:r>
          </a:p>
          <a:p>
            <a:r>
              <a:rPr lang="en-US" dirty="0"/>
              <a:t>FETCH </a:t>
            </a:r>
            <a:r>
              <a:rPr lang="en-US" dirty="0" err="1"/>
              <a:t>cursor_name</a:t>
            </a:r>
            <a:r>
              <a:rPr lang="en-US" dirty="0"/>
              <a:t> PRIOR INTO variable1, variable2;</a:t>
            </a:r>
          </a:p>
          <a:p>
            <a:r>
              <a:rPr lang="en-US" dirty="0"/>
              <a:t>FETCH </a:t>
            </a:r>
            <a:r>
              <a:rPr lang="en-US" dirty="0" err="1"/>
              <a:t>cursor_name</a:t>
            </a:r>
            <a:r>
              <a:rPr lang="en-US" dirty="0"/>
              <a:t> FIRST INTO variable1, variable2;</a:t>
            </a:r>
          </a:p>
          <a:p>
            <a:r>
              <a:rPr lang="en-US" dirty="0"/>
              <a:t>FETCH </a:t>
            </a:r>
            <a:r>
              <a:rPr lang="en-US" dirty="0" err="1"/>
              <a:t>cursor_name</a:t>
            </a:r>
            <a:r>
              <a:rPr lang="en-US" dirty="0"/>
              <a:t> LAST INTO variable1, variable2;</a:t>
            </a:r>
          </a:p>
          <a:p>
            <a:r>
              <a:rPr lang="en-US" dirty="0"/>
              <a:t>FETCH </a:t>
            </a:r>
            <a:r>
              <a:rPr lang="en-US" dirty="0" err="1"/>
              <a:t>cursor_name</a:t>
            </a:r>
            <a:r>
              <a:rPr lang="en-US" dirty="0"/>
              <a:t> ABSOLUTE n INTO variable1, variable2;</a:t>
            </a:r>
          </a:p>
          <a:p>
            <a:r>
              <a:rPr lang="en-US" dirty="0"/>
              <a:t>FETCH </a:t>
            </a:r>
            <a:r>
              <a:rPr lang="en-US" dirty="0" err="1"/>
              <a:t>cursor_name</a:t>
            </a:r>
            <a:r>
              <a:rPr lang="en-US" dirty="0"/>
              <a:t> RELATIVE n INTO variable1, variable2;</a:t>
            </a:r>
          </a:p>
        </p:txBody>
      </p:sp>
    </p:spTree>
    <p:extLst>
      <p:ext uri="{BB962C8B-B14F-4D97-AF65-F5344CB8AC3E}">
        <p14:creationId xmlns:p14="http://schemas.microsoft.com/office/powerpoint/2010/main" val="3935866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BE66-911F-1EA7-FE0B-7A9C9729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26A8-8711-3C41-041C-7E75F577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CLOSE statement is used to release the resources associated with a cursor once it is no longer needed.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CLOSE </a:t>
            </a:r>
            <a:r>
              <a:rPr lang="en-US" dirty="0" err="1"/>
              <a:t>cursor_name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595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A6DC-75C7-1EAC-C9BD-F96D432C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890F-DE0D-1727-1A04-CD55EAC8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Row-level Triggers:</a:t>
            </a:r>
          </a:p>
          <a:p>
            <a:r>
              <a:rPr lang="en-US" dirty="0"/>
              <a:t>Fired once for each row affected by a triggering statement (e.g., INSERT, UPDATE, DELETE).</a:t>
            </a:r>
          </a:p>
          <a:p>
            <a:r>
              <a:rPr lang="en-US" dirty="0"/>
              <a:t>Includes BEFORE and AFTER triggers.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Statement-level Triggers:</a:t>
            </a:r>
          </a:p>
          <a:p>
            <a:r>
              <a:rPr lang="en-US" dirty="0"/>
              <a:t>Fired once for each triggering statement, regardless of the number of rows affected.</a:t>
            </a:r>
          </a:p>
          <a:p>
            <a:r>
              <a:rPr lang="en-US" dirty="0"/>
              <a:t>Applies to the entire statement, not individual rows.</a:t>
            </a:r>
          </a:p>
          <a:p>
            <a:r>
              <a:rPr lang="en-US" dirty="0"/>
              <a:t>Useful for actions that don't depend on specific row data.</a:t>
            </a:r>
          </a:p>
        </p:txBody>
      </p:sp>
    </p:spTree>
    <p:extLst>
      <p:ext uri="{BB962C8B-B14F-4D97-AF65-F5344CB8AC3E}">
        <p14:creationId xmlns:p14="http://schemas.microsoft.com/office/powerpoint/2010/main" val="43629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4A68-5FDC-CD84-B30C-EBF296BB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85B0-3941-562A-0FD4-C919D62B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FOR     IN    LOOP  </a:t>
            </a:r>
            <a:r>
              <a:rPr lang="en-US" dirty="0"/>
              <a:t>simplifies cursor processing by implicitly opening, fetching, and closing the cursor. It simplifies the cursor syntax.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b="1" dirty="0"/>
              <a:t>FOR</a:t>
            </a:r>
            <a:r>
              <a:rPr lang="en-US" sz="3200" dirty="0"/>
              <a:t> </a:t>
            </a:r>
            <a:r>
              <a:rPr lang="en-US" sz="3200" dirty="0" err="1"/>
              <a:t>record_variable</a:t>
            </a:r>
            <a:r>
              <a:rPr lang="en-US" sz="3200" dirty="0"/>
              <a:t> </a:t>
            </a:r>
            <a:r>
              <a:rPr lang="en-US" sz="3200" b="1" dirty="0"/>
              <a:t>IN</a:t>
            </a:r>
            <a:r>
              <a:rPr lang="en-US" sz="3200" dirty="0"/>
              <a:t> </a:t>
            </a:r>
            <a:r>
              <a:rPr lang="en-US" sz="3200" dirty="0" err="1"/>
              <a:t>cursor_name</a:t>
            </a:r>
            <a:r>
              <a:rPr lang="en-US" sz="3200" dirty="0"/>
              <a:t> </a:t>
            </a:r>
            <a:r>
              <a:rPr lang="en-US" sz="3200" b="1" dirty="0"/>
              <a:t>LOOP</a:t>
            </a:r>
          </a:p>
          <a:p>
            <a:pPr marL="457200" lvl="1" indent="0">
              <a:buNone/>
            </a:pPr>
            <a:r>
              <a:rPr lang="en-US" sz="3200" dirty="0"/>
              <a:t>   -- Access fields using </a:t>
            </a:r>
            <a:r>
              <a:rPr lang="en-US" sz="3200" dirty="0" err="1"/>
              <a:t>record_variable.column_name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   -- Process the fetched data</a:t>
            </a:r>
          </a:p>
          <a:p>
            <a:pPr marL="457200" lvl="1" indent="0">
              <a:buNone/>
            </a:pPr>
            <a:r>
              <a:rPr lang="en-US" sz="3200" dirty="0"/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2678726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4A68-5FDC-CD84-B30C-EBF296BB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85B0-3941-562A-0FD4-C919D62B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Scope: </a:t>
            </a:r>
          </a:p>
          <a:p>
            <a:pPr marL="0" indent="0">
              <a:buNone/>
            </a:pPr>
            <a:r>
              <a:rPr lang="en-US" sz="3200" dirty="0"/>
              <a:t>Inside FOR Loop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Cursor Index:</a:t>
            </a:r>
          </a:p>
          <a:p>
            <a:pPr marL="457200" lvl="1" indent="0">
              <a:buNone/>
            </a:pPr>
            <a:r>
              <a:rPr lang="en-US" sz="3200" dirty="0"/>
              <a:t>a pointer to Query work area.</a:t>
            </a:r>
          </a:p>
          <a:p>
            <a:pPr marL="457200" lvl="1" indent="0">
              <a:buNone/>
            </a:pPr>
            <a:r>
              <a:rPr lang="en-US" sz="3200" dirty="0"/>
              <a:t>Query work area is a memory region ( context  area ) of cursor.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30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4A68-5FDC-CD84-B30C-EBF296BB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85B0-3941-562A-0FD4-C919D62B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70"/>
              </a:spcBef>
              <a:buNone/>
            </a:pPr>
            <a:r>
              <a:rPr lang="en-US" spc="-10" dirty="0">
                <a:latin typeface="Times New Roman"/>
                <a:cs typeface="Times New Roman"/>
              </a:rPr>
              <a:t>DECLARE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370"/>
              </a:spcBef>
              <a:buNone/>
              <a:tabLst>
                <a:tab pos="1264285" algn="l"/>
              </a:tabLst>
            </a:pPr>
            <a:r>
              <a:rPr lang="en-US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CURSOR </a:t>
            </a:r>
            <a:r>
              <a:rPr lang="en-US" b="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C4000A"/>
                </a:solidFill>
                <a:latin typeface="Times New Roman"/>
                <a:cs typeface="Times New Roman"/>
              </a:rPr>
              <a:t>C	</a:t>
            </a:r>
            <a:r>
              <a:rPr lang="en-US" b="1" dirty="0">
                <a:latin typeface="Times New Roman"/>
                <a:cs typeface="Times New Roman"/>
              </a:rPr>
              <a:t>IS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280"/>
              </a:spcBef>
              <a:buNone/>
            </a:pPr>
            <a:r>
              <a:rPr lang="en-US" b="1" spc="-5" dirty="0">
                <a:latin typeface="Times New Roman"/>
                <a:cs typeface="Times New Roman"/>
              </a:rPr>
              <a:t>SELECT </a:t>
            </a:r>
            <a:r>
              <a:rPr lang="en-US" b="1" spc="-5" dirty="0">
                <a:solidFill>
                  <a:srgbClr val="4B1800"/>
                </a:solidFill>
                <a:latin typeface="Times New Roman"/>
                <a:cs typeface="Times New Roman"/>
              </a:rPr>
              <a:t>empid AS </a:t>
            </a:r>
            <a:r>
              <a:rPr lang="en-US" b="1" spc="-5" dirty="0" err="1">
                <a:solidFill>
                  <a:srgbClr val="007F7F"/>
                </a:solidFill>
                <a:latin typeface="Times New Roman"/>
                <a:cs typeface="Times New Roman"/>
              </a:rPr>
              <a:t>eid</a:t>
            </a:r>
            <a:r>
              <a:rPr lang="en-US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4B1800"/>
                </a:solidFill>
                <a:latin typeface="Times New Roman"/>
                <a:cs typeface="Times New Roman"/>
              </a:rPr>
              <a:t>, </a:t>
            </a:r>
            <a:r>
              <a:rPr lang="en-US" b="1" spc="-5" dirty="0" err="1">
                <a:solidFill>
                  <a:srgbClr val="4B1800"/>
                </a:solidFill>
                <a:latin typeface="Times New Roman"/>
                <a:cs typeface="Times New Roman"/>
              </a:rPr>
              <a:t>empname</a:t>
            </a:r>
            <a:r>
              <a:rPr lang="en-US" b="1" spc="-5" dirty="0">
                <a:solidFill>
                  <a:srgbClr val="4B1800"/>
                </a:solidFill>
                <a:latin typeface="Times New Roman"/>
                <a:cs typeface="Times New Roman"/>
              </a:rPr>
              <a:t> AS </a:t>
            </a:r>
            <a:r>
              <a:rPr lang="en-US" b="1" spc="-5" dirty="0" err="1">
                <a:solidFill>
                  <a:srgbClr val="007F7F"/>
                </a:solidFill>
                <a:latin typeface="Times New Roman"/>
                <a:cs typeface="Times New Roman"/>
              </a:rPr>
              <a:t>ename</a:t>
            </a:r>
            <a:r>
              <a:rPr lang="en-US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FROM </a:t>
            </a:r>
            <a:r>
              <a:rPr lang="en-US" b="1" spc="-5" dirty="0">
                <a:latin typeface="Times New Roman"/>
                <a:cs typeface="Times New Roman"/>
              </a:rPr>
              <a:t>employee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480"/>
              </a:spcBef>
              <a:buNone/>
            </a:pPr>
            <a:r>
              <a:rPr lang="en-US" spc="-5" dirty="0">
                <a:latin typeface="Times New Roman"/>
                <a:cs typeface="Times New Roman"/>
              </a:rPr>
              <a:t>BEGIN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380"/>
              </a:spcBef>
              <a:buNone/>
            </a:pPr>
            <a:r>
              <a:rPr lang="en-US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FOR </a:t>
            </a:r>
            <a:r>
              <a:rPr lang="en-US" b="1" dirty="0" err="1">
                <a:solidFill>
                  <a:srgbClr val="00007F"/>
                </a:solidFill>
                <a:latin typeface="Times New Roman"/>
                <a:cs typeface="Times New Roman"/>
              </a:rPr>
              <a:t>i</a:t>
            </a:r>
            <a:r>
              <a:rPr lang="en-US" b="1" dirty="0">
                <a:solidFill>
                  <a:srgbClr val="00007F"/>
                </a:solidFill>
                <a:latin typeface="Times New Roman"/>
                <a:cs typeface="Times New Roman"/>
              </a:rPr>
              <a:t> IN </a:t>
            </a:r>
            <a:r>
              <a:rPr lang="en-US" b="1" dirty="0">
                <a:solidFill>
                  <a:srgbClr val="C4000A"/>
                </a:solidFill>
                <a:latin typeface="Times New Roman"/>
                <a:cs typeface="Times New Roman"/>
              </a:rPr>
              <a:t>C</a:t>
            </a:r>
            <a:r>
              <a:rPr lang="en-US" b="1" spc="330" dirty="0">
                <a:solidFill>
                  <a:srgbClr val="C4000A"/>
                </a:solidFill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LOOP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270"/>
              </a:spcBef>
              <a:buNone/>
            </a:pPr>
            <a:r>
              <a:rPr lang="en-US" spc="-5" dirty="0" err="1">
                <a:latin typeface="Times New Roman"/>
                <a:cs typeface="Times New Roman"/>
              </a:rPr>
              <a:t>dbms_output.put_line</a:t>
            </a:r>
            <a:r>
              <a:rPr lang="en-US" spc="-5" dirty="0">
                <a:latin typeface="Times New Roman"/>
                <a:cs typeface="Times New Roman"/>
              </a:rPr>
              <a:t>( </a:t>
            </a:r>
            <a:r>
              <a:rPr lang="en-US" spc="-10" dirty="0">
                <a:latin typeface="Times New Roman"/>
                <a:cs typeface="Times New Roman"/>
              </a:rPr>
              <a:t>'NAME' </a:t>
            </a:r>
            <a:r>
              <a:rPr lang="en-US" spc="-5" dirty="0">
                <a:latin typeface="Times New Roman"/>
                <a:cs typeface="Times New Roman"/>
              </a:rPr>
              <a:t>|| </a:t>
            </a:r>
            <a:r>
              <a:rPr lang="en-US" spc="-5" dirty="0" err="1">
                <a:latin typeface="Times New Roman"/>
                <a:cs typeface="Times New Roman"/>
              </a:rPr>
              <a:t>i.ename</a:t>
            </a:r>
            <a:r>
              <a:rPr lang="en-US" spc="-5" dirty="0">
                <a:latin typeface="Times New Roman"/>
                <a:cs typeface="Times New Roman"/>
              </a:rPr>
              <a:t> );</a:t>
            </a:r>
            <a:endParaRPr lang="en-US" dirty="0">
              <a:latin typeface="Times New Roman"/>
              <a:cs typeface="Times New Roman"/>
            </a:endParaRPr>
          </a:p>
          <a:p>
            <a:pPr marL="0" marR="4528820" indent="0">
              <a:lnSpc>
                <a:spcPts val="2400"/>
              </a:lnSpc>
              <a:spcBef>
                <a:spcPts val="60"/>
              </a:spcBef>
              <a:buNone/>
            </a:pPr>
            <a:r>
              <a:rPr lang="en-US" b="1" spc="-5" dirty="0">
                <a:latin typeface="Times New Roman"/>
                <a:cs typeface="Times New Roman"/>
              </a:rPr>
              <a:t>END</a:t>
            </a:r>
            <a:r>
              <a:rPr lang="en-US" b="1" spc="-8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LOOP</a:t>
            </a:r>
            <a:r>
              <a:rPr lang="en-US" spc="-10" dirty="0">
                <a:latin typeface="Times New Roman"/>
                <a:cs typeface="Times New Roman"/>
              </a:rPr>
              <a:t>;  </a:t>
            </a:r>
          </a:p>
          <a:p>
            <a:pPr marL="0" marR="4528820" indent="0">
              <a:lnSpc>
                <a:spcPts val="2400"/>
              </a:lnSpc>
              <a:spcBef>
                <a:spcPts val="60"/>
              </a:spcBef>
              <a:buNone/>
            </a:pPr>
            <a:r>
              <a:rPr lang="en-US" spc="-5" dirty="0">
                <a:latin typeface="Times New Roman"/>
                <a:cs typeface="Times New Roman"/>
              </a:rPr>
              <a:t>END;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spcBef>
                <a:spcPts val="31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9452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1FD8-3332-2DA9-C754-23BA0211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%ROWTYPE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8380-482F-CDB3-524F-077E2A96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of the columns in a table are retrieved in the order in which they are defined, the %ROWTYPE attribute can be used to define a record into which the FETCH statement will place the retrieved data. </a:t>
            </a:r>
          </a:p>
          <a:p>
            <a:r>
              <a:rPr lang="en-US" dirty="0"/>
              <a:t>Each field within the record can then be accessed using dot notation. </a:t>
            </a:r>
          </a:p>
          <a:p>
            <a:r>
              <a:rPr lang="en-US" dirty="0"/>
              <a:t>The following example shows a procedure with a record definition that uses %ROWTYPE. </a:t>
            </a:r>
          </a:p>
          <a:p>
            <a:r>
              <a:rPr lang="en-US" dirty="0"/>
              <a:t>This record is used as the target of the FETCH statement.</a:t>
            </a:r>
          </a:p>
        </p:txBody>
      </p:sp>
    </p:spTree>
    <p:extLst>
      <p:ext uri="{BB962C8B-B14F-4D97-AF65-F5344CB8AC3E}">
        <p14:creationId xmlns:p14="http://schemas.microsoft.com/office/powerpoint/2010/main" val="2736694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F5316D-BB31-0C33-832F-1EE1B7868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43467" y="1448682"/>
            <a:ext cx="10905066" cy="3960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166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3C4E-E381-CA50-51A4-25E3A345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Explicit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44CA-CF91-5E59-B1CB-F5FB1892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470"/>
              </a:spcBef>
              <a:buNone/>
            </a:pPr>
            <a:r>
              <a:rPr lang="en-US" sz="2800" spc="-10" dirty="0">
                <a:latin typeface="Times New Roman"/>
                <a:cs typeface="Times New Roman"/>
              </a:rPr>
              <a:t>DECLARE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969010" indent="0">
              <a:lnSpc>
                <a:spcPts val="2300"/>
              </a:lnSpc>
              <a:spcBef>
                <a:spcPts val="130"/>
              </a:spcBef>
              <a:buNone/>
              <a:tabLst>
                <a:tab pos="674370" algn="l"/>
                <a:tab pos="727075" algn="l"/>
                <a:tab pos="1411605" algn="l"/>
              </a:tabLst>
            </a:pPr>
            <a:r>
              <a:rPr lang="en-US" sz="2800" b="1" spc="-5" dirty="0" err="1">
                <a:solidFill>
                  <a:srgbClr val="007F7F"/>
                </a:solidFill>
                <a:latin typeface="Times New Roman"/>
                <a:cs typeface="Times New Roman"/>
              </a:rPr>
              <a:t>eid</a:t>
            </a:r>
            <a:r>
              <a:rPr lang="en-US" sz="28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	</a:t>
            </a:r>
            <a:r>
              <a:rPr lang="en-US" sz="2800" spc="-5" dirty="0" err="1">
                <a:latin typeface="Times New Roman"/>
                <a:cs typeface="Times New Roman"/>
              </a:rPr>
              <a:t>employee.empid%TYPE</a:t>
            </a:r>
            <a:r>
              <a:rPr lang="en-US" sz="2800" spc="-5" dirty="0">
                <a:latin typeface="Times New Roman"/>
                <a:cs typeface="Times New Roman"/>
              </a:rPr>
              <a:t>;  </a:t>
            </a:r>
          </a:p>
          <a:p>
            <a:pPr marL="0" marR="969010" indent="0">
              <a:lnSpc>
                <a:spcPts val="2300"/>
              </a:lnSpc>
              <a:spcBef>
                <a:spcPts val="130"/>
              </a:spcBef>
              <a:buNone/>
              <a:tabLst>
                <a:tab pos="674370" algn="l"/>
                <a:tab pos="727075" algn="l"/>
                <a:tab pos="1411605" algn="l"/>
              </a:tabLst>
            </a:pPr>
            <a:r>
              <a:rPr lang="en-US" sz="2800" b="1" dirty="0" err="1">
                <a:solidFill>
                  <a:srgbClr val="007F7F"/>
                </a:solidFill>
                <a:latin typeface="Times New Roman"/>
                <a:cs typeface="Times New Roman"/>
              </a:rPr>
              <a:t>e</a:t>
            </a:r>
            <a:r>
              <a:rPr lang="en-US" sz="2800" b="1" spc="-5" dirty="0" err="1">
                <a:solidFill>
                  <a:srgbClr val="007F7F"/>
                </a:solidFill>
                <a:latin typeface="Times New Roman"/>
                <a:cs typeface="Times New Roman"/>
              </a:rPr>
              <a:t>nam</a:t>
            </a:r>
            <a:r>
              <a:rPr lang="en-US" sz="2800" b="1" dirty="0" err="1">
                <a:solidFill>
                  <a:srgbClr val="007F7F"/>
                </a:solidFill>
                <a:latin typeface="Times New Roman"/>
                <a:cs typeface="Times New Roman"/>
              </a:rPr>
              <a:t>e</a:t>
            </a:r>
            <a:r>
              <a:rPr lang="en-US" sz="2800" b="1" dirty="0">
                <a:solidFill>
                  <a:srgbClr val="007F7F"/>
                </a:solidFill>
                <a:latin typeface="Times New Roman"/>
                <a:cs typeface="Times New Roman"/>
              </a:rPr>
              <a:t>		</a:t>
            </a:r>
            <a:r>
              <a:rPr lang="en-US" sz="2800" dirty="0" err="1">
                <a:latin typeface="Times New Roman"/>
                <a:cs typeface="Times New Roman"/>
              </a:rPr>
              <a:t>e</a:t>
            </a:r>
            <a:r>
              <a:rPr lang="en-US" sz="2800" spc="-15" dirty="0" err="1">
                <a:latin typeface="Times New Roman"/>
                <a:cs typeface="Times New Roman"/>
              </a:rPr>
              <a:t>m</a:t>
            </a:r>
            <a:r>
              <a:rPr lang="en-US" sz="2800" spc="5" dirty="0" err="1">
                <a:latin typeface="Times New Roman"/>
                <a:cs typeface="Times New Roman"/>
              </a:rPr>
              <a:t>p</a:t>
            </a:r>
            <a:r>
              <a:rPr lang="en-US" sz="2800" spc="-5" dirty="0" err="1">
                <a:latin typeface="Times New Roman"/>
                <a:cs typeface="Times New Roman"/>
              </a:rPr>
              <a:t>l</a:t>
            </a:r>
            <a:r>
              <a:rPr lang="en-US" sz="2800" dirty="0" err="1">
                <a:latin typeface="Times New Roman"/>
                <a:cs typeface="Times New Roman"/>
              </a:rPr>
              <a:t>o</a:t>
            </a:r>
            <a:r>
              <a:rPr lang="en-US" sz="2800" spc="5" dirty="0" err="1">
                <a:latin typeface="Times New Roman"/>
                <a:cs typeface="Times New Roman"/>
              </a:rPr>
              <a:t>y</a:t>
            </a:r>
            <a:r>
              <a:rPr lang="en-US" sz="2800" spc="-10" dirty="0" err="1">
                <a:latin typeface="Times New Roman"/>
                <a:cs typeface="Times New Roman"/>
              </a:rPr>
              <a:t>e</a:t>
            </a:r>
            <a:r>
              <a:rPr lang="en-US" sz="2800" dirty="0" err="1">
                <a:latin typeface="Times New Roman"/>
                <a:cs typeface="Times New Roman"/>
              </a:rPr>
              <a:t>e.e</a:t>
            </a:r>
            <a:r>
              <a:rPr lang="en-US" sz="2800" spc="-15" dirty="0" err="1">
                <a:latin typeface="Times New Roman"/>
                <a:cs typeface="Times New Roman"/>
              </a:rPr>
              <a:t>m</a:t>
            </a:r>
            <a:r>
              <a:rPr lang="en-US" sz="2800" spc="5" dirty="0" err="1">
                <a:latin typeface="Times New Roman"/>
                <a:cs typeface="Times New Roman"/>
              </a:rPr>
              <a:t>p</a:t>
            </a:r>
            <a:r>
              <a:rPr lang="en-US" sz="2800" dirty="0" err="1">
                <a:latin typeface="Times New Roman"/>
                <a:cs typeface="Times New Roman"/>
              </a:rPr>
              <a:t>na</a:t>
            </a:r>
            <a:r>
              <a:rPr lang="en-US" sz="2800" spc="-5" dirty="0" err="1">
                <a:latin typeface="Times New Roman"/>
                <a:cs typeface="Times New Roman"/>
              </a:rPr>
              <a:t>m</a:t>
            </a:r>
            <a:r>
              <a:rPr lang="en-US" sz="2800" spc="-10" dirty="0" err="1">
                <a:latin typeface="Times New Roman"/>
                <a:cs typeface="Times New Roman"/>
              </a:rPr>
              <a:t>e</a:t>
            </a:r>
            <a:r>
              <a:rPr lang="en-US" sz="2800" spc="-5" dirty="0" err="1">
                <a:latin typeface="Times New Roman"/>
                <a:cs typeface="Times New Roman"/>
              </a:rPr>
              <a:t>%</a:t>
            </a:r>
            <a:r>
              <a:rPr lang="en-US" sz="2800" dirty="0" err="1">
                <a:latin typeface="Times New Roman"/>
                <a:cs typeface="Times New Roman"/>
              </a:rPr>
              <a:t>T</a:t>
            </a:r>
            <a:r>
              <a:rPr lang="en-US" sz="2800" spc="-10" dirty="0" err="1">
                <a:latin typeface="Times New Roman"/>
                <a:cs typeface="Times New Roman"/>
              </a:rPr>
              <a:t>Y</a:t>
            </a:r>
            <a:r>
              <a:rPr lang="en-US" sz="2800" spc="-5" dirty="0" err="1">
                <a:latin typeface="Times New Roman"/>
                <a:cs typeface="Times New Roman"/>
              </a:rPr>
              <a:t>P</a:t>
            </a:r>
            <a:r>
              <a:rPr lang="en-US" sz="2800" spc="-10" dirty="0" err="1">
                <a:latin typeface="Times New Roman"/>
                <a:cs typeface="Times New Roman"/>
              </a:rPr>
              <a:t>E</a:t>
            </a:r>
            <a:r>
              <a:rPr lang="en-US" sz="2800" dirty="0">
                <a:latin typeface="Times New Roman"/>
                <a:cs typeface="Times New Roman"/>
              </a:rPr>
              <a:t>;  </a:t>
            </a:r>
          </a:p>
          <a:p>
            <a:pPr marL="0" marR="969010" indent="0">
              <a:lnSpc>
                <a:spcPts val="2300"/>
              </a:lnSpc>
              <a:spcBef>
                <a:spcPts val="130"/>
              </a:spcBef>
              <a:buNone/>
              <a:tabLst>
                <a:tab pos="674370" algn="l"/>
                <a:tab pos="727075" algn="l"/>
                <a:tab pos="141160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0" marR="969010" indent="0">
              <a:lnSpc>
                <a:spcPts val="2300"/>
              </a:lnSpc>
              <a:spcBef>
                <a:spcPts val="130"/>
              </a:spcBef>
              <a:buNone/>
              <a:tabLst>
                <a:tab pos="674370" algn="l"/>
                <a:tab pos="727075" algn="l"/>
                <a:tab pos="1411605" algn="l"/>
              </a:tabLst>
            </a:pPr>
            <a:r>
              <a:rPr lang="en-US" sz="2800" b="1" spc="-10" dirty="0">
                <a:solidFill>
                  <a:srgbClr val="00007F"/>
                </a:solidFill>
                <a:latin typeface="Times New Roman"/>
                <a:cs typeface="Times New Roman"/>
              </a:rPr>
              <a:t>CURSOR </a:t>
            </a:r>
            <a:r>
              <a:rPr lang="en-US" sz="2800" b="1" spc="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C4000A"/>
                </a:solidFill>
                <a:latin typeface="Times New Roman"/>
                <a:cs typeface="Times New Roman"/>
              </a:rPr>
              <a:t>cur	</a:t>
            </a:r>
            <a:r>
              <a:rPr lang="en-US" sz="2800" b="1" spc="-5" dirty="0">
                <a:latin typeface="Times New Roman"/>
                <a:cs typeface="Times New Roman"/>
              </a:rPr>
              <a:t>IS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130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SELECT </a:t>
            </a:r>
            <a:r>
              <a:rPr lang="en-US" sz="2800" b="1" spc="-5" dirty="0">
                <a:solidFill>
                  <a:srgbClr val="4B1800"/>
                </a:solidFill>
                <a:latin typeface="Times New Roman"/>
                <a:cs typeface="Times New Roman"/>
              </a:rPr>
              <a:t>empid, </a:t>
            </a:r>
            <a:r>
              <a:rPr lang="en-US" sz="2800" b="1" spc="-5" dirty="0" err="1">
                <a:solidFill>
                  <a:srgbClr val="4B1800"/>
                </a:solidFill>
                <a:latin typeface="Times New Roman"/>
                <a:cs typeface="Times New Roman"/>
              </a:rPr>
              <a:t>empname</a:t>
            </a:r>
            <a:r>
              <a:rPr lang="en-US" sz="2800" b="1" spc="-5" dirty="0">
                <a:solidFill>
                  <a:srgbClr val="4B180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FROM </a:t>
            </a:r>
            <a:r>
              <a:rPr lang="en-US" sz="2800" b="1" spc="-5" dirty="0">
                <a:latin typeface="Times New Roman"/>
                <a:cs typeface="Times New Roman"/>
              </a:rPr>
              <a:t>employee</a:t>
            </a:r>
            <a:r>
              <a:rPr lang="en-US"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130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480"/>
              </a:spcBef>
              <a:buNone/>
            </a:pPr>
            <a:r>
              <a:rPr lang="en-US" sz="2800" spc="-5" dirty="0">
                <a:latin typeface="Times New Roman"/>
                <a:cs typeface="Times New Roman"/>
              </a:rPr>
              <a:t>BEGIN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3031490" indent="0">
              <a:lnSpc>
                <a:spcPct val="119300"/>
              </a:lnSpc>
              <a:spcBef>
                <a:spcPts val="10"/>
              </a:spcBef>
              <a:buNone/>
            </a:pPr>
            <a:r>
              <a:rPr lang="en-US" sz="28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OPEN </a:t>
            </a:r>
            <a:r>
              <a:rPr lang="en-US" sz="2800" b="1" spc="-5" dirty="0">
                <a:solidFill>
                  <a:srgbClr val="C4000A"/>
                </a:solidFill>
                <a:latin typeface="Times New Roman"/>
                <a:cs typeface="Times New Roman"/>
              </a:rPr>
              <a:t>cur</a:t>
            </a:r>
            <a:r>
              <a:rPr lang="en-US" sz="2800" b="1" spc="-105" dirty="0">
                <a:solidFill>
                  <a:srgbClr val="C4000A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;  </a:t>
            </a:r>
            <a:r>
              <a:rPr lang="en-US" sz="2800" spc="-5" dirty="0">
                <a:latin typeface="Times New Roman"/>
                <a:cs typeface="Times New Roman"/>
              </a:rPr>
              <a:t>LOOP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1129030" indent="0">
              <a:lnSpc>
                <a:spcPct val="114599"/>
              </a:lnSpc>
              <a:buNone/>
            </a:pPr>
            <a:r>
              <a:rPr lang="en-US" sz="28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FETCH </a:t>
            </a:r>
            <a:r>
              <a:rPr lang="en-US" sz="2800" b="1" spc="-5" dirty="0">
                <a:solidFill>
                  <a:srgbClr val="C4000A"/>
                </a:solidFill>
                <a:latin typeface="Times New Roman"/>
                <a:cs typeface="Times New Roman"/>
              </a:rPr>
              <a:t>cur </a:t>
            </a:r>
            <a:r>
              <a:rPr lang="en-US" sz="2800" spc="-5" dirty="0">
                <a:latin typeface="Times New Roman"/>
                <a:cs typeface="Times New Roman"/>
              </a:rPr>
              <a:t>INTO </a:t>
            </a:r>
            <a:r>
              <a:rPr lang="en-US" sz="2800" b="1" spc="-5" dirty="0" err="1">
                <a:solidFill>
                  <a:srgbClr val="007F7F"/>
                </a:solidFill>
                <a:latin typeface="Times New Roman"/>
                <a:cs typeface="Times New Roman"/>
              </a:rPr>
              <a:t>eid</a:t>
            </a:r>
            <a:r>
              <a:rPr lang="en-US" sz="28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b="1" spc="-5" dirty="0" err="1">
                <a:solidFill>
                  <a:srgbClr val="007F7F"/>
                </a:solidFill>
                <a:latin typeface="Times New Roman"/>
                <a:cs typeface="Times New Roman"/>
              </a:rPr>
              <a:t>ename</a:t>
            </a:r>
            <a:r>
              <a:rPr lang="en-US" sz="2800" spc="-5" dirty="0">
                <a:latin typeface="Times New Roman"/>
                <a:cs typeface="Times New Roman"/>
              </a:rPr>
              <a:t>;  </a:t>
            </a:r>
            <a:r>
              <a:rPr lang="en-US" sz="2800" b="1" spc="-5" dirty="0">
                <a:solidFill>
                  <a:srgbClr val="C4000A"/>
                </a:solidFill>
                <a:latin typeface="Times New Roman"/>
                <a:cs typeface="Times New Roman"/>
              </a:rPr>
              <a:t>EXIT </a:t>
            </a:r>
            <a:r>
              <a:rPr lang="en-US" sz="2800" spc="-5" dirty="0">
                <a:latin typeface="Times New Roman"/>
                <a:cs typeface="Times New Roman"/>
              </a:rPr>
              <a:t>WHEN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b="1" spc="-10" dirty="0" err="1">
                <a:solidFill>
                  <a:srgbClr val="C4000A"/>
                </a:solidFill>
                <a:latin typeface="Times New Roman"/>
                <a:cs typeface="Times New Roman"/>
              </a:rPr>
              <a:t>cur%NOTFOUND</a:t>
            </a:r>
            <a:r>
              <a:rPr lang="en-US" sz="2800" spc="-10" dirty="0">
                <a:latin typeface="Times New Roman"/>
                <a:cs typeface="Times New Roman"/>
              </a:rPr>
              <a:t>;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213360" indent="0">
              <a:lnSpc>
                <a:spcPts val="2300"/>
              </a:lnSpc>
              <a:spcBef>
                <a:spcPts val="30"/>
              </a:spcBef>
              <a:buNone/>
            </a:pPr>
            <a:r>
              <a:rPr lang="en-US" sz="2800" spc="-5" dirty="0" err="1">
                <a:latin typeface="Times New Roman"/>
                <a:cs typeface="Times New Roman"/>
              </a:rPr>
              <a:t>dbms_output.put_line</a:t>
            </a:r>
            <a:r>
              <a:rPr lang="en-US" sz="2800" spc="-5" dirty="0">
                <a:latin typeface="Times New Roman"/>
                <a:cs typeface="Times New Roman"/>
              </a:rPr>
              <a:t>( </a:t>
            </a:r>
            <a:r>
              <a:rPr lang="en-US" sz="2800" spc="-10" dirty="0">
                <a:latin typeface="Times New Roman"/>
                <a:cs typeface="Times New Roman"/>
              </a:rPr>
              <a:t>'NAME' </a:t>
            </a:r>
            <a:r>
              <a:rPr lang="en-US" sz="2800" spc="-5" dirty="0">
                <a:latin typeface="Times New Roman"/>
                <a:cs typeface="Times New Roman"/>
              </a:rPr>
              <a:t>|| </a:t>
            </a:r>
            <a:r>
              <a:rPr lang="en-US" sz="2800" b="1" spc="-5" dirty="0" err="1">
                <a:solidFill>
                  <a:srgbClr val="C4000A"/>
                </a:solidFill>
                <a:latin typeface="Times New Roman"/>
                <a:cs typeface="Times New Roman"/>
              </a:rPr>
              <a:t>cur</a:t>
            </a:r>
            <a:r>
              <a:rPr lang="en-US" sz="2800" spc="-5" dirty="0" err="1">
                <a:latin typeface="Times New Roman"/>
                <a:cs typeface="Times New Roman"/>
              </a:rPr>
              <a:t>.</a:t>
            </a:r>
            <a:r>
              <a:rPr lang="en-US" sz="2800" b="1" spc="-5" dirty="0" err="1">
                <a:solidFill>
                  <a:srgbClr val="007F7F"/>
                </a:solidFill>
                <a:latin typeface="Times New Roman"/>
                <a:cs typeface="Times New Roman"/>
              </a:rPr>
              <a:t>ename</a:t>
            </a:r>
            <a:r>
              <a:rPr lang="en-US" sz="2800" b="1" spc="-5" dirty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);  END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LOOP;</a:t>
            </a:r>
          </a:p>
          <a:p>
            <a:pPr marL="0" marR="213360" indent="0">
              <a:lnSpc>
                <a:spcPts val="2300"/>
              </a:lnSpc>
              <a:spcBef>
                <a:spcPts val="30"/>
              </a:spcBef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240"/>
              </a:spcBef>
              <a:buNone/>
            </a:pPr>
            <a:r>
              <a:rPr lang="en-US" sz="2800" b="1" spc="-5" dirty="0">
                <a:solidFill>
                  <a:srgbClr val="00007F"/>
                </a:solidFill>
                <a:latin typeface="Times New Roman"/>
                <a:cs typeface="Times New Roman"/>
              </a:rPr>
              <a:t>CLOSE</a:t>
            </a:r>
            <a:r>
              <a:rPr lang="en-US" sz="2800" spc="-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solidFill>
                  <a:srgbClr val="C4000A"/>
                </a:solidFill>
                <a:latin typeface="Times New Roman"/>
                <a:cs typeface="Times New Roman"/>
              </a:rPr>
              <a:t>cur</a:t>
            </a:r>
            <a:r>
              <a:rPr lang="en-US" sz="2800" b="1" spc="-15" dirty="0">
                <a:solidFill>
                  <a:srgbClr val="C4000A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;</a:t>
            </a:r>
          </a:p>
          <a:p>
            <a:pPr marL="0" indent="0">
              <a:spcBef>
                <a:spcPts val="470"/>
              </a:spcBef>
              <a:buNone/>
            </a:pPr>
            <a:r>
              <a:rPr lang="en-US" sz="2800" spc="-5" dirty="0">
                <a:latin typeface="Times New Roman"/>
                <a:cs typeface="Times New Roman"/>
              </a:rPr>
              <a:t>END;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spcBef>
                <a:spcPts val="480"/>
              </a:spcBef>
              <a:buNone/>
            </a:pPr>
            <a:r>
              <a:rPr lang="en-US" sz="2800" dirty="0">
                <a:latin typeface="Times New Roman"/>
                <a:cs typeface="Times New Roman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9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1981-3667-79A8-F40C-9B584139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Timing - BEFORE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3298-94F1-B8A8-199A-B79D89AD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Executed before the triggering statement.</a:t>
            </a:r>
          </a:p>
          <a:p>
            <a:r>
              <a:rPr lang="en-US" dirty="0"/>
              <a:t>Can be used to modify the data before it is actually written to the database.</a:t>
            </a:r>
          </a:p>
          <a:p>
            <a:r>
              <a:rPr lang="en-US" dirty="0"/>
              <a:t>Commonly used for validation or data manipulation.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300" dirty="0">
                <a:solidFill>
                  <a:srgbClr val="FF0000"/>
                </a:solidFill>
              </a:rPr>
              <a:t>CREATE OR REPLACE TRIGGER </a:t>
            </a:r>
            <a:r>
              <a:rPr lang="en-US" sz="3300" dirty="0" err="1">
                <a:solidFill>
                  <a:srgbClr val="0070C0"/>
                </a:solidFill>
              </a:rPr>
              <a:t>before_insert_trigger</a:t>
            </a:r>
            <a:endParaRPr lang="en-US" sz="33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3300" dirty="0">
                <a:solidFill>
                  <a:srgbClr val="0070C0"/>
                </a:solidFill>
              </a:rPr>
              <a:t>BEFORE INSERT </a:t>
            </a:r>
            <a:r>
              <a:rPr lang="en-US" sz="3300" dirty="0">
                <a:solidFill>
                  <a:srgbClr val="FF0000"/>
                </a:solidFill>
              </a:rPr>
              <a:t>ON</a:t>
            </a:r>
            <a:r>
              <a:rPr lang="en-US" sz="3300" dirty="0"/>
              <a:t> </a:t>
            </a:r>
            <a:r>
              <a:rPr lang="en-US" sz="3300" dirty="0" err="1"/>
              <a:t>your_table</a:t>
            </a:r>
            <a:endParaRPr lang="en-US" sz="3300" dirty="0"/>
          </a:p>
          <a:p>
            <a:pPr marL="457200" lvl="1" indent="0">
              <a:buNone/>
            </a:pPr>
            <a:r>
              <a:rPr lang="en-US" sz="3300" dirty="0">
                <a:solidFill>
                  <a:srgbClr val="0070C0"/>
                </a:solidFill>
              </a:rPr>
              <a:t>FOR EACH ROW</a:t>
            </a:r>
          </a:p>
          <a:p>
            <a:pPr marL="457200" lvl="1" indent="0">
              <a:buNone/>
            </a:pPr>
            <a:r>
              <a:rPr lang="en-US" sz="3300" dirty="0"/>
              <a:t>BEGIN</a:t>
            </a:r>
          </a:p>
          <a:p>
            <a:pPr marL="457200" lvl="1" indent="0">
              <a:buNone/>
            </a:pPr>
            <a:r>
              <a:rPr lang="en-US" sz="3300" dirty="0"/>
              <a:t>   -- Trigger logic here</a:t>
            </a:r>
          </a:p>
          <a:p>
            <a:pPr marL="457200" lvl="1" indent="0">
              <a:buNone/>
            </a:pPr>
            <a:r>
              <a:rPr lang="en-US" sz="33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01218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6889-0D57-2435-EEC8-8F0DE659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Timing - AFTER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6F51-9A84-84B8-1159-EDAE6E0C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Executed after the triggering statement.</a:t>
            </a:r>
          </a:p>
          <a:p>
            <a:r>
              <a:rPr lang="en-US" dirty="0"/>
              <a:t>Useful for actions that should occur after data changes have been committed.</a:t>
            </a:r>
          </a:p>
          <a:p>
            <a:r>
              <a:rPr lang="en-US" dirty="0"/>
              <a:t>Commonly used for auditing or logging changes.</a:t>
            </a:r>
          </a:p>
          <a:p>
            <a:pPr marL="914400" lvl="2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CREATE OR REPLACE TRIGGER</a:t>
            </a:r>
            <a:r>
              <a:rPr lang="en-US" sz="3000" dirty="0"/>
              <a:t> </a:t>
            </a:r>
            <a:r>
              <a:rPr lang="en-US" sz="3000" dirty="0" err="1">
                <a:solidFill>
                  <a:srgbClr val="0070C0"/>
                </a:solidFill>
              </a:rPr>
              <a:t>after_update_trigger</a:t>
            </a:r>
            <a:endParaRPr lang="en-US" sz="3000" dirty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AFTER UPDATE </a:t>
            </a:r>
            <a:r>
              <a:rPr lang="en-US" sz="3000" dirty="0"/>
              <a:t>ON </a:t>
            </a:r>
            <a:r>
              <a:rPr lang="en-US" sz="3000" dirty="0" err="1"/>
              <a:t>your_table</a:t>
            </a:r>
            <a:endParaRPr lang="en-US" sz="3000" dirty="0"/>
          </a:p>
          <a:p>
            <a:pPr marL="914400" lvl="2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FOR EACH ROW</a:t>
            </a:r>
          </a:p>
          <a:p>
            <a:pPr marL="914400" lvl="2" indent="0">
              <a:buNone/>
            </a:pPr>
            <a:r>
              <a:rPr lang="en-US" sz="3000" dirty="0"/>
              <a:t>BEGIN</a:t>
            </a:r>
          </a:p>
          <a:p>
            <a:pPr marL="914400" lvl="2" indent="0">
              <a:buNone/>
            </a:pPr>
            <a:r>
              <a:rPr lang="en-US" sz="3000" dirty="0"/>
              <a:t>   -- Trigger logic here</a:t>
            </a:r>
          </a:p>
          <a:p>
            <a:pPr marL="914400" lvl="2" indent="0">
              <a:buNone/>
            </a:pPr>
            <a:r>
              <a:rPr lang="en-US" sz="30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78050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3B89-8AC0-32A3-7A9C-CE27EE85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</a:rPr>
              <a:t>Trigger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02E6-39A6-44F9-5910-820C0B90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INSERT Trigger: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Fired when a new row is inserted into the table.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 Trigger: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Fired when one or more columns of an existing row are updated.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DELETE Trigger: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Fired when a row is deleted from the table.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Instead of Triggers: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Used for views to replace the default DML behavior.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Enables custom actions when INSERT, UPDATE, or DELETE operations are attempted on a view.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0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B936-3F7E-73D5-BEDD-4AC16004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F4DB-1CC9-0D19-1EB9-37C09094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Trigger Body:</a:t>
            </a:r>
          </a:p>
          <a:p>
            <a:pPr marL="457200" lvl="1" indent="0">
              <a:buNone/>
            </a:pPr>
            <a:r>
              <a:rPr lang="en-US" sz="2800" dirty="0"/>
              <a:t>  Contains the PL/SQL code that is executed when the trigger fires.</a:t>
            </a:r>
          </a:p>
          <a:p>
            <a:pPr marL="0" indent="0">
              <a:buNone/>
            </a:pPr>
            <a:r>
              <a:rPr lang="en-US" b="1" dirty="0"/>
              <a:t>Triggering Event: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2800" dirty="0"/>
              <a:t>Specifies the event that causes the trigger to fire (e.g., INSERT,  UPDATE, DELETE).</a:t>
            </a:r>
          </a:p>
          <a:p>
            <a:pPr marL="0" indent="0">
              <a:buNone/>
            </a:pPr>
            <a:r>
              <a:rPr lang="en-US" b="1" dirty="0"/>
              <a:t>Triggering Statement:</a:t>
            </a:r>
          </a:p>
          <a:p>
            <a:pPr marL="457200" lvl="1" indent="0">
              <a:buNone/>
            </a:pPr>
            <a:r>
              <a:rPr lang="en-US" sz="3200" dirty="0"/>
              <a:t>  </a:t>
            </a:r>
            <a:r>
              <a:rPr lang="en-US" sz="2800" dirty="0"/>
              <a:t>Specifies the SQL statement that causes the trigger to fire.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439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CB3203-3B29-7112-F8D2-08305DDD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028" y="270588"/>
            <a:ext cx="9012974" cy="63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4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BC9-0DE2-8A58-8B66-D4D7B5A4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469B9-1E09-EAC5-8B68-67C75814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34882-9DF2-CD0D-1840-2073183A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65125"/>
            <a:ext cx="10629900" cy="60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5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1194</Words>
  <Application>Microsoft Office PowerPoint</Application>
  <PresentationFormat>Widescreen</PresentationFormat>
  <Paragraphs>167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Söhne</vt:lpstr>
      <vt:lpstr>Times New Roman</vt:lpstr>
      <vt:lpstr>Office Theme</vt:lpstr>
      <vt:lpstr>Database Systems</vt:lpstr>
      <vt:lpstr>Triggers</vt:lpstr>
      <vt:lpstr>Types of Trigger Levels</vt:lpstr>
      <vt:lpstr>Trigger Timing - BEFORE Triggers</vt:lpstr>
      <vt:lpstr>Trigger Timing - AFTER Triggers</vt:lpstr>
      <vt:lpstr>Trigger Events</vt:lpstr>
      <vt:lpstr>Trigger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Cursors </vt:lpstr>
      <vt:lpstr>PowerPoint Presentation</vt:lpstr>
      <vt:lpstr>PL/SQL cursor is a mechanism by which</vt:lpstr>
      <vt:lpstr>Types</vt:lpstr>
      <vt:lpstr>Implicit Cursors </vt:lpstr>
      <vt:lpstr>Single Row Implicit Cursors</vt:lpstr>
      <vt:lpstr>Multiple Row Implicit Cursors</vt:lpstr>
      <vt:lpstr>Explicit Cursors</vt:lpstr>
      <vt:lpstr>Cursor Attributes </vt:lpstr>
      <vt:lpstr>Creating an Explicit Cursor - DECLARE Statement</vt:lpstr>
      <vt:lpstr>OPEN Statement</vt:lpstr>
      <vt:lpstr>FETCH Statement</vt:lpstr>
      <vt:lpstr>Using Fetch Operations </vt:lpstr>
      <vt:lpstr>CLOSE Statement:</vt:lpstr>
      <vt:lpstr>Cursor FOR Loop</vt:lpstr>
      <vt:lpstr>Cursor FOR Loop</vt:lpstr>
      <vt:lpstr>Cursor FOR Loop</vt:lpstr>
      <vt:lpstr>%ROWTYPE Attribute</vt:lpstr>
      <vt:lpstr>PowerPoint Presentation</vt:lpstr>
      <vt:lpstr>Example: Explicit Cursor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Bilal Aziz</dc:creator>
  <cp:lastModifiedBy>Bilal Aziz</cp:lastModifiedBy>
  <cp:revision>1</cp:revision>
  <dcterms:created xsi:type="dcterms:W3CDTF">2023-12-06T05:54:46Z</dcterms:created>
  <dcterms:modified xsi:type="dcterms:W3CDTF">2023-12-06T08:46:56Z</dcterms:modified>
</cp:coreProperties>
</file>