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3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73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126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269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2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69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97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24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835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881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322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C8F7FD-BA49-4FC4-8DCC-30D5DB3B9A3A}" type="datetimeFigureOut">
              <a:rPr lang="en-PK" smtClean="0"/>
              <a:t>16/05/2024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71446B-098E-4130-93B6-C91680B241AD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1635-A019-C2A8-6AAD-06B6E4E43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2B64-9910-C75F-9169-D5FE16A37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qamar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zaman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452461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BE8C-FC84-F50E-0512-3DE972D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5BD3-F2BD-D259-73D3-1130DFF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Induction in Haskell is a powerful technique for reasoning about and defining functions that    work on recursive data structures, like lists.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You can prove if the functions are valid or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We cannot prove generally in induction.</a:t>
            </a:r>
          </a:p>
          <a:p>
            <a:r>
              <a:rPr lang="en-US" dirty="0"/>
              <a:t>It includes :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Base Case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Induction Case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74620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DA35-9709-068D-B988-2B45F569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Induction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8921-6DAA-AAA5-F8D6-85CB5DB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Nat = Zero | </a:t>
            </a:r>
            <a:r>
              <a:rPr lang="en-US" dirty="0" err="1"/>
              <a:t>Succ</a:t>
            </a:r>
            <a:r>
              <a:rPr lang="en-US" dirty="0"/>
              <a:t> Nat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Base Case :</a:t>
            </a:r>
          </a:p>
          <a:p>
            <a:r>
              <a:rPr lang="en-US" dirty="0"/>
              <a:t>P(Zero)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Induction Case </a:t>
            </a:r>
            <a:r>
              <a:rPr lang="en-US" dirty="0"/>
              <a:t>( We assume it is true) :</a:t>
            </a:r>
          </a:p>
          <a:p>
            <a:r>
              <a:rPr lang="en-US" dirty="0">
                <a:sym typeface="Wingdings" panose="05000000000000000000" pitchFamily="2" charset="2"/>
              </a:rPr>
              <a:t> if we can prove      </a:t>
            </a:r>
          </a:p>
          <a:p>
            <a:r>
              <a:rPr lang="en-US" dirty="0">
                <a:sym typeface="Wingdings" panose="05000000000000000000" pitchFamily="2" charset="2"/>
              </a:rPr>
              <a:t>       P(n) =&gt; P(</a:t>
            </a:r>
            <a:r>
              <a:rPr lang="en-US" dirty="0" err="1">
                <a:sym typeface="Wingdings" panose="05000000000000000000" pitchFamily="2" charset="2"/>
              </a:rPr>
              <a:t>Succ</a:t>
            </a:r>
            <a:r>
              <a:rPr lang="en-US" dirty="0">
                <a:sym typeface="Wingdings" panose="05000000000000000000" pitchFamily="2" charset="2"/>
              </a:rPr>
              <a:t> n)   </a:t>
            </a:r>
          </a:p>
          <a:p>
            <a:r>
              <a:rPr lang="en-US" dirty="0">
                <a:sym typeface="Wingdings" panose="05000000000000000000" pitchFamily="2" charset="2"/>
              </a:rPr>
              <a:t>     then it is valid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1422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FF4-DFE0-F560-7D78-7BF47159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8772-6CC7-39CB-D28B-D84B751F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add :: Nat </a:t>
            </a:r>
            <a:r>
              <a:rPr lang="en-US" dirty="0">
                <a:sym typeface="Wingdings" panose="05000000000000000000" pitchFamily="2" charset="2"/>
              </a:rPr>
              <a:t> Nat  Nat</a:t>
            </a:r>
          </a:p>
          <a:p>
            <a:r>
              <a:rPr lang="en-US" dirty="0">
                <a:sym typeface="Wingdings" panose="05000000000000000000" pitchFamily="2" charset="2"/>
              </a:rPr>
              <a:t> add Zero m = m   ----- 1a</a:t>
            </a:r>
          </a:p>
          <a:p>
            <a:r>
              <a:rPr lang="en-US" dirty="0">
                <a:sym typeface="Wingdings" panose="05000000000000000000" pitchFamily="2" charset="2"/>
              </a:rPr>
              <a:t> add (</a:t>
            </a:r>
            <a:r>
              <a:rPr lang="en-US" dirty="0" err="1">
                <a:sym typeface="Wingdings" panose="05000000000000000000" pitchFamily="2" charset="2"/>
              </a:rPr>
              <a:t>Succ</a:t>
            </a:r>
            <a:r>
              <a:rPr lang="en-US" dirty="0">
                <a:sym typeface="Wingdings" panose="05000000000000000000" pitchFamily="2" charset="2"/>
              </a:rPr>
              <a:t> n) m = </a:t>
            </a:r>
            <a:r>
              <a:rPr lang="en-US" dirty="0" err="1">
                <a:sym typeface="Wingdings" panose="05000000000000000000" pitchFamily="2" charset="2"/>
              </a:rPr>
              <a:t>Succ</a:t>
            </a:r>
            <a:r>
              <a:rPr lang="en-US" dirty="0">
                <a:sym typeface="Wingdings" panose="05000000000000000000" pitchFamily="2" charset="2"/>
              </a:rPr>
              <a:t> (add n m)   ------ 2a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Property :- </a:t>
            </a:r>
          </a:p>
          <a:p>
            <a:r>
              <a:rPr lang="en-US" dirty="0">
                <a:sym typeface="Wingdings" panose="05000000000000000000" pitchFamily="2" charset="2"/>
              </a:rPr>
              <a:t>P(n) =&gt; add n Zero = n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Base Case :-</a:t>
            </a:r>
          </a:p>
          <a:p>
            <a:r>
              <a:rPr lang="en-US" dirty="0">
                <a:sym typeface="Wingdings" panose="05000000000000000000" pitchFamily="2" charset="2"/>
              </a:rPr>
              <a:t>P(Zero) =&gt; add Zero </a:t>
            </a:r>
            <a:r>
              <a:rPr lang="en-US" dirty="0" err="1">
                <a:sym typeface="Wingdings" panose="05000000000000000000" pitchFamily="2" charset="2"/>
              </a:rPr>
              <a:t>Zero</a:t>
            </a:r>
            <a:r>
              <a:rPr lang="en-US" dirty="0">
                <a:sym typeface="Wingdings" panose="05000000000000000000" pitchFamily="2" charset="2"/>
              </a:rPr>
              <a:t> = Zero</a:t>
            </a:r>
          </a:p>
          <a:p>
            <a:r>
              <a:rPr lang="en-US" dirty="0">
                <a:sym typeface="Wingdings" panose="05000000000000000000" pitchFamily="2" charset="2"/>
              </a:rPr>
              <a:t>LHS</a:t>
            </a:r>
          </a:p>
          <a:p>
            <a:r>
              <a:rPr lang="en-US" dirty="0">
                <a:sym typeface="Wingdings" panose="05000000000000000000" pitchFamily="2" charset="2"/>
              </a:rPr>
              <a:t> add Zero </a:t>
            </a:r>
            <a:r>
              <a:rPr lang="en-US" dirty="0" err="1">
                <a:sym typeface="Wingdings" panose="05000000000000000000" pitchFamily="2" charset="2"/>
              </a:rPr>
              <a:t>Zero</a:t>
            </a:r>
            <a:r>
              <a:rPr lang="en-US" dirty="0">
                <a:sym typeface="Wingdings" panose="05000000000000000000" pitchFamily="2" charset="2"/>
              </a:rPr>
              <a:t>        (By applying 1a)</a:t>
            </a:r>
          </a:p>
          <a:p>
            <a:r>
              <a:rPr lang="en-US" dirty="0">
                <a:sym typeface="Wingdings" panose="05000000000000000000" pitchFamily="2" charset="2"/>
              </a:rPr>
              <a:t> Zero</a:t>
            </a:r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848778-E22D-8626-049E-ECB408026E35}"/>
              </a:ext>
            </a:extLst>
          </p:cNvPr>
          <p:cNvSpPr txBox="1">
            <a:spLocks/>
          </p:cNvSpPr>
          <p:nvPr/>
        </p:nvSpPr>
        <p:spPr>
          <a:xfrm>
            <a:off x="6096000" y="1848813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50304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E9C7-EA26-2AC1-BF1A-68571C9D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ED45-E3E1-EA4F-C018-BDF0878A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Induction Case :-</a:t>
            </a:r>
          </a:p>
          <a:p>
            <a:r>
              <a:rPr lang="en-US" dirty="0"/>
              <a:t>P(n) =&gt; P(</a:t>
            </a:r>
            <a:r>
              <a:rPr lang="en-US" dirty="0" err="1"/>
              <a:t>Succ</a:t>
            </a:r>
            <a:r>
              <a:rPr lang="en-US" dirty="0"/>
              <a:t> n)</a:t>
            </a:r>
          </a:p>
          <a:p>
            <a:r>
              <a:rPr lang="en-US" dirty="0"/>
              <a:t> add n Zero = n     =&gt;    add (</a:t>
            </a:r>
            <a:r>
              <a:rPr lang="en-US" dirty="0" err="1"/>
              <a:t>Succ</a:t>
            </a:r>
            <a:r>
              <a:rPr lang="en-US" dirty="0"/>
              <a:t> n) Zero = </a:t>
            </a:r>
            <a:r>
              <a:rPr lang="en-US" dirty="0" err="1"/>
              <a:t>Succ</a:t>
            </a:r>
            <a:r>
              <a:rPr lang="en-US" dirty="0"/>
              <a:t> n</a:t>
            </a:r>
          </a:p>
          <a:p>
            <a:r>
              <a:rPr lang="en-US" dirty="0"/>
              <a:t>LHS</a:t>
            </a:r>
          </a:p>
          <a:p>
            <a:r>
              <a:rPr lang="en-US" dirty="0"/>
              <a:t> add (</a:t>
            </a:r>
            <a:r>
              <a:rPr lang="en-US" dirty="0" err="1"/>
              <a:t>Succ</a:t>
            </a:r>
            <a:r>
              <a:rPr lang="en-US" dirty="0"/>
              <a:t> n) Zero</a:t>
            </a:r>
          </a:p>
          <a:p>
            <a:r>
              <a:rPr lang="en-US" dirty="0"/>
              <a:t>By applying 2a</a:t>
            </a:r>
          </a:p>
          <a:p>
            <a:r>
              <a:rPr lang="en-US" dirty="0" err="1"/>
              <a:t>Succ</a:t>
            </a:r>
            <a:r>
              <a:rPr lang="en-US" dirty="0"/>
              <a:t> (add n Zero)</a:t>
            </a:r>
          </a:p>
          <a:p>
            <a:pPr marL="0" indent="0">
              <a:buNone/>
            </a:pPr>
            <a:r>
              <a:rPr lang="en-US" dirty="0"/>
              <a:t>    add n Zero = n  (By 1a)</a:t>
            </a:r>
          </a:p>
          <a:p>
            <a:r>
              <a:rPr lang="en-US" dirty="0" err="1"/>
              <a:t>Succ</a:t>
            </a:r>
            <a:r>
              <a:rPr lang="en-US" dirty="0"/>
              <a:t> n</a:t>
            </a:r>
          </a:p>
          <a:p>
            <a:endParaRPr lang="en-PK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B13123B-6002-458A-33AE-B083A0C0228E}"/>
              </a:ext>
            </a:extLst>
          </p:cNvPr>
          <p:cNvCxnSpPr>
            <a:cxnSpLocks/>
          </p:cNvCxnSpPr>
          <p:nvPr/>
        </p:nvCxnSpPr>
        <p:spPr>
          <a:xfrm flipV="1">
            <a:off x="2150918" y="3075709"/>
            <a:ext cx="4042064" cy="2597727"/>
          </a:xfrm>
          <a:prstGeom prst="curvedConnector3">
            <a:avLst>
              <a:gd name="adj1" fmla="val 115810"/>
            </a:avLst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45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4FFA-BE30-BBBB-0B67-57B0BD85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45E3B-3BE4-9E3D-F414-6A6B5D0D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 add :: Nat </a:t>
            </a:r>
            <a:r>
              <a:rPr lang="en-US" dirty="0">
                <a:sym typeface="Wingdings" panose="05000000000000000000" pitchFamily="2" charset="2"/>
              </a:rPr>
              <a:t> Nat  Nat</a:t>
            </a:r>
          </a:p>
          <a:p>
            <a:r>
              <a:rPr lang="en-US" dirty="0">
                <a:sym typeface="Wingdings" panose="05000000000000000000" pitchFamily="2" charset="2"/>
              </a:rPr>
              <a:t> add Zero m = m   ----- 1a</a:t>
            </a:r>
          </a:p>
          <a:p>
            <a:r>
              <a:rPr lang="en-US" dirty="0">
                <a:sym typeface="Wingdings" panose="05000000000000000000" pitchFamily="2" charset="2"/>
              </a:rPr>
              <a:t> add (</a:t>
            </a:r>
            <a:r>
              <a:rPr lang="en-US" dirty="0" err="1">
                <a:sym typeface="Wingdings" panose="05000000000000000000" pitchFamily="2" charset="2"/>
              </a:rPr>
              <a:t>Succ</a:t>
            </a:r>
            <a:r>
              <a:rPr lang="en-US" dirty="0">
                <a:sym typeface="Wingdings" panose="05000000000000000000" pitchFamily="2" charset="2"/>
              </a:rPr>
              <a:t> n) m = </a:t>
            </a:r>
            <a:r>
              <a:rPr lang="en-US" dirty="0" err="1">
                <a:sym typeface="Wingdings" panose="05000000000000000000" pitchFamily="2" charset="2"/>
              </a:rPr>
              <a:t>Succ</a:t>
            </a:r>
            <a:r>
              <a:rPr lang="en-US" dirty="0">
                <a:sym typeface="Wingdings" panose="05000000000000000000" pitchFamily="2" charset="2"/>
              </a:rPr>
              <a:t> (add n m)   ------ 2a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Property :-</a:t>
            </a:r>
          </a:p>
          <a:p>
            <a:r>
              <a:rPr lang="en-US" dirty="0">
                <a:sym typeface="Wingdings" panose="05000000000000000000" pitchFamily="2" charset="2"/>
              </a:rPr>
              <a:t>P(add x (add y z ) = add (add x y ) z</a:t>
            </a:r>
          </a:p>
          <a:p>
            <a:r>
              <a:rPr lang="en-US" dirty="0">
                <a:sym typeface="Wingdings" panose="05000000000000000000" pitchFamily="2" charset="2"/>
              </a:rPr>
              <a:t>We have to prove for each variable</a:t>
            </a:r>
          </a:p>
          <a:p>
            <a:r>
              <a:rPr lang="en-US" dirty="0">
                <a:sym typeface="Wingdings" panose="05000000000000000000" pitchFamily="2" charset="2"/>
              </a:rPr>
              <a:t>First for 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F888EE-A0FD-FE76-8988-E9C4F7AF88B9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Base Case :-</a:t>
            </a:r>
          </a:p>
          <a:p>
            <a:r>
              <a:rPr lang="en-US" dirty="0"/>
              <a:t>P(add Zero(add y z) = add(add Zero y)z</a:t>
            </a:r>
          </a:p>
          <a:p>
            <a:r>
              <a:rPr lang="en-US" dirty="0"/>
              <a:t>LHS</a:t>
            </a:r>
          </a:p>
          <a:p>
            <a:r>
              <a:rPr lang="en-US" dirty="0"/>
              <a:t>Add Zero ( add y z )</a:t>
            </a:r>
          </a:p>
          <a:p>
            <a:r>
              <a:rPr lang="en-US" dirty="0"/>
              <a:t>By applying 1a</a:t>
            </a:r>
          </a:p>
          <a:p>
            <a:r>
              <a:rPr lang="en-US" dirty="0"/>
              <a:t>Add y z</a:t>
            </a:r>
          </a:p>
          <a:p>
            <a:r>
              <a:rPr lang="en-US" dirty="0"/>
              <a:t>By </a:t>
            </a:r>
            <a:r>
              <a:rPr lang="en-US" dirty="0" err="1"/>
              <a:t>unapplying</a:t>
            </a:r>
            <a:r>
              <a:rPr lang="en-US" dirty="0"/>
              <a:t> 1a</a:t>
            </a:r>
          </a:p>
          <a:p>
            <a:r>
              <a:rPr lang="en-US" dirty="0"/>
              <a:t> add (add Zero y) z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163977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763E-F3FD-B6FA-26E6-6A8F303D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0BDB-C255-F037-A0C9-E6568B7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Induction Case:-</a:t>
            </a:r>
          </a:p>
          <a:p>
            <a:r>
              <a:rPr lang="en-US" dirty="0"/>
              <a:t> add x(add y z) = add (add x y) z       =&gt;     add (</a:t>
            </a:r>
            <a:r>
              <a:rPr lang="en-US" dirty="0" err="1"/>
              <a:t>Succ</a:t>
            </a:r>
            <a:r>
              <a:rPr lang="en-US" dirty="0"/>
              <a:t> x)(add y z) = add (add(</a:t>
            </a:r>
            <a:r>
              <a:rPr lang="en-US" dirty="0" err="1"/>
              <a:t>Succ</a:t>
            </a:r>
            <a:r>
              <a:rPr lang="en-US" dirty="0"/>
              <a:t> x )y) z</a:t>
            </a:r>
          </a:p>
          <a:p>
            <a:r>
              <a:rPr lang="en-US" dirty="0"/>
              <a:t>LHS</a:t>
            </a:r>
          </a:p>
          <a:p>
            <a:r>
              <a:rPr lang="en-US" dirty="0"/>
              <a:t> add (</a:t>
            </a:r>
            <a:r>
              <a:rPr lang="en-US" dirty="0" err="1"/>
              <a:t>Succ</a:t>
            </a:r>
            <a:r>
              <a:rPr lang="en-US" dirty="0"/>
              <a:t> x)(add y z) </a:t>
            </a:r>
          </a:p>
          <a:p>
            <a:r>
              <a:rPr lang="en-US" dirty="0" err="1"/>
              <a:t>Succ</a:t>
            </a:r>
            <a:r>
              <a:rPr lang="en-US" dirty="0"/>
              <a:t> (add x (add y z)              By applying 2a</a:t>
            </a:r>
          </a:p>
          <a:p>
            <a:r>
              <a:rPr lang="en-US" dirty="0" err="1"/>
              <a:t>Succ</a:t>
            </a:r>
            <a:r>
              <a:rPr lang="en-US" dirty="0"/>
              <a:t> (add (add x y ) z)           Apply induction Hypothesis</a:t>
            </a:r>
          </a:p>
          <a:p>
            <a:r>
              <a:rPr lang="en-US" dirty="0"/>
              <a:t>add(</a:t>
            </a:r>
            <a:r>
              <a:rPr lang="en-US" dirty="0" err="1"/>
              <a:t>Succ</a:t>
            </a:r>
            <a:r>
              <a:rPr lang="en-US" dirty="0"/>
              <a:t> (add x y ) z)           </a:t>
            </a:r>
            <a:r>
              <a:rPr lang="en-US" dirty="0" err="1"/>
              <a:t>Unapplying</a:t>
            </a:r>
            <a:r>
              <a:rPr lang="en-US" dirty="0"/>
              <a:t> 2a</a:t>
            </a:r>
          </a:p>
          <a:p>
            <a:pPr marL="0" indent="0">
              <a:buNone/>
            </a:pPr>
            <a:r>
              <a:rPr lang="en-US" dirty="0"/>
              <a:t> add (add (</a:t>
            </a:r>
            <a:r>
              <a:rPr lang="en-US" dirty="0" err="1"/>
              <a:t>Succ</a:t>
            </a:r>
            <a:r>
              <a:rPr lang="en-US" dirty="0"/>
              <a:t> x) y)z            </a:t>
            </a:r>
            <a:r>
              <a:rPr lang="en-US" dirty="0" err="1"/>
              <a:t>Unapplying</a:t>
            </a:r>
            <a:r>
              <a:rPr lang="en-US" dirty="0"/>
              <a:t> 2a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B7FC2FB-04D0-D0EF-A382-C362CC038293}"/>
              </a:ext>
            </a:extLst>
          </p:cNvPr>
          <p:cNvCxnSpPr>
            <a:cxnSpLocks/>
          </p:cNvCxnSpPr>
          <p:nvPr/>
        </p:nvCxnSpPr>
        <p:spPr>
          <a:xfrm flipV="1">
            <a:off x="3302000" y="2743200"/>
            <a:ext cx="5252720" cy="2672080"/>
          </a:xfrm>
          <a:prstGeom prst="curvedConnector3">
            <a:avLst>
              <a:gd name="adj1" fmla="val 109962"/>
            </a:avLst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6705FD8-3B0C-F1D6-199A-5CE1B6F5890D}"/>
              </a:ext>
            </a:extLst>
          </p:cNvPr>
          <p:cNvCxnSpPr>
            <a:cxnSpLocks/>
          </p:cNvCxnSpPr>
          <p:nvPr/>
        </p:nvCxnSpPr>
        <p:spPr>
          <a:xfrm rot="10800000">
            <a:off x="4434840" y="2634826"/>
            <a:ext cx="2359660" cy="1500294"/>
          </a:xfrm>
          <a:prstGeom prst="curvedConnector3">
            <a:avLst>
              <a:gd name="adj1" fmla="val 36652"/>
            </a:avLst>
          </a:prstGeom>
          <a:ln w="127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40896F-6337-6FE8-483C-F3C7621EF4BF}"/>
              </a:ext>
            </a:extLst>
          </p:cNvPr>
          <p:cNvCxnSpPr/>
          <p:nvPr/>
        </p:nvCxnSpPr>
        <p:spPr>
          <a:xfrm>
            <a:off x="1226820" y="2634826"/>
            <a:ext cx="32080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4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1419</TotalTime>
  <Words>456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</vt:lpstr>
      <vt:lpstr>Retrospect</vt:lpstr>
      <vt:lpstr>Formal Methods</vt:lpstr>
      <vt:lpstr>Induction</vt:lpstr>
      <vt:lpstr>Induction (Cont.)</vt:lpstr>
      <vt:lpstr>Example 1</vt:lpstr>
      <vt:lpstr>Example 1 (Cont.)</vt:lpstr>
      <vt:lpstr>Example 2</vt:lpstr>
      <vt:lpstr>Example 2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Ayesha Saeed</cp:lastModifiedBy>
  <cp:revision>2</cp:revision>
  <dcterms:created xsi:type="dcterms:W3CDTF">2024-05-16T04:36:24Z</dcterms:created>
  <dcterms:modified xsi:type="dcterms:W3CDTF">2024-05-17T04:15:34Z</dcterms:modified>
</cp:coreProperties>
</file>