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1_9E40C3B6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D670B01-2BD0-3557-2C72-EC45108E57BA}" name="Imama Kainat" initials="IK" userId="739095b6ba9659d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01_9E40C3B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701692D-D892-459F-8992-A2B68F375D77}" authorId="{BD670B01-2BD0-3557-2C72-EC45108E57BA}" created="2024-04-07T20:01:01.67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655044534" sldId="257"/>
      <ac:spMk id="3" creationId="{979DCAB8-A9C6-6351-D379-198AA4A1AFA2}"/>
      <ac:txMk cp="177" len="1">
        <ac:context len="297" hash="3217423209"/>
      </ac:txMk>
    </ac:txMkLst>
    <p188:pos x="1088872" y="2169218"/>
    <p188:txBody>
      <a:bodyPr/>
      <a:lstStyle/>
      <a:p>
        <a:r>
          <a:rPr lang="en-US"/>
          <a:t>ghci&gt;  map (\x -&gt; x + 3) [1,6,3,2]
[4,9,6,5]
ghci&gt; map (+3) [1,6,3,2]
[4,9,6,5]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6CC-3831-4687-893B-7E81D89C791C}" type="datetimeFigureOut">
              <a:rPr lang="en-PK" smtClean="0"/>
              <a:t>07/04/2024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DFBE1-7BB9-4AF5-A6CF-0D6263E6510E}" type="slidenum">
              <a:rPr lang="en-PK" smtClean="0"/>
              <a:t>‹#›</a:t>
            </a:fld>
            <a:endParaRPr lang="en-P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877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6CC-3831-4687-893B-7E81D89C791C}" type="datetimeFigureOut">
              <a:rPr lang="en-PK" smtClean="0"/>
              <a:t>07/04/2024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DFBE1-7BB9-4AF5-A6CF-0D6263E651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9198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6CC-3831-4687-893B-7E81D89C791C}" type="datetimeFigureOut">
              <a:rPr lang="en-PK" smtClean="0"/>
              <a:t>07/04/2024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DFBE1-7BB9-4AF5-A6CF-0D6263E651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3621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6CC-3831-4687-893B-7E81D89C791C}" type="datetimeFigureOut">
              <a:rPr lang="en-PK" smtClean="0"/>
              <a:t>07/04/2024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DFBE1-7BB9-4AF5-A6CF-0D6263E651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3448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6CC-3831-4687-893B-7E81D89C791C}" type="datetimeFigureOut">
              <a:rPr lang="en-PK" smtClean="0"/>
              <a:t>07/04/2024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DFBE1-7BB9-4AF5-A6CF-0D6263E6510E}" type="slidenum">
              <a:rPr lang="en-PK" smtClean="0"/>
              <a:t>‹#›</a:t>
            </a:fld>
            <a:endParaRPr lang="en-P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66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6CC-3831-4687-893B-7E81D89C791C}" type="datetimeFigureOut">
              <a:rPr lang="en-PK" smtClean="0"/>
              <a:t>07/04/2024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DFBE1-7BB9-4AF5-A6CF-0D6263E651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8967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6CC-3831-4687-893B-7E81D89C791C}" type="datetimeFigureOut">
              <a:rPr lang="en-PK" smtClean="0"/>
              <a:t>07/04/2024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DFBE1-7BB9-4AF5-A6CF-0D6263E651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018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6CC-3831-4687-893B-7E81D89C791C}" type="datetimeFigureOut">
              <a:rPr lang="en-PK" smtClean="0"/>
              <a:t>07/04/2024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DFBE1-7BB9-4AF5-A6CF-0D6263E651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3951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6CC-3831-4687-893B-7E81D89C791C}" type="datetimeFigureOut">
              <a:rPr lang="en-PK" smtClean="0"/>
              <a:t>07/04/2024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DFBE1-7BB9-4AF5-A6CF-0D6263E651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2421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6856CC-3831-4687-893B-7E81D89C791C}" type="datetimeFigureOut">
              <a:rPr lang="en-PK" smtClean="0"/>
              <a:t>07/04/2024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6DFBE1-7BB9-4AF5-A6CF-0D6263E651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2663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6CC-3831-4687-893B-7E81D89C791C}" type="datetimeFigureOut">
              <a:rPr lang="en-PK" smtClean="0"/>
              <a:t>07/04/2024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DFBE1-7BB9-4AF5-A6CF-0D6263E651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7484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6856CC-3831-4687-893B-7E81D89C791C}" type="datetimeFigureOut">
              <a:rPr lang="en-PK" smtClean="0"/>
              <a:t>07/04/2024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46DFBE1-7BB9-4AF5-A6CF-0D6263E6510E}" type="slidenum">
              <a:rPr lang="en-PK" smtClean="0"/>
              <a:t>‹#›</a:t>
            </a:fld>
            <a:endParaRPr lang="en-P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94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9E40C3B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A4EE6-C47F-BD73-F1F2-067391915F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Formal Methods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95336-D296-F56C-4472-15A6C9EA6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Qamar </a:t>
            </a:r>
            <a:r>
              <a:rPr lang="en-US" dirty="0" err="1"/>
              <a:t>uz</a:t>
            </a:r>
            <a:r>
              <a:rPr lang="en-US" dirty="0"/>
              <a:t> zaman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60630875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EE137-0286-27DD-1F4B-85386F52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Zip Function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24837-A47C-34AC-3767-7FB3E6336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It uses 2 lists and create a list of tuples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Lists can be of different types</a:t>
            </a:r>
          </a:p>
          <a:p>
            <a:r>
              <a:rPr lang="en-US" sz="2400" dirty="0">
                <a:solidFill>
                  <a:srgbClr val="C00000"/>
                </a:solidFill>
              </a:rPr>
              <a:t>Example :          </a:t>
            </a:r>
            <a:r>
              <a:rPr lang="en-US" sz="2400" dirty="0"/>
              <a:t>zip [1 , 2 , 3] [4 , 5 , 6]</a:t>
            </a:r>
          </a:p>
          <a:p>
            <a:r>
              <a:rPr lang="en-US" sz="2400" dirty="0">
                <a:solidFill>
                  <a:srgbClr val="C00000"/>
                </a:solidFill>
              </a:rPr>
              <a:t>Output :            </a:t>
            </a:r>
            <a:r>
              <a:rPr lang="en-US" sz="2400" dirty="0"/>
              <a:t>[ (1,4) , (2,5) , (3,6) ]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It discards the remaining element if one list doesn’t have any element left</a:t>
            </a:r>
          </a:p>
          <a:p>
            <a:r>
              <a:rPr lang="en-US" sz="2400" dirty="0">
                <a:solidFill>
                  <a:srgbClr val="C00000"/>
                </a:solidFill>
              </a:rPr>
              <a:t>Example :          </a:t>
            </a:r>
            <a:r>
              <a:rPr lang="en-US" sz="2400" dirty="0"/>
              <a:t>zip [1 , 2] [4 , 5 , 6]</a:t>
            </a:r>
          </a:p>
          <a:p>
            <a:r>
              <a:rPr lang="en-US" sz="2400" dirty="0">
                <a:solidFill>
                  <a:srgbClr val="C00000"/>
                </a:solidFill>
              </a:rPr>
              <a:t>Output :            </a:t>
            </a:r>
            <a:r>
              <a:rPr lang="en-US" sz="2400" dirty="0"/>
              <a:t>[ (1,4) , (2,5) ]</a:t>
            </a:r>
          </a:p>
          <a:p>
            <a:r>
              <a:rPr lang="en-US" sz="2400" dirty="0"/>
              <a:t>                                                                                       discards 6</a:t>
            </a:r>
            <a:endParaRPr lang="en-PK" sz="2400" dirty="0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07338E8C-411F-5B0C-6D83-615D2CAD2A3C}"/>
              </a:ext>
            </a:extLst>
          </p:cNvPr>
          <p:cNvCxnSpPr>
            <a:cxnSpLocks/>
          </p:cNvCxnSpPr>
          <p:nvPr/>
        </p:nvCxnSpPr>
        <p:spPr>
          <a:xfrm rot="10800000">
            <a:off x="5429251" y="4600575"/>
            <a:ext cx="1644613" cy="1002824"/>
          </a:xfrm>
          <a:prstGeom prst="curved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3949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907A-0AEB-B78E-9631-41E431775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3AB3B-81C3-DFC3-548C-DB3E34D5C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/>
          </a:bodyPr>
          <a:lstStyle/>
          <a:p>
            <a:r>
              <a:rPr lang="en-US" sz="2800" b="1" dirty="0"/>
              <a:t>1- Pairs : </a:t>
            </a:r>
          </a:p>
          <a:p>
            <a:r>
              <a:rPr lang="en-US" b="1" dirty="0">
                <a:solidFill>
                  <a:srgbClr val="C00000"/>
                </a:solidFill>
              </a:rPr>
              <a:t>Type :</a:t>
            </a:r>
          </a:p>
          <a:p>
            <a:r>
              <a:rPr lang="en-US" dirty="0"/>
              <a:t>               pairs : : [ a ] </a:t>
            </a:r>
            <a:r>
              <a:rPr lang="en-US" dirty="0">
                <a:sym typeface="Wingdings" panose="05000000000000000000" pitchFamily="2" charset="2"/>
              </a:rPr>
              <a:t> [ ( a , a ) ]</a:t>
            </a:r>
          </a:p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Example : </a:t>
            </a:r>
          </a:p>
          <a:p>
            <a:r>
              <a:rPr lang="en-US" dirty="0">
                <a:sym typeface="Wingdings" panose="05000000000000000000" pitchFamily="2" charset="2"/>
              </a:rPr>
              <a:t>               &gt; pairs [ 1 , 2 , 3 , 4 ]</a:t>
            </a:r>
          </a:p>
          <a:p>
            <a:r>
              <a:rPr lang="en-US" dirty="0"/>
              <a:t>               [ ( 1 , 2 ) , ( 2 , 3 ) , ( 3 , 4 ) ]</a:t>
            </a:r>
          </a:p>
          <a:p>
            <a:r>
              <a:rPr lang="en-US" b="1" dirty="0">
                <a:solidFill>
                  <a:srgbClr val="C00000"/>
                </a:solidFill>
              </a:rPr>
              <a:t>Code : </a:t>
            </a:r>
          </a:p>
          <a:p>
            <a:r>
              <a:rPr lang="en-US" dirty="0"/>
              <a:t>               pairs </a:t>
            </a:r>
            <a:r>
              <a:rPr lang="en-US" dirty="0" err="1"/>
              <a:t>xs</a:t>
            </a:r>
            <a:r>
              <a:rPr lang="en-US" dirty="0"/>
              <a:t> = zip </a:t>
            </a:r>
            <a:r>
              <a:rPr lang="en-US" dirty="0" err="1"/>
              <a:t>xs</a:t>
            </a:r>
            <a:r>
              <a:rPr lang="en-US" dirty="0"/>
              <a:t> ( tail </a:t>
            </a:r>
            <a:r>
              <a:rPr lang="en-US" dirty="0" err="1"/>
              <a:t>xs</a:t>
            </a:r>
            <a:r>
              <a:rPr lang="en-US" dirty="0"/>
              <a:t> )</a:t>
            </a:r>
            <a:endParaRPr lang="en-PK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010407-2327-F7C0-333C-5F36F991667E}"/>
              </a:ext>
            </a:extLst>
          </p:cNvPr>
          <p:cNvSpPr txBox="1">
            <a:spLocks/>
          </p:cNvSpPr>
          <p:nvPr/>
        </p:nvSpPr>
        <p:spPr>
          <a:xfrm>
            <a:off x="6096000" y="1845734"/>
            <a:ext cx="49987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2- Sorted :</a:t>
            </a:r>
          </a:p>
          <a:p>
            <a:r>
              <a:rPr lang="en-US" b="1" dirty="0">
                <a:solidFill>
                  <a:srgbClr val="C00000"/>
                </a:solidFill>
              </a:rPr>
              <a:t>Type :</a:t>
            </a:r>
          </a:p>
          <a:p>
            <a:r>
              <a:rPr lang="en-US" dirty="0"/>
              <a:t>           sorted : : Ord a =&gt; [ a ] </a:t>
            </a:r>
            <a:r>
              <a:rPr lang="en-US" dirty="0">
                <a:sym typeface="Wingdings" panose="05000000000000000000" pitchFamily="2" charset="2"/>
              </a:rPr>
              <a:t> Bool</a:t>
            </a:r>
          </a:p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Example : </a:t>
            </a:r>
          </a:p>
          <a:p>
            <a:r>
              <a:rPr lang="en-US" dirty="0">
                <a:sym typeface="Wingdings" panose="05000000000000000000" pitchFamily="2" charset="2"/>
              </a:rPr>
              <a:t>            &gt; sorted [ 1 , 2 , 3 , 4 ]</a:t>
            </a:r>
          </a:p>
          <a:p>
            <a:r>
              <a:rPr lang="en-US" dirty="0">
                <a:sym typeface="Wingdings" panose="05000000000000000000" pitchFamily="2" charset="2"/>
              </a:rPr>
              <a:t>             True </a:t>
            </a:r>
          </a:p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Code :</a:t>
            </a:r>
          </a:p>
          <a:p>
            <a:r>
              <a:rPr lang="en-US" dirty="0">
                <a:sym typeface="Wingdings" panose="05000000000000000000" pitchFamily="2" charset="2"/>
              </a:rPr>
              <a:t>      sorted </a:t>
            </a:r>
            <a:r>
              <a:rPr lang="en-US" dirty="0" err="1">
                <a:sym typeface="Wingdings" panose="05000000000000000000" pitchFamily="2" charset="2"/>
              </a:rPr>
              <a:t>xs</a:t>
            </a:r>
            <a:r>
              <a:rPr lang="en-US" dirty="0">
                <a:sym typeface="Wingdings" panose="05000000000000000000" pitchFamily="2" charset="2"/>
              </a:rPr>
              <a:t> = and [ x&lt;= y | ( x , y )  pairs </a:t>
            </a:r>
            <a:r>
              <a:rPr lang="en-US" dirty="0" err="1">
                <a:sym typeface="Wingdings" panose="05000000000000000000" pitchFamily="2" charset="2"/>
              </a:rPr>
              <a:t>xs</a:t>
            </a:r>
            <a:r>
              <a:rPr lang="en-US" dirty="0">
                <a:sym typeface="Wingdings" panose="05000000000000000000" pitchFamily="2" charset="2"/>
              </a:rPr>
              <a:t>]</a:t>
            </a:r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087585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1AB2-3FCC-A511-9101-FF64446CB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 (Cont.)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D1DAD-D677-341B-3E62-9C43FF935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b="1" dirty="0"/>
              <a:t>3- Position :</a:t>
            </a:r>
          </a:p>
          <a:p>
            <a:r>
              <a:rPr lang="en-US" b="1" dirty="0">
                <a:solidFill>
                  <a:srgbClr val="C00000"/>
                </a:solidFill>
              </a:rPr>
              <a:t>Type : </a:t>
            </a:r>
          </a:p>
          <a:p>
            <a:r>
              <a:rPr lang="en-US" dirty="0"/>
              <a:t>                 position : : Eq a =&gt; a </a:t>
            </a:r>
            <a:r>
              <a:rPr lang="en-US" dirty="0">
                <a:sym typeface="Wingdings" panose="05000000000000000000" pitchFamily="2" charset="2"/>
              </a:rPr>
              <a:t> [ a ] [ Int]</a:t>
            </a:r>
          </a:p>
          <a:p>
            <a:r>
              <a:rPr lang="en-US" dirty="0">
                <a:sym typeface="Wingdings" panose="05000000000000000000" pitchFamily="2" charset="2"/>
              </a:rPr>
              <a:t>                 </a:t>
            </a:r>
            <a:r>
              <a:rPr lang="en-US" dirty="0"/>
              <a:t>position : : Eq a =&gt; a </a:t>
            </a:r>
            <a:r>
              <a:rPr lang="en-US" dirty="0">
                <a:sym typeface="Wingdings" panose="05000000000000000000" pitchFamily="2" charset="2"/>
              </a:rPr>
              <a:t> [ a ]  Int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Example :</a:t>
            </a:r>
          </a:p>
          <a:p>
            <a:r>
              <a:rPr lang="en-US" dirty="0">
                <a:sym typeface="Wingdings" panose="05000000000000000000" pitchFamily="2" charset="2"/>
              </a:rPr>
              <a:t>                 &gt; position 3 [ 1 , 4 , 3 , 4 , 3 , 3 ]</a:t>
            </a:r>
          </a:p>
          <a:p>
            <a:r>
              <a:rPr lang="en-US" dirty="0">
                <a:sym typeface="Wingdings" panose="05000000000000000000" pitchFamily="2" charset="2"/>
              </a:rPr>
              <a:t>                 [ 2 , 4 , 5 ]</a:t>
            </a:r>
          </a:p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Code : </a:t>
            </a:r>
          </a:p>
          <a:p>
            <a:r>
              <a:rPr lang="en-US" dirty="0">
                <a:sym typeface="Wingdings" panose="05000000000000000000" pitchFamily="2" charset="2"/>
              </a:rPr>
              <a:t>                  position m </a:t>
            </a:r>
            <a:r>
              <a:rPr lang="en-US" dirty="0" err="1">
                <a:sym typeface="Wingdings" panose="05000000000000000000" pitchFamily="2" charset="2"/>
              </a:rPr>
              <a:t>xs</a:t>
            </a:r>
            <a:r>
              <a:rPr lang="en-US" dirty="0">
                <a:sym typeface="Wingdings" panose="05000000000000000000" pitchFamily="2" charset="2"/>
              </a:rPr>
              <a:t> = [length[ 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 | ( x , 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 )  zip </a:t>
            </a:r>
            <a:r>
              <a:rPr lang="en-US" dirty="0" err="1">
                <a:sym typeface="Wingdings" panose="05000000000000000000" pitchFamily="2" charset="2"/>
              </a:rPr>
              <a:t>xs</a:t>
            </a:r>
            <a:r>
              <a:rPr lang="en-US" dirty="0">
                <a:sym typeface="Wingdings" panose="05000000000000000000" pitchFamily="2" charset="2"/>
              </a:rPr>
              <a:t> [ 0 . . ] , m == x ] ]</a:t>
            </a:r>
          </a:p>
          <a:p>
            <a:r>
              <a:rPr lang="en-US" dirty="0"/>
              <a:t>                   position m </a:t>
            </a:r>
            <a:r>
              <a:rPr lang="en-US" dirty="0" err="1"/>
              <a:t>xs</a:t>
            </a:r>
            <a:r>
              <a:rPr lang="en-US" dirty="0"/>
              <a:t> = [ </a:t>
            </a:r>
            <a:r>
              <a:rPr lang="en-US" dirty="0" err="1"/>
              <a:t>i</a:t>
            </a:r>
            <a:r>
              <a:rPr lang="en-US" dirty="0"/>
              <a:t> | ( x , </a:t>
            </a:r>
            <a:r>
              <a:rPr lang="en-US" dirty="0" err="1"/>
              <a:t>i</a:t>
            </a:r>
            <a:r>
              <a:rPr lang="en-US" dirty="0"/>
              <a:t> ) &lt;- zip </a:t>
            </a:r>
            <a:r>
              <a:rPr lang="en-US" dirty="0" err="1"/>
              <a:t>xs</a:t>
            </a:r>
            <a:r>
              <a:rPr lang="en-US" dirty="0"/>
              <a:t> [ 0 .. ] , m == x ] 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399359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FA54-D6F3-1F8E-1217-B78D58BE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Recursive Function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5183-3876-8D0F-C1ED-6BF1D068B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217920" cy="4269316"/>
          </a:xfrm>
        </p:spPr>
        <p:txBody>
          <a:bodyPr>
            <a:normAutofit fontScale="850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Recursion is basically a form of repetition</a:t>
            </a:r>
          </a:p>
          <a:p>
            <a:pPr marL="0" indent="0" algn="ctr">
              <a:buNone/>
            </a:pPr>
            <a:r>
              <a:rPr lang="en-US" sz="2400" dirty="0"/>
              <a:t> </a:t>
            </a:r>
            <a:r>
              <a:rPr lang="en-US" sz="2800" b="1" dirty="0"/>
              <a:t>Factorial Function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Way 1 :   </a:t>
            </a:r>
            <a:r>
              <a:rPr lang="en-US" sz="2400" dirty="0"/>
              <a:t>factorial n = product [ 1 . . n 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Way 2 :   </a:t>
            </a:r>
            <a:r>
              <a:rPr lang="en-US" sz="2400" dirty="0"/>
              <a:t>factorial 0 = 1</a:t>
            </a:r>
          </a:p>
          <a:p>
            <a:pPr marL="0" indent="0">
              <a:buNone/>
            </a:pPr>
            <a:r>
              <a:rPr lang="en-US" sz="2400" dirty="0"/>
              <a:t>                 factorial m = m * factorial( m-1 )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Way 3 : </a:t>
            </a:r>
            <a:r>
              <a:rPr lang="en-US" sz="2400" dirty="0"/>
              <a:t>factorial m | m == 0 = 1</a:t>
            </a:r>
          </a:p>
          <a:p>
            <a:pPr marL="0" indent="0">
              <a:buNone/>
            </a:pPr>
            <a:r>
              <a:rPr lang="en-US" sz="2400" dirty="0"/>
              <a:t>                                   | m &gt; 0 = m * factorial (m-1)</a:t>
            </a:r>
          </a:p>
          <a:p>
            <a:pPr marL="0" indent="0">
              <a:buNone/>
            </a:pPr>
            <a:r>
              <a:rPr lang="en-US" sz="2400" dirty="0"/>
              <a:t>                                   | m &lt; 0 = 0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PK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4340D8-C81F-249D-AB83-C885F84B58A8}"/>
              </a:ext>
            </a:extLst>
          </p:cNvPr>
          <p:cNvSpPr txBox="1">
            <a:spLocks/>
          </p:cNvSpPr>
          <p:nvPr/>
        </p:nvSpPr>
        <p:spPr>
          <a:xfrm>
            <a:off x="6296025" y="2676524"/>
            <a:ext cx="5198745" cy="34385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</a:t>
            </a:r>
            <a:endParaRPr lang="en-PK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1DBE850-9263-5009-2A18-277DF2490079}"/>
              </a:ext>
            </a:extLst>
          </p:cNvPr>
          <p:cNvSpPr txBox="1">
            <a:spLocks/>
          </p:cNvSpPr>
          <p:nvPr/>
        </p:nvSpPr>
        <p:spPr>
          <a:xfrm>
            <a:off x="7648575" y="2676523"/>
            <a:ext cx="3846194" cy="34385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2400" dirty="0"/>
              <a:t>  &gt; factorial (-1)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           Throw exception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              Will not work 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               Or we can do this </a:t>
            </a:r>
            <a:endParaRPr lang="en-PK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D5220BDE-CE04-8272-24A3-22AAAE26AA41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42015" y="3352800"/>
            <a:ext cx="2578061" cy="627592"/>
          </a:xfrm>
          <a:prstGeom prst="curved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B9FB11E9-FDA6-3DAB-D2CA-56556E13554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26171" y="4283337"/>
            <a:ext cx="2346305" cy="831586"/>
          </a:xfrm>
          <a:prstGeom prst="curved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771D2AC2-DFB7-7C3D-1BCF-33463707B64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79093" y="5409245"/>
            <a:ext cx="4128320" cy="121818"/>
          </a:xfrm>
          <a:prstGeom prst="curvedConnector3">
            <a:avLst>
              <a:gd name="adj1" fmla="val -1221"/>
            </a:avLst>
          </a:prstGeom>
          <a:ln w="25400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5842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0B09-B062-DE92-A1A3-D3396503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50BF4-E26C-5CE2-3892-720F4ECB0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364566"/>
          </a:xfrm>
        </p:spPr>
        <p:txBody>
          <a:bodyPr/>
          <a:lstStyle/>
          <a:p>
            <a:r>
              <a:rPr lang="en-US" sz="2800" b="1" dirty="0"/>
              <a:t>1- Product : </a:t>
            </a:r>
          </a:p>
          <a:p>
            <a:r>
              <a:rPr lang="en-US" b="1" dirty="0">
                <a:solidFill>
                  <a:srgbClr val="C00000"/>
                </a:solidFill>
              </a:rPr>
              <a:t>Type :</a:t>
            </a:r>
          </a:p>
          <a:p>
            <a:r>
              <a:rPr lang="en-US" dirty="0"/>
              <a:t>     product : : Num a =&gt; [a] </a:t>
            </a:r>
            <a:r>
              <a:rPr lang="en-US" dirty="0">
                <a:sym typeface="Wingdings" panose="05000000000000000000" pitchFamily="2" charset="2"/>
              </a:rPr>
              <a:t> a</a:t>
            </a:r>
          </a:p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Code 1 : </a:t>
            </a:r>
          </a:p>
          <a:p>
            <a:r>
              <a:rPr lang="en-US" dirty="0">
                <a:sym typeface="Wingdings" panose="05000000000000000000" pitchFamily="2" charset="2"/>
              </a:rPr>
              <a:t>     product [ ] = 1</a:t>
            </a:r>
          </a:p>
          <a:p>
            <a:r>
              <a:rPr lang="en-US" dirty="0">
                <a:sym typeface="Wingdings" panose="05000000000000000000" pitchFamily="2" charset="2"/>
              </a:rPr>
              <a:t>     product (x : </a:t>
            </a:r>
            <a:r>
              <a:rPr lang="en-US" dirty="0" err="1">
                <a:sym typeface="Wingdings" panose="05000000000000000000" pitchFamily="2" charset="2"/>
              </a:rPr>
              <a:t>xs</a:t>
            </a:r>
            <a:r>
              <a:rPr lang="en-US" dirty="0">
                <a:sym typeface="Wingdings" panose="05000000000000000000" pitchFamily="2" charset="2"/>
              </a:rPr>
              <a:t>) = x * product </a:t>
            </a:r>
            <a:r>
              <a:rPr lang="en-US" dirty="0" err="1">
                <a:sym typeface="Wingdings" panose="05000000000000000000" pitchFamily="2" charset="2"/>
              </a:rPr>
              <a:t>xs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Code 2 :</a:t>
            </a:r>
          </a:p>
          <a:p>
            <a:r>
              <a:rPr lang="en-US" dirty="0">
                <a:sym typeface="Wingdings" panose="05000000000000000000" pitchFamily="2" charset="2"/>
              </a:rPr>
              <a:t>     product [ ] = 1</a:t>
            </a:r>
          </a:p>
          <a:p>
            <a:r>
              <a:rPr lang="en-US" dirty="0">
                <a:sym typeface="Wingdings" panose="05000000000000000000" pitchFamily="2" charset="2"/>
              </a:rPr>
              <a:t>     product </a:t>
            </a:r>
            <a:r>
              <a:rPr lang="en-US" dirty="0" err="1">
                <a:sym typeface="Wingdings" panose="05000000000000000000" pitchFamily="2" charset="2"/>
              </a:rPr>
              <a:t>xs</a:t>
            </a:r>
            <a:r>
              <a:rPr lang="en-US" dirty="0">
                <a:sym typeface="Wingdings" panose="05000000000000000000" pitchFamily="2" charset="2"/>
              </a:rPr>
              <a:t> = head </a:t>
            </a:r>
            <a:r>
              <a:rPr lang="en-US" dirty="0" err="1">
                <a:sym typeface="Wingdings" panose="05000000000000000000" pitchFamily="2" charset="2"/>
              </a:rPr>
              <a:t>xs</a:t>
            </a:r>
            <a:r>
              <a:rPr lang="en-US" dirty="0">
                <a:sym typeface="Wingdings" panose="05000000000000000000" pitchFamily="2" charset="2"/>
              </a:rPr>
              <a:t> * product ( tail </a:t>
            </a:r>
            <a:r>
              <a:rPr lang="en-US" dirty="0" err="1">
                <a:sym typeface="Wingdings" panose="05000000000000000000" pitchFamily="2" charset="2"/>
              </a:rPr>
              <a:t>xs</a:t>
            </a:r>
            <a:r>
              <a:rPr lang="en-US" dirty="0">
                <a:sym typeface="Wingdings" panose="05000000000000000000" pitchFamily="2" charset="2"/>
              </a:rPr>
              <a:t> )</a:t>
            </a:r>
            <a:endParaRPr lang="en-PK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601833A-4763-EB09-1F9A-C146302CB6C6}"/>
              </a:ext>
            </a:extLst>
          </p:cNvPr>
          <p:cNvSpPr txBox="1">
            <a:spLocks/>
          </p:cNvSpPr>
          <p:nvPr/>
        </p:nvSpPr>
        <p:spPr>
          <a:xfrm>
            <a:off x="6126480" y="1845734"/>
            <a:ext cx="4998720" cy="43645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2- Length : </a:t>
            </a:r>
          </a:p>
          <a:p>
            <a:r>
              <a:rPr lang="en-US" b="1" dirty="0">
                <a:solidFill>
                  <a:srgbClr val="C00000"/>
                </a:solidFill>
              </a:rPr>
              <a:t>Type :</a:t>
            </a:r>
          </a:p>
          <a:p>
            <a:r>
              <a:rPr lang="en-US" dirty="0"/>
              <a:t>      length : : [a] </a:t>
            </a:r>
            <a:r>
              <a:rPr lang="en-US" dirty="0">
                <a:sym typeface="Wingdings" panose="05000000000000000000" pitchFamily="2" charset="2"/>
              </a:rPr>
              <a:t> Int</a:t>
            </a:r>
          </a:p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Code : </a:t>
            </a:r>
          </a:p>
          <a:p>
            <a:r>
              <a:rPr lang="en-US" dirty="0">
                <a:sym typeface="Wingdings" panose="05000000000000000000" pitchFamily="2" charset="2"/>
              </a:rPr>
              <a:t>      length [ ] = 0</a:t>
            </a:r>
          </a:p>
          <a:p>
            <a:r>
              <a:rPr lang="en-US" dirty="0">
                <a:sym typeface="Wingdings" panose="05000000000000000000" pitchFamily="2" charset="2"/>
              </a:rPr>
              <a:t>      length ( _ : </a:t>
            </a:r>
            <a:r>
              <a:rPr lang="en-US" dirty="0" err="1">
                <a:sym typeface="Wingdings" panose="05000000000000000000" pitchFamily="2" charset="2"/>
              </a:rPr>
              <a:t>xs</a:t>
            </a:r>
            <a:r>
              <a:rPr lang="en-US" dirty="0">
                <a:sym typeface="Wingdings" panose="05000000000000000000" pitchFamily="2" charset="2"/>
              </a:rPr>
              <a:t>) = 1 + length ( </a:t>
            </a:r>
            <a:r>
              <a:rPr lang="en-US" dirty="0" err="1">
                <a:sym typeface="Wingdings" panose="05000000000000000000" pitchFamily="2" charset="2"/>
              </a:rPr>
              <a:t>xs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580369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F29B-371A-C1E6-3F9A-816EC7342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 (Cont.)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05041-8D3D-3362-8AC1-DAF202BFD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4998720" cy="4374091"/>
          </a:xfrm>
        </p:spPr>
        <p:txBody>
          <a:bodyPr>
            <a:normAutofit/>
          </a:bodyPr>
          <a:lstStyle/>
          <a:p>
            <a:r>
              <a:rPr lang="en-US" sz="2800" b="1" dirty="0"/>
              <a:t>3- Reverse :</a:t>
            </a:r>
          </a:p>
          <a:p>
            <a:r>
              <a:rPr lang="en-US" b="1" dirty="0">
                <a:solidFill>
                  <a:srgbClr val="C00000"/>
                </a:solidFill>
              </a:rPr>
              <a:t>Type :</a:t>
            </a:r>
          </a:p>
          <a:p>
            <a:r>
              <a:rPr lang="en-US" dirty="0"/>
              <a:t>     reverse : : [ a ] </a:t>
            </a:r>
            <a:r>
              <a:rPr lang="en-US" dirty="0">
                <a:sym typeface="Wingdings" panose="05000000000000000000" pitchFamily="2" charset="2"/>
              </a:rPr>
              <a:t> [ a ]</a:t>
            </a:r>
          </a:p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Code 1 :</a:t>
            </a:r>
          </a:p>
          <a:p>
            <a:r>
              <a:rPr lang="en-US" dirty="0">
                <a:sym typeface="Wingdings" panose="05000000000000000000" pitchFamily="2" charset="2"/>
              </a:rPr>
              <a:t>     reverse [ ] = [ ]</a:t>
            </a:r>
          </a:p>
          <a:p>
            <a:r>
              <a:rPr lang="en-US" dirty="0">
                <a:sym typeface="Wingdings" panose="05000000000000000000" pitchFamily="2" charset="2"/>
              </a:rPr>
              <a:t>     reverse ( x:xs ) = reverse </a:t>
            </a:r>
            <a:r>
              <a:rPr lang="en-US" dirty="0" err="1">
                <a:sym typeface="Wingdings" panose="05000000000000000000" pitchFamily="2" charset="2"/>
              </a:rPr>
              <a:t>xs</a:t>
            </a:r>
            <a:r>
              <a:rPr lang="en-US" dirty="0">
                <a:sym typeface="Wingdings" panose="05000000000000000000" pitchFamily="2" charset="2"/>
              </a:rPr>
              <a:t> ++ x</a:t>
            </a:r>
          </a:p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Code 2 :</a:t>
            </a:r>
          </a:p>
          <a:p>
            <a:r>
              <a:rPr lang="en-US" dirty="0">
                <a:sym typeface="Wingdings" panose="05000000000000000000" pitchFamily="2" charset="2"/>
              </a:rPr>
              <a:t>     reverse [ ] = [ ]</a:t>
            </a:r>
          </a:p>
          <a:p>
            <a:r>
              <a:rPr lang="en-US" dirty="0">
                <a:sym typeface="Wingdings" panose="05000000000000000000" pitchFamily="2" charset="2"/>
              </a:rPr>
              <a:t>     reverse </a:t>
            </a:r>
            <a:r>
              <a:rPr lang="en-US" dirty="0" err="1">
                <a:sym typeface="Wingdings" panose="05000000000000000000" pitchFamily="2" charset="2"/>
              </a:rPr>
              <a:t>xs</a:t>
            </a:r>
            <a:r>
              <a:rPr lang="en-US" dirty="0">
                <a:sym typeface="Wingdings" panose="05000000000000000000" pitchFamily="2" charset="2"/>
              </a:rPr>
              <a:t> = last </a:t>
            </a:r>
            <a:r>
              <a:rPr lang="en-US" dirty="0" err="1">
                <a:sym typeface="Wingdings" panose="05000000000000000000" pitchFamily="2" charset="2"/>
              </a:rPr>
              <a:t>xs</a:t>
            </a:r>
            <a:r>
              <a:rPr lang="en-US" dirty="0">
                <a:sym typeface="Wingdings" panose="05000000000000000000" pitchFamily="2" charset="2"/>
              </a:rPr>
              <a:t> : reverse ( </a:t>
            </a:r>
            <a:r>
              <a:rPr lang="en-US" dirty="0" err="1">
                <a:sym typeface="Wingdings" panose="05000000000000000000" pitchFamily="2" charset="2"/>
              </a:rPr>
              <a:t>init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xs</a:t>
            </a:r>
            <a:r>
              <a:rPr lang="en-US" dirty="0">
                <a:sym typeface="Wingdings" panose="05000000000000000000" pitchFamily="2" charset="2"/>
              </a:rPr>
              <a:t> )</a:t>
            </a:r>
            <a:endParaRPr lang="en-PK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7EA9D6-6702-6245-DB15-F4B36A8FF0E4}"/>
              </a:ext>
            </a:extLst>
          </p:cNvPr>
          <p:cNvSpPr txBox="1">
            <a:spLocks/>
          </p:cNvSpPr>
          <p:nvPr/>
        </p:nvSpPr>
        <p:spPr>
          <a:xfrm>
            <a:off x="6096000" y="1845734"/>
            <a:ext cx="4998720" cy="43740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 Multiple Arguments</a:t>
            </a:r>
          </a:p>
          <a:p>
            <a:pPr marL="0" indent="0">
              <a:buNone/>
            </a:pPr>
            <a:r>
              <a:rPr lang="en-US" sz="2800" b="1" dirty="0"/>
              <a:t>4- Zip 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Type :</a:t>
            </a:r>
          </a:p>
          <a:p>
            <a:pPr marL="0" indent="0">
              <a:buNone/>
            </a:pPr>
            <a:r>
              <a:rPr lang="en-US" dirty="0"/>
              <a:t>     zip : : [ a ] </a:t>
            </a:r>
            <a:r>
              <a:rPr lang="en-US" dirty="0">
                <a:sym typeface="Wingdings" panose="05000000000000000000" pitchFamily="2" charset="2"/>
              </a:rPr>
              <a:t> [ b ]  [ ( </a:t>
            </a:r>
            <a:r>
              <a:rPr lang="en-US" dirty="0" err="1">
                <a:sym typeface="Wingdings" panose="05000000000000000000" pitchFamily="2" charset="2"/>
              </a:rPr>
              <a:t>a,b</a:t>
            </a:r>
            <a:r>
              <a:rPr lang="en-US" dirty="0">
                <a:sym typeface="Wingdings" panose="05000000000000000000" pitchFamily="2" charset="2"/>
              </a:rPr>
              <a:t>) 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Code :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zip _ [ ] = [ ]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zip [ ] _ = [ ]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zip (</a:t>
            </a:r>
            <a:r>
              <a:rPr lang="en-US" dirty="0" err="1">
                <a:sym typeface="Wingdings" panose="05000000000000000000" pitchFamily="2" charset="2"/>
              </a:rPr>
              <a:t>x:xs</a:t>
            </a:r>
            <a:r>
              <a:rPr lang="en-US" dirty="0">
                <a:sym typeface="Wingdings" panose="05000000000000000000" pitchFamily="2" charset="2"/>
              </a:rPr>
              <a:t>) (</a:t>
            </a:r>
            <a:r>
              <a:rPr lang="en-US" dirty="0" err="1">
                <a:sym typeface="Wingdings" panose="05000000000000000000" pitchFamily="2" charset="2"/>
              </a:rPr>
              <a:t>y:ys</a:t>
            </a:r>
            <a:r>
              <a:rPr lang="en-US" dirty="0">
                <a:sym typeface="Wingdings" panose="05000000000000000000" pitchFamily="2" charset="2"/>
              </a:rPr>
              <a:t>) = (</a:t>
            </a:r>
            <a:r>
              <a:rPr lang="en-US" dirty="0" err="1">
                <a:sym typeface="Wingdings" panose="05000000000000000000" pitchFamily="2" charset="2"/>
              </a:rPr>
              <a:t>x,y</a:t>
            </a:r>
            <a:r>
              <a:rPr lang="en-US" dirty="0">
                <a:sym typeface="Wingdings" panose="05000000000000000000" pitchFamily="2" charset="2"/>
              </a:rPr>
              <a:t>) : zip (</a:t>
            </a:r>
            <a:r>
              <a:rPr lang="en-US" dirty="0" err="1">
                <a:sym typeface="Wingdings" panose="05000000000000000000" pitchFamily="2" charset="2"/>
              </a:rPr>
              <a:t>xs</a:t>
            </a:r>
            <a:r>
              <a:rPr lang="en-US" dirty="0">
                <a:sym typeface="Wingdings" panose="05000000000000000000" pitchFamily="2" charset="2"/>
              </a:rPr>
              <a:t>) (</a:t>
            </a:r>
            <a:r>
              <a:rPr lang="en-US" dirty="0" err="1">
                <a:sym typeface="Wingdings" panose="05000000000000000000" pitchFamily="2" charset="2"/>
              </a:rPr>
              <a:t>ys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228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1D5D7-70FB-A0D9-B9DF-6DD4243A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Nameless / Lambda Function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DCAB8-A9C6-6351-D379-198AA4A1A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They are functions without a name.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Almost same as a function except they don’t have name.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For name we use ‘ \ ‘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It is a one time function or a Throwaway Function</a:t>
            </a:r>
          </a:p>
          <a:p>
            <a:r>
              <a:rPr lang="en-US" b="1" dirty="0">
                <a:solidFill>
                  <a:srgbClr val="C00000"/>
                </a:solidFill>
              </a:rPr>
              <a:t>Example:</a:t>
            </a:r>
          </a:p>
          <a:p>
            <a:r>
              <a:rPr lang="en-US" sz="2400" b="1" dirty="0"/>
              <a:t>                         \ x -&gt; x + x</a:t>
            </a:r>
          </a:p>
          <a:p>
            <a:endParaRPr lang="en-US" sz="2400" dirty="0"/>
          </a:p>
          <a:p>
            <a:r>
              <a:rPr lang="en-US" sz="2400" dirty="0"/>
              <a:t>                                                              Double function 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7745F734-81FA-A7DF-A84F-6858CD49B455}"/>
              </a:ext>
            </a:extLst>
          </p:cNvPr>
          <p:cNvCxnSpPr>
            <a:cxnSpLocks/>
          </p:cNvCxnSpPr>
          <p:nvPr/>
        </p:nvCxnSpPr>
        <p:spPr>
          <a:xfrm rot="10800000">
            <a:off x="4276725" y="4572001"/>
            <a:ext cx="1085850" cy="942977"/>
          </a:xfrm>
          <a:prstGeom prst="curvedConnector3">
            <a:avLst/>
          </a:prstGeom>
          <a:ln w="25400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0445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7DA3-137E-8891-5960-5427830D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B6C3B-5D14-853F-C342-EA04C1F25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1. Example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</a:t>
            </a:r>
            <a:r>
              <a:rPr lang="en-US" sz="2400" b="1" dirty="0"/>
              <a:t>Simple </a:t>
            </a:r>
          </a:p>
          <a:p>
            <a:r>
              <a:rPr lang="en-US" sz="2400" dirty="0"/>
              <a:t> add : : Int </a:t>
            </a:r>
            <a:r>
              <a:rPr lang="en-US" sz="2400" dirty="0">
                <a:sym typeface="Wingdings" panose="05000000000000000000" pitchFamily="2" charset="2"/>
              </a:rPr>
              <a:t> Int  Int</a:t>
            </a:r>
          </a:p>
          <a:p>
            <a:r>
              <a:rPr lang="en-US" sz="2400" dirty="0">
                <a:sym typeface="Wingdings" panose="05000000000000000000" pitchFamily="2" charset="2"/>
              </a:rPr>
              <a:t> add x y = x + 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b="1" dirty="0">
                <a:sym typeface="Wingdings" panose="05000000000000000000" pitchFamily="2" charset="2"/>
              </a:rPr>
              <a:t>Nameless</a:t>
            </a:r>
          </a:p>
          <a:p>
            <a:r>
              <a:rPr lang="en-US" sz="2400" dirty="0">
                <a:sym typeface="Wingdings" panose="05000000000000000000" pitchFamily="2" charset="2"/>
              </a:rPr>
              <a:t> add = \ x -&gt; ( \ y -&gt; x + y )</a:t>
            </a:r>
          </a:p>
          <a:p>
            <a:r>
              <a:rPr lang="en-US" sz="2400" dirty="0">
                <a:sym typeface="Wingdings" panose="05000000000000000000" pitchFamily="2" charset="2"/>
              </a:rPr>
              <a:t>                                   Haskell implement </a:t>
            </a:r>
          </a:p>
          <a:p>
            <a:r>
              <a:rPr lang="en-US" sz="2400" dirty="0">
                <a:sym typeface="Wingdings" panose="05000000000000000000" pitchFamily="2" charset="2"/>
              </a:rPr>
              <a:t>                                   function in that way</a:t>
            </a:r>
          </a:p>
          <a:p>
            <a:endParaRPr lang="en-PK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9165DD-3D1B-7A2D-00C6-89F932BBF79E}"/>
              </a:ext>
            </a:extLst>
          </p:cNvPr>
          <p:cNvSpPr txBox="1">
            <a:spLocks/>
          </p:cNvSpPr>
          <p:nvPr/>
        </p:nvSpPr>
        <p:spPr>
          <a:xfrm>
            <a:off x="6276974" y="1845734"/>
            <a:ext cx="481774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C00000"/>
                </a:solidFill>
              </a:rPr>
              <a:t>2. Example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</a:t>
            </a:r>
            <a:r>
              <a:rPr lang="en-US" sz="2400" b="1" dirty="0"/>
              <a:t>Simple</a:t>
            </a:r>
          </a:p>
          <a:p>
            <a:r>
              <a:rPr lang="en-US" sz="2400" dirty="0"/>
              <a:t> add n = map f [1, 2, 3]</a:t>
            </a:r>
          </a:p>
          <a:p>
            <a:r>
              <a:rPr lang="en-US" sz="2400" dirty="0"/>
              <a:t>    where</a:t>
            </a:r>
          </a:p>
          <a:p>
            <a:r>
              <a:rPr lang="en-US" sz="2400" dirty="0"/>
              <a:t>         f x = x * 2 + 1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</a:t>
            </a:r>
            <a:r>
              <a:rPr lang="en-US" sz="2400" b="1" dirty="0"/>
              <a:t>Nameless</a:t>
            </a:r>
          </a:p>
          <a:p>
            <a:r>
              <a:rPr lang="en-US" sz="2400" dirty="0"/>
              <a:t> add n = map ( \ x -&gt; x * 2 + 1) [1,2,3]</a:t>
            </a:r>
          </a:p>
          <a:p>
            <a:endParaRPr lang="en-PK" dirty="0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E79A26BB-0D7F-EB2D-A3C6-8B76DEF469B9}"/>
              </a:ext>
            </a:extLst>
          </p:cNvPr>
          <p:cNvCxnSpPr>
            <a:cxnSpLocks/>
          </p:cNvCxnSpPr>
          <p:nvPr/>
        </p:nvCxnSpPr>
        <p:spPr>
          <a:xfrm rot="10800000">
            <a:off x="4376277" y="4580603"/>
            <a:ext cx="609602" cy="247652"/>
          </a:xfrm>
          <a:prstGeom prst="curvedConnector3">
            <a:avLst/>
          </a:prstGeom>
          <a:ln w="25400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7675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981D8-5977-B82A-7E59-218645D0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Nameless / Lambda Function (Cont.)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F3BBB-97F3-853D-CEDF-F2CA0A97B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Haskell’s engine work on this base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We can write lambda functions as well as simple functions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Working: </a:t>
            </a:r>
          </a:p>
          <a:p>
            <a:r>
              <a:rPr lang="en-US" sz="2400" dirty="0"/>
              <a:t>We write :                                         3 + 2</a:t>
            </a:r>
          </a:p>
          <a:p>
            <a:r>
              <a:rPr lang="en-US" sz="2400" dirty="0"/>
              <a:t>We can also write in prefix :        ( + ) 3 2 </a:t>
            </a:r>
          </a:p>
          <a:p>
            <a:r>
              <a:rPr lang="en-US" sz="2400" dirty="0"/>
              <a:t>Also                                                  ( + 3 ) 2</a:t>
            </a:r>
          </a:p>
          <a:p>
            <a:r>
              <a:rPr lang="en-US" sz="2400" dirty="0"/>
              <a:t>Also                                                  ( 3 + ) 2 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16149172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5C8B-6CB1-017C-5C31-4607E8856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Comprehension 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0CC3-E80C-4FE6-67CE-BE73A8E0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Uses set builder notation</a:t>
            </a:r>
          </a:p>
          <a:p>
            <a:r>
              <a:rPr lang="en-US" sz="2400" dirty="0"/>
              <a:t>                                             { x | x </a:t>
            </a:r>
            <a:r>
              <a:rPr lang="en-PK" sz="2400" b="0" i="0" dirty="0">
                <a:solidFill>
                  <a:schemeClr val="tx1"/>
                </a:solidFill>
                <a:effectLst/>
                <a:latin typeface="Google Sans"/>
              </a:rPr>
              <a:t>∈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Google Sans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oogle Sans"/>
              </a:rPr>
              <a:t>N , x &lt; 10 }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oogle Sans"/>
              </a:rPr>
              <a:t>  Same concept but list is not a set because 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oogle Sans"/>
              </a:rPr>
              <a:t>                   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oogle Sans"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oogle Sans"/>
              </a:rPr>
              <a:t>It includes duplication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oogle Sans"/>
              </a:rPr>
              <a:t>                   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oogle Sans"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oogle Sans"/>
              </a:rPr>
              <a:t>Order matters in list</a:t>
            </a:r>
          </a:p>
          <a:p>
            <a:r>
              <a:rPr lang="en-US" b="1" dirty="0">
                <a:solidFill>
                  <a:srgbClr val="C00000"/>
                </a:solidFill>
                <a:latin typeface="Google Sans"/>
              </a:rPr>
              <a:t>Structure : 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oogle Sans"/>
              </a:rPr>
              <a:t>                                            [ x * x | x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oogle Sans"/>
                <a:sym typeface="Wingdings" panose="05000000000000000000" pitchFamily="2" charset="2"/>
              </a:rPr>
              <a:t>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oogle Sans"/>
              </a:rPr>
              <a:t> [ 1 . . 5 ] ]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oogle Sans"/>
              </a:rPr>
              <a:t>                                                                                                                           Generator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41A75D59-902F-C121-0BE4-A4BC2B0D6F80}"/>
              </a:ext>
            </a:extLst>
          </p:cNvPr>
          <p:cNvCxnSpPr>
            <a:cxnSpLocks/>
          </p:cNvCxnSpPr>
          <p:nvPr/>
        </p:nvCxnSpPr>
        <p:spPr>
          <a:xfrm rot="10800000">
            <a:off x="6991351" y="5191128"/>
            <a:ext cx="1133474" cy="200023"/>
          </a:xfrm>
          <a:prstGeom prst="curvedConnector3">
            <a:avLst/>
          </a:prstGeom>
          <a:ln w="25400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ight Bracket 4">
            <a:extLst>
              <a:ext uri="{FF2B5EF4-FFF2-40B4-BE49-F238E27FC236}">
                <a16:creationId xmlns:a16="http://schemas.microsoft.com/office/drawing/2014/main" id="{61F450DE-A478-E042-52BC-A1E7FCE61BE0}"/>
              </a:ext>
            </a:extLst>
          </p:cNvPr>
          <p:cNvSpPr/>
          <p:nvPr/>
        </p:nvSpPr>
        <p:spPr>
          <a:xfrm rot="5400000">
            <a:off x="5955506" y="4183858"/>
            <a:ext cx="133351" cy="1881186"/>
          </a:xfrm>
          <a:prstGeom prst="rightBracket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390375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8E5E-DEFC-53FA-B255-FF4E7CC4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Comprehension (Cont.)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869C8-273B-172E-96D4-427755B90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oogle Sans"/>
              </a:rPr>
              <a:t> There can be more than one generator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oogle Sans"/>
              </a:rPr>
              <a:t> Order matter of generators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List comprehensions are a way to filter, transform, and combine lists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Google Sans"/>
            </a:endParaRPr>
          </a:p>
          <a:p>
            <a:r>
              <a:rPr lang="en-US" sz="2400" dirty="0">
                <a:solidFill>
                  <a:srgbClr val="C00000"/>
                </a:solidFill>
                <a:latin typeface="Google Sans"/>
              </a:rPr>
              <a:t>Example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oogle Sans"/>
              </a:rPr>
              <a:t>[ ( x , y ) | x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oogle Sans"/>
                <a:sym typeface="Wingdings" panose="05000000000000000000" pitchFamily="2" charset="2"/>
              </a:rPr>
              <a:t> [ 1 , 2 , 3 ] , y  [ 4 , 5 ]]</a:t>
            </a:r>
          </a:p>
          <a:p>
            <a:r>
              <a:rPr lang="en-US" sz="2400" dirty="0">
                <a:solidFill>
                  <a:srgbClr val="C00000"/>
                </a:solidFill>
                <a:latin typeface="Google Sans"/>
                <a:sym typeface="Wingdings" panose="05000000000000000000" pitchFamily="2" charset="2"/>
              </a:rPr>
              <a:t>Output :  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oogle Sans"/>
                <a:sym typeface="Wingdings" panose="05000000000000000000" pitchFamily="2" charset="2"/>
              </a:rPr>
              <a:t>[ (1,4) , (1,5) , (2,4) , (2,5) , (3,4) , (3,5) ]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oogle Sans"/>
                <a:sym typeface="Wingdings" panose="05000000000000000000" pitchFamily="2" charset="2"/>
              </a:rPr>
              <a:t>                                                                                                                Order Change </a:t>
            </a:r>
          </a:p>
          <a:p>
            <a:r>
              <a:rPr lang="en-US" sz="2400" dirty="0">
                <a:solidFill>
                  <a:srgbClr val="C00000"/>
                </a:solidFill>
                <a:latin typeface="Google Sans"/>
              </a:rPr>
              <a:t>Example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oogle Sans"/>
              </a:rPr>
              <a:t>[ ( x , y ) |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oogle Sans"/>
                <a:sym typeface="Wingdings" panose="05000000000000000000" pitchFamily="2" charset="2"/>
              </a:rPr>
              <a:t> y  [ 4 , 5 ],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oogle Sans"/>
              </a:rPr>
              <a:t>x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oogle Sans"/>
                <a:sym typeface="Wingdings" panose="05000000000000000000" pitchFamily="2" charset="2"/>
              </a:rPr>
              <a:t> [ 1 , 2 , 3 ] ]</a:t>
            </a:r>
          </a:p>
          <a:p>
            <a:r>
              <a:rPr lang="en-US" sz="2400" dirty="0">
                <a:solidFill>
                  <a:srgbClr val="C00000"/>
                </a:solidFill>
                <a:latin typeface="Google Sans"/>
                <a:sym typeface="Wingdings" panose="05000000000000000000" pitchFamily="2" charset="2"/>
              </a:rPr>
              <a:t>Output :  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oogle Sans"/>
                <a:sym typeface="Wingdings" panose="05000000000000000000" pitchFamily="2" charset="2"/>
              </a:rPr>
              <a:t>[ (1,4) , (2,4) , (3,4) , (1,5) , (2,5) , (3,5) ]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oogle Sans"/>
              <a:sym typeface="Wingdings" panose="05000000000000000000" pitchFamily="2" charset="2"/>
            </a:endParaRPr>
          </a:p>
          <a:p>
            <a:endParaRPr lang="en-PK" dirty="0"/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2C1B2E87-DF05-9B63-4613-D17421A68A23}"/>
              </a:ext>
            </a:extLst>
          </p:cNvPr>
          <p:cNvSpPr/>
          <p:nvPr/>
        </p:nvSpPr>
        <p:spPr>
          <a:xfrm>
            <a:off x="7372351" y="4386172"/>
            <a:ext cx="144066" cy="837855"/>
          </a:xfrm>
          <a:prstGeom prst="rightBracket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A0EDD386-56D0-25B5-97F7-E308AF989765}"/>
              </a:ext>
            </a:extLst>
          </p:cNvPr>
          <p:cNvSpPr/>
          <p:nvPr/>
        </p:nvSpPr>
        <p:spPr>
          <a:xfrm>
            <a:off x="7404497" y="3214379"/>
            <a:ext cx="144066" cy="837855"/>
          </a:xfrm>
          <a:prstGeom prst="rightBracket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EEEED70-5611-3C90-66E5-727124C575FE}"/>
              </a:ext>
            </a:extLst>
          </p:cNvPr>
          <p:cNvCxnSpPr>
            <a:cxnSpLocks/>
          </p:cNvCxnSpPr>
          <p:nvPr/>
        </p:nvCxnSpPr>
        <p:spPr>
          <a:xfrm rot="10800000">
            <a:off x="7635837" y="3383828"/>
            <a:ext cx="1133474" cy="673823"/>
          </a:xfrm>
          <a:prstGeom prst="curvedConnector3">
            <a:avLst/>
          </a:prstGeom>
          <a:ln w="25400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04F43630-36F2-7BF4-2FA8-E432C43344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24775" y="4057649"/>
            <a:ext cx="1044536" cy="747450"/>
          </a:xfrm>
          <a:prstGeom prst="curvedConnector3">
            <a:avLst/>
          </a:prstGeom>
          <a:ln w="25400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2470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D67F-5CCA-D438-4D7D-E2FBCC101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19F17-8A7A-BB4B-0496-0D745BB6D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Example 1 : </a:t>
            </a:r>
          </a:p>
          <a:p>
            <a:r>
              <a:rPr lang="es-ES" sz="2400" dirty="0"/>
              <a:t>                          [ ( x , y )| x </a:t>
            </a:r>
            <a:r>
              <a:rPr lang="es-ES" sz="2400" dirty="0">
                <a:sym typeface="Wingdings" panose="05000000000000000000" pitchFamily="2" charset="2"/>
              </a:rPr>
              <a:t></a:t>
            </a:r>
            <a:r>
              <a:rPr lang="es-ES" sz="2400" dirty="0"/>
              <a:t> [ 1 , 2 , 3 ] , y </a:t>
            </a:r>
            <a:r>
              <a:rPr lang="es-ES" sz="2400" dirty="0">
                <a:sym typeface="Wingdings" panose="05000000000000000000" pitchFamily="2" charset="2"/>
              </a:rPr>
              <a:t></a:t>
            </a:r>
            <a:r>
              <a:rPr lang="es-ES" sz="2400" dirty="0"/>
              <a:t> [ x . . 3 ] ]</a:t>
            </a:r>
          </a:p>
          <a:p>
            <a:r>
              <a:rPr lang="es-ES" sz="2400" dirty="0"/>
              <a:t> Output :</a:t>
            </a:r>
          </a:p>
          <a:p>
            <a:r>
              <a:rPr lang="es-ES" sz="2400" dirty="0"/>
              <a:t>                      [ ( 1 , 1 ) , ( 1 , 2 ) , ( 1 , 3 ) , ( 2 , 2 ) , ( 2 , 3 ) , ( 3 , 3 )]</a:t>
            </a:r>
          </a:p>
          <a:p>
            <a:r>
              <a:rPr lang="es-ES" sz="2400" dirty="0"/>
              <a:t> </a:t>
            </a:r>
            <a:r>
              <a:rPr lang="es-ES" sz="2400" b="1" dirty="0" err="1">
                <a:solidFill>
                  <a:srgbClr val="C00000"/>
                </a:solidFill>
              </a:rPr>
              <a:t>Example</a:t>
            </a:r>
            <a:r>
              <a:rPr lang="es-ES" sz="2400" b="1" dirty="0">
                <a:solidFill>
                  <a:srgbClr val="C00000"/>
                </a:solidFill>
              </a:rPr>
              <a:t> 2 :</a:t>
            </a:r>
          </a:p>
          <a:p>
            <a:endParaRPr lang="en-US" dirty="0"/>
          </a:p>
          <a:p>
            <a:r>
              <a:rPr lang="en-US" sz="2400" dirty="0"/>
              <a:t>                                </a:t>
            </a:r>
            <a:r>
              <a:rPr lang="en-US" sz="2400" dirty="0" err="1"/>
              <a:t>concatt</a:t>
            </a:r>
            <a:r>
              <a:rPr lang="en-US" sz="2400" dirty="0"/>
              <a:t> :: [ [ Int ] ] -&gt; [Int]  </a:t>
            </a:r>
            <a:r>
              <a:rPr lang="es-ES" sz="2400" dirty="0">
                <a:sym typeface="Wingdings" panose="05000000000000000000" pitchFamily="2" charset="2"/>
              </a:rPr>
              <a:t>( </a:t>
            </a:r>
            <a:r>
              <a:rPr lang="es-ES" sz="2400" dirty="0" err="1">
                <a:sym typeface="Wingdings" panose="05000000000000000000" pitchFamily="2" charset="2"/>
              </a:rPr>
              <a:t>Removing</a:t>
            </a:r>
            <a:r>
              <a:rPr lang="es-ES" sz="2400" dirty="0">
                <a:sym typeface="Wingdings" panose="05000000000000000000" pitchFamily="2" charset="2"/>
              </a:rPr>
              <a:t> </a:t>
            </a:r>
            <a:r>
              <a:rPr lang="es-ES" sz="2400" dirty="0" err="1">
                <a:sym typeface="Wingdings" panose="05000000000000000000" pitchFamily="2" charset="2"/>
              </a:rPr>
              <a:t>Tuple</a:t>
            </a:r>
            <a:r>
              <a:rPr lang="es-ES" sz="2400" dirty="0">
                <a:sym typeface="Wingdings" panose="05000000000000000000" pitchFamily="2" charset="2"/>
              </a:rPr>
              <a:t> )</a:t>
            </a:r>
          </a:p>
          <a:p>
            <a:r>
              <a:rPr lang="es-ES" sz="2400" dirty="0">
                <a:sym typeface="Wingdings" panose="05000000000000000000" pitchFamily="2" charset="2"/>
              </a:rPr>
              <a:t>                                </a:t>
            </a:r>
            <a:r>
              <a:rPr lang="es-ES" sz="2400" dirty="0" err="1">
                <a:sym typeface="Wingdings" panose="05000000000000000000" pitchFamily="2" charset="2"/>
              </a:rPr>
              <a:t>concatt</a:t>
            </a:r>
            <a:r>
              <a:rPr lang="es-ES" sz="2400" dirty="0">
                <a:sym typeface="Wingdings" panose="05000000000000000000" pitchFamily="2" charset="2"/>
              </a:rPr>
              <a:t> </a:t>
            </a:r>
            <a:r>
              <a:rPr lang="es-ES" sz="2400" dirty="0" err="1">
                <a:sym typeface="Wingdings" panose="05000000000000000000" pitchFamily="2" charset="2"/>
              </a:rPr>
              <a:t>xss</a:t>
            </a:r>
            <a:r>
              <a:rPr lang="es-ES" sz="2400" dirty="0">
                <a:sym typeface="Wingdings" panose="05000000000000000000" pitchFamily="2" charset="2"/>
              </a:rPr>
              <a:t> = [ x | </a:t>
            </a:r>
            <a:r>
              <a:rPr lang="es-ES" sz="2400" dirty="0" err="1">
                <a:sym typeface="Wingdings" panose="05000000000000000000" pitchFamily="2" charset="2"/>
              </a:rPr>
              <a:t>xs</a:t>
            </a:r>
            <a:r>
              <a:rPr lang="es-ES" sz="2400" dirty="0">
                <a:sym typeface="Wingdings" panose="05000000000000000000" pitchFamily="2" charset="2"/>
              </a:rPr>
              <a:t>  </a:t>
            </a:r>
            <a:r>
              <a:rPr lang="es-ES" sz="2400" dirty="0" err="1">
                <a:sym typeface="Wingdings" panose="05000000000000000000" pitchFamily="2" charset="2"/>
              </a:rPr>
              <a:t>xss</a:t>
            </a:r>
            <a:r>
              <a:rPr lang="es-ES" sz="2400" dirty="0">
                <a:sym typeface="Wingdings" panose="05000000000000000000" pitchFamily="2" charset="2"/>
              </a:rPr>
              <a:t> , x  </a:t>
            </a:r>
            <a:r>
              <a:rPr lang="es-ES" sz="2400" dirty="0" err="1">
                <a:sym typeface="Wingdings" panose="05000000000000000000" pitchFamily="2" charset="2"/>
              </a:rPr>
              <a:t>xs</a:t>
            </a:r>
            <a:r>
              <a:rPr lang="es-ES" sz="2400" dirty="0">
                <a:sym typeface="Wingdings" panose="05000000000000000000" pitchFamily="2" charset="2"/>
              </a:rPr>
              <a:t> ]</a:t>
            </a:r>
            <a:r>
              <a:rPr lang="es-ES" sz="2400" dirty="0"/>
              <a:t> 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480321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59BF-B643-34D0-5A2A-F325C4D8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Comprehension with Guard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DD14-352E-1428-76C5-138163981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There can be multiple guards 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Example : </a:t>
            </a:r>
          </a:p>
          <a:p>
            <a:r>
              <a:rPr lang="en-US" sz="2400" dirty="0"/>
              <a:t>                         </a:t>
            </a:r>
          </a:p>
          <a:p>
            <a:r>
              <a:rPr lang="en-US" sz="2400" dirty="0"/>
              <a:t>                             [ ( x , y ) | y </a:t>
            </a:r>
            <a:r>
              <a:rPr lang="en-US" sz="2400" dirty="0">
                <a:sym typeface="Wingdings" panose="05000000000000000000" pitchFamily="2" charset="2"/>
              </a:rPr>
              <a:t> [ 4 , 5 ] , x  [ 1 , 2 , 3 ] , y &lt; x ]</a:t>
            </a:r>
          </a:p>
          <a:p>
            <a:r>
              <a:rPr lang="en-US" sz="2400" dirty="0">
                <a:sym typeface="Wingdings" panose="05000000000000000000" pitchFamily="2" charset="2"/>
              </a:rPr>
              <a:t>                                                                                                             </a:t>
            </a:r>
          </a:p>
          <a:p>
            <a:r>
              <a:rPr lang="en-US" sz="2400" dirty="0">
                <a:sym typeface="Wingdings" panose="05000000000000000000" pitchFamily="2" charset="2"/>
              </a:rPr>
              <a:t>                                                                                                                    Guard</a:t>
            </a:r>
          </a:p>
          <a:p>
            <a:r>
              <a:rPr lang="en-US" sz="2400" dirty="0">
                <a:sym typeface="Wingdings" panose="05000000000000000000" pitchFamily="2" charset="2"/>
              </a:rPr>
              <a:t>Empty list will be generated</a:t>
            </a:r>
          </a:p>
        </p:txBody>
      </p:sp>
      <p:sp>
        <p:nvSpPr>
          <p:cNvPr id="4" name="Right Bracket 3">
            <a:extLst>
              <a:ext uri="{FF2B5EF4-FFF2-40B4-BE49-F238E27FC236}">
                <a16:creationId xmlns:a16="http://schemas.microsoft.com/office/drawing/2014/main" id="{F3F8645D-A25D-8318-62A2-2B8478E6A7C6}"/>
              </a:ext>
            </a:extLst>
          </p:cNvPr>
          <p:cNvSpPr/>
          <p:nvPr/>
        </p:nvSpPr>
        <p:spPr>
          <a:xfrm rot="5400000">
            <a:off x="8296276" y="3438487"/>
            <a:ext cx="144066" cy="837855"/>
          </a:xfrm>
          <a:prstGeom prst="rightBracket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8B2FCD01-38D2-9794-FF6F-639C089B523D}"/>
              </a:ext>
            </a:extLst>
          </p:cNvPr>
          <p:cNvCxnSpPr>
            <a:cxnSpLocks/>
          </p:cNvCxnSpPr>
          <p:nvPr/>
        </p:nvCxnSpPr>
        <p:spPr>
          <a:xfrm rot="10800000">
            <a:off x="8368310" y="4105276"/>
            <a:ext cx="639127" cy="497997"/>
          </a:xfrm>
          <a:prstGeom prst="curvedConnector3">
            <a:avLst>
              <a:gd name="adj1" fmla="val 111103"/>
            </a:avLst>
          </a:prstGeom>
          <a:ln w="25400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6322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90BE-FFDC-DE88-6FB1-05CB8BE6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59158-7717-4DF3-C892-5D94B9057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C00000"/>
                </a:solidFill>
              </a:rPr>
              <a:t>  Factor : </a:t>
            </a:r>
          </a:p>
          <a:p>
            <a:r>
              <a:rPr lang="en-US" dirty="0"/>
              <a:t>         factors : : Int </a:t>
            </a:r>
            <a:r>
              <a:rPr lang="en-US" dirty="0">
                <a:sym typeface="Wingdings" panose="05000000000000000000" pitchFamily="2" charset="2"/>
              </a:rPr>
              <a:t> [Int]</a:t>
            </a:r>
          </a:p>
          <a:p>
            <a:r>
              <a:rPr lang="en-US" dirty="0">
                <a:sym typeface="Wingdings" panose="05000000000000000000" pitchFamily="2" charset="2"/>
              </a:rPr>
              <a:t>         factors n = [ x | x  [ 1 . . n ] , n `mod` x == 0 ]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 Prime : </a:t>
            </a:r>
          </a:p>
          <a:p>
            <a:r>
              <a:rPr lang="en-US" dirty="0">
                <a:sym typeface="Wingdings" panose="05000000000000000000" pitchFamily="2" charset="2"/>
              </a:rPr>
              <a:t>        prime : : Int  Bool</a:t>
            </a:r>
          </a:p>
          <a:p>
            <a:r>
              <a:rPr lang="en-US" dirty="0">
                <a:sym typeface="Wingdings" panose="05000000000000000000" pitchFamily="2" charset="2"/>
              </a:rPr>
              <a:t>        prime n = factors n == [ 1 , n ]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 List Prime :</a:t>
            </a:r>
          </a:p>
          <a:p>
            <a:r>
              <a:rPr lang="en-US" dirty="0">
                <a:sym typeface="Wingdings" panose="05000000000000000000" pitchFamily="2" charset="2"/>
              </a:rPr>
              <a:t>        </a:t>
            </a:r>
            <a:r>
              <a:rPr lang="en-US" dirty="0" err="1">
                <a:sym typeface="Wingdings" panose="05000000000000000000" pitchFamily="2" charset="2"/>
              </a:rPr>
              <a:t>listprime</a:t>
            </a:r>
            <a:r>
              <a:rPr lang="en-US" dirty="0">
                <a:sym typeface="Wingdings" panose="05000000000000000000" pitchFamily="2" charset="2"/>
              </a:rPr>
              <a:t> : : Int  [Int]</a:t>
            </a:r>
          </a:p>
          <a:p>
            <a:r>
              <a:rPr lang="en-US" dirty="0">
                <a:sym typeface="Wingdings" panose="05000000000000000000" pitchFamily="2" charset="2"/>
              </a:rPr>
              <a:t>        </a:t>
            </a:r>
            <a:r>
              <a:rPr lang="en-US" dirty="0" err="1">
                <a:sym typeface="Wingdings" panose="05000000000000000000" pitchFamily="2" charset="2"/>
              </a:rPr>
              <a:t>listprime</a:t>
            </a:r>
            <a:r>
              <a:rPr lang="en-US" dirty="0">
                <a:sym typeface="Wingdings" panose="05000000000000000000" pitchFamily="2" charset="2"/>
              </a:rPr>
              <a:t> m = [ x | x  [ 2 . . m ] , prime x ]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895253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561</TotalTime>
  <Words>1323</Words>
  <Application>Microsoft Office PowerPoint</Application>
  <PresentationFormat>Widescreen</PresentationFormat>
  <Paragraphs>172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Courier New</vt:lpstr>
      <vt:lpstr>Google Sans</vt:lpstr>
      <vt:lpstr>Wingdings</vt:lpstr>
      <vt:lpstr>Retrospect</vt:lpstr>
      <vt:lpstr>Formal Methods</vt:lpstr>
      <vt:lpstr>Nameless / Lambda Function</vt:lpstr>
      <vt:lpstr>Uses</vt:lpstr>
      <vt:lpstr>Nameless / Lambda Function (Cont.)</vt:lpstr>
      <vt:lpstr>List Comprehension </vt:lpstr>
      <vt:lpstr>List Comprehension (Cont.)</vt:lpstr>
      <vt:lpstr>Examples</vt:lpstr>
      <vt:lpstr>List Comprehension with Guard</vt:lpstr>
      <vt:lpstr>Examples</vt:lpstr>
      <vt:lpstr>Zip Function</vt:lpstr>
      <vt:lpstr>Examples</vt:lpstr>
      <vt:lpstr>Examples (Cont.)</vt:lpstr>
      <vt:lpstr>Recursive Function</vt:lpstr>
      <vt:lpstr>Examples</vt:lpstr>
      <vt:lpstr>Examples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Methods</dc:title>
  <dc:creator>Ayesha Saeed</dc:creator>
  <cp:lastModifiedBy>Imama Kainat</cp:lastModifiedBy>
  <cp:revision>11</cp:revision>
  <dcterms:created xsi:type="dcterms:W3CDTF">2024-03-20T11:43:36Z</dcterms:created>
  <dcterms:modified xsi:type="dcterms:W3CDTF">2024-04-07T22:26:27Z</dcterms:modified>
</cp:coreProperties>
</file>