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36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32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56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96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2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96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2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65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58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675BE0-8841-411C-82B5-C5A62F85191D}" type="datetimeFigureOut">
              <a:rPr lang="en-PK" smtClean="0"/>
              <a:t>08/04/2024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93CA75-B85A-4936-80EE-32307320471C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9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1329-E9CD-82C0-365F-F908424F0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4EF14-5DED-E70A-BD7A-1C91209DB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9125" y="4455620"/>
            <a:ext cx="79325" cy="1143000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569313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AF24-5DAB-F6D4-9490-7B0D53F2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F9F2-E8C7-E551-D0D4-DA76D425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 letter for functions are lowercase while uppercase for types.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type String = [ Char ]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declaration</a:t>
            </a:r>
          </a:p>
          <a:p>
            <a:pPr marL="0" indent="0">
              <a:buNone/>
            </a:pPr>
            <a:r>
              <a:rPr lang="en-US" sz="2400" dirty="0"/>
              <a:t>                                       </a:t>
            </a:r>
            <a:r>
              <a:rPr lang="en-US" sz="2400" dirty="0" err="1"/>
              <a:t>numtotext</a:t>
            </a:r>
            <a:r>
              <a:rPr lang="en-US" sz="2400" dirty="0"/>
              <a:t> : : Int </a:t>
            </a:r>
            <a:r>
              <a:rPr lang="en-US" sz="2400" dirty="0">
                <a:sym typeface="Wingdings" panose="05000000000000000000" pitchFamily="2" charset="2"/>
              </a:rPr>
              <a:t> String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                       parameter                                                            return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numtotext</a:t>
            </a:r>
            <a:r>
              <a:rPr lang="en-US" sz="2400" dirty="0">
                <a:sym typeface="Wingdings" panose="05000000000000000000" pitchFamily="2" charset="2"/>
              </a:rPr>
              <a:t> 1 = “One”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numtotext</a:t>
            </a:r>
            <a:r>
              <a:rPr lang="en-US" sz="2400" dirty="0">
                <a:sym typeface="Wingdings" panose="05000000000000000000" pitchFamily="2" charset="2"/>
              </a:rPr>
              <a:t> 2 = “Two” </a:t>
            </a:r>
            <a:endParaRPr lang="en-PK" sz="24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9674607-935C-4A79-5F1D-71EF5A631690}"/>
              </a:ext>
            </a:extLst>
          </p:cNvPr>
          <p:cNvCxnSpPr>
            <a:cxnSpLocks/>
          </p:cNvCxnSpPr>
          <p:nvPr/>
        </p:nvCxnSpPr>
        <p:spPr>
          <a:xfrm rot="10800000">
            <a:off x="6463147" y="2556166"/>
            <a:ext cx="1111826" cy="509152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B0A2345-666B-FC10-84D9-BD4F17D784C9}"/>
              </a:ext>
            </a:extLst>
          </p:cNvPr>
          <p:cNvCxnSpPr>
            <a:cxnSpLocks/>
          </p:cNvCxnSpPr>
          <p:nvPr/>
        </p:nvCxnSpPr>
        <p:spPr>
          <a:xfrm rot="10800000">
            <a:off x="7019060" y="3602838"/>
            <a:ext cx="1111826" cy="509152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CA5E5B2-C13A-E460-65AC-A946D5F9EC87}"/>
              </a:ext>
            </a:extLst>
          </p:cNvPr>
          <p:cNvCxnSpPr>
            <a:cxnSpLocks/>
          </p:cNvCxnSpPr>
          <p:nvPr/>
        </p:nvCxnSpPr>
        <p:spPr>
          <a:xfrm flipV="1">
            <a:off x="4208318" y="3761509"/>
            <a:ext cx="1298864" cy="350481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3D6FDC3-09BA-D309-3449-5A5561295821}"/>
              </a:ext>
            </a:extLst>
          </p:cNvPr>
          <p:cNvCxnSpPr>
            <a:cxnSpLocks/>
          </p:cNvCxnSpPr>
          <p:nvPr/>
        </p:nvCxnSpPr>
        <p:spPr>
          <a:xfrm rot="10800000">
            <a:off x="4977245" y="2780060"/>
            <a:ext cx="1485902" cy="602090"/>
          </a:xfrm>
          <a:prstGeom prst="curvedConnector3">
            <a:avLst>
              <a:gd name="adj1" fmla="val 106643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95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1A9E-47B1-31BC-8C01-97AD93A6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FD3F-309C-8658-25FD-9A696EE1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21829" cy="4023360"/>
          </a:xfrm>
        </p:spPr>
        <p:txBody>
          <a:bodyPr/>
          <a:lstStyle/>
          <a:p>
            <a:r>
              <a:rPr lang="en-US" sz="2400" dirty="0"/>
              <a:t>       type Coordinate = ( Int , Int )</a:t>
            </a:r>
          </a:p>
          <a:p>
            <a:r>
              <a:rPr lang="en-US" sz="2400" dirty="0"/>
              <a:t>       inverse : : Coordinate </a:t>
            </a:r>
            <a:r>
              <a:rPr lang="en-US" sz="2400" dirty="0">
                <a:sym typeface="Wingdings" panose="05000000000000000000" pitchFamily="2" charset="2"/>
              </a:rPr>
              <a:t> Coordinate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inverse ( x , y ) = ( -x , y )</a:t>
            </a:r>
          </a:p>
          <a:p>
            <a:r>
              <a:rPr lang="en-US" sz="2400" dirty="0">
                <a:sym typeface="Wingdings" panose="05000000000000000000" pitchFamily="2" charset="2"/>
              </a:rPr>
              <a:t>We can take parameter of type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sz="2400" dirty="0">
                <a:sym typeface="Wingdings" panose="05000000000000000000" pitchFamily="2" charset="2"/>
              </a:rPr>
              <a:t>type Pair a = ( a , a 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</a:t>
            </a:r>
            <a:r>
              <a:rPr lang="en-US" sz="2400" dirty="0" err="1">
                <a:sym typeface="Wingdings" panose="05000000000000000000" pitchFamily="2" charset="2"/>
              </a:rPr>
              <a:t>mult</a:t>
            </a:r>
            <a:r>
              <a:rPr lang="en-US" sz="2400" dirty="0">
                <a:sym typeface="Wingdings" panose="05000000000000000000" pitchFamily="2" charset="2"/>
              </a:rPr>
              <a:t> : : Pair Int  Int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</a:t>
            </a:r>
            <a:r>
              <a:rPr lang="en-US" sz="2400" dirty="0" err="1">
                <a:sym typeface="Wingdings" panose="05000000000000000000" pitchFamily="2" charset="2"/>
              </a:rPr>
              <a:t>mult</a:t>
            </a:r>
            <a:r>
              <a:rPr lang="en-US" sz="2400" dirty="0">
                <a:sym typeface="Wingdings" panose="05000000000000000000" pitchFamily="2" charset="2"/>
              </a:rPr>
              <a:t> ( m , n ) = m * 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A24C37-5159-405D-7F94-5477A77EA118}"/>
              </a:ext>
            </a:extLst>
          </p:cNvPr>
          <p:cNvSpPr txBox="1">
            <a:spLocks/>
          </p:cNvSpPr>
          <p:nvPr/>
        </p:nvSpPr>
        <p:spPr>
          <a:xfrm>
            <a:off x="7419109" y="1845734"/>
            <a:ext cx="35509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Execution :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&gt; </a:t>
            </a:r>
            <a:r>
              <a:rPr lang="en-US" sz="2400" dirty="0" err="1">
                <a:sym typeface="Wingdings" panose="05000000000000000000" pitchFamily="2" charset="2"/>
              </a:rPr>
              <a:t>mult</a:t>
            </a:r>
            <a:r>
              <a:rPr lang="en-US" sz="2400" dirty="0">
                <a:sym typeface="Wingdings" panose="05000000000000000000" pitchFamily="2" charset="2"/>
              </a:rPr>
              <a:t> ( 3 , 5 )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&gt; 15</a:t>
            </a:r>
          </a:p>
        </p:txBody>
      </p:sp>
    </p:spTree>
    <p:extLst>
      <p:ext uri="{BB962C8B-B14F-4D97-AF65-F5344CB8AC3E}">
        <p14:creationId xmlns:p14="http://schemas.microsoft.com/office/powerpoint/2010/main" val="3007366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62F3-8827-AB79-1220-00288115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8642-455E-F147-4CC6-3B63352B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4121"/>
          </a:xfrm>
        </p:spPr>
        <p:txBody>
          <a:bodyPr>
            <a:noAutofit/>
          </a:bodyPr>
          <a:lstStyle/>
          <a:p>
            <a:r>
              <a:rPr lang="en-US" sz="2400" dirty="0"/>
              <a:t>In Type we are using existing data types but in Data we are creating new data types.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</a:t>
            </a:r>
          </a:p>
          <a:p>
            <a:r>
              <a:rPr lang="en-US" sz="2400" dirty="0"/>
              <a:t>                                           data Flag = On | Off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                                            </a:t>
            </a:r>
            <a:r>
              <a:rPr lang="en-US" dirty="0"/>
              <a:t>constructor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type can print in </a:t>
            </a:r>
            <a:r>
              <a:rPr lang="en-US" sz="2400" dirty="0" err="1"/>
              <a:t>prelaude</a:t>
            </a:r>
            <a:r>
              <a:rPr lang="en-US" sz="2400" dirty="0"/>
              <a:t> because Haskell knows the data type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but in data It will compile the code but give error at execution.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have to use Deriving to run it</a:t>
            </a:r>
            <a:endParaRPr lang="en-PK" sz="24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90A3DE0-74EC-8641-191D-70BE90708AD1}"/>
              </a:ext>
            </a:extLst>
          </p:cNvPr>
          <p:cNvCxnSpPr>
            <a:cxnSpLocks/>
          </p:cNvCxnSpPr>
          <p:nvPr/>
        </p:nvCxnSpPr>
        <p:spPr>
          <a:xfrm rot="10800000">
            <a:off x="6743701" y="3541223"/>
            <a:ext cx="1194957" cy="833350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13EB785D-BF9E-BB7E-9F44-AF0C73BF5991}"/>
              </a:ext>
            </a:extLst>
          </p:cNvPr>
          <p:cNvSpPr/>
          <p:nvPr/>
        </p:nvSpPr>
        <p:spPr>
          <a:xfrm rot="5400000">
            <a:off x="6047509" y="3000896"/>
            <a:ext cx="67539" cy="1148194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6092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D2E5-2FE5-2759-31BB-40C98A24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9520-195C-AF35-5F8E-8F2231AD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    data Checkbox = Selected | </a:t>
            </a:r>
            <a:r>
              <a:rPr lang="en-US" dirty="0" err="1"/>
              <a:t>Notselected</a:t>
            </a:r>
            <a:endParaRPr lang="en-US" dirty="0"/>
          </a:p>
          <a:p>
            <a:r>
              <a:rPr lang="en-US" dirty="0"/>
              <a:t>                                      </a:t>
            </a:r>
            <a:r>
              <a:rPr lang="en-US" dirty="0" err="1"/>
              <a:t>changeStatus</a:t>
            </a:r>
            <a:r>
              <a:rPr lang="en-US" dirty="0"/>
              <a:t> : : Checkbox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Checkbox</a:t>
            </a:r>
          </a:p>
          <a:p>
            <a:r>
              <a:rPr lang="en-US" dirty="0"/>
              <a:t>                                      </a:t>
            </a:r>
            <a:r>
              <a:rPr lang="en-US" dirty="0" err="1"/>
              <a:t>changeStatus</a:t>
            </a:r>
            <a:r>
              <a:rPr lang="en-US" dirty="0"/>
              <a:t> Selected = </a:t>
            </a:r>
            <a:r>
              <a:rPr lang="en-US" dirty="0" err="1"/>
              <a:t>Notselected</a:t>
            </a:r>
            <a:endParaRPr lang="en-US" dirty="0"/>
          </a:p>
          <a:p>
            <a:r>
              <a:rPr lang="en-US" dirty="0"/>
              <a:t>                                      </a:t>
            </a:r>
            <a:r>
              <a:rPr lang="en-US" dirty="0" err="1"/>
              <a:t>changeStatus</a:t>
            </a:r>
            <a:r>
              <a:rPr lang="en-US" dirty="0"/>
              <a:t> </a:t>
            </a:r>
            <a:r>
              <a:rPr lang="en-US" dirty="0" err="1"/>
              <a:t>Notselected</a:t>
            </a:r>
            <a:r>
              <a:rPr lang="en-US" dirty="0"/>
              <a:t> = Selected</a:t>
            </a:r>
          </a:p>
          <a:p>
            <a:r>
              <a:rPr lang="en-US" dirty="0"/>
              <a:t>                  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OR</a:t>
            </a:r>
            <a:r>
              <a:rPr lang="en-US" dirty="0"/>
              <a:t> </a:t>
            </a:r>
          </a:p>
          <a:p>
            <a:r>
              <a:rPr lang="en-US" dirty="0" err="1"/>
              <a:t>changeStatus</a:t>
            </a:r>
            <a:r>
              <a:rPr lang="en-US" dirty="0"/>
              <a:t> x</a:t>
            </a:r>
          </a:p>
          <a:p>
            <a:r>
              <a:rPr lang="en-US" dirty="0"/>
              <a:t>                      | x == Selected = </a:t>
            </a:r>
            <a:r>
              <a:rPr lang="en-US" dirty="0" err="1"/>
              <a:t>Notselected</a:t>
            </a:r>
            <a:endParaRPr lang="en-US" dirty="0"/>
          </a:p>
          <a:p>
            <a:r>
              <a:rPr lang="en-US" dirty="0"/>
              <a:t>                      | x == </a:t>
            </a:r>
            <a:r>
              <a:rPr lang="en-US" dirty="0" err="1"/>
              <a:t>Notselected</a:t>
            </a:r>
            <a:r>
              <a:rPr lang="en-US" dirty="0"/>
              <a:t> = Selected</a:t>
            </a:r>
          </a:p>
          <a:p>
            <a:r>
              <a:rPr lang="en-US" dirty="0"/>
              <a:t>                                                                                                                      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0546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F30B-BDDC-E79D-B7C8-79D183B2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EAFE-3568-2F44-4CED-6FA85D46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                              data </a:t>
            </a:r>
            <a:r>
              <a:rPr lang="en-US" sz="2400" dirty="0" err="1"/>
              <a:t>Possibleanswer</a:t>
            </a:r>
            <a:r>
              <a:rPr lang="en-US" sz="2400" dirty="0"/>
              <a:t> = Yes | No | </a:t>
            </a:r>
            <a:r>
              <a:rPr lang="en-US" sz="2400" dirty="0" err="1"/>
              <a:t>Notsure</a:t>
            </a:r>
            <a:endParaRPr lang="en-US" sz="2400" dirty="0"/>
          </a:p>
          <a:p>
            <a:r>
              <a:rPr lang="en-US" dirty="0"/>
              <a:t>                                              </a:t>
            </a:r>
            <a:r>
              <a:rPr lang="en-US" sz="2400" dirty="0" err="1"/>
              <a:t>useranswer</a:t>
            </a:r>
            <a:r>
              <a:rPr lang="en-US" sz="2400" dirty="0"/>
              <a:t> : : [ </a:t>
            </a:r>
            <a:r>
              <a:rPr lang="en-US" sz="2400" dirty="0" err="1"/>
              <a:t>Possibleanswer</a:t>
            </a:r>
            <a:r>
              <a:rPr lang="en-US" sz="2400" dirty="0"/>
              <a:t> ]</a:t>
            </a:r>
          </a:p>
          <a:p>
            <a:r>
              <a:rPr lang="en-US" dirty="0"/>
              <a:t> </a:t>
            </a:r>
            <a:r>
              <a:rPr lang="en-US" dirty="0" err="1"/>
              <a:t>useranswer</a:t>
            </a:r>
            <a:r>
              <a:rPr lang="en-US" dirty="0"/>
              <a:t> = [ Yes , Yes , No , Yes , </a:t>
            </a:r>
            <a:r>
              <a:rPr lang="en-US" dirty="0" err="1"/>
              <a:t>Notsure</a:t>
            </a:r>
            <a:r>
              <a:rPr lang="en-US" dirty="0"/>
              <a:t> ]</a:t>
            </a:r>
          </a:p>
          <a:p>
            <a:r>
              <a:rPr lang="en-US" dirty="0"/>
              <a:t> </a:t>
            </a:r>
            <a:r>
              <a:rPr lang="en-US" dirty="0" err="1"/>
              <a:t>rightanswer</a:t>
            </a:r>
            <a:r>
              <a:rPr lang="en-US" dirty="0"/>
              <a:t> = [Yes , Yes , Yes , Yes, Yes ]</a:t>
            </a:r>
          </a:p>
          <a:p>
            <a:r>
              <a:rPr lang="en-US" dirty="0"/>
              <a:t>                                    </a:t>
            </a:r>
            <a:r>
              <a:rPr lang="en-US" sz="2400" dirty="0"/>
              <a:t>flip : : </a:t>
            </a:r>
            <a:r>
              <a:rPr lang="en-US" sz="2400" dirty="0" err="1"/>
              <a:t>Possibleanswer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/>
              <a:t>Possibleanswer</a:t>
            </a:r>
            <a:endParaRPr lang="en-US" sz="2400" dirty="0"/>
          </a:p>
          <a:p>
            <a:r>
              <a:rPr lang="en-US" dirty="0"/>
              <a:t> flip Yes = No</a:t>
            </a:r>
          </a:p>
          <a:p>
            <a:r>
              <a:rPr lang="en-US" dirty="0"/>
              <a:t> flip No = Yes</a:t>
            </a:r>
          </a:p>
          <a:p>
            <a:r>
              <a:rPr lang="en-US" dirty="0"/>
              <a:t> flip </a:t>
            </a:r>
            <a:r>
              <a:rPr lang="en-US" dirty="0" err="1"/>
              <a:t>Notsure</a:t>
            </a:r>
            <a:r>
              <a:rPr lang="en-US" dirty="0"/>
              <a:t> = </a:t>
            </a:r>
            <a:r>
              <a:rPr lang="en-US" dirty="0" err="1"/>
              <a:t>Notsure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7455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68E-BBD1-9B7F-CD83-F800B946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Order Functions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F87A-CFF0-6B4C-1B9A-085EB341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255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It is the feature of all languages.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It is the function which takes another function as parameter OR return another function as parameter.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sz="2400" dirty="0"/>
              <a:t>                                twice : : (a </a:t>
            </a:r>
            <a:r>
              <a:rPr lang="en-US" sz="2400" dirty="0">
                <a:sym typeface="Wingdings" panose="05000000000000000000" pitchFamily="2" charset="2"/>
              </a:rPr>
              <a:t> a)  a  a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                                                  function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                </a:t>
            </a:r>
            <a:r>
              <a:rPr lang="en-US" sz="2400" dirty="0">
                <a:sym typeface="Wingdings" panose="05000000000000000000" pitchFamily="2" charset="2"/>
              </a:rPr>
              <a:t>twice f x = f ( f x )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Execution :        </a:t>
            </a:r>
            <a:r>
              <a:rPr lang="en-US" sz="2400" dirty="0">
                <a:sym typeface="Wingdings" panose="05000000000000000000" pitchFamily="2" charset="2"/>
              </a:rPr>
              <a:t>&gt; twice (+2)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&gt; 7</a:t>
            </a:r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52C3609-07A5-6D5F-7841-C26B4560A7C3}"/>
              </a:ext>
            </a:extLst>
          </p:cNvPr>
          <p:cNvSpPr/>
          <p:nvPr/>
        </p:nvSpPr>
        <p:spPr>
          <a:xfrm rot="5400000">
            <a:off x="4847359" y="3532913"/>
            <a:ext cx="67539" cy="1148194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4D4B8A9-6520-7E44-8DFB-6A16E5EA7FAB}"/>
              </a:ext>
            </a:extLst>
          </p:cNvPr>
          <p:cNvCxnSpPr>
            <a:cxnSpLocks/>
          </p:cNvCxnSpPr>
          <p:nvPr/>
        </p:nvCxnSpPr>
        <p:spPr>
          <a:xfrm rot="10800000">
            <a:off x="5600700" y="4140783"/>
            <a:ext cx="1714500" cy="233791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64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FD92-51FF-15D2-E36F-2F642A1A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0BB6-F42C-B6F7-DFCE-98389365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sz="2800" b="1" dirty="0"/>
              <a:t>1- Map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            map1 :: (a </a:t>
            </a:r>
            <a:r>
              <a:rPr lang="en-US" dirty="0">
                <a:sym typeface="Wingdings" panose="05000000000000000000" pitchFamily="2" charset="2"/>
              </a:rPr>
              <a:t> a) [a] [a] 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&gt; map1 (+1) [1,2,3]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&gt; [2,3,4]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map1 f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= [ f x | x &lt;-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]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3B0042-AFA9-50F3-BCCB-099C1D1FD610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2- Filter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     filter :: ( a </a:t>
            </a:r>
            <a:r>
              <a:rPr lang="en-US" dirty="0">
                <a:sym typeface="Wingdings" panose="05000000000000000000" pitchFamily="2" charset="2"/>
              </a:rPr>
              <a:t> Bool )  [a]  [a]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dirty="0">
                <a:sym typeface="Wingdings" panose="05000000000000000000" pitchFamily="2" charset="2"/>
              </a:rPr>
              <a:t>          &gt; filter even [1,2,5,7]</a:t>
            </a:r>
          </a:p>
          <a:p>
            <a:r>
              <a:rPr lang="en-US" dirty="0">
                <a:sym typeface="Wingdings" panose="05000000000000000000" pitchFamily="2" charset="2"/>
              </a:rPr>
              <a:t>          &gt; [2]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</a:t>
            </a:r>
          </a:p>
          <a:p>
            <a:r>
              <a:rPr lang="en-US" dirty="0">
                <a:sym typeface="Wingdings" panose="05000000000000000000" pitchFamily="2" charset="2"/>
              </a:rPr>
              <a:t>          filter f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= [ x | x &lt;-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, f x 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88614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4181-E5EB-5A8E-EEB4-98B5126E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Fold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3056-397D-751D-1B22-F440A35F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Types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</a:t>
            </a:r>
            <a:r>
              <a:rPr lang="en-US" sz="2400" dirty="0" err="1"/>
              <a:t>foldr</a:t>
            </a:r>
            <a:r>
              <a:rPr lang="en-US" sz="2400" dirty="0"/>
              <a:t> ( Right Fold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</a:t>
            </a:r>
            <a:r>
              <a:rPr lang="en-US" sz="2400" dirty="0" err="1"/>
              <a:t>foldl</a:t>
            </a:r>
            <a:r>
              <a:rPr lang="en-US" sz="2400" dirty="0"/>
              <a:t> ( Left Fold )</a:t>
            </a:r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sz="2400" dirty="0"/>
              <a:t>                               </a:t>
            </a:r>
            <a:r>
              <a:rPr lang="en-US" sz="2400" dirty="0" err="1"/>
              <a:t>foldr</a:t>
            </a:r>
            <a:r>
              <a:rPr lang="en-US" sz="2400" dirty="0"/>
              <a:t> : : ( a </a:t>
            </a:r>
            <a:r>
              <a:rPr lang="en-US" sz="2400" dirty="0">
                <a:sym typeface="Wingdings" panose="05000000000000000000" pitchFamily="2" charset="2"/>
              </a:rPr>
              <a:t> b  b )  b  [a]  b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</a:t>
            </a:r>
            <a:r>
              <a:rPr lang="en-US" sz="2400" dirty="0" err="1"/>
              <a:t>foldl</a:t>
            </a:r>
            <a:r>
              <a:rPr lang="en-US" sz="2400" dirty="0"/>
              <a:t> : : ( a </a:t>
            </a:r>
            <a:r>
              <a:rPr lang="en-US" sz="2400" dirty="0">
                <a:sym typeface="Wingdings" panose="05000000000000000000" pitchFamily="2" charset="2"/>
              </a:rPr>
              <a:t> b  a )  a  [b]  a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27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976B-AC39-1EA7-1CDD-987AAF8D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Foldr</a:t>
            </a:r>
            <a:r>
              <a:rPr lang="en-US" b="1" dirty="0"/>
              <a:t> 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4E39-1ECA-C96B-BA7E-1DBC4059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 sum [ ] = 0</a:t>
            </a:r>
          </a:p>
          <a:p>
            <a:r>
              <a:rPr lang="en-US" sz="2400" dirty="0"/>
              <a:t> sum (x : </a:t>
            </a:r>
            <a:r>
              <a:rPr lang="en-US" sz="2400" dirty="0" err="1"/>
              <a:t>xs</a:t>
            </a:r>
            <a:r>
              <a:rPr lang="en-US" sz="2400" dirty="0"/>
              <a:t>) = x + sum </a:t>
            </a:r>
            <a:r>
              <a:rPr lang="en-US" sz="2400" dirty="0" err="1"/>
              <a:t>xs</a:t>
            </a:r>
            <a:endParaRPr lang="en-US" sz="2400" dirty="0"/>
          </a:p>
          <a:p>
            <a:r>
              <a:rPr lang="en-US" sz="2400" dirty="0"/>
              <a:t> &gt; sum [1,2,3,4]</a:t>
            </a:r>
          </a:p>
          <a:p>
            <a:r>
              <a:rPr lang="en-US" sz="2400" dirty="0"/>
              <a:t> &gt; 10</a:t>
            </a:r>
          </a:p>
          <a:p>
            <a:r>
              <a:rPr lang="en-US" sz="2400" dirty="0"/>
              <a:t>Similarly </a:t>
            </a:r>
          </a:p>
          <a:p>
            <a:r>
              <a:rPr lang="en-US" sz="2400" dirty="0"/>
              <a:t> sum = </a:t>
            </a:r>
            <a:r>
              <a:rPr lang="en-US" sz="2400" dirty="0" err="1"/>
              <a:t>foldr</a:t>
            </a:r>
            <a:r>
              <a:rPr lang="en-US" sz="2400" dirty="0"/>
              <a:t> (+) 0</a:t>
            </a:r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FC3476-8400-17E1-0F57-1FD8363704E0}"/>
              </a:ext>
            </a:extLst>
          </p:cNvPr>
          <p:cNvSpPr txBox="1">
            <a:spLocks/>
          </p:cNvSpPr>
          <p:nvPr/>
        </p:nvSpPr>
        <p:spPr>
          <a:xfrm>
            <a:off x="6096000" y="1848813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&gt; </a:t>
            </a:r>
            <a:r>
              <a:rPr lang="en-US" sz="2400" dirty="0" err="1"/>
              <a:t>foldr</a:t>
            </a:r>
            <a:r>
              <a:rPr lang="en-US" sz="2400" dirty="0"/>
              <a:t> (+) 0 [1,2,3,4]</a:t>
            </a:r>
          </a:p>
          <a:p>
            <a:r>
              <a:rPr lang="en-US" sz="2400" dirty="0"/>
              <a:t> &gt; 10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Working :</a:t>
            </a:r>
          </a:p>
          <a:p>
            <a:r>
              <a:rPr lang="en-US" sz="2400" dirty="0"/>
              <a:t>              [ 1 : [2 : [3 : [4 : [ ] ] ] ]</a:t>
            </a:r>
          </a:p>
          <a:p>
            <a:r>
              <a:rPr lang="en-US" sz="2400" dirty="0"/>
              <a:t> 4 + 0  = 4</a:t>
            </a:r>
          </a:p>
          <a:p>
            <a:r>
              <a:rPr lang="en-US" sz="2400" dirty="0"/>
              <a:t> 3 + 4 = 7</a:t>
            </a:r>
          </a:p>
          <a:p>
            <a:r>
              <a:rPr lang="en-US" sz="2400" dirty="0"/>
              <a:t> 2 + 7 = 9</a:t>
            </a:r>
          </a:p>
          <a:p>
            <a:r>
              <a:rPr lang="en-US" sz="2400" dirty="0"/>
              <a:t> 1 + 9 = 10</a:t>
            </a:r>
          </a:p>
        </p:txBody>
      </p:sp>
    </p:spTree>
    <p:extLst>
      <p:ext uri="{BB962C8B-B14F-4D97-AF65-F5344CB8AC3E}">
        <p14:creationId xmlns:p14="http://schemas.microsoft.com/office/powerpoint/2010/main" val="2867974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678C-7FA4-8F2C-8901-746D296A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Foldr</a:t>
            </a:r>
            <a:r>
              <a:rPr lang="en-US" b="1" dirty="0"/>
              <a:t>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DD6B-9F95-F934-683B-D4BF1D47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Code :</a:t>
            </a:r>
          </a:p>
          <a:p>
            <a:r>
              <a:rPr lang="en-US" dirty="0"/>
              <a:t>              </a:t>
            </a:r>
            <a:r>
              <a:rPr lang="en-US" dirty="0" err="1"/>
              <a:t>foldr</a:t>
            </a:r>
            <a:r>
              <a:rPr lang="en-US" dirty="0"/>
              <a:t> f v [ ] = v</a:t>
            </a:r>
          </a:p>
          <a:p>
            <a:r>
              <a:rPr lang="en-US" dirty="0"/>
              <a:t>              </a:t>
            </a:r>
            <a:r>
              <a:rPr lang="en-US" dirty="0" err="1"/>
              <a:t>foldr</a:t>
            </a:r>
            <a:r>
              <a:rPr lang="en-US" dirty="0"/>
              <a:t> f v (x : </a:t>
            </a:r>
            <a:r>
              <a:rPr lang="en-US" dirty="0" err="1"/>
              <a:t>xs</a:t>
            </a:r>
            <a:r>
              <a:rPr lang="en-US" dirty="0"/>
              <a:t>) = f x ( </a:t>
            </a:r>
            <a:r>
              <a:rPr lang="en-US" dirty="0" err="1"/>
              <a:t>foldr</a:t>
            </a:r>
            <a:r>
              <a:rPr lang="en-US" dirty="0"/>
              <a:t> f v </a:t>
            </a:r>
            <a:r>
              <a:rPr lang="en-US" dirty="0" err="1"/>
              <a:t>xs</a:t>
            </a:r>
            <a:r>
              <a:rPr lang="en-US" dirty="0"/>
              <a:t> 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Reverse :</a:t>
            </a:r>
          </a:p>
          <a:p>
            <a:r>
              <a:rPr lang="en-US" dirty="0"/>
              <a:t>             &gt; </a:t>
            </a:r>
            <a:r>
              <a:rPr lang="en-US" dirty="0" err="1"/>
              <a:t>foldr</a:t>
            </a:r>
            <a:r>
              <a:rPr lang="en-US" dirty="0"/>
              <a:t> reverse 0 [ 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Code :</a:t>
            </a:r>
          </a:p>
          <a:p>
            <a:r>
              <a:rPr lang="en-US" dirty="0"/>
              <a:t>              reverse = </a:t>
            </a:r>
            <a:r>
              <a:rPr lang="en-US" dirty="0" err="1"/>
              <a:t>foldr</a:t>
            </a:r>
            <a:r>
              <a:rPr lang="en-US" dirty="0"/>
              <a:t> ( \x </a:t>
            </a:r>
            <a:r>
              <a:rPr lang="en-US" dirty="0" err="1"/>
              <a:t>xs</a:t>
            </a:r>
            <a:r>
              <a:rPr lang="en-US" dirty="0"/>
              <a:t> -&gt; </a:t>
            </a:r>
            <a:r>
              <a:rPr lang="en-US" dirty="0" err="1"/>
              <a:t>xs</a:t>
            </a:r>
            <a:r>
              <a:rPr lang="en-US" dirty="0"/>
              <a:t> ++ [x]) [ 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27693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AD06-EA9D-6301-3371-FA8EF67C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CF6E-311C-4A0D-8617-A7ED0837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sz="2800" b="1" dirty="0"/>
              <a:t>1- All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sz="2400" dirty="0"/>
              <a:t>    all : : ( a </a:t>
            </a:r>
            <a:r>
              <a:rPr lang="en-US" sz="2400" dirty="0">
                <a:sym typeface="Wingdings" panose="05000000000000000000" pitchFamily="2" charset="2"/>
              </a:rPr>
              <a:t> Bool )  [a]  Bool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&gt; all (&lt;10) [ 1,4,7,6,9 ]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&gt; True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B03FF7-F1A8-6C5B-5B02-AD078A65F5B6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2- Any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sz="2400" dirty="0"/>
              <a:t>   any : : ( a </a:t>
            </a:r>
            <a:r>
              <a:rPr lang="en-US" sz="2400" dirty="0">
                <a:sym typeface="Wingdings" panose="05000000000000000000" pitchFamily="2" charset="2"/>
              </a:rPr>
              <a:t> Bool )  [a]  Bool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&gt; any (&gt;10) [ 1,4,7,6,9,11 ]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&gt; True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5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5234-584F-7766-0B72-108523D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5935-24B9-18B8-19DB-A2BD7165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3- </a:t>
            </a:r>
            <a:r>
              <a:rPr lang="en-US" sz="2800" b="1" dirty="0" err="1"/>
              <a:t>TakeWhile</a:t>
            </a:r>
            <a:endParaRPr lang="en-US" sz="28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takeWhile</a:t>
            </a:r>
            <a:r>
              <a:rPr lang="en-US" sz="2400" dirty="0"/>
              <a:t> :: ( a </a:t>
            </a:r>
            <a:r>
              <a:rPr lang="en-US" sz="2400" dirty="0">
                <a:sym typeface="Wingdings" panose="05000000000000000000" pitchFamily="2" charset="2"/>
              </a:rPr>
              <a:t> Bool )  [a]  [a]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</a:t>
            </a:r>
            <a:r>
              <a:rPr lang="en-US" sz="2400" dirty="0" err="1">
                <a:sym typeface="Wingdings" panose="05000000000000000000" pitchFamily="2" charset="2"/>
              </a:rPr>
              <a:t>takeWhile</a:t>
            </a:r>
            <a:r>
              <a:rPr lang="en-US" sz="2400" dirty="0">
                <a:sym typeface="Wingdings" panose="05000000000000000000" pitchFamily="2" charset="2"/>
              </a:rPr>
              <a:t> (&lt;3) [1,2,3,4,5]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[1,2]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</a:t>
            </a:r>
            <a:r>
              <a:rPr lang="en-US" sz="2400" dirty="0" err="1">
                <a:sym typeface="Wingdings" panose="05000000000000000000" pitchFamily="2" charset="2"/>
              </a:rPr>
              <a:t>takeWhile</a:t>
            </a:r>
            <a:r>
              <a:rPr lang="en-US" sz="2400" dirty="0">
                <a:sym typeface="Wingdings" panose="05000000000000000000" pitchFamily="2" charset="2"/>
              </a:rPr>
              <a:t> (/= ‘ ‘) “</a:t>
            </a:r>
            <a:r>
              <a:rPr lang="en-US" sz="2400" dirty="0" err="1">
                <a:sym typeface="Wingdings" panose="05000000000000000000" pitchFamily="2" charset="2"/>
              </a:rPr>
              <a:t>abc</a:t>
            </a:r>
            <a:r>
              <a:rPr lang="en-US" sz="2400" dirty="0">
                <a:sym typeface="Wingdings" panose="05000000000000000000" pitchFamily="2" charset="2"/>
              </a:rPr>
              <a:t> def”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“</a:t>
            </a:r>
            <a:r>
              <a:rPr lang="en-US" sz="2400" dirty="0" err="1">
                <a:sym typeface="Wingdings" panose="05000000000000000000" pitchFamily="2" charset="2"/>
              </a:rPr>
              <a:t>abc</a:t>
            </a:r>
            <a:r>
              <a:rPr lang="en-US" sz="2400" dirty="0">
                <a:sym typeface="Wingdings" panose="05000000000000000000" pitchFamily="2" charset="2"/>
              </a:rPr>
              <a:t>”</a:t>
            </a:r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E28C46-34EF-1F89-3CBC-9CAFC57C2708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4- </a:t>
            </a:r>
            <a:r>
              <a:rPr lang="en-US" sz="2800" b="1" dirty="0" err="1"/>
              <a:t>DropWhile</a:t>
            </a:r>
            <a:endParaRPr lang="en-US" sz="28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dropWhile</a:t>
            </a:r>
            <a:r>
              <a:rPr lang="en-US" sz="2400" dirty="0"/>
              <a:t> :: ( a </a:t>
            </a:r>
            <a:r>
              <a:rPr lang="en-US" sz="2400" dirty="0">
                <a:sym typeface="Wingdings" panose="05000000000000000000" pitchFamily="2" charset="2"/>
              </a:rPr>
              <a:t> Bool )  [a]  [a]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</a:t>
            </a:r>
            <a:r>
              <a:rPr lang="en-US" sz="2400" dirty="0" err="1">
                <a:sym typeface="Wingdings" panose="05000000000000000000" pitchFamily="2" charset="2"/>
              </a:rPr>
              <a:t>dropWhile</a:t>
            </a:r>
            <a:r>
              <a:rPr lang="en-US" sz="2400" dirty="0">
                <a:sym typeface="Wingdings" panose="05000000000000000000" pitchFamily="2" charset="2"/>
              </a:rPr>
              <a:t> (&lt;3) [1,2,3,4,5]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[3,4,5]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</a:t>
            </a:r>
            <a:r>
              <a:rPr lang="en-US" sz="2400" dirty="0" err="1">
                <a:sym typeface="Wingdings" panose="05000000000000000000" pitchFamily="2" charset="2"/>
              </a:rPr>
              <a:t>dropWhile</a:t>
            </a:r>
            <a:r>
              <a:rPr lang="en-US" sz="2400" dirty="0">
                <a:sym typeface="Wingdings" panose="05000000000000000000" pitchFamily="2" charset="2"/>
              </a:rPr>
              <a:t> (/= ‘ ‘) “</a:t>
            </a:r>
            <a:r>
              <a:rPr lang="en-US" sz="2400" dirty="0" err="1">
                <a:sym typeface="Wingdings" panose="05000000000000000000" pitchFamily="2" charset="2"/>
              </a:rPr>
              <a:t>abc</a:t>
            </a:r>
            <a:r>
              <a:rPr lang="en-US" sz="2400" dirty="0">
                <a:sym typeface="Wingdings" panose="05000000000000000000" pitchFamily="2" charset="2"/>
              </a:rPr>
              <a:t> def”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&gt; “ def”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513830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4E0C-28E7-5FFC-4927-D231BC5A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Declaration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D2F8-F1A4-FA90-EC9A-BD6244F0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String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Float </a:t>
            </a:r>
          </a:p>
          <a:p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But in real life problems it can result in overheads.</a:t>
            </a:r>
          </a:p>
          <a:p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It will get complex if we use primitive types.</a:t>
            </a:r>
          </a:p>
          <a:p>
            <a:r>
              <a:rPr lang="en-US" dirty="0"/>
              <a:t>To declare  type we can use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Type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8400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906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Formal Methods</vt:lpstr>
      <vt:lpstr>High Order Functions</vt:lpstr>
      <vt:lpstr>Examples</vt:lpstr>
      <vt:lpstr>Fold</vt:lpstr>
      <vt:lpstr>Foldr Examples</vt:lpstr>
      <vt:lpstr>Foldr (Cont.)</vt:lpstr>
      <vt:lpstr>Functions</vt:lpstr>
      <vt:lpstr>Functions (Cont.)</vt:lpstr>
      <vt:lpstr>Type Declaration </vt:lpstr>
      <vt:lpstr>Type</vt:lpstr>
      <vt:lpstr>Examples</vt:lpstr>
      <vt:lpstr>Data</vt:lpstr>
      <vt:lpstr>Examples</vt:lpstr>
      <vt:lpstr>Examples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Imama Kainat</cp:lastModifiedBy>
  <cp:revision>6</cp:revision>
  <dcterms:created xsi:type="dcterms:W3CDTF">2024-03-29T03:37:25Z</dcterms:created>
  <dcterms:modified xsi:type="dcterms:W3CDTF">2024-04-07T22:46:29Z</dcterms:modified>
</cp:coreProperties>
</file>