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3F3F-3EE8-4B3A-87A3-B5A35BBE80B0}" type="datetimeFigureOut">
              <a:rPr lang="en-PK" smtClean="0"/>
              <a:t>04/04/2024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1595-3E4E-4BF6-9540-471877C6C388}" type="slidenum">
              <a:rPr lang="en-PK" smtClean="0"/>
              <a:t>‹#›</a:t>
            </a:fld>
            <a:endParaRPr lang="en-P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61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3F3F-3EE8-4B3A-87A3-B5A35BBE80B0}" type="datetimeFigureOut">
              <a:rPr lang="en-PK" smtClean="0"/>
              <a:t>04/04/2024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1595-3E4E-4BF6-9540-471877C6C38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0149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3F3F-3EE8-4B3A-87A3-B5A35BBE80B0}" type="datetimeFigureOut">
              <a:rPr lang="en-PK" smtClean="0"/>
              <a:t>04/04/2024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1595-3E4E-4BF6-9540-471877C6C38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7861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3F3F-3EE8-4B3A-87A3-B5A35BBE80B0}" type="datetimeFigureOut">
              <a:rPr lang="en-PK" smtClean="0"/>
              <a:t>04/04/2024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1595-3E4E-4BF6-9540-471877C6C38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1700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3F3F-3EE8-4B3A-87A3-B5A35BBE80B0}" type="datetimeFigureOut">
              <a:rPr lang="en-PK" smtClean="0"/>
              <a:t>04/04/2024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1595-3E4E-4BF6-9540-471877C6C388}" type="slidenum">
              <a:rPr lang="en-PK" smtClean="0"/>
              <a:t>‹#›</a:t>
            </a:fld>
            <a:endParaRPr lang="en-P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55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3F3F-3EE8-4B3A-87A3-B5A35BBE80B0}" type="datetimeFigureOut">
              <a:rPr lang="en-PK" smtClean="0"/>
              <a:t>04/04/2024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1595-3E4E-4BF6-9540-471877C6C38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2574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3F3F-3EE8-4B3A-87A3-B5A35BBE80B0}" type="datetimeFigureOut">
              <a:rPr lang="en-PK" smtClean="0"/>
              <a:t>04/04/2024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1595-3E4E-4BF6-9540-471877C6C38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3886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3F3F-3EE8-4B3A-87A3-B5A35BBE80B0}" type="datetimeFigureOut">
              <a:rPr lang="en-PK" smtClean="0"/>
              <a:t>04/04/2024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1595-3E4E-4BF6-9540-471877C6C38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2279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3F3F-3EE8-4B3A-87A3-B5A35BBE80B0}" type="datetimeFigureOut">
              <a:rPr lang="en-PK" smtClean="0"/>
              <a:t>04/04/2024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1595-3E4E-4BF6-9540-471877C6C38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3101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3D43F3F-3EE8-4B3A-87A3-B5A35BBE80B0}" type="datetimeFigureOut">
              <a:rPr lang="en-PK" smtClean="0"/>
              <a:t>04/04/2024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BF1595-3E4E-4BF6-9540-471877C6C38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6438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3F3F-3EE8-4B3A-87A3-B5A35BBE80B0}" type="datetimeFigureOut">
              <a:rPr lang="en-PK" smtClean="0"/>
              <a:t>04/04/2024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1595-3E4E-4BF6-9540-471877C6C38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2755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D43F3F-3EE8-4B3A-87A3-B5A35BBE80B0}" type="datetimeFigureOut">
              <a:rPr lang="en-PK" smtClean="0"/>
              <a:t>04/04/2024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7BF1595-3E4E-4BF6-9540-471877C6C388}" type="slidenum">
              <a:rPr lang="en-PK" smtClean="0"/>
              <a:t>‹#›</a:t>
            </a:fld>
            <a:endParaRPr lang="en-P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94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747B-5087-72CA-4BD7-195A4E816D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Formal Methods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5BA8F-CA00-F2D4-AC2E-EF8F0CCC60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 </a:t>
            </a:r>
            <a:r>
              <a:rPr lang="en-US" dirty="0" err="1"/>
              <a:t>qamar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zaman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2495228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6EB4-7DE2-297B-0A0C-DB8C7530C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Constructor Parameter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689BF-FF0A-35E4-95CE-89839F5DE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313352" cy="40233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We can pass parameter in constructors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Example :</a:t>
            </a:r>
          </a:p>
          <a:p>
            <a:r>
              <a:rPr lang="en-US" dirty="0">
                <a:solidFill>
                  <a:srgbClr val="C00000"/>
                </a:solidFill>
              </a:rPr>
              <a:t>Declaration :</a:t>
            </a:r>
          </a:p>
          <a:p>
            <a:r>
              <a:rPr lang="en-US" dirty="0"/>
              <a:t> data Shape = Circle Float| </a:t>
            </a:r>
            <a:r>
              <a:rPr lang="en-US" dirty="0" err="1"/>
              <a:t>Rect</a:t>
            </a:r>
            <a:r>
              <a:rPr lang="en-US" dirty="0"/>
              <a:t> Float </a:t>
            </a:r>
            <a:r>
              <a:rPr lang="en-US" dirty="0" err="1"/>
              <a:t>Float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Function 1 :</a:t>
            </a:r>
          </a:p>
          <a:p>
            <a:r>
              <a:rPr lang="en-US" dirty="0"/>
              <a:t> </a:t>
            </a:r>
            <a:r>
              <a:rPr lang="en-US" dirty="0" err="1"/>
              <a:t>sqaure</a:t>
            </a:r>
            <a:r>
              <a:rPr lang="en-US" dirty="0"/>
              <a:t> Float </a:t>
            </a:r>
            <a:r>
              <a:rPr lang="en-US" dirty="0">
                <a:sym typeface="Wingdings" panose="05000000000000000000" pitchFamily="2" charset="2"/>
              </a:rPr>
              <a:t> Shape</a:t>
            </a:r>
          </a:p>
          <a:p>
            <a:r>
              <a:rPr lang="en-US" dirty="0"/>
              <a:t> square n = </a:t>
            </a:r>
            <a:r>
              <a:rPr lang="en-US" dirty="0" err="1"/>
              <a:t>Rect</a:t>
            </a:r>
            <a:r>
              <a:rPr lang="en-US" dirty="0"/>
              <a:t> n </a:t>
            </a:r>
            <a:r>
              <a:rPr lang="en-US" dirty="0" err="1"/>
              <a:t>n</a:t>
            </a:r>
            <a:endParaRPr lang="en-PK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AF3315-CD69-39E6-7762-E0F0C0A9437B}"/>
              </a:ext>
            </a:extLst>
          </p:cNvPr>
          <p:cNvSpPr txBox="1">
            <a:spLocks/>
          </p:cNvSpPr>
          <p:nvPr/>
        </p:nvSpPr>
        <p:spPr>
          <a:xfrm>
            <a:off x="6272980" y="1845734"/>
            <a:ext cx="482173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Function 2 :</a:t>
            </a:r>
          </a:p>
          <a:p>
            <a:r>
              <a:rPr lang="en-US" dirty="0"/>
              <a:t> area : : Shape </a:t>
            </a:r>
            <a:r>
              <a:rPr lang="en-US" dirty="0">
                <a:sym typeface="Wingdings" panose="05000000000000000000" pitchFamily="2" charset="2"/>
              </a:rPr>
              <a:t> Float</a:t>
            </a:r>
          </a:p>
          <a:p>
            <a:r>
              <a:rPr lang="en-US" dirty="0">
                <a:sym typeface="Wingdings" panose="05000000000000000000" pitchFamily="2" charset="2"/>
              </a:rPr>
              <a:t> area (Circle r) = r * r * pi </a:t>
            </a:r>
          </a:p>
          <a:p>
            <a:r>
              <a:rPr lang="en-US" dirty="0">
                <a:sym typeface="Wingdings" panose="05000000000000000000" pitchFamily="2" charset="2"/>
              </a:rPr>
              <a:t> area (</a:t>
            </a:r>
            <a:r>
              <a:rPr lang="en-US" dirty="0" err="1">
                <a:sym typeface="Wingdings" panose="05000000000000000000" pitchFamily="2" charset="2"/>
              </a:rPr>
              <a:t>Rect</a:t>
            </a:r>
            <a:r>
              <a:rPr lang="en-US" dirty="0">
                <a:sym typeface="Wingdings" panose="05000000000000000000" pitchFamily="2" charset="2"/>
              </a:rPr>
              <a:t> m n ) = m *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313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BD144-7E10-A045-20BE-2F7ED4FFC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2822B-78F3-38B1-144C-A9419FA90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Declaration :</a:t>
            </a:r>
          </a:p>
          <a:p>
            <a:r>
              <a:rPr lang="en-US" sz="2400" dirty="0"/>
              <a:t> data </a:t>
            </a:r>
            <a:r>
              <a:rPr lang="en-US" sz="2400" dirty="0" err="1"/>
              <a:t>Safeval</a:t>
            </a:r>
            <a:r>
              <a:rPr lang="en-US" sz="2400" dirty="0"/>
              <a:t> a = </a:t>
            </a:r>
            <a:r>
              <a:rPr lang="en-US" sz="2400" dirty="0" err="1"/>
              <a:t>KuchNhi</a:t>
            </a:r>
            <a:r>
              <a:rPr lang="en-US" sz="2400" dirty="0"/>
              <a:t> | </a:t>
            </a:r>
            <a:r>
              <a:rPr lang="en-US" sz="2400" dirty="0" err="1"/>
              <a:t>Sirf</a:t>
            </a:r>
            <a:r>
              <a:rPr lang="en-US" sz="2400" dirty="0"/>
              <a:t> a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Function 1 : 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safediv</a:t>
            </a:r>
            <a:r>
              <a:rPr lang="en-US" sz="2400" dirty="0"/>
              <a:t> : : Int </a:t>
            </a:r>
            <a:r>
              <a:rPr lang="en-US" sz="2400" dirty="0">
                <a:sym typeface="Wingdings" panose="05000000000000000000" pitchFamily="2" charset="2"/>
              </a:rPr>
              <a:t> Int  </a:t>
            </a:r>
            <a:r>
              <a:rPr lang="en-US" sz="2400" dirty="0" err="1">
                <a:sym typeface="Wingdings" panose="05000000000000000000" pitchFamily="2" charset="2"/>
              </a:rPr>
              <a:t>Safeval</a:t>
            </a:r>
            <a:r>
              <a:rPr lang="en-US" sz="2400" dirty="0">
                <a:sym typeface="Wingdings" panose="05000000000000000000" pitchFamily="2" charset="2"/>
              </a:rPr>
              <a:t> Int</a:t>
            </a:r>
          </a:p>
          <a:p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safediv</a:t>
            </a:r>
            <a:r>
              <a:rPr lang="en-US" sz="2400" dirty="0">
                <a:sym typeface="Wingdings" panose="05000000000000000000" pitchFamily="2" charset="2"/>
              </a:rPr>
              <a:t> 0 = </a:t>
            </a:r>
            <a:r>
              <a:rPr lang="en-US" sz="2400" dirty="0" err="1">
                <a:sym typeface="Wingdings" panose="05000000000000000000" pitchFamily="2" charset="2"/>
              </a:rPr>
              <a:t>KuchNhi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safediv</a:t>
            </a:r>
            <a:r>
              <a:rPr lang="en-US" sz="2400" dirty="0">
                <a:sym typeface="Wingdings" panose="05000000000000000000" pitchFamily="2" charset="2"/>
              </a:rPr>
              <a:t> m n = </a:t>
            </a:r>
            <a:r>
              <a:rPr lang="en-US" sz="2400" dirty="0" err="1">
                <a:sym typeface="Wingdings" panose="05000000000000000000" pitchFamily="2" charset="2"/>
              </a:rPr>
              <a:t>Sirf</a:t>
            </a:r>
            <a:r>
              <a:rPr lang="en-US" sz="2400" dirty="0">
                <a:sym typeface="Wingdings" panose="05000000000000000000" pitchFamily="2" charset="2"/>
              </a:rPr>
              <a:t> ( m `div` n 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154275-F864-C51C-50E7-506B68440489}"/>
              </a:ext>
            </a:extLst>
          </p:cNvPr>
          <p:cNvSpPr txBox="1">
            <a:spLocks/>
          </p:cNvSpPr>
          <p:nvPr/>
        </p:nvSpPr>
        <p:spPr>
          <a:xfrm>
            <a:off x="6156960" y="1847920"/>
            <a:ext cx="49987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sz="2400" b="1" dirty="0">
                <a:solidFill>
                  <a:srgbClr val="C00000"/>
                </a:solidFill>
              </a:rPr>
              <a:t>Function 2 : 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safehead</a:t>
            </a:r>
            <a:r>
              <a:rPr lang="en-US" sz="2400" dirty="0"/>
              <a:t> : : [a]</a:t>
            </a:r>
            <a:r>
              <a:rPr lang="en-US" sz="2400" dirty="0">
                <a:sym typeface="Wingdings" panose="05000000000000000000" pitchFamily="2" charset="2"/>
              </a:rPr>
              <a:t>  </a:t>
            </a:r>
            <a:r>
              <a:rPr lang="en-US" sz="2400" dirty="0" err="1">
                <a:sym typeface="Wingdings" panose="05000000000000000000" pitchFamily="2" charset="2"/>
              </a:rPr>
              <a:t>Safeval</a:t>
            </a:r>
            <a:r>
              <a:rPr lang="en-US" sz="2400" dirty="0">
                <a:sym typeface="Wingdings" panose="05000000000000000000" pitchFamily="2" charset="2"/>
              </a:rPr>
              <a:t> a</a:t>
            </a:r>
          </a:p>
          <a:p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/>
              <a:t>safehead</a:t>
            </a:r>
            <a:r>
              <a:rPr lang="en-US" sz="2400" dirty="0">
                <a:sym typeface="Wingdings" panose="05000000000000000000" pitchFamily="2" charset="2"/>
              </a:rPr>
              <a:t> [ ] = </a:t>
            </a:r>
            <a:r>
              <a:rPr lang="en-US" sz="2400" dirty="0" err="1">
                <a:sym typeface="Wingdings" panose="05000000000000000000" pitchFamily="2" charset="2"/>
              </a:rPr>
              <a:t>KuchNhi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/>
              <a:t>safehead</a:t>
            </a:r>
            <a:r>
              <a:rPr lang="en-US" sz="2400" dirty="0">
                <a:sym typeface="Wingdings" panose="05000000000000000000" pitchFamily="2" charset="2"/>
              </a:rPr>
              <a:t> ( x : </a:t>
            </a:r>
            <a:r>
              <a:rPr lang="en-US" sz="2400" dirty="0" err="1">
                <a:sym typeface="Wingdings" panose="05000000000000000000" pitchFamily="2" charset="2"/>
              </a:rPr>
              <a:t>xs</a:t>
            </a:r>
            <a:r>
              <a:rPr lang="en-US" sz="2400" dirty="0">
                <a:sym typeface="Wingdings" panose="05000000000000000000" pitchFamily="2" charset="2"/>
              </a:rPr>
              <a:t> ) = </a:t>
            </a:r>
            <a:r>
              <a:rPr lang="en-US" sz="2400" dirty="0" err="1">
                <a:sym typeface="Wingdings" panose="05000000000000000000" pitchFamily="2" charset="2"/>
              </a:rPr>
              <a:t>Sirf</a:t>
            </a:r>
            <a:r>
              <a:rPr lang="en-US" sz="2400" dirty="0">
                <a:sym typeface="Wingdings" panose="05000000000000000000" pitchFamily="2" charset="2"/>
              </a:rPr>
              <a:t> ( x )</a:t>
            </a:r>
          </a:p>
        </p:txBody>
      </p:sp>
    </p:spTree>
    <p:extLst>
      <p:ext uri="{BB962C8B-B14F-4D97-AF65-F5344CB8AC3E}">
        <p14:creationId xmlns:p14="http://schemas.microsoft.com/office/powerpoint/2010/main" val="1805463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139F6-DD40-D571-E85D-08322AE0B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Recursive Types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6F3E9-C9BA-03D6-924B-EC75D6CB7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400" dirty="0"/>
              <a:t>Very Useful in Programming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Example : </a:t>
            </a:r>
          </a:p>
          <a:p>
            <a:r>
              <a:rPr lang="en-US" sz="2400" dirty="0"/>
              <a:t>                                    data Nat = Zero | </a:t>
            </a:r>
            <a:r>
              <a:rPr lang="en-US" sz="2400" dirty="0" err="1"/>
              <a:t>Succ</a:t>
            </a:r>
            <a:r>
              <a:rPr lang="en-US" sz="2400" dirty="0"/>
              <a:t> Nat</a:t>
            </a:r>
          </a:p>
          <a:p>
            <a:r>
              <a:rPr lang="en-US" sz="2400" dirty="0"/>
              <a:t>                                                        Zero</a:t>
            </a:r>
          </a:p>
          <a:p>
            <a:r>
              <a:rPr lang="en-US" sz="2400" dirty="0"/>
              <a:t>                                                    </a:t>
            </a:r>
            <a:r>
              <a:rPr lang="en-US" sz="2400" dirty="0" err="1"/>
              <a:t>Succ</a:t>
            </a:r>
            <a:r>
              <a:rPr lang="en-US" sz="2400" dirty="0"/>
              <a:t> Zero</a:t>
            </a:r>
          </a:p>
          <a:p>
            <a:r>
              <a:rPr lang="en-US" sz="2400" dirty="0"/>
              <a:t>                                            </a:t>
            </a:r>
            <a:r>
              <a:rPr lang="en-US" sz="2400" dirty="0" err="1"/>
              <a:t>Succ</a:t>
            </a:r>
            <a:r>
              <a:rPr lang="en-US" sz="2400" dirty="0"/>
              <a:t> ( </a:t>
            </a:r>
            <a:r>
              <a:rPr lang="en-US" sz="2400" dirty="0" err="1"/>
              <a:t>Succ</a:t>
            </a:r>
            <a:r>
              <a:rPr lang="en-US" sz="2400" dirty="0"/>
              <a:t> Zero )</a:t>
            </a:r>
          </a:p>
          <a:p>
            <a:r>
              <a:rPr lang="en-US" sz="2400" dirty="0"/>
              <a:t>                                                                                                            </a:t>
            </a:r>
            <a:r>
              <a:rPr lang="en-US" dirty="0" err="1"/>
              <a:t>Peano</a:t>
            </a:r>
            <a:r>
              <a:rPr lang="en-US" dirty="0"/>
              <a:t> Sequence</a:t>
            </a:r>
            <a:endParaRPr lang="en-PK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866505-BFFF-8D02-F606-C3C94F9BAB91}"/>
              </a:ext>
            </a:extLst>
          </p:cNvPr>
          <p:cNvCxnSpPr/>
          <p:nvPr/>
        </p:nvCxnSpPr>
        <p:spPr>
          <a:xfrm>
            <a:off x="5142270" y="5071480"/>
            <a:ext cx="0" cy="503411"/>
          </a:xfrm>
          <a:prstGeom prst="line">
            <a:avLst/>
          </a:prstGeom>
          <a:ln w="635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FD1FE7A9-BF4D-60E8-C2FF-27ADAD6DCC85}"/>
              </a:ext>
            </a:extLst>
          </p:cNvPr>
          <p:cNvCxnSpPr>
            <a:cxnSpLocks/>
          </p:cNvCxnSpPr>
          <p:nvPr/>
        </p:nvCxnSpPr>
        <p:spPr>
          <a:xfrm rot="10800000">
            <a:off x="6499124" y="4247536"/>
            <a:ext cx="1927125" cy="934067"/>
          </a:xfrm>
          <a:prstGeom prst="curvedConnector3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4019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DAD26-DC7B-8EF5-ACBA-2B54B6D4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B1F6B-7B22-7DE8-79D6-2D08F3C76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7417455" cy="4023360"/>
          </a:xfrm>
        </p:spPr>
        <p:txBody>
          <a:bodyPr>
            <a:normAutofit/>
          </a:bodyPr>
          <a:lstStyle/>
          <a:p>
            <a:r>
              <a:rPr lang="en-US" sz="2400" dirty="0"/>
              <a:t>                                   data Nat = Zero | </a:t>
            </a:r>
            <a:r>
              <a:rPr lang="en-US" sz="2400" dirty="0" err="1"/>
              <a:t>Succ</a:t>
            </a:r>
            <a:r>
              <a:rPr lang="en-US" sz="2400" dirty="0"/>
              <a:t> Nat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Function 1 :</a:t>
            </a:r>
          </a:p>
          <a:p>
            <a:r>
              <a:rPr lang="en-US" sz="2400" dirty="0"/>
              <a:t> nat2int : : Nat </a:t>
            </a:r>
            <a:r>
              <a:rPr lang="en-US" sz="2400" dirty="0">
                <a:sym typeface="Wingdings" panose="05000000000000000000" pitchFamily="2" charset="2"/>
              </a:rPr>
              <a:t> Int</a:t>
            </a:r>
          </a:p>
          <a:p>
            <a:r>
              <a:rPr lang="en-US" sz="2400" dirty="0">
                <a:sym typeface="Wingdings" panose="05000000000000000000" pitchFamily="2" charset="2"/>
              </a:rPr>
              <a:t> nat2int Zero = 0</a:t>
            </a:r>
          </a:p>
          <a:p>
            <a:r>
              <a:rPr lang="en-US" sz="2400" dirty="0">
                <a:sym typeface="Wingdings" panose="05000000000000000000" pitchFamily="2" charset="2"/>
              </a:rPr>
              <a:t> nat2int (</a:t>
            </a:r>
            <a:r>
              <a:rPr lang="en-US" sz="2400" dirty="0" err="1">
                <a:sym typeface="Wingdings" panose="05000000000000000000" pitchFamily="2" charset="2"/>
              </a:rPr>
              <a:t>Succ</a:t>
            </a:r>
            <a:r>
              <a:rPr lang="en-US" sz="2400" dirty="0">
                <a:sym typeface="Wingdings" panose="05000000000000000000" pitchFamily="2" charset="2"/>
              </a:rPr>
              <a:t> x ) = 1 + nat2int x</a:t>
            </a:r>
            <a:endParaRPr lang="en-PK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B56CBF-4F19-4D94-6567-018D350CF8C2}"/>
              </a:ext>
            </a:extLst>
          </p:cNvPr>
          <p:cNvSpPr txBox="1">
            <a:spLocks/>
          </p:cNvSpPr>
          <p:nvPr/>
        </p:nvSpPr>
        <p:spPr>
          <a:xfrm>
            <a:off x="6469626" y="1847920"/>
            <a:ext cx="462509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2400" b="1" dirty="0">
                <a:solidFill>
                  <a:srgbClr val="C00000"/>
                </a:solidFill>
              </a:rPr>
              <a:t>Function 2 :</a:t>
            </a:r>
          </a:p>
          <a:p>
            <a:r>
              <a:rPr lang="en-US" sz="2400" dirty="0"/>
              <a:t> int2nat : : Int </a:t>
            </a:r>
            <a:r>
              <a:rPr lang="en-US" sz="2400" dirty="0">
                <a:sym typeface="Wingdings" panose="05000000000000000000" pitchFamily="2" charset="2"/>
              </a:rPr>
              <a:t> Nat</a:t>
            </a:r>
          </a:p>
          <a:p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/>
              <a:t>int2nat</a:t>
            </a:r>
            <a:r>
              <a:rPr lang="en-US" sz="2400" dirty="0">
                <a:sym typeface="Wingdings" panose="05000000000000000000" pitchFamily="2" charset="2"/>
              </a:rPr>
              <a:t> 0 = Zero</a:t>
            </a:r>
          </a:p>
          <a:p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/>
              <a:t>int2nat</a:t>
            </a:r>
            <a:r>
              <a:rPr lang="en-US" sz="2400" dirty="0">
                <a:sym typeface="Wingdings" panose="05000000000000000000" pitchFamily="2" charset="2"/>
              </a:rPr>
              <a:t> n = </a:t>
            </a:r>
            <a:r>
              <a:rPr lang="en-US" sz="2400" dirty="0" err="1">
                <a:sym typeface="Wingdings" panose="05000000000000000000" pitchFamily="2" charset="2"/>
              </a:rPr>
              <a:t>Succ</a:t>
            </a:r>
            <a:r>
              <a:rPr lang="en-US" sz="2400" dirty="0">
                <a:sym typeface="Wingdings" panose="05000000000000000000" pitchFamily="2" charset="2"/>
              </a:rPr>
              <a:t> x ( int2nat (n-1) ) 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13441531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1012-B7DD-47E4-CA9C-FBA7544B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 (Cont.)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C5430-A36C-EE26-D405-5C261C32F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Function 3 : </a:t>
            </a:r>
          </a:p>
          <a:p>
            <a:r>
              <a:rPr lang="en-US" sz="2400" dirty="0"/>
              <a:t>                                        add : : Nat </a:t>
            </a:r>
            <a:r>
              <a:rPr lang="en-US" sz="2400" dirty="0">
                <a:sym typeface="Wingdings" panose="05000000000000000000" pitchFamily="2" charset="2"/>
              </a:rPr>
              <a:t> Nat  Nat</a:t>
            </a:r>
          </a:p>
          <a:p>
            <a:r>
              <a:rPr lang="en-US" sz="2400" dirty="0">
                <a:sym typeface="Wingdings" panose="05000000000000000000" pitchFamily="2" charset="2"/>
              </a:rPr>
              <a:t>                            add m n = int2nat ( nat2int (m) + nat2int (n) )</a:t>
            </a:r>
          </a:p>
          <a:p>
            <a:r>
              <a:rPr lang="en-US" sz="2400" dirty="0">
                <a:sym typeface="Wingdings" panose="05000000000000000000" pitchFamily="2" charset="2"/>
              </a:rPr>
              <a:t>                                                             </a:t>
            </a:r>
            <a:r>
              <a:rPr lang="en-US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OR</a:t>
            </a:r>
          </a:p>
          <a:p>
            <a:r>
              <a:rPr lang="en-US" sz="2400" dirty="0">
                <a:sym typeface="Wingdings" panose="05000000000000000000" pitchFamily="2" charset="2"/>
              </a:rPr>
              <a:t>                                                  add Zero n = n</a:t>
            </a:r>
          </a:p>
          <a:p>
            <a:r>
              <a:rPr lang="en-US" sz="2400" dirty="0">
                <a:sym typeface="Wingdings" panose="05000000000000000000" pitchFamily="2" charset="2"/>
              </a:rPr>
              <a:t>                                      add (</a:t>
            </a:r>
            <a:r>
              <a:rPr lang="en-US" sz="2400" dirty="0" err="1">
                <a:sym typeface="Wingdings" panose="05000000000000000000" pitchFamily="2" charset="2"/>
              </a:rPr>
              <a:t>Succ</a:t>
            </a:r>
            <a:r>
              <a:rPr lang="en-US" sz="2400" dirty="0">
                <a:sym typeface="Wingdings" panose="05000000000000000000" pitchFamily="2" charset="2"/>
              </a:rPr>
              <a:t> m) n = </a:t>
            </a:r>
            <a:r>
              <a:rPr lang="en-US" sz="2400" dirty="0" err="1">
                <a:sym typeface="Wingdings" panose="05000000000000000000" pitchFamily="2" charset="2"/>
              </a:rPr>
              <a:t>Succ</a:t>
            </a:r>
            <a:r>
              <a:rPr lang="en-US" sz="2400" dirty="0">
                <a:sym typeface="Wingdings" panose="05000000000000000000" pitchFamily="2" charset="2"/>
              </a:rPr>
              <a:t> (add m n)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ym typeface="Wingdings" panose="05000000000000000000" pitchFamily="2" charset="2"/>
              </a:rPr>
              <a:t> We can also define subtract, multiplying and division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9454672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7F3DA-305D-BB20-864F-90E846B1B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Deriving 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332BC-5B00-3F49-3962-A0E49931B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Types :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Eq (Equality)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Show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Ord (Order)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Boundary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Num (Numeric)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Sequence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9609601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176</TotalTime>
  <Words>333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Courier New</vt:lpstr>
      <vt:lpstr>Wingdings</vt:lpstr>
      <vt:lpstr>Retrospect</vt:lpstr>
      <vt:lpstr>Formal Methods</vt:lpstr>
      <vt:lpstr>Constructor Parameter</vt:lpstr>
      <vt:lpstr>Examples</vt:lpstr>
      <vt:lpstr>Recursive Types</vt:lpstr>
      <vt:lpstr>Examples</vt:lpstr>
      <vt:lpstr>Examples (Cont.)</vt:lpstr>
      <vt:lpstr>Deriving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Methods</dc:title>
  <dc:creator>Ayesha Saeed</dc:creator>
  <cp:lastModifiedBy>Ayesha Saeed</cp:lastModifiedBy>
  <cp:revision>1</cp:revision>
  <dcterms:created xsi:type="dcterms:W3CDTF">2024-04-04T09:00:36Z</dcterms:created>
  <dcterms:modified xsi:type="dcterms:W3CDTF">2024-04-04T11:56:47Z</dcterms:modified>
</cp:coreProperties>
</file>