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1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B38A-9C94-4EFD-9ECA-1CCEFCDC11F6}" type="datetimeFigureOut">
              <a:rPr lang="en-PK" smtClean="0"/>
              <a:t>04/05/2024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E00A9-54D4-4603-8D1C-03CBF3F9D343}" type="slidenum">
              <a:rPr lang="en-PK" smtClean="0"/>
              <a:t>‹#›</a:t>
            </a:fld>
            <a:endParaRPr lang="en-P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369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B38A-9C94-4EFD-9ECA-1CCEFCDC11F6}" type="datetimeFigureOut">
              <a:rPr lang="en-PK" smtClean="0"/>
              <a:t>04/05/2024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E00A9-54D4-4603-8D1C-03CBF3F9D34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92427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B38A-9C94-4EFD-9ECA-1CCEFCDC11F6}" type="datetimeFigureOut">
              <a:rPr lang="en-PK" smtClean="0"/>
              <a:t>04/05/2024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E00A9-54D4-4603-8D1C-03CBF3F9D34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62524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B38A-9C94-4EFD-9ECA-1CCEFCDC11F6}" type="datetimeFigureOut">
              <a:rPr lang="en-PK" smtClean="0"/>
              <a:t>04/05/2024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E00A9-54D4-4603-8D1C-03CBF3F9D34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57710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B38A-9C94-4EFD-9ECA-1CCEFCDC11F6}" type="datetimeFigureOut">
              <a:rPr lang="en-PK" smtClean="0"/>
              <a:t>04/05/2024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E00A9-54D4-4603-8D1C-03CBF3F9D343}" type="slidenum">
              <a:rPr lang="en-PK" smtClean="0"/>
              <a:t>‹#›</a:t>
            </a:fld>
            <a:endParaRPr lang="en-P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827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B38A-9C94-4EFD-9ECA-1CCEFCDC11F6}" type="datetimeFigureOut">
              <a:rPr lang="en-PK" smtClean="0"/>
              <a:t>04/05/2024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E00A9-54D4-4603-8D1C-03CBF3F9D34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97665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B38A-9C94-4EFD-9ECA-1CCEFCDC11F6}" type="datetimeFigureOut">
              <a:rPr lang="en-PK" smtClean="0"/>
              <a:t>04/05/2024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E00A9-54D4-4603-8D1C-03CBF3F9D34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47128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B38A-9C94-4EFD-9ECA-1CCEFCDC11F6}" type="datetimeFigureOut">
              <a:rPr lang="en-PK" smtClean="0"/>
              <a:t>04/05/2024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E00A9-54D4-4603-8D1C-03CBF3F9D34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83104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B38A-9C94-4EFD-9ECA-1CCEFCDC11F6}" type="datetimeFigureOut">
              <a:rPr lang="en-PK" smtClean="0"/>
              <a:t>04/05/2024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E00A9-54D4-4603-8D1C-03CBF3F9D34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83097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5F3B38A-9C94-4EFD-9ECA-1CCEFCDC11F6}" type="datetimeFigureOut">
              <a:rPr lang="en-PK" smtClean="0"/>
              <a:t>04/05/2024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AE00A9-54D4-4603-8D1C-03CBF3F9D34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63062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B38A-9C94-4EFD-9ECA-1CCEFCDC11F6}" type="datetimeFigureOut">
              <a:rPr lang="en-PK" smtClean="0"/>
              <a:t>04/05/2024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E00A9-54D4-4603-8D1C-03CBF3F9D34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77696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5F3B38A-9C94-4EFD-9ECA-1CCEFCDC11F6}" type="datetimeFigureOut">
              <a:rPr lang="en-PK" smtClean="0"/>
              <a:t>04/05/2024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2AE00A9-54D4-4603-8D1C-03CBF3F9D343}" type="slidenum">
              <a:rPr lang="en-PK" smtClean="0"/>
              <a:t>‹#›</a:t>
            </a:fld>
            <a:endParaRPr lang="en-PK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425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2CEFE-9354-56D5-C8C1-9386BACDE7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Formal Methods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9F2227-0AC8-BCA2-B921-7BC55F0749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 </a:t>
            </a:r>
            <a:r>
              <a:rPr lang="en-US" dirty="0" err="1"/>
              <a:t>qamar</a:t>
            </a:r>
            <a:r>
              <a:rPr lang="en-US" dirty="0"/>
              <a:t> </a:t>
            </a:r>
            <a:r>
              <a:rPr lang="en-US" dirty="0" err="1"/>
              <a:t>uz</a:t>
            </a:r>
            <a:r>
              <a:rPr lang="en-US" dirty="0"/>
              <a:t> zaman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953812244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E98AE-94D1-D617-161E-6B3B3961F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Tree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7B795-BCD8-D7DD-DEEB-44AA0F227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100" dirty="0"/>
              <a:t>data Tree a = Leaf a | Branch (Tree a) (Tree a) deriving (Show)</a:t>
            </a:r>
          </a:p>
          <a:p>
            <a:br>
              <a:rPr lang="en-US" sz="2100" dirty="0"/>
            </a:br>
            <a:r>
              <a:rPr lang="en-US" sz="2100" dirty="0"/>
              <a:t>instance Functor Tree where</a:t>
            </a:r>
          </a:p>
          <a:p>
            <a:r>
              <a:rPr lang="en-US" sz="2100" dirty="0"/>
              <a:t>    </a:t>
            </a:r>
            <a:r>
              <a:rPr lang="en-US" sz="2100" dirty="0" err="1"/>
              <a:t>fmap</a:t>
            </a:r>
            <a:r>
              <a:rPr lang="en-US" sz="2100" dirty="0"/>
              <a:t> f (Leaf a) = Leaf (f a)</a:t>
            </a:r>
          </a:p>
          <a:p>
            <a:r>
              <a:rPr lang="en-US" sz="2100" dirty="0"/>
              <a:t>    </a:t>
            </a:r>
            <a:r>
              <a:rPr lang="en-US" sz="2100" dirty="0" err="1"/>
              <a:t>fmap</a:t>
            </a:r>
            <a:r>
              <a:rPr lang="en-US" sz="2100" dirty="0"/>
              <a:t> f (Branch l r) = Branch (</a:t>
            </a:r>
            <a:r>
              <a:rPr lang="en-US" sz="2100" dirty="0" err="1"/>
              <a:t>fmap</a:t>
            </a:r>
            <a:r>
              <a:rPr lang="en-US" sz="2100" dirty="0"/>
              <a:t> f l) (</a:t>
            </a:r>
            <a:r>
              <a:rPr lang="en-US" sz="2100" dirty="0" err="1"/>
              <a:t>fmap</a:t>
            </a:r>
            <a:r>
              <a:rPr lang="en-US" sz="2100" dirty="0"/>
              <a:t> f r)</a:t>
            </a:r>
          </a:p>
          <a:p>
            <a:br>
              <a:rPr lang="en-US" sz="2100" dirty="0"/>
            </a:br>
            <a:r>
              <a:rPr lang="en-US" sz="2100" dirty="0"/>
              <a:t>instance Applicative Tree where</a:t>
            </a:r>
          </a:p>
          <a:p>
            <a:r>
              <a:rPr lang="en-US" sz="2100" dirty="0"/>
              <a:t>    pure a = Leaf a</a:t>
            </a:r>
          </a:p>
          <a:p>
            <a:r>
              <a:rPr lang="en-US" sz="2100" dirty="0"/>
              <a:t>    Leaf f &lt;*&gt; t = </a:t>
            </a:r>
            <a:r>
              <a:rPr lang="en-US" sz="2100" dirty="0" err="1"/>
              <a:t>fmap</a:t>
            </a:r>
            <a:r>
              <a:rPr lang="en-US" sz="2100" dirty="0"/>
              <a:t> f t</a:t>
            </a:r>
          </a:p>
          <a:p>
            <a:r>
              <a:rPr lang="en-US" sz="2100" dirty="0"/>
              <a:t>    Branch l r &lt;*&gt; t = Branch (l &lt;*&gt; t) (r &lt;*&gt; t)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71420369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0A5ED-D041-5FE5-1269-89534DECE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Tree (Cont.)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DEAB2-CB07-7499-551C-9CC73F9FF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x= Branch (Leaf 4)(Branch (Leaf 5)(Leaf 8)) </a:t>
            </a:r>
          </a:p>
          <a:p>
            <a:pPr marL="0" indent="0">
              <a:buNone/>
            </a:pPr>
            <a:r>
              <a:rPr lang="en-US" dirty="0"/>
              <a:t>&gt; x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Output : </a:t>
            </a:r>
            <a:r>
              <a:rPr lang="en-US" dirty="0"/>
              <a:t>Branch (Leaf 4) (Branch (Leaf 5) (Leaf 8))</a:t>
            </a:r>
          </a:p>
          <a:p>
            <a:pPr marL="0" indent="0">
              <a:buNone/>
            </a:pPr>
            <a:r>
              <a:rPr lang="en-US" dirty="0"/>
              <a:t>&gt; leaf (+3) &lt;*&gt; x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Output : </a:t>
            </a:r>
            <a:r>
              <a:rPr lang="en-US" dirty="0"/>
              <a:t>Branch (Leaf 7) (Branch (Leaf 8) (Leaf 11))</a:t>
            </a:r>
          </a:p>
          <a:p>
            <a:pPr marL="0" indent="0">
              <a:buNone/>
            </a:pPr>
            <a:r>
              <a:rPr lang="en-US" dirty="0"/>
              <a:t>&gt; Branch (leaf(+2) leaf (+3)) &lt;*&gt; 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Output : </a:t>
            </a:r>
            <a:r>
              <a:rPr lang="en-US" dirty="0"/>
              <a:t>Branch (Branch (Leaf 6) (Branch (Leaf 7) (Leaf 10))) (Branch (Leaf 7) (Branch (Leaf 8) (Leaf 11)))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61638913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A1B8D-8EC5-F753-EBE0-7E3C01AAE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Functor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E49C2-45F4-A032-8D52-3AD273953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It is a built-in type class.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Functors are used to apply a function to a wrapped value.</a:t>
            </a:r>
          </a:p>
          <a:p>
            <a:r>
              <a:rPr lang="en-US" b="1" dirty="0">
                <a:solidFill>
                  <a:srgbClr val="C00000"/>
                </a:solidFill>
              </a:rPr>
              <a:t>Example :</a:t>
            </a:r>
          </a:p>
          <a:p>
            <a:r>
              <a:rPr lang="en-US" dirty="0"/>
              <a:t>                                                                       &gt; (+3) 9             wrapped value</a:t>
            </a:r>
          </a:p>
          <a:p>
            <a:r>
              <a:rPr lang="en-US" dirty="0"/>
              <a:t>                                                                        12</a:t>
            </a:r>
          </a:p>
          <a:p>
            <a:r>
              <a:rPr lang="en-US" b="1" dirty="0">
                <a:solidFill>
                  <a:srgbClr val="C00000"/>
                </a:solidFill>
              </a:rPr>
              <a:t>Use :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To perform function on Customized types.</a:t>
            </a:r>
          </a:p>
          <a:p>
            <a:r>
              <a:rPr lang="en-US" dirty="0"/>
              <a:t>                                                                     </a:t>
            </a:r>
            <a:r>
              <a:rPr lang="en-US" dirty="0" err="1"/>
              <a:t>Rect</a:t>
            </a:r>
            <a:r>
              <a:rPr lang="en-US" dirty="0"/>
              <a:t> 3 5</a:t>
            </a:r>
          </a:p>
          <a:p>
            <a:r>
              <a:rPr lang="en-US" dirty="0"/>
              <a:t>                                                                                                        cannot apply functions directly</a:t>
            </a:r>
          </a:p>
          <a:p>
            <a:endParaRPr lang="en-US" dirty="0"/>
          </a:p>
          <a:p>
            <a:endParaRPr lang="en-US" dirty="0"/>
          </a:p>
          <a:p>
            <a:endParaRPr lang="en-PK" dirty="0"/>
          </a:p>
        </p:txBody>
      </p:sp>
      <p:sp>
        <p:nvSpPr>
          <p:cNvPr id="4" name="Right Bracket 3">
            <a:extLst>
              <a:ext uri="{FF2B5EF4-FFF2-40B4-BE49-F238E27FC236}">
                <a16:creationId xmlns:a16="http://schemas.microsoft.com/office/drawing/2014/main" id="{96927209-C909-1046-3182-5DE97E2FA40A}"/>
              </a:ext>
            </a:extLst>
          </p:cNvPr>
          <p:cNvSpPr/>
          <p:nvPr/>
        </p:nvSpPr>
        <p:spPr>
          <a:xfrm rot="5400000">
            <a:off x="5596891" y="3054581"/>
            <a:ext cx="124690" cy="873528"/>
          </a:xfrm>
          <a:prstGeom prst="rightBracket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D882CA94-3D49-6401-DFA4-50304432C1EA}"/>
              </a:ext>
            </a:extLst>
          </p:cNvPr>
          <p:cNvCxnSpPr/>
          <p:nvPr/>
        </p:nvCxnSpPr>
        <p:spPr>
          <a:xfrm flipV="1">
            <a:off x="6126480" y="3356264"/>
            <a:ext cx="586047" cy="135081"/>
          </a:xfrm>
          <a:prstGeom prst="curvedConnector3">
            <a:avLst/>
          </a:prstGeom>
          <a:ln w="25400">
            <a:headEnd w="lg" len="lg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Right Bracket 6">
            <a:extLst>
              <a:ext uri="{FF2B5EF4-FFF2-40B4-BE49-F238E27FC236}">
                <a16:creationId xmlns:a16="http://schemas.microsoft.com/office/drawing/2014/main" id="{AB7CAAD3-7CD4-027B-695A-2E701C2291A0}"/>
              </a:ext>
            </a:extLst>
          </p:cNvPr>
          <p:cNvSpPr/>
          <p:nvPr/>
        </p:nvSpPr>
        <p:spPr>
          <a:xfrm rot="5400000">
            <a:off x="5479127" y="4942263"/>
            <a:ext cx="124690" cy="873528"/>
          </a:xfrm>
          <a:prstGeom prst="rightBracket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8E83BDAF-95D5-5821-E4E2-8F03C6CE9BF8}"/>
              </a:ext>
            </a:extLst>
          </p:cNvPr>
          <p:cNvCxnSpPr>
            <a:cxnSpLocks/>
          </p:cNvCxnSpPr>
          <p:nvPr/>
        </p:nvCxnSpPr>
        <p:spPr>
          <a:xfrm>
            <a:off x="5999018" y="5441372"/>
            <a:ext cx="1035627" cy="242455"/>
          </a:xfrm>
          <a:prstGeom prst="curvedConnector3">
            <a:avLst/>
          </a:prstGeom>
          <a:ln w="25400">
            <a:headEnd w="lg" len="lg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6834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191C7-3437-9890-A10B-0855FC3C4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Functor (Cont.)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7F82A-16A8-51B6-5356-4A226F890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0657"/>
          </a:xfrm>
        </p:spPr>
        <p:txBody>
          <a:bodyPr/>
          <a:lstStyle/>
          <a:p>
            <a:r>
              <a:rPr lang="en-US" sz="2400" dirty="0"/>
              <a:t> data Maybe2 = Just2 a | Nothing2     deriving Show</a:t>
            </a:r>
          </a:p>
          <a:p>
            <a:pPr lvl="1"/>
            <a:endParaRPr lang="en-PK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C708BE9-1A72-CD8A-FF2F-1AFB7F791134}"/>
              </a:ext>
            </a:extLst>
          </p:cNvPr>
          <p:cNvSpPr txBox="1">
            <a:spLocks/>
          </p:cNvSpPr>
          <p:nvPr/>
        </p:nvSpPr>
        <p:spPr>
          <a:xfrm>
            <a:off x="1097280" y="2296390"/>
            <a:ext cx="4998720" cy="371994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Examples :</a:t>
            </a:r>
          </a:p>
          <a:p>
            <a:pPr marL="0" indent="0">
              <a:buNone/>
            </a:pPr>
            <a:r>
              <a:rPr lang="en-US" dirty="0"/>
              <a:t>&gt;Just2 18</a:t>
            </a:r>
          </a:p>
          <a:p>
            <a:pPr marL="0" indent="0">
              <a:buNone/>
            </a:pPr>
            <a:r>
              <a:rPr lang="en-US" dirty="0"/>
              <a:t>Just2 18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 err="1"/>
              <a:t>fmap</a:t>
            </a:r>
            <a:r>
              <a:rPr lang="en-US" dirty="0"/>
              <a:t> (+3) Just 18</a:t>
            </a:r>
          </a:p>
          <a:p>
            <a:pPr marL="0" indent="0">
              <a:buNone/>
            </a:pPr>
            <a:r>
              <a:rPr lang="en-US" dirty="0"/>
              <a:t> Just 21</a:t>
            </a:r>
          </a:p>
          <a:p>
            <a:pPr marL="0" indent="0">
              <a:buNone/>
            </a:pPr>
            <a:r>
              <a:rPr lang="en-US" dirty="0"/>
              <a:t>                        already defined in system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0E87541-B22E-4F8A-FC92-4DD22B9AFA1A}"/>
              </a:ext>
            </a:extLst>
          </p:cNvPr>
          <p:cNvSpPr txBox="1">
            <a:spLocks/>
          </p:cNvSpPr>
          <p:nvPr/>
        </p:nvSpPr>
        <p:spPr>
          <a:xfrm>
            <a:off x="6096000" y="2296390"/>
            <a:ext cx="4998720" cy="371994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 (+3) Just2 18</a:t>
            </a:r>
          </a:p>
          <a:p>
            <a:pPr marL="0" indent="0">
              <a:buNone/>
            </a:pPr>
            <a:r>
              <a:rPr lang="en-US" dirty="0"/>
              <a:t>Error</a:t>
            </a:r>
          </a:p>
          <a:p>
            <a:pPr marL="0" indent="0">
              <a:buNone/>
            </a:pPr>
            <a:r>
              <a:rPr lang="en-US" dirty="0"/>
              <a:t>                       because of Type difference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 err="1"/>
              <a:t>fmap</a:t>
            </a:r>
            <a:r>
              <a:rPr lang="en-US" dirty="0"/>
              <a:t> (+3) Just2 18</a:t>
            </a:r>
          </a:p>
          <a:p>
            <a:pPr marL="0" indent="0">
              <a:buNone/>
            </a:pPr>
            <a:r>
              <a:rPr lang="en-US" dirty="0"/>
              <a:t> Error</a:t>
            </a:r>
          </a:p>
          <a:p>
            <a:pPr marL="0" indent="0">
              <a:buNone/>
            </a:pPr>
            <a:r>
              <a:rPr lang="en-US" dirty="0"/>
              <a:t>                                  because it is customized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C543D204-337B-649F-6EE4-4F359DDE0696}"/>
              </a:ext>
            </a:extLst>
          </p:cNvPr>
          <p:cNvCxnSpPr>
            <a:cxnSpLocks/>
          </p:cNvCxnSpPr>
          <p:nvPr/>
        </p:nvCxnSpPr>
        <p:spPr>
          <a:xfrm rot="16200000" flipV="1">
            <a:off x="6764482" y="3158837"/>
            <a:ext cx="675409" cy="592282"/>
          </a:xfrm>
          <a:prstGeom prst="curvedConnector3">
            <a:avLst/>
          </a:prstGeom>
          <a:ln w="25400">
            <a:headEnd w="lg" len="lg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1B4FBA5D-C913-DCAD-6BC7-1BDD15C682C0}"/>
              </a:ext>
            </a:extLst>
          </p:cNvPr>
          <p:cNvCxnSpPr>
            <a:cxnSpLocks/>
          </p:cNvCxnSpPr>
          <p:nvPr/>
        </p:nvCxnSpPr>
        <p:spPr>
          <a:xfrm rot="10800000">
            <a:off x="7472219" y="4910860"/>
            <a:ext cx="819727" cy="596323"/>
          </a:xfrm>
          <a:prstGeom prst="curvedConnector3">
            <a:avLst/>
          </a:prstGeom>
          <a:ln w="25400">
            <a:headEnd w="lg" len="lg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AFE2E75-648C-795B-0F15-6ED12B000DE9}"/>
              </a:ext>
            </a:extLst>
          </p:cNvPr>
          <p:cNvCxnSpPr>
            <a:cxnSpLocks/>
          </p:cNvCxnSpPr>
          <p:nvPr/>
        </p:nvCxnSpPr>
        <p:spPr>
          <a:xfrm rot="16200000" flipV="1">
            <a:off x="2090017" y="5259244"/>
            <a:ext cx="696770" cy="1"/>
          </a:xfrm>
          <a:prstGeom prst="curvedConnector3">
            <a:avLst/>
          </a:prstGeom>
          <a:ln w="25400">
            <a:headEnd w="lg" len="lg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E8B7AA0-8932-67BD-6287-F64BE38E9986}"/>
              </a:ext>
            </a:extLst>
          </p:cNvPr>
          <p:cNvCxnSpPr>
            <a:stCxn id="4" idx="1"/>
            <a:endCxn id="5" idx="3"/>
          </p:cNvCxnSpPr>
          <p:nvPr/>
        </p:nvCxnSpPr>
        <p:spPr>
          <a:xfrm>
            <a:off x="1097280" y="4156363"/>
            <a:ext cx="9997440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CABF044-96F4-6E6E-C1C6-19C224DEAFC8}"/>
              </a:ext>
            </a:extLst>
          </p:cNvPr>
          <p:cNvCxnSpPr/>
          <p:nvPr/>
        </p:nvCxnSpPr>
        <p:spPr>
          <a:xfrm>
            <a:off x="5663045" y="2369127"/>
            <a:ext cx="0" cy="4083628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96608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29A5B-B02A-3087-A386-8EA86AD73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Functor (Cont.)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231B1-D1F2-AACD-29E6-EC1FA516F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-- class Functor f where</a:t>
            </a:r>
          </a:p>
          <a:p>
            <a:r>
              <a:rPr lang="en-US" dirty="0"/>
              <a:t>    -- </a:t>
            </a:r>
            <a:r>
              <a:rPr lang="en-US" dirty="0" err="1"/>
              <a:t>fmap</a:t>
            </a:r>
            <a:r>
              <a:rPr lang="en-US" dirty="0"/>
              <a:t> :: (a -&gt; b) -&gt; f a -&gt; f b</a:t>
            </a:r>
          </a:p>
          <a:p>
            <a:r>
              <a:rPr lang="en-US" dirty="0"/>
              <a:t>                                                                                                   already is in system</a:t>
            </a:r>
          </a:p>
          <a:p>
            <a:pPr marL="0" indent="0">
              <a:buNone/>
            </a:pPr>
            <a:r>
              <a:rPr lang="en-US" dirty="0"/>
              <a:t>data Maybe2 a = Just2 a | Nothing2             deriving (Show)  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   instance Functor Maybe2 where</a:t>
            </a:r>
          </a:p>
          <a:p>
            <a:r>
              <a:rPr lang="en-US" dirty="0"/>
              <a:t>    </a:t>
            </a:r>
            <a:r>
              <a:rPr lang="en-US" dirty="0" err="1"/>
              <a:t>fmap</a:t>
            </a:r>
            <a:r>
              <a:rPr lang="en-US" dirty="0"/>
              <a:t> </a:t>
            </a:r>
            <a:r>
              <a:rPr lang="en-US" dirty="0" err="1"/>
              <a:t>func</a:t>
            </a:r>
            <a:r>
              <a:rPr lang="en-US" dirty="0"/>
              <a:t> (Just2 a) = Just2 (</a:t>
            </a:r>
            <a:r>
              <a:rPr lang="en-US" dirty="0" err="1"/>
              <a:t>func</a:t>
            </a:r>
            <a:r>
              <a:rPr lang="en-US" dirty="0"/>
              <a:t> a)</a:t>
            </a:r>
          </a:p>
          <a:p>
            <a:r>
              <a:rPr lang="en-US" dirty="0"/>
              <a:t>    </a:t>
            </a:r>
            <a:r>
              <a:rPr lang="en-US" dirty="0" err="1"/>
              <a:t>fmap</a:t>
            </a:r>
            <a:r>
              <a:rPr lang="en-US" dirty="0"/>
              <a:t> _ Nothing2     = Nothing2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&gt; </a:t>
            </a:r>
            <a:r>
              <a:rPr lang="en-US" dirty="0" err="1"/>
              <a:t>fmap</a:t>
            </a:r>
            <a:r>
              <a:rPr lang="en-US" dirty="0"/>
              <a:t> (+3) Just2 18</a:t>
            </a:r>
          </a:p>
          <a:p>
            <a:r>
              <a:rPr lang="en-US" dirty="0"/>
              <a:t> 21</a:t>
            </a:r>
          </a:p>
        </p:txBody>
      </p:sp>
      <p:sp>
        <p:nvSpPr>
          <p:cNvPr id="4" name="Right Bracket 3">
            <a:extLst>
              <a:ext uri="{FF2B5EF4-FFF2-40B4-BE49-F238E27FC236}">
                <a16:creationId xmlns:a16="http://schemas.microsoft.com/office/drawing/2014/main" id="{A87308DB-DD37-F49F-A782-366375D4F0DD}"/>
              </a:ext>
            </a:extLst>
          </p:cNvPr>
          <p:cNvSpPr/>
          <p:nvPr/>
        </p:nvSpPr>
        <p:spPr>
          <a:xfrm>
            <a:off x="4561609" y="1845733"/>
            <a:ext cx="110490" cy="809143"/>
          </a:xfrm>
          <a:prstGeom prst="rightBracket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DC3AC240-34FA-90B4-A04A-E9781DED4D7A}"/>
              </a:ext>
            </a:extLst>
          </p:cNvPr>
          <p:cNvCxnSpPr>
            <a:cxnSpLocks/>
          </p:cNvCxnSpPr>
          <p:nvPr/>
        </p:nvCxnSpPr>
        <p:spPr>
          <a:xfrm>
            <a:off x="4800601" y="2218113"/>
            <a:ext cx="1652154" cy="618605"/>
          </a:xfrm>
          <a:prstGeom prst="curvedConnector3">
            <a:avLst/>
          </a:prstGeom>
          <a:ln w="25400">
            <a:headEnd w="lg" len="lg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08456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38EC2-6C3F-A4DF-5E7D-7844E5F6A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Functor (Tree)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27A52-88E9-1C43-6243-D0CC291F0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1000"/>
              </a:spcBef>
              <a:spcAft>
                <a:spcPts val="100"/>
              </a:spcAft>
            </a:pPr>
            <a:endParaRPr lang="en-US" dirty="0"/>
          </a:p>
          <a:p>
            <a:pPr>
              <a:spcBef>
                <a:spcPts val="1000"/>
              </a:spcBef>
              <a:spcAft>
                <a:spcPts val="100"/>
              </a:spcAft>
            </a:pPr>
            <a:r>
              <a:rPr lang="en-US" dirty="0"/>
              <a:t>                                                         </a:t>
            </a:r>
          </a:p>
          <a:p>
            <a:pPr marL="0" indent="0">
              <a:spcBef>
                <a:spcPts val="1000"/>
              </a:spcBef>
              <a:spcAft>
                <a:spcPts val="100"/>
              </a:spcAft>
              <a:buNone/>
            </a:pPr>
            <a:r>
              <a:rPr lang="en-US" dirty="0"/>
              <a:t>                                                                  4         </a:t>
            </a:r>
          </a:p>
          <a:p>
            <a:pPr>
              <a:spcBef>
                <a:spcPts val="1000"/>
              </a:spcBef>
              <a:spcAft>
                <a:spcPts val="100"/>
              </a:spcAft>
            </a:pPr>
            <a:endParaRPr lang="en-US" dirty="0"/>
          </a:p>
          <a:p>
            <a:pPr>
              <a:spcBef>
                <a:spcPts val="1000"/>
              </a:spcBef>
              <a:spcAft>
                <a:spcPts val="100"/>
              </a:spcAft>
            </a:pPr>
            <a:r>
              <a:rPr lang="en-US" dirty="0"/>
              <a:t>                                                                    5              8</a:t>
            </a:r>
          </a:p>
          <a:p>
            <a:r>
              <a:rPr lang="en-US" dirty="0"/>
              <a:t>Add three to each leaf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                                                                    7</a:t>
            </a:r>
          </a:p>
          <a:p>
            <a:endParaRPr lang="en-US" dirty="0"/>
          </a:p>
          <a:p>
            <a:r>
              <a:rPr lang="en-US" dirty="0"/>
              <a:t>                                                                            8           11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1AB8DAA-F475-1AB9-B22D-AD00E242CD62}"/>
              </a:ext>
            </a:extLst>
          </p:cNvPr>
          <p:cNvCxnSpPr/>
          <p:nvPr/>
        </p:nvCxnSpPr>
        <p:spPr>
          <a:xfrm>
            <a:off x="5273040" y="1910080"/>
            <a:ext cx="0" cy="25400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48EF553-33E7-2B16-D448-2CBD6B69E80B}"/>
              </a:ext>
            </a:extLst>
          </p:cNvPr>
          <p:cNvCxnSpPr>
            <a:cxnSpLocks/>
          </p:cNvCxnSpPr>
          <p:nvPr/>
        </p:nvCxnSpPr>
        <p:spPr>
          <a:xfrm flipH="1">
            <a:off x="4991100" y="2164080"/>
            <a:ext cx="281939" cy="50673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308847E-CB17-6465-9A5B-DED30497FAE3}"/>
              </a:ext>
            </a:extLst>
          </p:cNvPr>
          <p:cNvCxnSpPr>
            <a:cxnSpLocks/>
          </p:cNvCxnSpPr>
          <p:nvPr/>
        </p:nvCxnSpPr>
        <p:spPr>
          <a:xfrm>
            <a:off x="5273040" y="2164080"/>
            <a:ext cx="762000" cy="1236027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0C6D98-8A9E-21ED-D362-BE4C4D23636A}"/>
              </a:ext>
            </a:extLst>
          </p:cNvPr>
          <p:cNvCxnSpPr>
            <a:cxnSpLocks/>
          </p:cNvCxnSpPr>
          <p:nvPr/>
        </p:nvCxnSpPr>
        <p:spPr>
          <a:xfrm flipH="1">
            <a:off x="5132069" y="2630381"/>
            <a:ext cx="426721" cy="769726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80EAF29-284E-B07D-320A-3E1B4B83F087}"/>
              </a:ext>
            </a:extLst>
          </p:cNvPr>
          <p:cNvCxnSpPr/>
          <p:nvPr/>
        </p:nvCxnSpPr>
        <p:spPr>
          <a:xfrm>
            <a:off x="5718809" y="3988437"/>
            <a:ext cx="0" cy="25400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4946B90-E8C9-7F2B-D7BC-05E75593F747}"/>
              </a:ext>
            </a:extLst>
          </p:cNvPr>
          <p:cNvCxnSpPr>
            <a:cxnSpLocks/>
          </p:cNvCxnSpPr>
          <p:nvPr/>
        </p:nvCxnSpPr>
        <p:spPr>
          <a:xfrm flipH="1">
            <a:off x="5436869" y="4242437"/>
            <a:ext cx="281939" cy="50673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225B9B9-A9A9-4ACA-B709-D7FE71B71D43}"/>
              </a:ext>
            </a:extLst>
          </p:cNvPr>
          <p:cNvCxnSpPr>
            <a:cxnSpLocks/>
          </p:cNvCxnSpPr>
          <p:nvPr/>
        </p:nvCxnSpPr>
        <p:spPr>
          <a:xfrm>
            <a:off x="5718809" y="4242437"/>
            <a:ext cx="762000" cy="1236027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AC41886-BE8F-7C39-A932-80E8F3B783CC}"/>
              </a:ext>
            </a:extLst>
          </p:cNvPr>
          <p:cNvCxnSpPr>
            <a:cxnSpLocks/>
          </p:cNvCxnSpPr>
          <p:nvPr/>
        </p:nvCxnSpPr>
        <p:spPr>
          <a:xfrm flipH="1">
            <a:off x="5577838" y="4708738"/>
            <a:ext cx="426721" cy="769726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98247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EFE9C-947F-E284-10B8-1115117B6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Tree Code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25594-BF50-E6F1-F47D-E9BBC02D0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Tree a = Leaf a | Branch (Tree a) (Tree a) deriving (Show)</a:t>
            </a:r>
          </a:p>
          <a:p>
            <a:br>
              <a:rPr lang="en-US" dirty="0"/>
            </a:br>
            <a:r>
              <a:rPr lang="en-US" dirty="0"/>
              <a:t>instance Functor Tree where</a:t>
            </a:r>
          </a:p>
          <a:p>
            <a:r>
              <a:rPr lang="en-US" dirty="0"/>
              <a:t>  </a:t>
            </a:r>
            <a:r>
              <a:rPr lang="en-US" dirty="0" err="1"/>
              <a:t>fmap</a:t>
            </a:r>
            <a:r>
              <a:rPr lang="en-US" dirty="0"/>
              <a:t> </a:t>
            </a:r>
            <a:r>
              <a:rPr lang="en-US" dirty="0" err="1"/>
              <a:t>func</a:t>
            </a:r>
            <a:r>
              <a:rPr lang="en-US" dirty="0"/>
              <a:t> (Leaf a) = Leaf (</a:t>
            </a:r>
            <a:r>
              <a:rPr lang="en-US" dirty="0" err="1"/>
              <a:t>func</a:t>
            </a:r>
            <a:r>
              <a:rPr lang="en-US" dirty="0"/>
              <a:t> a)</a:t>
            </a:r>
          </a:p>
          <a:p>
            <a:r>
              <a:rPr lang="en-US" dirty="0"/>
              <a:t>  </a:t>
            </a:r>
            <a:r>
              <a:rPr lang="en-US" dirty="0" err="1"/>
              <a:t>fmap</a:t>
            </a:r>
            <a:r>
              <a:rPr lang="en-US" dirty="0"/>
              <a:t> </a:t>
            </a:r>
            <a:r>
              <a:rPr lang="en-US" dirty="0" err="1"/>
              <a:t>func</a:t>
            </a:r>
            <a:r>
              <a:rPr lang="en-US" dirty="0"/>
              <a:t> (Branch l r) = Branch (</a:t>
            </a:r>
            <a:r>
              <a:rPr lang="en-US" dirty="0" err="1"/>
              <a:t>fmap</a:t>
            </a:r>
            <a:r>
              <a:rPr lang="en-US" dirty="0"/>
              <a:t> </a:t>
            </a:r>
            <a:r>
              <a:rPr lang="en-US" dirty="0" err="1"/>
              <a:t>func</a:t>
            </a:r>
            <a:r>
              <a:rPr lang="en-US" dirty="0"/>
              <a:t> l) (</a:t>
            </a:r>
            <a:r>
              <a:rPr lang="en-US" dirty="0" err="1"/>
              <a:t>fmap</a:t>
            </a:r>
            <a:r>
              <a:rPr lang="en-US" dirty="0"/>
              <a:t> </a:t>
            </a:r>
            <a:r>
              <a:rPr lang="en-US" dirty="0" err="1"/>
              <a:t>func</a:t>
            </a:r>
            <a:r>
              <a:rPr lang="en-US" dirty="0"/>
              <a:t> r)</a:t>
            </a:r>
          </a:p>
          <a:p>
            <a:endParaRPr lang="en-US" dirty="0"/>
          </a:p>
          <a:p>
            <a:r>
              <a:rPr lang="en-US" dirty="0"/>
              <a:t>x = Branch (Leaf 4) (Branch (Leaf 5) (Leaf 8))</a:t>
            </a:r>
          </a:p>
          <a:p>
            <a:r>
              <a:rPr lang="en-US" dirty="0"/>
              <a:t>&gt; </a:t>
            </a:r>
            <a:r>
              <a:rPr lang="en-US" dirty="0" err="1"/>
              <a:t>fmap</a:t>
            </a:r>
            <a:r>
              <a:rPr lang="en-US" dirty="0"/>
              <a:t> (+ 3) x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8780951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89A6B-9823-C3F0-883F-9372BA4B9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Functor Applicative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1A6EF-58B4-E724-FECD-D6940C64D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ClrTx/>
              <a:buSzTx/>
              <a:buFont typeface="Courier New" panose="02070309020205020404" pitchFamily="49" charset="0"/>
              <a:buChar char="o"/>
            </a:pPr>
            <a:r>
              <a:rPr lang="en-US" altLang="en-PK" sz="2000" dirty="0"/>
              <a:t>  </a:t>
            </a:r>
            <a:r>
              <a:rPr lang="en-PK" altLang="en-PK" sz="2000" dirty="0" err="1"/>
              <a:t>Applicatives</a:t>
            </a:r>
            <a:r>
              <a:rPr lang="en-PK" altLang="en-PK" sz="2000" dirty="0"/>
              <a:t> extend the concept of functors by allowing the application of a wrapped function to a wrapped value. </a:t>
            </a:r>
            <a:endParaRPr lang="en-US" altLang="en-PK" sz="2000" dirty="0"/>
          </a:p>
          <a:p>
            <a:pPr>
              <a:lnSpc>
                <a:spcPct val="100000"/>
              </a:lnSpc>
              <a:buClrTx/>
              <a:buSzTx/>
              <a:buFont typeface="Courier New" panose="02070309020205020404" pitchFamily="49" charset="0"/>
              <a:buChar char="o"/>
            </a:pPr>
            <a:r>
              <a:rPr lang="en-US" altLang="en-PK" sz="2000" dirty="0"/>
              <a:t>  </a:t>
            </a:r>
            <a:r>
              <a:rPr lang="en-PK" altLang="en-PK" sz="2000" dirty="0"/>
              <a:t>This is done using the &lt;*&gt; operator </a:t>
            </a:r>
            <a:endParaRPr lang="en-US" altLang="en-PK" sz="2000" dirty="0"/>
          </a:p>
          <a:p>
            <a:pPr marL="0" marR="0" lvl="0" indent="0" fontAlgn="base">
              <a:lnSpc>
                <a:spcPct val="100000"/>
              </a:lnSpc>
              <a:buClrTx/>
              <a:buSzTx/>
              <a:buNone/>
              <a:tabLst/>
            </a:pPr>
            <a:endParaRPr lang="en-US" altLang="en-PK" dirty="0"/>
          </a:p>
          <a:p>
            <a:pPr marL="0" indent="0">
              <a:lnSpc>
                <a:spcPct val="100000"/>
              </a:lnSpc>
              <a:buClrTx/>
              <a:buSzTx/>
              <a:buNone/>
            </a:pPr>
            <a:r>
              <a:rPr lang="en-US" dirty="0"/>
              <a:t>--Class Functor T =&gt; applicative T where</a:t>
            </a:r>
          </a:p>
          <a:p>
            <a:pPr marL="0" indent="0">
              <a:lnSpc>
                <a:spcPct val="100000"/>
              </a:lnSpc>
              <a:buClrTx/>
              <a:buSzTx/>
              <a:buNone/>
            </a:pPr>
            <a:r>
              <a:rPr lang="en-US" dirty="0"/>
              <a:t>    --pure :: a -&gt; fa</a:t>
            </a:r>
          </a:p>
          <a:p>
            <a:pPr marL="0" indent="0">
              <a:lnSpc>
                <a:spcPct val="100000"/>
              </a:lnSpc>
              <a:buClrTx/>
              <a:buSzTx/>
              <a:buNone/>
            </a:pPr>
            <a:r>
              <a:rPr lang="en-US" dirty="0"/>
              <a:t>    --(&lt;*&gt;) :: f(a-&gt;b) -&gt; f a -&gt; f b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PK" sz="9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PK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         already provided in environment</a:t>
            </a:r>
            <a:endParaRPr lang="en-PK" dirty="0"/>
          </a:p>
        </p:txBody>
      </p:sp>
      <p:sp>
        <p:nvSpPr>
          <p:cNvPr id="4" name="Right Bracket 3">
            <a:extLst>
              <a:ext uri="{FF2B5EF4-FFF2-40B4-BE49-F238E27FC236}">
                <a16:creationId xmlns:a16="http://schemas.microsoft.com/office/drawing/2014/main" id="{EAD0114C-3D1A-79EA-9167-5BE8F68BF75E}"/>
              </a:ext>
            </a:extLst>
          </p:cNvPr>
          <p:cNvSpPr/>
          <p:nvPr/>
        </p:nvSpPr>
        <p:spPr>
          <a:xfrm>
            <a:off x="5557520" y="3705013"/>
            <a:ext cx="196850" cy="1224665"/>
          </a:xfrm>
          <a:prstGeom prst="rightBracket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AF15F753-6BBD-CCE7-451F-7E37D0F21AD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10596" y="4469476"/>
            <a:ext cx="1073728" cy="1021080"/>
          </a:xfrm>
          <a:prstGeom prst="curvedConnector3">
            <a:avLst/>
          </a:prstGeom>
          <a:ln w="25400">
            <a:headEnd w="lg" len="lg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00578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4DFB0-53D8-ED3E-25C6-87AF6E4DC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Functor Applicative (Cont.)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7F71E-3F5C-FDA5-BA1B-B81BE89E7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100" dirty="0"/>
              <a:t>data Maybe2 a = Just2 a | Nothing2 deriving (Show)</a:t>
            </a:r>
          </a:p>
          <a:p>
            <a:r>
              <a:rPr lang="en-US" sz="2100" dirty="0"/>
              <a:t>instance Functor Maybe2 where</a:t>
            </a:r>
          </a:p>
          <a:p>
            <a:r>
              <a:rPr lang="en-US" sz="2100" dirty="0"/>
              <a:t>    </a:t>
            </a:r>
            <a:r>
              <a:rPr lang="en-US" sz="2100" dirty="0" err="1"/>
              <a:t>fmap</a:t>
            </a:r>
            <a:r>
              <a:rPr lang="en-US" sz="2100" dirty="0"/>
              <a:t> f (Just2 a) = Just2 (f a)</a:t>
            </a:r>
          </a:p>
          <a:p>
            <a:r>
              <a:rPr lang="en-US" sz="2100" dirty="0"/>
              <a:t>    </a:t>
            </a:r>
            <a:r>
              <a:rPr lang="en-US" sz="2100" dirty="0" err="1"/>
              <a:t>fmap</a:t>
            </a:r>
            <a:r>
              <a:rPr lang="en-US" sz="2100" dirty="0"/>
              <a:t> f Nothing2 = Nothing2</a:t>
            </a:r>
          </a:p>
          <a:p>
            <a:r>
              <a:rPr lang="en-US" sz="2100" dirty="0"/>
              <a:t>instance Applicative Maybe2 where</a:t>
            </a:r>
          </a:p>
          <a:p>
            <a:r>
              <a:rPr lang="en-US" sz="2100" dirty="0"/>
              <a:t>    pure = Just2                                                            --pure a = Just2 a</a:t>
            </a:r>
          </a:p>
          <a:p>
            <a:r>
              <a:rPr lang="en-US" sz="2100" dirty="0"/>
              <a:t>    Just2 f &lt;*&gt; Just2 j = Just2 (f j)                                       </a:t>
            </a:r>
            <a:r>
              <a:rPr lang="en-US" sz="2100" b="1" dirty="0">
                <a:solidFill>
                  <a:srgbClr val="C00000"/>
                </a:solidFill>
              </a:rPr>
              <a:t>OR</a:t>
            </a:r>
          </a:p>
          <a:p>
            <a:r>
              <a:rPr lang="en-US" sz="2100" dirty="0"/>
              <a:t>                                                                                --Just2 f &lt;*&gt; j = </a:t>
            </a:r>
            <a:r>
              <a:rPr lang="en-US" sz="2100" dirty="0" err="1"/>
              <a:t>fmap</a:t>
            </a:r>
            <a:r>
              <a:rPr lang="en-US" sz="2100" dirty="0"/>
              <a:t> (f j)</a:t>
            </a:r>
          </a:p>
          <a:p>
            <a:r>
              <a:rPr lang="en-US" sz="2100" dirty="0"/>
              <a:t>    Nothing2 &lt;*&gt; j = Nothing2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22323237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6BD32-913C-F5CD-671E-18ECF6EC5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Examples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7727E-B7A4-50EE-556A-328BB0AC0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Example 1 :</a:t>
            </a:r>
          </a:p>
          <a:p>
            <a:r>
              <a:rPr lang="en-US" dirty="0"/>
              <a:t>&gt; Nothing2 (+2) Just2 3</a:t>
            </a:r>
          </a:p>
          <a:p>
            <a:r>
              <a:rPr lang="en-US" dirty="0"/>
              <a:t>Nothing2</a:t>
            </a:r>
          </a:p>
          <a:p>
            <a:r>
              <a:rPr lang="en-US" b="1" dirty="0">
                <a:solidFill>
                  <a:srgbClr val="C00000"/>
                </a:solidFill>
              </a:rPr>
              <a:t>Example 2 :</a:t>
            </a:r>
          </a:p>
          <a:p>
            <a:r>
              <a:rPr lang="en-US" dirty="0"/>
              <a:t>&gt; Just2 (+2) Just2 3</a:t>
            </a:r>
          </a:p>
          <a:p>
            <a:r>
              <a:rPr lang="en-US" dirty="0"/>
              <a:t>Just2 5</a:t>
            </a:r>
          </a:p>
          <a:p>
            <a:r>
              <a:rPr lang="en-US" b="1" dirty="0">
                <a:solidFill>
                  <a:srgbClr val="C00000"/>
                </a:solidFill>
              </a:rPr>
              <a:t>Example 3 :</a:t>
            </a:r>
          </a:p>
          <a:p>
            <a:r>
              <a:rPr lang="en-US" dirty="0"/>
              <a:t>&gt; [(+2)(+3)) &lt;*&gt; [1,2,3]</a:t>
            </a:r>
          </a:p>
          <a:p>
            <a:r>
              <a:rPr lang="en-US" dirty="0"/>
              <a:t>[3,4,5,4,5,6]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8628994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191</TotalTime>
  <Words>699</Words>
  <Application>Microsoft Office PowerPoint</Application>
  <PresentationFormat>Widescreen</PresentationFormat>
  <Paragraphs>109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Courier New</vt:lpstr>
      <vt:lpstr>Retrospect</vt:lpstr>
      <vt:lpstr>Formal Methods</vt:lpstr>
      <vt:lpstr>Functor</vt:lpstr>
      <vt:lpstr>Functor (Cont.)</vt:lpstr>
      <vt:lpstr>Functor (Cont.)</vt:lpstr>
      <vt:lpstr>Functor (Tree)</vt:lpstr>
      <vt:lpstr>Tree Code</vt:lpstr>
      <vt:lpstr>Functor Applicative</vt:lpstr>
      <vt:lpstr>Functor Applicative (Cont.)</vt:lpstr>
      <vt:lpstr>Examples</vt:lpstr>
      <vt:lpstr>Tree</vt:lpstr>
      <vt:lpstr>Tree (Cont.)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Methods</dc:title>
  <dc:creator>Ayesha Saeed</dc:creator>
  <cp:lastModifiedBy>Ayesha Saeed</cp:lastModifiedBy>
  <cp:revision>1</cp:revision>
  <dcterms:created xsi:type="dcterms:W3CDTF">2024-05-04T06:15:55Z</dcterms:created>
  <dcterms:modified xsi:type="dcterms:W3CDTF">2024-05-04T09:27:28Z</dcterms:modified>
</cp:coreProperties>
</file>