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557" autoAdjust="0"/>
  </p:normalViewPr>
  <p:slideViewPr>
    <p:cSldViewPr snapToGrid="0">
      <p:cViewPr>
        <p:scale>
          <a:sx n="66" d="100"/>
          <a:sy n="66" d="100"/>
        </p:scale>
        <p:origin x="708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485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63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998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5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437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96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517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770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430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954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345969-C7B4-4C7A-A3D0-D5E074494E4E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8270A6-CDC7-44D8-A1F2-26023D22AA4F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kell.org/ghcu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00C5-14FD-E908-B01E-772E602E0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FB558-25A7-2B29-5C6B-68019EB5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2731" y="4455620"/>
            <a:ext cx="45719" cy="1143000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689815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A0EE-7B8B-9B24-DC8E-5E45A189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6C62-482F-6447-5B8D-1813A15E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9595"/>
          </a:xfrm>
        </p:spPr>
        <p:txBody>
          <a:bodyPr>
            <a:normAutofit/>
          </a:bodyPr>
          <a:lstStyle/>
          <a:p>
            <a:r>
              <a:rPr lang="en-US" sz="2400" dirty="0" err="1"/>
              <a:t>qsort</a:t>
            </a:r>
            <a:r>
              <a:rPr lang="en-US" sz="2400" dirty="0"/>
              <a:t>[] = []</a:t>
            </a:r>
          </a:p>
          <a:p>
            <a:r>
              <a:rPr lang="en-US" sz="2400" dirty="0" err="1"/>
              <a:t>qsort</a:t>
            </a:r>
            <a:r>
              <a:rPr lang="en-US" sz="2400" dirty="0"/>
              <a:t>(</a:t>
            </a:r>
            <a:r>
              <a:rPr lang="en-US" sz="2400" dirty="0" err="1"/>
              <a:t>element:remlist</a:t>
            </a:r>
            <a:r>
              <a:rPr lang="en-US" sz="2400" dirty="0"/>
              <a:t>) = </a:t>
            </a:r>
            <a:r>
              <a:rPr lang="en-US" sz="2400" dirty="0" err="1"/>
              <a:t>qsort</a:t>
            </a:r>
            <a:r>
              <a:rPr lang="en-US" sz="2400" dirty="0"/>
              <a:t> </a:t>
            </a:r>
            <a:r>
              <a:rPr lang="en-US" sz="2400" dirty="0" err="1"/>
              <a:t>smelement</a:t>
            </a:r>
            <a:r>
              <a:rPr lang="en-US" sz="2400" dirty="0"/>
              <a:t> ++ [element] ++ </a:t>
            </a:r>
            <a:r>
              <a:rPr lang="en-US" sz="2400" dirty="0" err="1"/>
              <a:t>qsort</a:t>
            </a:r>
            <a:r>
              <a:rPr lang="en-US" sz="2400" dirty="0"/>
              <a:t> </a:t>
            </a:r>
            <a:r>
              <a:rPr lang="en-US" sz="2400" dirty="0" err="1"/>
              <a:t>laelement</a:t>
            </a:r>
            <a:r>
              <a:rPr lang="en-US" sz="2400" dirty="0"/>
              <a:t>                        </a:t>
            </a:r>
          </a:p>
          <a:p>
            <a:r>
              <a:rPr lang="en-US" sz="2400" dirty="0"/>
              <a:t>                                             where                         </a:t>
            </a:r>
          </a:p>
          <a:p>
            <a:r>
              <a:rPr lang="en-US" sz="2400" dirty="0"/>
              <a:t>                                             </a:t>
            </a:r>
            <a:r>
              <a:rPr lang="en-US" sz="2400" dirty="0" err="1"/>
              <a:t>smelement</a:t>
            </a:r>
            <a:r>
              <a:rPr lang="en-US" sz="2400" dirty="0"/>
              <a:t> = [</a:t>
            </a:r>
            <a:r>
              <a:rPr lang="en-US" sz="2400" dirty="0" err="1"/>
              <a:t>a|a</a:t>
            </a:r>
            <a:r>
              <a:rPr lang="en-US" sz="2400" dirty="0"/>
              <a:t>&lt;-</a:t>
            </a:r>
            <a:r>
              <a:rPr lang="en-US" sz="2400" dirty="0" err="1"/>
              <a:t>remlist</a:t>
            </a:r>
            <a:r>
              <a:rPr lang="en-US" sz="2400" dirty="0"/>
              <a:t>, a&lt;=element]                          </a:t>
            </a:r>
          </a:p>
          <a:p>
            <a:r>
              <a:rPr lang="en-US" sz="2400" dirty="0"/>
              <a:t>                                             </a:t>
            </a:r>
            <a:r>
              <a:rPr lang="en-US" sz="2400" dirty="0" err="1"/>
              <a:t>laelement</a:t>
            </a:r>
            <a:r>
              <a:rPr lang="en-US" sz="2400" dirty="0"/>
              <a:t> = [</a:t>
            </a:r>
            <a:r>
              <a:rPr lang="en-US" sz="2400" dirty="0" err="1"/>
              <a:t>a|a</a:t>
            </a:r>
            <a:r>
              <a:rPr lang="en-US" sz="2400" dirty="0"/>
              <a:t>&lt;-</a:t>
            </a:r>
            <a:r>
              <a:rPr lang="en-US" sz="2400" dirty="0" err="1"/>
              <a:t>remlist</a:t>
            </a:r>
            <a:r>
              <a:rPr lang="en-US" sz="2400" dirty="0"/>
              <a:t>, a&gt;element]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6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65EE-C1B2-22F9-982A-D939BA97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A2F7-59B5-D91B-DD67-CD71CCFB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&gt; : type </a:t>
            </a:r>
            <a:r>
              <a:rPr lang="en-US" b="1" dirty="0" err="1"/>
              <a:t>qsort</a:t>
            </a:r>
            <a:r>
              <a:rPr lang="en-US" b="1" dirty="0"/>
              <a:t>                                                          </a:t>
            </a:r>
          </a:p>
          <a:p>
            <a:r>
              <a:rPr lang="en-US" dirty="0"/>
              <a:t>Ord a =&gt; [a] -&gt; [a]</a:t>
            </a:r>
          </a:p>
          <a:p>
            <a:r>
              <a:rPr lang="en-US" b="1" dirty="0"/>
              <a:t>&gt;</a:t>
            </a:r>
            <a:r>
              <a:rPr lang="en-US" b="1" dirty="0" err="1"/>
              <a:t>qsort</a:t>
            </a:r>
            <a:r>
              <a:rPr lang="en-US" b="1" dirty="0"/>
              <a:t> [4,6,9,-1]</a:t>
            </a:r>
          </a:p>
          <a:p>
            <a:r>
              <a:rPr lang="en-US" dirty="0"/>
              <a:t>[-1,4,6,9]</a:t>
            </a:r>
          </a:p>
          <a:p>
            <a:r>
              <a:rPr lang="en-US" b="1" dirty="0"/>
              <a:t>  &gt;</a:t>
            </a:r>
            <a:r>
              <a:rPr lang="en-US" b="1" dirty="0" err="1"/>
              <a:t>qsort</a:t>
            </a:r>
            <a:r>
              <a:rPr lang="en-US" b="1" dirty="0"/>
              <a:t> “formal methods</a:t>
            </a:r>
          </a:p>
          <a:p>
            <a:r>
              <a:rPr lang="en-US" dirty="0"/>
              <a:t>[ </a:t>
            </a:r>
            <a:r>
              <a:rPr lang="en-US" dirty="0" err="1"/>
              <a:t>adefhlmmoorst</a:t>
            </a:r>
            <a:r>
              <a:rPr lang="en-US" dirty="0"/>
              <a:t>]</a:t>
            </a:r>
            <a:endParaRPr lang="en-PK" dirty="0"/>
          </a:p>
          <a:p>
            <a:r>
              <a:rPr lang="en-US" b="1" dirty="0"/>
              <a:t>&gt;</a:t>
            </a:r>
            <a:r>
              <a:rPr lang="en-US" b="1" dirty="0" err="1"/>
              <a:t>qsort</a:t>
            </a:r>
            <a:r>
              <a:rPr lang="en-US" b="1" dirty="0"/>
              <a:t> [TRUE,FALSE, TRUE,FALSE,FALSE]</a:t>
            </a:r>
          </a:p>
          <a:p>
            <a:r>
              <a:rPr lang="en-US" dirty="0"/>
              <a:t>[FALSE, FALSE, FALSE, TRUE, TRUE]</a:t>
            </a:r>
          </a:p>
          <a:p>
            <a:r>
              <a:rPr lang="en-US" b="1" dirty="0"/>
              <a:t>&gt;</a:t>
            </a:r>
            <a:r>
              <a:rPr lang="en-US" b="1" dirty="0" err="1"/>
              <a:t>qsort</a:t>
            </a:r>
            <a:r>
              <a:rPr lang="en-US" b="1" dirty="0"/>
              <a:t> [</a:t>
            </a:r>
            <a:r>
              <a:rPr lang="en-US" b="1" dirty="0" err="1"/>
              <a:t>ads,ds,fgt</a:t>
            </a:r>
            <a:r>
              <a:rPr lang="en-US" b="1" dirty="0"/>
              <a:t>]      (</a:t>
            </a:r>
            <a:r>
              <a:rPr lang="en-US" dirty="0"/>
              <a:t>Error </a:t>
            </a:r>
            <a:r>
              <a:rPr lang="en-US" b="1" dirty="0"/>
              <a:t>)</a:t>
            </a:r>
          </a:p>
          <a:p>
            <a:r>
              <a:rPr lang="en-US" dirty="0"/>
              <a:t>['</a:t>
            </a:r>
            <a:r>
              <a:rPr lang="en-US" dirty="0" err="1"/>
              <a:t>a','t','g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638483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3473-A9D1-2077-5E0E-0F2F9818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 &amp; Haskell</a:t>
            </a:r>
            <a:endParaRPr lang="en-PK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2314-54CA-7AEF-FCEF-D40D4F484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Math</a:t>
            </a:r>
            <a:endParaRPr lang="en-PK" sz="2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1F885-3B19-2875-769A-E23559FA5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 (x)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 (x , y)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 (g (x))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 (x , g(y))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 (x) , g (y)</a:t>
            </a:r>
            <a:endParaRPr lang="en-PK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C5E55-CD49-0221-6FC2-1D97C4D44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Haskell</a:t>
            </a:r>
            <a:endParaRPr lang="en-PK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2F6764-493D-E227-2617-668AE18A6F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 f x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f x 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f ( g x 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f x ( g y 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f x * g y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244247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26B954-BF74-9065-FB19-0F8AD97D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PK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AC317F-B0CC-C76D-F142-696C9305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0757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1. </a:t>
            </a:r>
            <a:r>
              <a:rPr lang="en-US" sz="2400" b="1" dirty="0"/>
              <a:t>Head</a:t>
            </a:r>
            <a:r>
              <a:rPr lang="en-US" dirty="0"/>
              <a:t> : returns the first value</a:t>
            </a:r>
          </a:p>
          <a:p>
            <a:r>
              <a:rPr lang="en-US" b="1" dirty="0"/>
              <a:t>&gt; head [1..10]</a:t>
            </a:r>
          </a:p>
          <a:p>
            <a:r>
              <a:rPr lang="en-US" dirty="0"/>
              <a:t>1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2. </a:t>
            </a:r>
            <a:r>
              <a:rPr lang="en-US" sz="2400" b="1" dirty="0"/>
              <a:t>Tail</a:t>
            </a:r>
            <a:r>
              <a:rPr lang="en-US" dirty="0"/>
              <a:t> : returns all values except head</a:t>
            </a:r>
          </a:p>
          <a:p>
            <a:r>
              <a:rPr lang="en-US" b="1" dirty="0"/>
              <a:t>&gt; tail [1..5]</a:t>
            </a:r>
          </a:p>
          <a:p>
            <a:r>
              <a:rPr lang="en-US" dirty="0"/>
              <a:t>2,3,4,5</a:t>
            </a:r>
          </a:p>
          <a:p>
            <a:r>
              <a:rPr lang="en-US" sz="2600" b="1" dirty="0">
                <a:solidFill>
                  <a:srgbClr val="C00000"/>
                </a:solidFill>
              </a:rPr>
              <a:t>3. </a:t>
            </a:r>
            <a:r>
              <a:rPr lang="en-US" sz="2600" b="1" dirty="0"/>
              <a:t>Take</a:t>
            </a:r>
            <a:r>
              <a:rPr lang="en-US" dirty="0"/>
              <a:t> </a:t>
            </a:r>
          </a:p>
          <a:p>
            <a:r>
              <a:rPr lang="en-US" b="1" dirty="0"/>
              <a:t>&gt; take 2 [1..10]</a:t>
            </a:r>
          </a:p>
          <a:p>
            <a:r>
              <a:rPr lang="en-US" dirty="0"/>
              <a:t>1,2</a:t>
            </a:r>
            <a:endParaRPr lang="en-PK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ACBD2B5-8B69-0381-C19C-8356B6EC070C}"/>
              </a:ext>
            </a:extLst>
          </p:cNvPr>
          <p:cNvSpPr txBox="1">
            <a:spLocks/>
          </p:cNvSpPr>
          <p:nvPr/>
        </p:nvSpPr>
        <p:spPr>
          <a:xfrm>
            <a:off x="4956442" y="1845734"/>
            <a:ext cx="2820874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/>
              <a:t>&gt; [1..5] !! 2</a:t>
            </a:r>
          </a:p>
          <a:p>
            <a:r>
              <a:rPr lang="en-US" dirty="0"/>
              <a:t>3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5. </a:t>
            </a:r>
            <a:r>
              <a:rPr lang="en-US" sz="2400" b="1" dirty="0"/>
              <a:t>Drop</a:t>
            </a:r>
          </a:p>
          <a:p>
            <a:r>
              <a:rPr lang="en-US" b="1" dirty="0"/>
              <a:t>&gt; drop 3 [1..5]</a:t>
            </a:r>
          </a:p>
          <a:p>
            <a:r>
              <a:rPr lang="en-US" dirty="0"/>
              <a:t>4,5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6. </a:t>
            </a:r>
            <a:r>
              <a:rPr lang="en-US" sz="2400" b="1" dirty="0"/>
              <a:t>Length</a:t>
            </a:r>
          </a:p>
          <a:p>
            <a:r>
              <a:rPr lang="en-US" b="1" dirty="0"/>
              <a:t>&gt; length [1..10]</a:t>
            </a:r>
          </a:p>
          <a:p>
            <a:r>
              <a:rPr lang="en-US" dirty="0"/>
              <a:t>10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48B7D173-45EF-FEE6-5498-388729DF9CDD}"/>
              </a:ext>
            </a:extLst>
          </p:cNvPr>
          <p:cNvSpPr txBox="1">
            <a:spLocks/>
          </p:cNvSpPr>
          <p:nvPr/>
        </p:nvSpPr>
        <p:spPr>
          <a:xfrm>
            <a:off x="7945449" y="1845734"/>
            <a:ext cx="2820874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7. </a:t>
            </a:r>
            <a:r>
              <a:rPr lang="en-US" sz="2400" b="1" dirty="0"/>
              <a:t>Sum</a:t>
            </a:r>
          </a:p>
          <a:p>
            <a:r>
              <a:rPr lang="en-US" b="1" dirty="0"/>
              <a:t>&gt; sum [1..10]</a:t>
            </a:r>
          </a:p>
          <a:p>
            <a:r>
              <a:rPr lang="en-US" dirty="0"/>
              <a:t>55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8. </a:t>
            </a:r>
            <a:r>
              <a:rPr lang="en-US" sz="2400" b="1" dirty="0"/>
              <a:t>Product</a:t>
            </a:r>
          </a:p>
          <a:p>
            <a:r>
              <a:rPr lang="en-US" b="1" dirty="0"/>
              <a:t>&gt; product [1..4]</a:t>
            </a:r>
          </a:p>
          <a:p>
            <a:r>
              <a:rPr lang="en-US" dirty="0"/>
              <a:t>24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9. </a:t>
            </a:r>
            <a:r>
              <a:rPr lang="en-US" sz="2400" b="1" dirty="0"/>
              <a:t>Reverse</a:t>
            </a:r>
          </a:p>
          <a:p>
            <a:r>
              <a:rPr lang="en-US" b="1" dirty="0"/>
              <a:t>&gt; reverse [1..5]</a:t>
            </a:r>
          </a:p>
          <a:p>
            <a:r>
              <a:rPr lang="en-US" dirty="0"/>
              <a:t>5,4,3,2,1</a:t>
            </a:r>
          </a:p>
        </p:txBody>
      </p:sp>
    </p:spTree>
    <p:extLst>
      <p:ext uri="{BB962C8B-B14F-4D97-AF65-F5344CB8AC3E}">
        <p14:creationId xmlns:p14="http://schemas.microsoft.com/office/powerpoint/2010/main" val="34753378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1065-6747-484E-1462-4896A99D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BBCD-A9F4-0FF8-80B4-064626CE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double  x = x + x</a:t>
            </a:r>
          </a:p>
          <a:p>
            <a:r>
              <a:rPr lang="en-US" sz="2400" dirty="0"/>
              <a:t>quadruple x = double ( double x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&gt; take ( double x ) [ 1..100]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950184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4DC3-5B25-72F1-0B2E-65493AC7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Factorial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F25A-74CD-E686-E19A-F0F8C045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Factorial n = product [1..n]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Average ns = Sum ns `div` length ns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45598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4A62-7FD6-AF4F-84CC-024B7EC9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Prefix &amp; Infix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F3B5-9AEF-F149-9633-B0F0BBB2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Haskell works on Prefix as well as Infix</a:t>
            </a:r>
          </a:p>
          <a:p>
            <a:r>
              <a:rPr lang="en-US" sz="2400" b="1" dirty="0"/>
              <a:t>Example :</a:t>
            </a:r>
          </a:p>
          <a:p>
            <a:r>
              <a:rPr lang="en-US" sz="2400" dirty="0"/>
              <a:t>&gt; div 9 3  ( Prefix 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 9 `div` 3  ( Infix )</a:t>
            </a:r>
          </a:p>
          <a:p>
            <a:r>
              <a:rPr lang="en-US" sz="2400" dirty="0"/>
              <a:t>3</a:t>
            </a:r>
          </a:p>
          <a:p>
            <a:endParaRPr lang="en-US" sz="2400" dirty="0"/>
          </a:p>
          <a:p>
            <a:r>
              <a:rPr lang="en-US" sz="2400" dirty="0"/>
              <a:t>&gt; div (sum ns)( length ns )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09449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54DA-A6B3-7BD5-AC02-E1F9BDEF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C3FF-2C67-B929-DACD-DDFE90DA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N = a ‘div’ length  x</a:t>
            </a:r>
          </a:p>
          <a:p>
            <a:r>
              <a:rPr lang="en-US" sz="2400" dirty="0"/>
              <a:t>      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    a=10</a:t>
            </a:r>
          </a:p>
          <a:p>
            <a:r>
              <a:rPr lang="en-US" sz="2400" dirty="0"/>
              <a:t>           x=[1,2,3]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Wrong Code</a:t>
            </a:r>
          </a:p>
          <a:p>
            <a:r>
              <a:rPr lang="en-US" dirty="0"/>
              <a:t>n = div a (length x)</a:t>
            </a:r>
          </a:p>
          <a:p>
            <a:r>
              <a:rPr lang="en-US" dirty="0"/>
              <a:t>  where </a:t>
            </a:r>
          </a:p>
          <a:p>
            <a:r>
              <a:rPr lang="en-US" dirty="0"/>
              <a:t>    a = 10</a:t>
            </a:r>
          </a:p>
          <a:p>
            <a:r>
              <a:rPr lang="en-US" dirty="0"/>
              <a:t>    x = [1, 2, 3]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AE478-3C74-C47A-8AC8-22B35F600532}"/>
              </a:ext>
            </a:extLst>
          </p:cNvPr>
          <p:cNvSpPr txBox="1">
            <a:spLocks/>
          </p:cNvSpPr>
          <p:nvPr/>
        </p:nvSpPr>
        <p:spPr>
          <a:xfrm>
            <a:off x="61264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Mistakes</a:t>
            </a:r>
            <a:r>
              <a:rPr lang="en-US" sz="2400" b="1" dirty="0"/>
              <a:t>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Functions should be in lower case. It should be n instead of N.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Instead of ‘  ’ these should be used ` `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Spaces should be correct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275687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426A-0C80-34AA-DD88-F6EB605C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Correct Code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0961-F8C9-6F81-E166-17899733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n = a `div` length x</a:t>
            </a:r>
          </a:p>
          <a:p>
            <a:r>
              <a:rPr lang="en-US" sz="2800" dirty="0"/>
              <a:t>    where</a:t>
            </a:r>
          </a:p>
          <a:p>
            <a:r>
              <a:rPr lang="en-US" sz="2800" dirty="0"/>
              <a:t>          a = 10</a:t>
            </a:r>
          </a:p>
          <a:p>
            <a:r>
              <a:rPr lang="en-US" sz="2800" dirty="0"/>
              <a:t>          x = [1,2,3]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684292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4B0-03C2-1A2D-AB96-E6C5247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69AA-3C8B-93A2-9983-FEF014DC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 Init</a:t>
            </a:r>
            <a:r>
              <a:rPr lang="en-US" dirty="0"/>
              <a:t> : returns the list without the last element</a:t>
            </a:r>
          </a:p>
          <a:p>
            <a:r>
              <a:rPr lang="en-US" b="1" dirty="0"/>
              <a:t>Example</a:t>
            </a:r>
            <a:r>
              <a:rPr lang="en-US" dirty="0"/>
              <a:t> :</a:t>
            </a:r>
          </a:p>
          <a:p>
            <a:r>
              <a:rPr lang="en-US" dirty="0"/>
              <a:t>&gt; </a:t>
            </a:r>
            <a:r>
              <a:rPr lang="en-US" dirty="0" err="1"/>
              <a:t>init</a:t>
            </a:r>
            <a:r>
              <a:rPr lang="en-US" dirty="0"/>
              <a:t> [1..5]</a:t>
            </a:r>
          </a:p>
          <a:p>
            <a:r>
              <a:rPr lang="en-US" dirty="0"/>
              <a:t>[1,2,3,4]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 Last</a:t>
            </a:r>
            <a:r>
              <a:rPr lang="en-US" dirty="0"/>
              <a:t> : returns the last element of the list</a:t>
            </a:r>
          </a:p>
          <a:p>
            <a:r>
              <a:rPr lang="en-US" b="1" dirty="0"/>
              <a:t>Example</a:t>
            </a:r>
            <a:r>
              <a:rPr lang="en-US" dirty="0"/>
              <a:t> :</a:t>
            </a:r>
          </a:p>
          <a:p>
            <a:r>
              <a:rPr lang="en-US" dirty="0"/>
              <a:t>&gt; last [1..5]</a:t>
            </a:r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7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DAF7-F32A-BCE0-E9F3-B6BE6E0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Imperative Programming Languages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ED71-60E5-E029-67E6-CAB69F2B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Types</a:t>
            </a:r>
            <a:r>
              <a:rPr lang="en-US" sz="3200" dirty="0"/>
              <a:t>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Structure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OOP</a:t>
            </a:r>
          </a:p>
          <a:p>
            <a:r>
              <a:rPr lang="en-US" sz="3200" b="1" dirty="0"/>
              <a:t>It includes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Operation on variables to modify states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b="1" dirty="0"/>
              <a:t>Maintaining state </a:t>
            </a:r>
            <a:r>
              <a:rPr lang="en-US" dirty="0"/>
              <a:t>: Internal Variables keep their values.</a:t>
            </a:r>
          </a:p>
          <a:p>
            <a:pPr marL="0" indent="0">
              <a:buNone/>
            </a:pPr>
            <a:r>
              <a:rPr lang="en-US" dirty="0"/>
              <a:t>                                        Can result in logical errors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Code Style impact on Accuracy and Performance  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29576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2692-7CB0-2B60-FC60-9130E57A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Alternate for </a:t>
            </a:r>
            <a:r>
              <a:rPr lang="en-US" b="1" dirty="0" err="1"/>
              <a:t>init</a:t>
            </a:r>
            <a:r>
              <a:rPr lang="en-US" b="1" dirty="0"/>
              <a:t>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099B-0E81-E9F0-F699-46A4C9A9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> </a:t>
            </a:r>
            <a:r>
              <a:rPr lang="en-US" sz="2800" dirty="0" err="1"/>
              <a:t>xs</a:t>
            </a:r>
            <a:r>
              <a:rPr lang="en-US" sz="2800" dirty="0"/>
              <a:t> = reverse ( tail ( reverse </a:t>
            </a:r>
            <a:r>
              <a:rPr lang="en-US" sz="2800" dirty="0" err="1"/>
              <a:t>xs</a:t>
            </a:r>
            <a:r>
              <a:rPr lang="en-US" sz="2800" dirty="0"/>
              <a:t> ) 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> </a:t>
            </a:r>
            <a:r>
              <a:rPr lang="en-US" sz="2800" dirty="0" err="1"/>
              <a:t>xs</a:t>
            </a:r>
            <a:r>
              <a:rPr lang="en-US" sz="2800" dirty="0"/>
              <a:t> = drop 1 (xs-1)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> </a:t>
            </a:r>
            <a:r>
              <a:rPr lang="en-US" sz="2800" dirty="0" err="1"/>
              <a:t>xs</a:t>
            </a:r>
            <a:r>
              <a:rPr lang="en-US" sz="2800" dirty="0"/>
              <a:t> = drop (length xs-1)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197140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C12F-96F9-DF35-F55A-DCB77FD2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Alternate for Last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4FC0-2039-3A9A-B7B3-708DE6C7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last </a:t>
            </a:r>
            <a:r>
              <a:rPr lang="en-US" sz="2800" dirty="0" err="1"/>
              <a:t>xs</a:t>
            </a:r>
            <a:r>
              <a:rPr lang="en-US" sz="2800" dirty="0"/>
              <a:t> = [1..n] !! n-1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last </a:t>
            </a:r>
            <a:r>
              <a:rPr lang="en-US" sz="2800" dirty="0" err="1"/>
              <a:t>xs</a:t>
            </a:r>
            <a:r>
              <a:rPr lang="en-US" sz="2800" dirty="0"/>
              <a:t> = head ( reverse </a:t>
            </a:r>
            <a:r>
              <a:rPr lang="en-US" sz="2800" dirty="0" err="1"/>
              <a:t>xs</a:t>
            </a:r>
            <a:r>
              <a:rPr lang="en-US" sz="2800" dirty="0"/>
              <a:t> 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last </a:t>
            </a:r>
            <a:r>
              <a:rPr lang="en-US" sz="2800" dirty="0" err="1"/>
              <a:t>xs</a:t>
            </a:r>
            <a:r>
              <a:rPr lang="en-US" sz="2800" dirty="0"/>
              <a:t> = </a:t>
            </a:r>
            <a:r>
              <a:rPr lang="en-US" sz="2800" dirty="0" err="1"/>
              <a:t>xs</a:t>
            </a:r>
            <a:r>
              <a:rPr lang="en-US" sz="2800" dirty="0"/>
              <a:t> !! (length x-1 )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6049153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4374-CD22-0CA4-1BBE-626F42C0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Programming Languages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3165-3156-A143-920C-2902B5FB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l-GR" b="0" i="0" dirty="0">
                <a:solidFill>
                  <a:schemeClr val="tx1"/>
                </a:solidFill>
                <a:effectLst/>
                <a:latin typeface="Google Sans"/>
              </a:rPr>
              <a:t>λ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– Calculus</a:t>
            </a:r>
          </a:p>
          <a:p>
            <a:endParaRPr lang="en-US" dirty="0">
              <a:solidFill>
                <a:schemeClr val="tx1"/>
              </a:solidFill>
              <a:latin typeface="Google Sans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chemeClr val="tx1"/>
                </a:solidFill>
                <a:latin typeface="Google Sans"/>
              </a:rPr>
              <a:t>Stateless</a:t>
            </a:r>
          </a:p>
          <a:p>
            <a:endParaRPr lang="en-US" dirty="0">
              <a:solidFill>
                <a:schemeClr val="tx1"/>
              </a:solidFill>
              <a:latin typeface="Google Sans"/>
            </a:endParaRPr>
          </a:p>
          <a:p>
            <a:endParaRPr lang="en-US" dirty="0">
              <a:solidFill>
                <a:schemeClr val="tx1"/>
              </a:solidFill>
              <a:latin typeface="Google Sans"/>
            </a:endParaRPr>
          </a:p>
          <a:p>
            <a:r>
              <a:rPr lang="en-US" dirty="0">
                <a:solidFill>
                  <a:schemeClr val="tx1"/>
                </a:solidFill>
                <a:latin typeface="Google Sans"/>
              </a:rPr>
              <a:t>Lazy (don’t load in memory)</a:t>
            </a:r>
          </a:p>
          <a:p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39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FB23-0A4E-44C0-E353-8B69E5D2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HASKELL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8E7D-E1CD-D1EE-CD60-CEAA231E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To download              </a:t>
            </a:r>
            <a:r>
              <a:rPr lang="en-US" sz="2400" dirty="0">
                <a:hlinkClick r:id="rId2"/>
              </a:rPr>
              <a:t>https://www.haskell.org/ghcup/</a:t>
            </a:r>
            <a:endParaRPr lang="en-US" sz="2400" dirty="0"/>
          </a:p>
          <a:p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largest collection of Libraries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</a:t>
            </a:r>
            <a:r>
              <a:rPr lang="en-US" sz="2400" b="1" dirty="0"/>
              <a:t>Compiler</a:t>
            </a:r>
            <a:r>
              <a:rPr lang="en-US" sz="2400" dirty="0"/>
              <a:t> : </a:t>
            </a:r>
            <a:r>
              <a:rPr lang="en-US" sz="2400" dirty="0" err="1"/>
              <a:t>Glascow</a:t>
            </a:r>
            <a:r>
              <a:rPr lang="en-US" sz="2400" dirty="0"/>
              <a:t> Haskell Compiler (GHC)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</a:t>
            </a:r>
            <a:r>
              <a:rPr lang="en-US" sz="2400" b="1" dirty="0"/>
              <a:t>Interpreter</a:t>
            </a:r>
            <a:r>
              <a:rPr lang="en-US" sz="2400" dirty="0"/>
              <a:t> : </a:t>
            </a:r>
            <a:r>
              <a:rPr lang="en-US" sz="2400" dirty="0" err="1"/>
              <a:t>Glascow</a:t>
            </a:r>
            <a:r>
              <a:rPr lang="en-US" sz="2400" dirty="0"/>
              <a:t> Haskell Compiler Interpreter (GHCI)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</a:t>
            </a:r>
            <a:r>
              <a:rPr lang="en-US" sz="2400" b="1" dirty="0" err="1"/>
              <a:t>Prelaude</a:t>
            </a:r>
            <a:r>
              <a:rPr lang="en-US" sz="2400" dirty="0"/>
              <a:t> : to execute different expressions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1712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0B70-A332-3C83-6BAF-DB160943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Execute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9725-7496-FB6D-73E2-7CFD1389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haskell</a:t>
            </a:r>
            <a:r>
              <a:rPr lang="en-US" sz="2800" dirty="0"/>
              <a:t> &gt; </a:t>
            </a:r>
            <a:r>
              <a:rPr lang="en-US" sz="2800" dirty="0" err="1"/>
              <a:t>ghci</a:t>
            </a:r>
            <a:endParaRPr lang="en-US" sz="2800" dirty="0"/>
          </a:p>
          <a:p>
            <a:r>
              <a:rPr lang="en-US" sz="2800" dirty="0" err="1"/>
              <a:t>prelaude</a:t>
            </a:r>
            <a:r>
              <a:rPr lang="en-US" sz="2800" dirty="0"/>
              <a:t> &gt; 2+3*4</a:t>
            </a:r>
          </a:p>
          <a:p>
            <a:r>
              <a:rPr lang="en-US" sz="2800" dirty="0"/>
              <a:t>14</a:t>
            </a:r>
          </a:p>
          <a:p>
            <a:r>
              <a:rPr lang="en-US" sz="2800" dirty="0" err="1"/>
              <a:t>prelaude</a:t>
            </a:r>
            <a:r>
              <a:rPr lang="en-US" sz="2800" dirty="0"/>
              <a:t> &gt; 4+8/2</a:t>
            </a:r>
          </a:p>
          <a:p>
            <a:r>
              <a:rPr lang="en-US" sz="2800" dirty="0"/>
              <a:t>8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8975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8CAD-1B12-4476-D5D8-08E79DD2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974A-7435-1E26-5788-F1455AA4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in 1930</a:t>
            </a:r>
          </a:p>
          <a:p>
            <a:r>
              <a:rPr lang="en-US" sz="2400" b="1" dirty="0"/>
              <a:t>empty list                      </a:t>
            </a:r>
            <a:r>
              <a:rPr lang="en-US" sz="2400" dirty="0"/>
              <a:t>[ ] </a:t>
            </a:r>
          </a:p>
          <a:p>
            <a:r>
              <a:rPr lang="en-US" sz="2400" b="1" dirty="0"/>
              <a:t>singleton list                 </a:t>
            </a:r>
            <a:r>
              <a:rPr lang="en-US" sz="2400" dirty="0"/>
              <a:t>[x]</a:t>
            </a:r>
          </a:p>
          <a:p>
            <a:r>
              <a:rPr lang="en-US" sz="2400" b="1" dirty="0"/>
              <a:t>List of Lists                    </a:t>
            </a:r>
            <a:r>
              <a:rPr lang="en-US" sz="2400" dirty="0"/>
              <a:t>[ [1,2,3] , [</a:t>
            </a:r>
            <a:r>
              <a:rPr lang="en-US" sz="2400" dirty="0" err="1"/>
              <a:t>a,b,c</a:t>
            </a:r>
            <a:r>
              <a:rPr lang="en-US" sz="2400" dirty="0"/>
              <a:t>] , [3.0,4.0,5.0] ]</a:t>
            </a:r>
          </a:p>
          <a:p>
            <a:r>
              <a:rPr lang="en-US" sz="2400" b="1" dirty="0"/>
              <a:t>List of Integers             </a:t>
            </a:r>
            <a:r>
              <a:rPr lang="en-US" sz="2400" dirty="0"/>
              <a:t>[1,2,3]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L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ist of characters       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[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a,b,c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]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List of Floats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[2.0,5.0,6.5]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Google Sans"/>
            </a:endParaRPr>
          </a:p>
          <a:p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Not valid because they  should be homogenous [2,b]</a:t>
            </a:r>
            <a:endParaRPr lang="en-PK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67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D75A-4B34-C966-7569-84A08549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B1E3-2DB4-D136-07BA-8ABABD87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 ++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Used for concatenation of 2 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Example = [1 ,2 ,3] ++ [4 ,5 ,6]</a:t>
            </a:r>
          </a:p>
          <a:p>
            <a:r>
              <a:rPr lang="en-US" dirty="0"/>
              <a:t>                  [1 ,2 ,3 ,4 ,5 ,6]</a:t>
            </a:r>
          </a:p>
          <a:p>
            <a:r>
              <a:rPr lang="en-US" sz="3200" b="1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To append the element at start of the 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Example = 3 : [ ] = [ 3 ]</a:t>
            </a:r>
          </a:p>
          <a:p>
            <a:r>
              <a:rPr lang="en-US" dirty="0"/>
              <a:t>                       3 : [1,2] = [3,1,2]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27204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E852-E697-638B-A11B-A43AB71D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 &amp; Execution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C380-6AD1-F2DA-A568-C174BE76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0543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f [ ] = [ ]</a:t>
            </a:r>
          </a:p>
          <a:p>
            <a:r>
              <a:rPr lang="en-US" sz="2400" dirty="0"/>
              <a:t>f x : </a:t>
            </a:r>
            <a:r>
              <a:rPr lang="en-US" sz="2400" dirty="0" err="1"/>
              <a:t>xs</a:t>
            </a:r>
            <a:r>
              <a:rPr lang="en-US" sz="2400" dirty="0"/>
              <a:t> = f </a:t>
            </a:r>
            <a:r>
              <a:rPr lang="en-US" sz="2400" dirty="0" err="1"/>
              <a:t>ys</a:t>
            </a:r>
            <a:r>
              <a:rPr lang="en-US" sz="2400" dirty="0"/>
              <a:t> ++ [x] ++ </a:t>
            </a:r>
            <a:r>
              <a:rPr lang="en-US" sz="2400" dirty="0" err="1"/>
              <a:t>fzs</a:t>
            </a:r>
            <a:endParaRPr lang="en-US" sz="2400" dirty="0"/>
          </a:p>
          <a:p>
            <a:r>
              <a:rPr lang="en-US" sz="2400" dirty="0"/>
              <a:t>               where</a:t>
            </a:r>
          </a:p>
          <a:p>
            <a:r>
              <a:rPr lang="en-US" sz="2400" dirty="0"/>
              <a:t>               </a:t>
            </a:r>
            <a:r>
              <a:rPr lang="en-US" sz="2400" dirty="0" err="1"/>
              <a:t>ys</a:t>
            </a:r>
            <a:r>
              <a:rPr lang="en-US" sz="2400" dirty="0"/>
              <a:t> = [</a:t>
            </a:r>
            <a:r>
              <a:rPr lang="en-US" sz="2400" dirty="0" err="1"/>
              <a:t>a|a</a:t>
            </a:r>
            <a:r>
              <a:rPr lang="en-US" sz="2400" dirty="0"/>
              <a:t> &lt;- </a:t>
            </a:r>
            <a:r>
              <a:rPr lang="en-US" sz="2400" dirty="0" err="1"/>
              <a:t>xs</a:t>
            </a:r>
            <a:r>
              <a:rPr lang="en-US" sz="2400" dirty="0"/>
              <a:t> , a &lt;= x] </a:t>
            </a:r>
          </a:p>
          <a:p>
            <a:r>
              <a:rPr lang="en-US" sz="2400" dirty="0"/>
              <a:t>               zs = [</a:t>
            </a:r>
            <a:r>
              <a:rPr lang="en-US" sz="2400" dirty="0" err="1"/>
              <a:t>a|a</a:t>
            </a:r>
            <a:r>
              <a:rPr lang="en-US" sz="2400" dirty="0"/>
              <a:t> &lt;- </a:t>
            </a:r>
            <a:r>
              <a:rPr lang="en-US" sz="2400" dirty="0" err="1"/>
              <a:t>xs</a:t>
            </a:r>
            <a:r>
              <a:rPr lang="en-US" sz="2400" dirty="0"/>
              <a:t> , a &gt; x] </a:t>
            </a:r>
          </a:p>
          <a:p>
            <a:endParaRPr lang="en-US" sz="2400" dirty="0"/>
          </a:p>
          <a:p>
            <a:r>
              <a:rPr lang="en-US" sz="2400" dirty="0"/>
              <a:t>Code of </a:t>
            </a:r>
            <a:r>
              <a:rPr lang="en-US" sz="2400" dirty="0" err="1"/>
              <a:t>QuickSort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655784-ABF9-B8A0-2CA0-BC97D1342C3C}"/>
              </a:ext>
            </a:extLst>
          </p:cNvPr>
          <p:cNvSpPr txBox="1">
            <a:spLocks/>
          </p:cNvSpPr>
          <p:nvPr/>
        </p:nvSpPr>
        <p:spPr>
          <a:xfrm>
            <a:off x="6096000" y="1857752"/>
            <a:ext cx="460543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&gt; </a:t>
            </a:r>
            <a:r>
              <a:rPr lang="en-US" sz="2400" dirty="0" err="1"/>
              <a:t>ghci</a:t>
            </a:r>
            <a:r>
              <a:rPr lang="en-US" sz="2400" dirty="0"/>
              <a:t> </a:t>
            </a:r>
            <a:r>
              <a:rPr lang="en-US" sz="2400" dirty="0" err="1"/>
              <a:t>filename.hs</a:t>
            </a:r>
            <a:endParaRPr lang="en-US" sz="2400" dirty="0"/>
          </a:p>
          <a:p>
            <a:r>
              <a:rPr lang="en-US" sz="2400" dirty="0"/>
              <a:t>&gt; module load</a:t>
            </a:r>
          </a:p>
          <a:p>
            <a:r>
              <a:rPr lang="en-US" sz="2400" dirty="0"/>
              <a:t>&gt; f [ ]</a:t>
            </a:r>
          </a:p>
          <a:p>
            <a:r>
              <a:rPr lang="en-US" sz="2400" dirty="0"/>
              <a:t>[ ]</a:t>
            </a:r>
          </a:p>
          <a:p>
            <a:r>
              <a:rPr lang="en-US" sz="2400" dirty="0"/>
              <a:t>&gt; f [1,5,8,-3]</a:t>
            </a:r>
          </a:p>
          <a:p>
            <a:r>
              <a:rPr lang="en-US" sz="2400" dirty="0"/>
              <a:t>[-3,1,5,8]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3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992B-AD7D-36C1-4F81-52A810BD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360A-1013-272F-3C72-8A4667E0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In </a:t>
            </a:r>
            <a:r>
              <a:rPr lang="en-US" sz="3200" b="1" dirty="0" err="1"/>
              <a:t>LowerCase</a:t>
            </a:r>
            <a:r>
              <a:rPr lang="en-US" sz="3200" b="1" dirty="0"/>
              <a:t>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Identifiers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Modules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Function names</a:t>
            </a:r>
          </a:p>
          <a:p>
            <a:r>
              <a:rPr lang="en-US" sz="3200" b="1" dirty="0"/>
              <a:t>In </a:t>
            </a:r>
            <a:r>
              <a:rPr lang="en-US" sz="3200" b="1" dirty="0" err="1"/>
              <a:t>UpperCase</a:t>
            </a:r>
            <a:endParaRPr lang="en-US" sz="32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Types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7000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962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Courier New</vt:lpstr>
      <vt:lpstr>Google Sans</vt:lpstr>
      <vt:lpstr>Retrospect</vt:lpstr>
      <vt:lpstr>Formal Methods</vt:lpstr>
      <vt:lpstr>Imperative Programming Languages</vt:lpstr>
      <vt:lpstr>Functional Programming Languages </vt:lpstr>
      <vt:lpstr>HASKELL </vt:lpstr>
      <vt:lpstr>How to Execute</vt:lpstr>
      <vt:lpstr>LIST</vt:lpstr>
      <vt:lpstr>Binary Operators</vt:lpstr>
      <vt:lpstr>Script &amp; Execution</vt:lpstr>
      <vt:lpstr>Script</vt:lpstr>
      <vt:lpstr>Code</vt:lpstr>
      <vt:lpstr>Examples</vt:lpstr>
      <vt:lpstr>Math &amp; Haskell</vt:lpstr>
      <vt:lpstr>Functions</vt:lpstr>
      <vt:lpstr>Example</vt:lpstr>
      <vt:lpstr>Factorial</vt:lpstr>
      <vt:lpstr>Prefix &amp; Infix</vt:lpstr>
      <vt:lpstr>Code</vt:lpstr>
      <vt:lpstr>Correct Code</vt:lpstr>
      <vt:lpstr>Functions</vt:lpstr>
      <vt:lpstr>Alternate for init Function</vt:lpstr>
      <vt:lpstr>Alternate for Last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Imama Kainat</cp:lastModifiedBy>
  <cp:revision>7</cp:revision>
  <dcterms:created xsi:type="dcterms:W3CDTF">2024-03-05T07:32:39Z</dcterms:created>
  <dcterms:modified xsi:type="dcterms:W3CDTF">2024-04-07T10:22:15Z</dcterms:modified>
</cp:coreProperties>
</file>