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B5E-72D3-48E0-80E4-C0E521654D19}" type="datetimeFigureOut">
              <a:rPr lang="en-PK" smtClean="0"/>
              <a:t>07/04/2024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B113-F62E-4C4C-88E6-033044202E19}" type="slidenum">
              <a:rPr lang="en-PK" smtClean="0"/>
              <a:t>‹#›</a:t>
            </a:fld>
            <a:endParaRPr lang="en-P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19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B5E-72D3-48E0-80E4-C0E521654D19}" type="datetimeFigureOut">
              <a:rPr lang="en-PK" smtClean="0"/>
              <a:t>07/04/2024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B113-F62E-4C4C-88E6-033044202E1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8108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B5E-72D3-48E0-80E4-C0E521654D19}" type="datetimeFigureOut">
              <a:rPr lang="en-PK" smtClean="0"/>
              <a:t>07/04/2024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B113-F62E-4C4C-88E6-033044202E1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2441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B5E-72D3-48E0-80E4-C0E521654D19}" type="datetimeFigureOut">
              <a:rPr lang="en-PK" smtClean="0"/>
              <a:t>07/04/2024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B113-F62E-4C4C-88E6-033044202E1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9903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B5E-72D3-48E0-80E4-C0E521654D19}" type="datetimeFigureOut">
              <a:rPr lang="en-PK" smtClean="0"/>
              <a:t>07/04/2024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B113-F62E-4C4C-88E6-033044202E19}" type="slidenum">
              <a:rPr lang="en-PK" smtClean="0"/>
              <a:t>‹#›</a:t>
            </a:fld>
            <a:endParaRPr lang="en-P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04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B5E-72D3-48E0-80E4-C0E521654D19}" type="datetimeFigureOut">
              <a:rPr lang="en-PK" smtClean="0"/>
              <a:t>07/04/2024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B113-F62E-4C4C-88E6-033044202E1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0090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B5E-72D3-48E0-80E4-C0E521654D19}" type="datetimeFigureOut">
              <a:rPr lang="en-PK" smtClean="0"/>
              <a:t>07/04/2024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B113-F62E-4C4C-88E6-033044202E1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2504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B5E-72D3-48E0-80E4-C0E521654D19}" type="datetimeFigureOut">
              <a:rPr lang="en-PK" smtClean="0"/>
              <a:t>07/04/2024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B113-F62E-4C4C-88E6-033044202E1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2423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B5E-72D3-48E0-80E4-C0E521654D19}" type="datetimeFigureOut">
              <a:rPr lang="en-PK" smtClean="0"/>
              <a:t>07/04/2024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B113-F62E-4C4C-88E6-033044202E1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4047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E6DB5E-72D3-48E0-80E4-C0E521654D19}" type="datetimeFigureOut">
              <a:rPr lang="en-PK" smtClean="0"/>
              <a:t>07/04/2024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62B113-F62E-4C4C-88E6-033044202E1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9853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B5E-72D3-48E0-80E4-C0E521654D19}" type="datetimeFigureOut">
              <a:rPr lang="en-PK" smtClean="0"/>
              <a:t>07/04/2024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B113-F62E-4C4C-88E6-033044202E1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1504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E6DB5E-72D3-48E0-80E4-C0E521654D19}" type="datetimeFigureOut">
              <a:rPr lang="en-PK" smtClean="0"/>
              <a:t>07/04/2024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062B113-F62E-4C4C-88E6-033044202E19}" type="slidenum">
              <a:rPr lang="en-PK" smtClean="0"/>
              <a:t>‹#›</a:t>
            </a:fld>
            <a:endParaRPr lang="en-P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08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6BCEC-4885-D76E-74CB-66CFFB6F3E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Formal Methods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A9D02-5263-1493-C3DE-2CF77F0CE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 </a:t>
            </a:r>
            <a:r>
              <a:rPr lang="en-US" dirty="0" err="1"/>
              <a:t>qamar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zaman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9195734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7547-A876-2E60-E909-A7486CA8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Curried Function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2A770-966D-2962-1375-A6F41970C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Function with multiple arguments are possible by returning function as result</a:t>
            </a:r>
          </a:p>
          <a:p>
            <a:r>
              <a:rPr lang="en-US" b="1" dirty="0">
                <a:solidFill>
                  <a:srgbClr val="C00000"/>
                </a:solidFill>
              </a:rPr>
              <a:t>Example : </a:t>
            </a:r>
          </a:p>
          <a:p>
            <a:r>
              <a:rPr lang="en-US" dirty="0"/>
              <a:t>                                             </a:t>
            </a:r>
            <a:r>
              <a:rPr lang="en-US" sz="2400" b="1" dirty="0"/>
              <a:t>add’ : : Int </a:t>
            </a:r>
            <a:r>
              <a:rPr lang="en-US" sz="2400" b="1" dirty="0">
                <a:sym typeface="Wingdings" panose="05000000000000000000" pitchFamily="2" charset="2"/>
              </a:rPr>
              <a:t> Int   Int</a:t>
            </a:r>
          </a:p>
          <a:p>
            <a:endParaRPr lang="en-US" sz="2400" b="1" dirty="0">
              <a:sym typeface="Wingdings" panose="05000000000000000000" pitchFamily="2" charset="2"/>
            </a:endParaRPr>
          </a:p>
          <a:p>
            <a:r>
              <a:rPr lang="en-US" sz="2400" b="1" dirty="0">
                <a:sym typeface="Wingdings" panose="05000000000000000000" pitchFamily="2" charset="2"/>
              </a:rPr>
              <a:t>                                                add’  x  y = x + y</a:t>
            </a:r>
          </a:p>
          <a:p>
            <a:pPr marL="36000"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ym typeface="Wingdings" panose="05000000000000000000" pitchFamily="2" charset="2"/>
              </a:rPr>
              <a:t>                                   </a:t>
            </a:r>
            <a:r>
              <a:rPr lang="en-US" sz="1800" dirty="0">
                <a:sym typeface="Wingdings" panose="05000000000000000000" pitchFamily="2" charset="2"/>
              </a:rPr>
              <a:t>Returns</a:t>
            </a:r>
            <a:endParaRPr lang="en-US" dirty="0">
              <a:sym typeface="Wingdings" panose="05000000000000000000" pitchFamily="2" charset="2"/>
            </a:endParaRPr>
          </a:p>
          <a:p>
            <a:pPr marL="36000"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ym typeface="Wingdings" panose="05000000000000000000" pitchFamily="2" charset="2"/>
              </a:rPr>
              <a:t>                                     </a:t>
            </a:r>
            <a:r>
              <a:rPr lang="en-US" b="1" dirty="0">
                <a:sym typeface="Wingdings" panose="05000000000000000000" pitchFamily="2" charset="2"/>
              </a:rPr>
              <a:t>add x                                         </a:t>
            </a:r>
          </a:p>
          <a:p>
            <a:pPr marL="36000"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ym typeface="Wingdings" panose="05000000000000000000" pitchFamily="2" charset="2"/>
              </a:rPr>
              <a:t>                                                                                            Returns</a:t>
            </a:r>
          </a:p>
          <a:p>
            <a:pPr marL="36000"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sym typeface="Wingdings" panose="05000000000000000000" pitchFamily="2" charset="2"/>
              </a:rPr>
              <a:t>                                                                                               </a:t>
            </a:r>
            <a:r>
              <a:rPr lang="en-US" b="1" dirty="0" err="1">
                <a:sym typeface="Wingdings" panose="05000000000000000000" pitchFamily="2" charset="2"/>
              </a:rPr>
              <a:t>x+y</a:t>
            </a:r>
            <a:r>
              <a:rPr lang="en-US" b="1" dirty="0">
                <a:sym typeface="Wingdings" panose="05000000000000000000" pitchFamily="2" charset="2"/>
              </a:rPr>
              <a:t> </a:t>
            </a:r>
          </a:p>
          <a:p>
            <a:r>
              <a:rPr lang="en-US" dirty="0">
                <a:sym typeface="Wingdings" panose="05000000000000000000" pitchFamily="2" charset="2"/>
              </a:rPr>
              <a:t>   &gt; add 3 2</a:t>
            </a:r>
            <a:endParaRPr lang="en-PK" sz="2400" dirty="0"/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EADBBB71-2F6E-8E76-99BD-F97BCC18EC1E}"/>
              </a:ext>
            </a:extLst>
          </p:cNvPr>
          <p:cNvSpPr/>
          <p:nvPr/>
        </p:nvSpPr>
        <p:spPr>
          <a:xfrm rot="5400000" flipV="1">
            <a:off x="4802859" y="3879791"/>
            <a:ext cx="133416" cy="842013"/>
          </a:xfrm>
          <a:prstGeom prst="rightBracket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6761735F-2972-9893-1A66-42811FEE63A8}"/>
              </a:ext>
            </a:extLst>
          </p:cNvPr>
          <p:cNvSpPr/>
          <p:nvPr/>
        </p:nvSpPr>
        <p:spPr>
          <a:xfrm rot="5400000" flipV="1">
            <a:off x="5284062" y="4312115"/>
            <a:ext cx="133415" cy="544830"/>
          </a:xfrm>
          <a:prstGeom prst="rightBracket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C84D171E-20C3-01CA-1604-4F005A65E109}"/>
              </a:ext>
            </a:extLst>
          </p:cNvPr>
          <p:cNvCxnSpPr>
            <a:cxnSpLocks/>
          </p:cNvCxnSpPr>
          <p:nvPr/>
        </p:nvCxnSpPr>
        <p:spPr>
          <a:xfrm flipV="1">
            <a:off x="4003425" y="4367506"/>
            <a:ext cx="345440" cy="283731"/>
          </a:xfrm>
          <a:prstGeom prst="curved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1CEC6B2-4DFA-9258-7C04-DE7FE4999AB9}"/>
              </a:ext>
            </a:extLst>
          </p:cNvPr>
          <p:cNvCxnSpPr>
            <a:cxnSpLocks/>
          </p:cNvCxnSpPr>
          <p:nvPr/>
        </p:nvCxnSpPr>
        <p:spPr>
          <a:xfrm rot="10800000">
            <a:off x="5732526" y="4651237"/>
            <a:ext cx="620148" cy="432040"/>
          </a:xfrm>
          <a:prstGeom prst="curved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5172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A1453-A9E9-0D66-76B9-17B6C131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Curried Function (Cont.)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8149B-0A86-4EE2-480F-D5CC8C83B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2228426"/>
          </a:xfrm>
        </p:spPr>
        <p:txBody>
          <a:bodyPr>
            <a:normAutofit/>
          </a:bodyPr>
          <a:lstStyle/>
          <a:p>
            <a:r>
              <a:rPr lang="en-US" sz="2400" dirty="0"/>
              <a:t>      </a:t>
            </a:r>
            <a:r>
              <a:rPr lang="en-US" sz="2400" dirty="0" err="1"/>
              <a:t>mult</a:t>
            </a:r>
            <a:r>
              <a:rPr lang="en-US" sz="2400" dirty="0"/>
              <a:t> : : Int </a:t>
            </a:r>
            <a:r>
              <a:rPr lang="en-US" sz="2400" dirty="0">
                <a:sym typeface="Wingdings" panose="05000000000000000000" pitchFamily="2" charset="2"/>
              </a:rPr>
              <a:t> Int  Int  Int</a:t>
            </a:r>
          </a:p>
          <a:p>
            <a:r>
              <a:rPr lang="en-US" sz="2400" dirty="0">
                <a:sym typeface="Wingdings" panose="05000000000000000000" pitchFamily="2" charset="2"/>
              </a:rPr>
              <a:t> </a:t>
            </a:r>
          </a:p>
          <a:p>
            <a:r>
              <a:rPr lang="en-US" sz="2400" dirty="0">
                <a:sym typeface="Wingdings" panose="05000000000000000000" pitchFamily="2" charset="2"/>
              </a:rPr>
              <a:t>       </a:t>
            </a:r>
            <a:r>
              <a:rPr lang="en-US" sz="2400" dirty="0" err="1">
                <a:sym typeface="Wingdings" panose="05000000000000000000" pitchFamily="2" charset="2"/>
              </a:rPr>
              <a:t>mult</a:t>
            </a:r>
            <a:r>
              <a:rPr lang="en-US" sz="2400" dirty="0">
                <a:sym typeface="Wingdings" panose="05000000000000000000" pitchFamily="2" charset="2"/>
              </a:rPr>
              <a:t>  x  y  z = x * y * z</a:t>
            </a:r>
            <a:r>
              <a:rPr lang="en-US" sz="2400" dirty="0"/>
              <a:t>  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PK" sz="2400" dirty="0"/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1FD022B2-A067-86E4-09D6-7D0CE02EDC7E}"/>
              </a:ext>
            </a:extLst>
          </p:cNvPr>
          <p:cNvSpPr/>
          <p:nvPr/>
        </p:nvSpPr>
        <p:spPr>
          <a:xfrm rot="5400000" flipV="1">
            <a:off x="2010892" y="2941286"/>
            <a:ext cx="133416" cy="842013"/>
          </a:xfrm>
          <a:prstGeom prst="rightBracket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68C3BEE5-4D4E-48D0-9B62-8BA3D7CC5C7B}"/>
              </a:ext>
            </a:extLst>
          </p:cNvPr>
          <p:cNvSpPr/>
          <p:nvPr/>
        </p:nvSpPr>
        <p:spPr>
          <a:xfrm rot="5400000" flipV="1">
            <a:off x="2431901" y="3280019"/>
            <a:ext cx="133413" cy="639324"/>
          </a:xfrm>
          <a:prstGeom prst="rightBracket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59BF0910-8C4E-7192-897D-A9E85D279A57}"/>
              </a:ext>
            </a:extLst>
          </p:cNvPr>
          <p:cNvSpPr/>
          <p:nvPr/>
        </p:nvSpPr>
        <p:spPr>
          <a:xfrm rot="5400000" flipV="1">
            <a:off x="2751564" y="3502151"/>
            <a:ext cx="133413" cy="639324"/>
          </a:xfrm>
          <a:prstGeom prst="rightBracket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439DFB-028D-8F32-583A-32C3FD23CFDD}"/>
              </a:ext>
            </a:extLst>
          </p:cNvPr>
          <p:cNvSpPr txBox="1">
            <a:spLocks/>
          </p:cNvSpPr>
          <p:nvPr/>
        </p:nvSpPr>
        <p:spPr>
          <a:xfrm>
            <a:off x="6156960" y="1876840"/>
            <a:ext cx="4998720" cy="21973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 OR         </a:t>
            </a:r>
            <a:r>
              <a:rPr lang="en-US" sz="2400" dirty="0" err="1"/>
              <a:t>mult</a:t>
            </a:r>
            <a:r>
              <a:rPr lang="en-US" sz="2400" dirty="0"/>
              <a:t> ( x , y , z ) = x * y * z</a:t>
            </a:r>
            <a:endParaRPr lang="en-PK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AC0658-9CD9-4AAE-D2C3-BAF423233254}"/>
              </a:ext>
            </a:extLst>
          </p:cNvPr>
          <p:cNvSpPr txBox="1">
            <a:spLocks/>
          </p:cNvSpPr>
          <p:nvPr/>
        </p:nvSpPr>
        <p:spPr>
          <a:xfrm>
            <a:off x="1158240" y="3885760"/>
            <a:ext cx="10058400" cy="21973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r>
              <a:rPr lang="en-US" sz="2400" dirty="0"/>
              <a:t>Curried function are more flexible then functions on tuples.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Because : </a:t>
            </a:r>
            <a:r>
              <a:rPr lang="en-US" sz="2400" dirty="0"/>
              <a:t>Functions can often can be made by partially applying.</a:t>
            </a:r>
          </a:p>
          <a:p>
            <a:r>
              <a:rPr lang="en-US" sz="2400" dirty="0"/>
              <a:t>                   (Tuples take all parameters to complete / run )</a:t>
            </a:r>
          </a:p>
        </p:txBody>
      </p:sp>
    </p:spTree>
    <p:extLst>
      <p:ext uri="{BB962C8B-B14F-4D97-AF65-F5344CB8AC3E}">
        <p14:creationId xmlns:p14="http://schemas.microsoft.com/office/powerpoint/2010/main" val="30881089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74715-4A80-43EE-2759-7E91FDA4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Polymorphic Functions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712E1-61A6-E6AB-F9F7-E33F00E97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A function that can evaluate to or be applied to values of different types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  Otherwise you have to create different functions for different types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Example : </a:t>
            </a:r>
            <a:r>
              <a:rPr lang="en-US" sz="2400" dirty="0">
                <a:solidFill>
                  <a:schemeClr val="tx1"/>
                </a:solidFill>
              </a:rPr>
              <a:t>Length function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         </a:t>
            </a:r>
            <a:r>
              <a:rPr lang="en-US" dirty="0">
                <a:solidFill>
                  <a:srgbClr val="FFC000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 Returns length regardless if it is String / Char / Int / Float / Bool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         </a:t>
            </a:r>
            <a:r>
              <a:rPr lang="en-US" dirty="0">
                <a:solidFill>
                  <a:srgbClr val="FFC000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 Type 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                    </a:t>
            </a:r>
            <a:r>
              <a:rPr lang="en-US" sz="2400" b="1" dirty="0">
                <a:solidFill>
                  <a:schemeClr val="tx1"/>
                </a:solidFill>
              </a:rPr>
              <a:t>length : : [ a ] </a:t>
            </a:r>
            <a:r>
              <a:rPr lang="en-US" sz="2400" b="1" dirty="0">
                <a:solidFill>
                  <a:schemeClr val="tx1"/>
                </a:solidFill>
                <a:sym typeface="Wingdings" panose="05000000000000000000" pitchFamily="2" charset="2"/>
              </a:rPr>
              <a:t> Int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sym typeface="Wingdings" panose="05000000000000000000" pitchFamily="2" charset="2"/>
              </a:rPr>
              <a:t>                                                                     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generic type variable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chemeClr val="tx1"/>
                </a:solidFill>
                <a:sym typeface="Wingdings" panose="05000000000000000000" pitchFamily="2" charset="2"/>
              </a:rPr>
              <a:t> 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a , b , c ..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etc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 can be used in Haskell as generic variables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E2FD81EA-1A06-DDBD-DE28-1E07963DDFDC}"/>
              </a:ext>
            </a:extLst>
          </p:cNvPr>
          <p:cNvCxnSpPr>
            <a:cxnSpLocks/>
          </p:cNvCxnSpPr>
          <p:nvPr/>
        </p:nvCxnSpPr>
        <p:spPr>
          <a:xfrm rot="10800000">
            <a:off x="4856480" y="4683760"/>
            <a:ext cx="822960" cy="274322"/>
          </a:xfrm>
          <a:prstGeom prst="curvedConnector3">
            <a:avLst>
              <a:gd name="adj1" fmla="val 111728"/>
            </a:avLst>
          </a:prstGeom>
          <a:ln w="25400"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5745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B4F6-A2D0-1623-AD42-BBA4434A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Overloaded Function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3FC1C-6E08-CD00-CBBE-E01C60E30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Constraints on number of arguments in a function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If we apply constraints on polymorphic function then it becomes overloaded      function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Example : </a:t>
            </a:r>
          </a:p>
          <a:p>
            <a:r>
              <a:rPr lang="en-US" sz="2400" b="1" dirty="0"/>
              <a:t>                    ( + ) : : Num a =&gt; a --&gt; a </a:t>
            </a:r>
            <a:r>
              <a:rPr lang="en-US" sz="2400" b="1" dirty="0">
                <a:sym typeface="Wingdings" panose="05000000000000000000" pitchFamily="2" charset="2"/>
              </a:rPr>
              <a:t>--&gt; a</a:t>
            </a:r>
            <a:r>
              <a:rPr lang="en-US" sz="2400" b="1" dirty="0"/>
              <a:t> </a:t>
            </a:r>
          </a:p>
          <a:p>
            <a:r>
              <a:rPr lang="en-US" dirty="0"/>
              <a:t>                                                       Constraint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Only works on numeric value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Doesnot</a:t>
            </a:r>
            <a:r>
              <a:rPr lang="en-US" dirty="0"/>
              <a:t> work on String or Char</a:t>
            </a:r>
            <a:endParaRPr lang="en-PK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524D2632-DA76-3CEB-B258-98AF9A0F6525}"/>
              </a:ext>
            </a:extLst>
          </p:cNvPr>
          <p:cNvCxnSpPr>
            <a:cxnSpLocks/>
          </p:cNvCxnSpPr>
          <p:nvPr/>
        </p:nvCxnSpPr>
        <p:spPr>
          <a:xfrm rot="10800000">
            <a:off x="3789680" y="4165600"/>
            <a:ext cx="497840" cy="213360"/>
          </a:xfrm>
          <a:prstGeom prst="curvedConnector3">
            <a:avLst>
              <a:gd name="adj1" fmla="val 117347"/>
            </a:avLst>
          </a:prstGeom>
          <a:ln w="25400"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6490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14A3-5EE6-CA9F-5446-636386F7E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Constraints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22250-389B-C520-B140-C218DCBC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endParaRPr lang="en-US" b="1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 Num</a:t>
            </a:r>
          </a:p>
          <a:p>
            <a:r>
              <a:rPr lang="en-US" b="1" dirty="0"/>
              <a:t>          ( + ) : : Num a =&gt; a --&gt; a </a:t>
            </a:r>
            <a:r>
              <a:rPr lang="en-US" b="1" dirty="0">
                <a:sym typeface="Wingdings" panose="05000000000000000000" pitchFamily="2" charset="2"/>
              </a:rPr>
              <a:t>--&gt; a</a:t>
            </a:r>
            <a:r>
              <a:rPr lang="en-US" b="1" dirty="0"/>
              <a:t> 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 Order </a:t>
            </a:r>
          </a:p>
          <a:p>
            <a:r>
              <a:rPr lang="en-US" b="1" dirty="0"/>
              <a:t>         ( &gt; ) : : Ord a =&gt; a --&gt; a </a:t>
            </a:r>
            <a:r>
              <a:rPr lang="en-US" b="1" dirty="0">
                <a:sym typeface="Wingdings" panose="05000000000000000000" pitchFamily="2" charset="2"/>
              </a:rPr>
              <a:t>--&gt; Bool</a:t>
            </a:r>
          </a:p>
          <a:p>
            <a:endParaRPr lang="en-US" b="1" dirty="0">
              <a:sym typeface="Wingdings" panose="05000000000000000000" pitchFamily="2" charset="2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sym typeface="Wingdings" panose="05000000000000000000" pitchFamily="2" charset="2"/>
              </a:rPr>
              <a:t> Equality</a:t>
            </a:r>
          </a:p>
          <a:p>
            <a:r>
              <a:rPr lang="en-US" b="1" dirty="0"/>
              <a:t>          ( == ) : : Eq a =&gt; a --&gt; a </a:t>
            </a:r>
            <a:r>
              <a:rPr lang="en-US" b="1" dirty="0">
                <a:sym typeface="Wingdings" panose="05000000000000000000" pitchFamily="2" charset="2"/>
              </a:rPr>
              <a:t>--&gt; Bool</a:t>
            </a:r>
          </a:p>
          <a:p>
            <a:endParaRPr lang="en-US" dirty="0"/>
          </a:p>
          <a:p>
            <a:endParaRPr lang="en-US" dirty="0"/>
          </a:p>
          <a:p>
            <a:endParaRPr lang="en-PK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518EF1-D688-442F-A77F-0CC09807DBFA}"/>
              </a:ext>
            </a:extLst>
          </p:cNvPr>
          <p:cNvSpPr txBox="1">
            <a:spLocks/>
          </p:cNvSpPr>
          <p:nvPr/>
        </p:nvSpPr>
        <p:spPr>
          <a:xfrm>
            <a:off x="6096000" y="1845734"/>
            <a:ext cx="244856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C00000"/>
                </a:solidFill>
              </a:rPr>
              <a:t>Example : </a:t>
            </a:r>
          </a:p>
          <a:p>
            <a:r>
              <a:rPr lang="en-US" dirty="0"/>
              <a:t>&gt; 1 + 2</a:t>
            </a:r>
          </a:p>
          <a:p>
            <a:r>
              <a:rPr lang="en-US" dirty="0"/>
              <a:t>&gt;3</a:t>
            </a:r>
          </a:p>
          <a:p>
            <a:endParaRPr lang="en-US" dirty="0"/>
          </a:p>
          <a:p>
            <a:r>
              <a:rPr lang="en-US" dirty="0"/>
              <a:t>&gt; 8 &gt; 9</a:t>
            </a:r>
          </a:p>
          <a:p>
            <a:r>
              <a:rPr lang="en-US" dirty="0"/>
              <a:t>&gt; False</a:t>
            </a:r>
          </a:p>
          <a:p>
            <a:endParaRPr lang="en-US" dirty="0"/>
          </a:p>
          <a:p>
            <a:r>
              <a:rPr lang="en-US" dirty="0"/>
              <a:t>&gt; 6 == 6</a:t>
            </a:r>
          </a:p>
          <a:p>
            <a:r>
              <a:rPr lang="en-US" dirty="0"/>
              <a:t>&gt; True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98E7E6-BE99-BE3C-2CA5-6F266E823A7D}"/>
              </a:ext>
            </a:extLst>
          </p:cNvPr>
          <p:cNvSpPr txBox="1">
            <a:spLocks/>
          </p:cNvSpPr>
          <p:nvPr/>
        </p:nvSpPr>
        <p:spPr>
          <a:xfrm>
            <a:off x="8646160" y="1845734"/>
            <a:ext cx="244856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C00000"/>
                </a:solidFill>
              </a:rPr>
              <a:t>Type error :</a:t>
            </a:r>
          </a:p>
          <a:p>
            <a:r>
              <a:rPr lang="en-US" dirty="0"/>
              <a:t>&gt; ‘a’ + ‘b’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&gt;  8 &gt; ‘h’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&gt; 0 == ‘r’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FC2431-AA70-CA12-A468-20F3CCF46180}"/>
              </a:ext>
            </a:extLst>
          </p:cNvPr>
          <p:cNvCxnSpPr>
            <a:cxnSpLocks/>
          </p:cNvCxnSpPr>
          <p:nvPr/>
        </p:nvCxnSpPr>
        <p:spPr>
          <a:xfrm>
            <a:off x="5354320" y="1737360"/>
            <a:ext cx="0" cy="4653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C1811C-976D-A7A1-6D11-1AD724E39286}"/>
              </a:ext>
            </a:extLst>
          </p:cNvPr>
          <p:cNvCxnSpPr>
            <a:cxnSpLocks/>
          </p:cNvCxnSpPr>
          <p:nvPr/>
        </p:nvCxnSpPr>
        <p:spPr>
          <a:xfrm>
            <a:off x="7995920" y="1737360"/>
            <a:ext cx="0" cy="4653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6806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B4EC-5ED5-229F-1B96-D039F89C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 Conditions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1C4BD-8737-1D71-171A-5F8F01524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0266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Two types of Conditions : </a:t>
            </a:r>
          </a:p>
          <a:p>
            <a:r>
              <a:rPr lang="en-US" sz="2600" b="1" dirty="0">
                <a:solidFill>
                  <a:srgbClr val="C00000"/>
                </a:solidFill>
              </a:rPr>
              <a:t>1</a:t>
            </a:r>
            <a:r>
              <a:rPr lang="en-US" sz="2600" dirty="0"/>
              <a:t>. If  ( cannot exist without else)</a:t>
            </a:r>
          </a:p>
          <a:p>
            <a:r>
              <a:rPr lang="en-US" sz="2200" b="1" dirty="0">
                <a:solidFill>
                  <a:srgbClr val="C00000"/>
                </a:solidFill>
              </a:rPr>
              <a:t>Example 1 :</a:t>
            </a:r>
          </a:p>
          <a:p>
            <a:r>
              <a:rPr lang="en-US" sz="2600" dirty="0"/>
              <a:t>                                abs : : Int </a:t>
            </a:r>
            <a:r>
              <a:rPr lang="en-US" sz="2600" dirty="0">
                <a:sym typeface="Wingdings" panose="05000000000000000000" pitchFamily="2" charset="2"/>
              </a:rPr>
              <a:t> Int</a:t>
            </a:r>
          </a:p>
          <a:p>
            <a:r>
              <a:rPr lang="en-US" sz="2600" dirty="0">
                <a:sym typeface="Wingdings" panose="05000000000000000000" pitchFamily="2" charset="2"/>
              </a:rPr>
              <a:t>                                abs n = if n &gt; 0 then n else –n</a:t>
            </a:r>
          </a:p>
          <a:p>
            <a:r>
              <a:rPr lang="en-US" sz="2200" b="1" dirty="0">
                <a:solidFill>
                  <a:srgbClr val="C00000"/>
                </a:solidFill>
                <a:sym typeface="Wingdings" panose="05000000000000000000" pitchFamily="2" charset="2"/>
              </a:rPr>
              <a:t>Example 2 :</a:t>
            </a:r>
          </a:p>
          <a:p>
            <a:r>
              <a:rPr lang="en-US" sz="2600" dirty="0">
                <a:sym typeface="Wingdings" panose="05000000000000000000" pitchFamily="2" charset="2"/>
              </a:rPr>
              <a:t>                                </a:t>
            </a:r>
            <a:r>
              <a:rPr lang="en-US" sz="2600" dirty="0" err="1">
                <a:sym typeface="Wingdings" panose="05000000000000000000" pitchFamily="2" charset="2"/>
              </a:rPr>
              <a:t>signnum</a:t>
            </a:r>
            <a:r>
              <a:rPr lang="en-US" sz="2600" dirty="0">
                <a:sym typeface="Wingdings" panose="05000000000000000000" pitchFamily="2" charset="2"/>
              </a:rPr>
              <a:t> : : Int  Int </a:t>
            </a:r>
          </a:p>
          <a:p>
            <a:r>
              <a:rPr lang="en-US" sz="2600" dirty="0">
                <a:sym typeface="Wingdings" panose="05000000000000000000" pitchFamily="2" charset="2"/>
              </a:rPr>
              <a:t>                                </a:t>
            </a:r>
            <a:r>
              <a:rPr lang="en-US" sz="2600" dirty="0" err="1">
                <a:sym typeface="Wingdings" panose="05000000000000000000" pitchFamily="2" charset="2"/>
              </a:rPr>
              <a:t>signnum</a:t>
            </a:r>
            <a:r>
              <a:rPr lang="en-US" sz="2600" dirty="0">
                <a:sym typeface="Wingdings" panose="05000000000000000000" pitchFamily="2" charset="2"/>
              </a:rPr>
              <a:t> n = if n &gt; 0 then 1 else</a:t>
            </a:r>
          </a:p>
          <a:p>
            <a:r>
              <a:rPr lang="en-US" sz="2600" dirty="0">
                <a:sym typeface="Wingdings" panose="05000000000000000000" pitchFamily="2" charset="2"/>
              </a:rPr>
              <a:t>                                                           if n &lt; 0 then -1 else 0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363414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56814-F8AE-C9D5-B018-0C08CA75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 Condition (Cont.)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5A723-2CE9-00BF-42E9-D8D4CECF4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38234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2. </a:t>
            </a:r>
            <a:r>
              <a:rPr lang="en-US" sz="2400" dirty="0"/>
              <a:t>Guard ( | )</a:t>
            </a:r>
          </a:p>
          <a:p>
            <a:r>
              <a:rPr lang="en-US" sz="2400" dirty="0"/>
              <a:t> </a:t>
            </a:r>
            <a:r>
              <a:rPr lang="en-US" sz="2400" dirty="0">
                <a:solidFill>
                  <a:srgbClr val="FFC000"/>
                </a:solidFill>
              </a:rPr>
              <a:t>o</a:t>
            </a:r>
            <a:r>
              <a:rPr lang="en-US" sz="2400" dirty="0"/>
              <a:t> Easy and no issue of spaces</a:t>
            </a:r>
          </a:p>
          <a:p>
            <a:r>
              <a:rPr lang="en-US" b="1" dirty="0">
                <a:solidFill>
                  <a:srgbClr val="C00000"/>
                </a:solidFill>
              </a:rPr>
              <a:t>Example 1 :</a:t>
            </a:r>
          </a:p>
          <a:p>
            <a:r>
              <a:rPr lang="en-US" sz="2400" dirty="0"/>
              <a:t>  abs n | n &gt; 0 = n</a:t>
            </a:r>
          </a:p>
          <a:p>
            <a:r>
              <a:rPr lang="en-US" sz="2400" dirty="0"/>
              <a:t>             | n &lt; 0 = -n</a:t>
            </a:r>
          </a:p>
          <a:p>
            <a:r>
              <a:rPr lang="en-US" b="1" dirty="0">
                <a:solidFill>
                  <a:srgbClr val="C00000"/>
                </a:solidFill>
              </a:rPr>
              <a:t>Example 2 : 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signnum</a:t>
            </a:r>
            <a:r>
              <a:rPr lang="en-US" sz="2400" dirty="0"/>
              <a:t> n | n &gt; 0 = 1</a:t>
            </a:r>
          </a:p>
          <a:p>
            <a:r>
              <a:rPr lang="en-US" sz="2400" dirty="0"/>
              <a:t>                     | n &lt; 0 = -1</a:t>
            </a:r>
          </a:p>
          <a:p>
            <a:r>
              <a:rPr lang="en-US" sz="2400" dirty="0"/>
              <a:t>                     | n == 0 = 0</a:t>
            </a:r>
            <a:endParaRPr lang="en-PK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DEF5A0-B749-86D7-5EBE-5EAD2104AA60}"/>
              </a:ext>
            </a:extLst>
          </p:cNvPr>
          <p:cNvSpPr txBox="1">
            <a:spLocks/>
          </p:cNvSpPr>
          <p:nvPr/>
        </p:nvSpPr>
        <p:spPr>
          <a:xfrm>
            <a:off x="6096000" y="1737360"/>
            <a:ext cx="4998720" cy="41588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   </a:t>
            </a:r>
          </a:p>
          <a:p>
            <a:pPr marL="0" indent="0">
              <a:buNone/>
            </a:pPr>
            <a:r>
              <a:rPr lang="en-US" sz="2400" dirty="0"/>
              <a:t>    OR            | otherwise = -n</a:t>
            </a:r>
          </a:p>
        </p:txBody>
      </p:sp>
    </p:spTree>
    <p:extLst>
      <p:ext uri="{BB962C8B-B14F-4D97-AF65-F5344CB8AC3E}">
        <p14:creationId xmlns:p14="http://schemas.microsoft.com/office/powerpoint/2010/main" val="7915411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C0D43-FFE6-D789-1B72-43D87467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Pattern Matches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40F39-F1B1-1671-D5BE-B02696417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1344503"/>
          </a:xfrm>
        </p:spPr>
        <p:txBody>
          <a:bodyPr>
            <a:normAutofit/>
          </a:bodyPr>
          <a:lstStyle/>
          <a:p>
            <a:r>
              <a:rPr lang="en-US" sz="2400" dirty="0"/>
              <a:t>Simplifying our codes by identifying specific types of expression</a:t>
            </a:r>
          </a:p>
          <a:p>
            <a:r>
              <a:rPr lang="en-US" b="1" dirty="0">
                <a:solidFill>
                  <a:srgbClr val="C00000"/>
                </a:solidFill>
              </a:rPr>
              <a:t>Example : </a:t>
            </a:r>
            <a:r>
              <a:rPr lang="en-US" dirty="0"/>
              <a:t>All strings start with ‘a’</a:t>
            </a:r>
          </a:p>
          <a:p>
            <a:r>
              <a:rPr lang="en-US" b="1" dirty="0">
                <a:solidFill>
                  <a:srgbClr val="C00000"/>
                </a:solidFill>
              </a:rPr>
              <a:t>                                                                       Example</a:t>
            </a:r>
            <a:endParaRPr lang="en-PK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48E949-AF88-6F66-2890-4C7F2035DCB2}"/>
              </a:ext>
            </a:extLst>
          </p:cNvPr>
          <p:cNvSpPr txBox="1">
            <a:spLocks/>
          </p:cNvSpPr>
          <p:nvPr/>
        </p:nvSpPr>
        <p:spPr>
          <a:xfrm>
            <a:off x="1158240" y="3220714"/>
            <a:ext cx="3312160" cy="288544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&amp;&amp; : : Bool </a:t>
            </a:r>
            <a:r>
              <a:rPr lang="en-US" dirty="0">
                <a:sym typeface="Wingdings" panose="05000000000000000000" pitchFamily="2" charset="2"/>
              </a:rPr>
              <a:t> Bool  Bool</a:t>
            </a:r>
          </a:p>
          <a:p>
            <a:r>
              <a:rPr lang="en-US" dirty="0">
                <a:sym typeface="Wingdings" panose="05000000000000000000" pitchFamily="2" charset="2"/>
              </a:rPr>
              <a:t>&amp;&amp;  True </a:t>
            </a:r>
            <a:r>
              <a:rPr lang="en-US" dirty="0" err="1">
                <a:sym typeface="Wingdings" panose="05000000000000000000" pitchFamily="2" charset="2"/>
              </a:rPr>
              <a:t>True</a:t>
            </a:r>
            <a:r>
              <a:rPr lang="en-US" dirty="0">
                <a:sym typeface="Wingdings" panose="05000000000000000000" pitchFamily="2" charset="2"/>
              </a:rPr>
              <a:t> = True</a:t>
            </a:r>
          </a:p>
          <a:p>
            <a:r>
              <a:rPr lang="en-US" dirty="0">
                <a:sym typeface="Wingdings" panose="05000000000000000000" pitchFamily="2" charset="2"/>
              </a:rPr>
              <a:t>&amp;&amp;  True False = False</a:t>
            </a:r>
            <a:endParaRPr lang="en-PK" dirty="0"/>
          </a:p>
          <a:p>
            <a:r>
              <a:rPr lang="en-US" dirty="0">
                <a:sym typeface="Wingdings" panose="05000000000000000000" pitchFamily="2" charset="2"/>
              </a:rPr>
              <a:t>&amp;&amp;  False True = False</a:t>
            </a:r>
            <a:endParaRPr lang="en-PK" dirty="0"/>
          </a:p>
          <a:p>
            <a:r>
              <a:rPr lang="en-US" dirty="0">
                <a:sym typeface="Wingdings" panose="05000000000000000000" pitchFamily="2" charset="2"/>
              </a:rPr>
              <a:t>&amp;&amp;  False False = False</a:t>
            </a:r>
            <a:endParaRPr lang="en-PK" dirty="0"/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4EE873-C225-C0B8-6AD6-C3F00E64D745}"/>
              </a:ext>
            </a:extLst>
          </p:cNvPr>
          <p:cNvSpPr txBox="1">
            <a:spLocks/>
          </p:cNvSpPr>
          <p:nvPr/>
        </p:nvSpPr>
        <p:spPr>
          <a:xfrm>
            <a:off x="4470400" y="3220714"/>
            <a:ext cx="3312160" cy="28854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         </a:t>
            </a:r>
          </a:p>
          <a:p>
            <a:r>
              <a:rPr lang="en-US" dirty="0"/>
              <a:t>&amp;&amp; True </a:t>
            </a:r>
            <a:r>
              <a:rPr lang="en-US" dirty="0" err="1"/>
              <a:t>True</a:t>
            </a:r>
            <a:r>
              <a:rPr lang="en-US" dirty="0"/>
              <a:t> = True</a:t>
            </a:r>
          </a:p>
          <a:p>
            <a:r>
              <a:rPr lang="en-US" dirty="0"/>
              <a:t>&amp;&amp; _ _  = False</a:t>
            </a:r>
          </a:p>
          <a:p>
            <a:endParaRPr lang="en-US" dirty="0"/>
          </a:p>
          <a:p>
            <a:r>
              <a:rPr lang="en-US" dirty="0"/>
              <a:t>           Whatever other</a:t>
            </a:r>
            <a:endParaRPr lang="en-PK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6340D44-9EFB-D986-2649-9A996ECB15D0}"/>
              </a:ext>
            </a:extLst>
          </p:cNvPr>
          <p:cNvSpPr txBox="1">
            <a:spLocks/>
          </p:cNvSpPr>
          <p:nvPr/>
        </p:nvSpPr>
        <p:spPr>
          <a:xfrm>
            <a:off x="7782560" y="2763520"/>
            <a:ext cx="3312160" cy="33426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&amp;&amp; True </a:t>
            </a:r>
            <a:r>
              <a:rPr lang="en-US" dirty="0" err="1"/>
              <a:t>True</a:t>
            </a:r>
            <a:r>
              <a:rPr lang="en-US" dirty="0"/>
              <a:t> = True</a:t>
            </a:r>
          </a:p>
          <a:p>
            <a:r>
              <a:rPr lang="en-US" dirty="0"/>
              <a:t>&amp;&amp; True b = b</a:t>
            </a:r>
            <a:endParaRPr lang="en-PK" dirty="0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216EBCFD-AB9E-240A-6C28-F353E14E9C5D}"/>
              </a:ext>
            </a:extLst>
          </p:cNvPr>
          <p:cNvCxnSpPr>
            <a:cxnSpLocks/>
          </p:cNvCxnSpPr>
          <p:nvPr/>
        </p:nvCxnSpPr>
        <p:spPr>
          <a:xfrm rot="10800000">
            <a:off x="5135880" y="4561840"/>
            <a:ext cx="660400" cy="487680"/>
          </a:xfrm>
          <a:prstGeom prst="curvedConnector3">
            <a:avLst>
              <a:gd name="adj1" fmla="val 111538"/>
            </a:avLst>
          </a:prstGeom>
          <a:ln w="25400"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DB7505-8ED6-4627-CB53-2727C74F5291}"/>
              </a:ext>
            </a:extLst>
          </p:cNvPr>
          <p:cNvCxnSpPr/>
          <p:nvPr/>
        </p:nvCxnSpPr>
        <p:spPr>
          <a:xfrm>
            <a:off x="1158240" y="3220716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B8DC49-9E79-7E12-2508-D2143722BC51}"/>
              </a:ext>
            </a:extLst>
          </p:cNvPr>
          <p:cNvCxnSpPr>
            <a:cxnSpLocks/>
          </p:cNvCxnSpPr>
          <p:nvPr/>
        </p:nvCxnSpPr>
        <p:spPr>
          <a:xfrm>
            <a:off x="4257040" y="3220716"/>
            <a:ext cx="0" cy="3007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C0EE1D-A911-266E-6BA1-9E55F0790FCF}"/>
              </a:ext>
            </a:extLst>
          </p:cNvPr>
          <p:cNvCxnSpPr>
            <a:cxnSpLocks/>
          </p:cNvCxnSpPr>
          <p:nvPr/>
        </p:nvCxnSpPr>
        <p:spPr>
          <a:xfrm>
            <a:off x="7457440" y="3220716"/>
            <a:ext cx="0" cy="3007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1083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2A9B-1A7C-2157-D19A-F76F42BC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Patterns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BB45-1AAD-38FF-CCAC-ECDF03EC4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(</a:t>
            </a:r>
            <a:r>
              <a:rPr lang="en-US" sz="2400" dirty="0" err="1"/>
              <a:t>x:xs</a:t>
            </a:r>
            <a:r>
              <a:rPr lang="en-US" sz="2400" dirty="0"/>
              <a:t>) is a pattern that matches a non-empty list which is formed by something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: [ ]</a:t>
            </a:r>
          </a:p>
          <a:p>
            <a:r>
              <a:rPr lang="en-US" b="1" dirty="0">
                <a:solidFill>
                  <a:srgbClr val="C00000"/>
                </a:solidFill>
              </a:rPr>
              <a:t>Example :</a:t>
            </a:r>
          </a:p>
          <a:p>
            <a:r>
              <a:rPr lang="en-US" sz="2400" dirty="0"/>
              <a:t>  </a:t>
            </a:r>
            <a:r>
              <a:rPr lang="en-US" dirty="0"/>
              <a:t>[1 , 2 , 3 , 4 ]</a:t>
            </a:r>
          </a:p>
          <a:p>
            <a:r>
              <a:rPr lang="en-US" dirty="0"/>
              <a:t>  1 : ( 2 : ( 3 : ( 4 : [ ] ) ) )</a:t>
            </a:r>
          </a:p>
          <a:p>
            <a:r>
              <a:rPr lang="en-US" dirty="0"/>
              <a:t> head : : [a] </a:t>
            </a:r>
            <a:r>
              <a:rPr lang="en-US" dirty="0">
                <a:sym typeface="Wingdings" panose="05000000000000000000" pitchFamily="2" charset="2"/>
              </a:rPr>
              <a:t> a</a:t>
            </a:r>
          </a:p>
          <a:p>
            <a:r>
              <a:rPr lang="en-US" dirty="0">
                <a:sym typeface="Wingdings" panose="05000000000000000000" pitchFamily="2" charset="2"/>
              </a:rPr>
              <a:t> head (x : </a:t>
            </a:r>
            <a:r>
              <a:rPr lang="en-US" dirty="0" err="1">
                <a:sym typeface="Wingdings" panose="05000000000000000000" pitchFamily="2" charset="2"/>
              </a:rPr>
              <a:t>xs</a:t>
            </a:r>
            <a:r>
              <a:rPr lang="en-US" dirty="0">
                <a:sym typeface="Wingdings" panose="05000000000000000000" pitchFamily="2" charset="2"/>
              </a:rPr>
              <a:t>) = x</a:t>
            </a:r>
          </a:p>
          <a:p>
            <a:r>
              <a:rPr lang="en-US" dirty="0">
                <a:sym typeface="Wingdings" panose="05000000000000000000" pitchFamily="2" charset="2"/>
              </a:rPr>
              <a:t> head ( x : _ ) = x        (more efficient because Haskell is lazy)</a:t>
            </a:r>
          </a:p>
          <a:p>
            <a:r>
              <a:rPr lang="en-US" dirty="0"/>
              <a:t> tail ( _ : </a:t>
            </a:r>
            <a:r>
              <a:rPr lang="en-US" dirty="0" err="1"/>
              <a:t>xs</a:t>
            </a:r>
            <a:r>
              <a:rPr lang="en-US" dirty="0"/>
              <a:t> ) = </a:t>
            </a:r>
            <a:r>
              <a:rPr lang="en-US" dirty="0" err="1"/>
              <a:t>xs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110998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CC092-F3B3-475C-61CF-B3614108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AE738-C46E-6AD7-98F9-5A5F36E3F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480460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Definition</a:t>
            </a:r>
            <a:r>
              <a:rPr lang="en-US" dirty="0"/>
              <a:t> : Type is a name for a collection of related values.</a:t>
            </a:r>
          </a:p>
          <a:p>
            <a:r>
              <a:rPr lang="en-US" sz="2800" b="1" dirty="0"/>
              <a:t>Syntax</a:t>
            </a:r>
            <a:r>
              <a:rPr lang="en-US" dirty="0"/>
              <a:t> : </a:t>
            </a:r>
          </a:p>
          <a:p>
            <a:r>
              <a:rPr lang="en-US" dirty="0"/>
              <a:t>                          </a:t>
            </a:r>
            <a:r>
              <a:rPr lang="en-US" b="1" dirty="0"/>
              <a:t>: type</a:t>
            </a:r>
          </a:p>
          <a:p>
            <a:r>
              <a:rPr lang="en-US" b="1" dirty="0"/>
              <a:t>                          : t</a:t>
            </a:r>
          </a:p>
          <a:p>
            <a:r>
              <a:rPr lang="en-US" sz="2800" b="1" dirty="0"/>
              <a:t>Built-in types : </a:t>
            </a:r>
          </a:p>
          <a:p>
            <a:endParaRPr lang="en-PK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2B1E6-40BF-C8BB-2A0C-52804A119B3F}"/>
              </a:ext>
            </a:extLst>
          </p:cNvPr>
          <p:cNvSpPr txBox="1">
            <a:spLocks/>
          </p:cNvSpPr>
          <p:nvPr/>
        </p:nvSpPr>
        <p:spPr>
          <a:xfrm>
            <a:off x="1097280" y="4326194"/>
            <a:ext cx="4802075" cy="17776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2D7405-5740-560B-A820-7D13AE8E0CC8}"/>
              </a:ext>
            </a:extLst>
          </p:cNvPr>
          <p:cNvSpPr txBox="1">
            <a:spLocks/>
          </p:cNvSpPr>
          <p:nvPr/>
        </p:nvSpPr>
        <p:spPr>
          <a:xfrm>
            <a:off x="6126480" y="4311446"/>
            <a:ext cx="4802075" cy="17776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CE49FC-F392-2DBF-8303-97A1058E1159}"/>
              </a:ext>
            </a:extLst>
          </p:cNvPr>
          <p:cNvSpPr txBox="1">
            <a:spLocks/>
          </p:cNvSpPr>
          <p:nvPr/>
        </p:nvSpPr>
        <p:spPr>
          <a:xfrm>
            <a:off x="1097280" y="4321279"/>
            <a:ext cx="4723417" cy="20364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 Bool  = True &amp; False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 String = List of characters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 Float  = Decimal numbers</a:t>
            </a:r>
          </a:p>
          <a:p>
            <a:endParaRPr lang="en-US" sz="2400" dirty="0"/>
          </a:p>
          <a:p>
            <a:endParaRPr lang="en-PK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62566D-6052-9C86-2491-B1D830C2E1F0}"/>
              </a:ext>
            </a:extLst>
          </p:cNvPr>
          <p:cNvSpPr txBox="1">
            <a:spLocks/>
          </p:cNvSpPr>
          <p:nvPr/>
        </p:nvSpPr>
        <p:spPr>
          <a:xfrm>
            <a:off x="5820697" y="4321278"/>
            <a:ext cx="4723417" cy="20364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 Int = Numbers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 Char = Single character</a:t>
            </a:r>
          </a:p>
          <a:p>
            <a:pPr marL="0" indent="0">
              <a:buNone/>
            </a:pPr>
            <a:endParaRPr lang="en-US" sz="2400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731832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1A57-8B92-773A-F156-23C23760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Errors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01863-02F1-7E61-9310-082E290DE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Common errors are produced because of types.</a:t>
            </a:r>
          </a:p>
          <a:p>
            <a:r>
              <a:rPr lang="en-US" sz="2800" b="1" dirty="0"/>
              <a:t>Types Error 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     Apply function to one or more arguments to a wrong type</a:t>
            </a:r>
          </a:p>
          <a:p>
            <a:r>
              <a:rPr lang="en-US" sz="2800" b="1" dirty="0"/>
              <a:t>Example : </a:t>
            </a:r>
          </a:p>
          <a:p>
            <a:r>
              <a:rPr lang="en-US" sz="2400" dirty="0"/>
              <a:t>                     </a:t>
            </a:r>
            <a:r>
              <a:rPr lang="en-US" sz="2400" dirty="0" err="1"/>
              <a:t>prelaude</a:t>
            </a:r>
            <a:r>
              <a:rPr lang="en-US" sz="2400" dirty="0"/>
              <a:t> &gt; 1 + False</a:t>
            </a:r>
          </a:p>
          <a:p>
            <a:r>
              <a:rPr lang="en-US" sz="2400" dirty="0"/>
              <a:t>                                                                       (type error)</a:t>
            </a:r>
            <a:endParaRPr lang="en-PK" sz="2400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26A23C3-4EEB-7653-D910-F6BE01117A59}"/>
              </a:ext>
            </a:extLst>
          </p:cNvPr>
          <p:cNvCxnSpPr>
            <a:cxnSpLocks/>
          </p:cNvCxnSpPr>
          <p:nvPr/>
        </p:nvCxnSpPr>
        <p:spPr>
          <a:xfrm rot="10800000">
            <a:off x="5173981" y="4198621"/>
            <a:ext cx="769623" cy="4953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2060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ACF09-7C02-9ABA-E179-BDC28722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Expressions Types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710F7-4039-BC42-FAE4-DCC2548E3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228426"/>
          </a:xfrm>
        </p:spPr>
        <p:txBody>
          <a:bodyPr>
            <a:normAutofit/>
          </a:bodyPr>
          <a:lstStyle/>
          <a:p>
            <a:r>
              <a:rPr lang="en-US" sz="2400" dirty="0"/>
              <a:t>Expression evaluate </a:t>
            </a:r>
            <a:r>
              <a:rPr lang="en-US" sz="2400" dirty="0">
                <a:sym typeface="Wingdings" panose="05000000000000000000" pitchFamily="2" charset="2"/>
              </a:rPr>
              <a:t> type  (resultant will also have a type )</a:t>
            </a:r>
          </a:p>
          <a:p>
            <a:r>
              <a:rPr lang="en-US" sz="2400" dirty="0">
                <a:sym typeface="Wingdings" panose="05000000000000000000" pitchFamily="2" charset="2"/>
              </a:rPr>
              <a:t>                                                   </a:t>
            </a:r>
            <a:r>
              <a:rPr lang="en-US" sz="2800" b="1" dirty="0">
                <a:sym typeface="Wingdings" panose="05000000000000000000" pitchFamily="2" charset="2"/>
              </a:rPr>
              <a:t>e :: type</a:t>
            </a:r>
          </a:p>
          <a:p>
            <a:r>
              <a:rPr lang="en-US" dirty="0">
                <a:sym typeface="Wingdings" panose="05000000000000000000" pitchFamily="2" charset="2"/>
              </a:rPr>
              <a:t>                                Expression</a:t>
            </a:r>
          </a:p>
          <a:p>
            <a:r>
              <a:rPr lang="en-US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Example 1 :</a:t>
            </a:r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PK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7E5117-8460-BF79-BB4B-B84950C09923}"/>
              </a:ext>
            </a:extLst>
          </p:cNvPr>
          <p:cNvSpPr txBox="1">
            <a:spLocks/>
          </p:cNvSpPr>
          <p:nvPr/>
        </p:nvSpPr>
        <p:spPr>
          <a:xfrm>
            <a:off x="1097280" y="3886201"/>
            <a:ext cx="4998720" cy="22284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  &gt; not False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  &gt; True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  &gt; : type not False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  &gt;not False :: Bool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PK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8D3216-DDFE-56A1-38B0-ABF736236921}"/>
              </a:ext>
            </a:extLst>
          </p:cNvPr>
          <p:cNvSpPr txBox="1">
            <a:spLocks/>
          </p:cNvSpPr>
          <p:nvPr/>
        </p:nvSpPr>
        <p:spPr>
          <a:xfrm>
            <a:off x="6715760" y="3429000"/>
            <a:ext cx="4998720" cy="26856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Example 2 : 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&gt; 2+2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  &gt; 4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  &gt; : type 2+2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  &gt; 2+2 :: Int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PK" sz="2400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AF31532A-8D89-B706-F9D9-330294132723}"/>
              </a:ext>
            </a:extLst>
          </p:cNvPr>
          <p:cNvCxnSpPr>
            <a:cxnSpLocks/>
          </p:cNvCxnSpPr>
          <p:nvPr/>
        </p:nvCxnSpPr>
        <p:spPr>
          <a:xfrm flipV="1">
            <a:off x="3820160" y="2619588"/>
            <a:ext cx="772160" cy="340359"/>
          </a:xfrm>
          <a:prstGeom prst="curvedConnector3">
            <a:avLst/>
          </a:prstGeom>
          <a:ln w="25400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3096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014D7-99A6-3D8D-0ECD-3DCDE663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Types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068CF-8720-A070-D211-42D0DD326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 A sequence of values of same type and values can duplicate.</a:t>
            </a:r>
          </a:p>
          <a:p>
            <a:r>
              <a:rPr lang="en-US" dirty="0">
                <a:sym typeface="Wingdings" panose="05000000000000000000" pitchFamily="2" charset="2"/>
              </a:rPr>
              <a:t> not a set (values can duplicate )</a:t>
            </a:r>
          </a:p>
          <a:p>
            <a:r>
              <a:rPr lang="en-US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Example : </a:t>
            </a:r>
          </a:p>
          <a:p>
            <a:r>
              <a:rPr lang="en-US" dirty="0">
                <a:sym typeface="Wingdings" panose="05000000000000000000" pitchFamily="2" charset="2"/>
              </a:rPr>
              <a:t>                              [ False , True , False ] : : [ Bool ]</a:t>
            </a:r>
          </a:p>
          <a:p>
            <a:r>
              <a:rPr lang="en-US" dirty="0">
                <a:sym typeface="Wingdings" panose="05000000000000000000" pitchFamily="2" charset="2"/>
              </a:rPr>
              <a:t>                              [ ‘a’ , ‘b’ , ‘c’ ] : : [ Char ]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ym typeface="Wingdings" panose="05000000000000000000" pitchFamily="2" charset="2"/>
              </a:rPr>
              <a:t>  [ t ] is the type of list with elements of type t.</a:t>
            </a:r>
          </a:p>
          <a:p>
            <a:r>
              <a:rPr lang="en-US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Example : </a:t>
            </a:r>
          </a:p>
          <a:p>
            <a:r>
              <a:rPr lang="en-US" sz="2400" dirty="0">
                <a:sym typeface="Wingdings" panose="05000000000000000000" pitchFamily="2" charset="2"/>
              </a:rPr>
              <a:t>[ [ ‘a’ ] , [ ‘b’ , ‘c’ ] ] : : [ [ Char ] ]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7847409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095C-C22A-82E4-5C52-18C80534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Tuple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20794-1958-15A9-F8C8-1918AB5EC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Tuple is a sequence of values of different types.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ym typeface="Wingdings" panose="05000000000000000000" pitchFamily="2" charset="2"/>
              </a:rPr>
              <a:t>   It is not necessary that they should be different types.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ym typeface="Wingdings" panose="05000000000000000000" pitchFamily="2" charset="2"/>
              </a:rPr>
              <a:t>   No restriction on number of elements.</a:t>
            </a:r>
          </a:p>
          <a:p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Example : </a:t>
            </a:r>
          </a:p>
          <a:p>
            <a:r>
              <a:rPr lang="en-US" dirty="0">
                <a:sym typeface="Wingdings" panose="05000000000000000000" pitchFamily="2" charset="2"/>
              </a:rPr>
              <a:t>                         </a:t>
            </a:r>
            <a:r>
              <a:rPr lang="en-US" sz="2400" b="1" dirty="0">
                <a:sym typeface="Wingdings" panose="05000000000000000000" pitchFamily="2" charset="2"/>
              </a:rPr>
              <a:t>( False , True ) : : ( Bool , Bool )</a:t>
            </a:r>
          </a:p>
          <a:p>
            <a:r>
              <a:rPr lang="en-US" dirty="0">
                <a:sym typeface="Wingdings" panose="05000000000000000000" pitchFamily="2" charset="2"/>
              </a:rPr>
              <a:t>                                                                                                                same type</a:t>
            </a:r>
          </a:p>
          <a:p>
            <a:r>
              <a:rPr lang="en-US" dirty="0">
                <a:sym typeface="Wingdings" panose="05000000000000000000" pitchFamily="2" charset="2"/>
              </a:rPr>
              <a:t>                        </a:t>
            </a:r>
            <a:r>
              <a:rPr lang="en-US" sz="2400" b="1" dirty="0">
                <a:sym typeface="Wingdings" panose="05000000000000000000" pitchFamily="2" charset="2"/>
              </a:rPr>
              <a:t>( False , ‘a’ , 1 ) : : ( Bool , Char , Int )</a:t>
            </a:r>
          </a:p>
          <a:p>
            <a:r>
              <a:rPr lang="en-US" dirty="0">
                <a:sym typeface="Wingdings" panose="05000000000000000000" pitchFamily="2" charset="2"/>
              </a:rPr>
              <a:t>                                                                                                                        different type</a:t>
            </a:r>
            <a:endParaRPr lang="en-PK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B5F47B4B-D0DE-3B39-2AE8-E5609426B0BA}"/>
              </a:ext>
            </a:extLst>
          </p:cNvPr>
          <p:cNvCxnSpPr>
            <a:cxnSpLocks/>
          </p:cNvCxnSpPr>
          <p:nvPr/>
        </p:nvCxnSpPr>
        <p:spPr>
          <a:xfrm rot="10800000">
            <a:off x="6589776" y="3980688"/>
            <a:ext cx="920496" cy="457200"/>
          </a:xfrm>
          <a:prstGeom prst="curved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64C07EEC-D9AE-8110-EC8E-3E8E9E3A83C7}"/>
              </a:ext>
            </a:extLst>
          </p:cNvPr>
          <p:cNvCxnSpPr>
            <a:cxnSpLocks/>
          </p:cNvCxnSpPr>
          <p:nvPr/>
        </p:nvCxnSpPr>
        <p:spPr>
          <a:xfrm rot="10800000">
            <a:off x="7205473" y="4974337"/>
            <a:ext cx="765047" cy="407755"/>
          </a:xfrm>
          <a:prstGeom prst="curved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0289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FB30-931A-7686-F794-B585C0B4A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Tuple (Cont. )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BC9C3-A020-0152-D863-9B2B8A8D9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400" dirty="0"/>
              <a:t>( t</a:t>
            </a:r>
            <a:r>
              <a:rPr lang="en-US" sz="1800" dirty="0"/>
              <a:t>1</a:t>
            </a:r>
            <a:r>
              <a:rPr lang="en-US" sz="2400" dirty="0"/>
              <a:t> , t</a:t>
            </a:r>
            <a:r>
              <a:rPr lang="en-US" sz="1800" dirty="0"/>
              <a:t>2</a:t>
            </a:r>
            <a:r>
              <a:rPr lang="en-US" sz="2400" dirty="0"/>
              <a:t> , . . </a:t>
            </a:r>
            <a:r>
              <a:rPr lang="en-US" sz="2400" dirty="0" err="1"/>
              <a:t>t</a:t>
            </a:r>
            <a:r>
              <a:rPr lang="en-US" sz="1800" dirty="0" err="1"/>
              <a:t>n</a:t>
            </a:r>
            <a:r>
              <a:rPr lang="en-US" sz="2400" dirty="0"/>
              <a:t> ) : : (  Types 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 Type of tuple can tell the length 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 Tuple of Tuple can exist</a:t>
            </a:r>
          </a:p>
          <a:p>
            <a:r>
              <a:rPr lang="en-US" dirty="0">
                <a:solidFill>
                  <a:srgbClr val="C00000"/>
                </a:solidFill>
              </a:rPr>
              <a:t>Example : </a:t>
            </a:r>
          </a:p>
          <a:p>
            <a:r>
              <a:rPr lang="en-US" sz="2400" dirty="0"/>
              <a:t>                    (‘a’ , (False , ‘b’) ) : : ( Char , ( Bool , Char ) )</a:t>
            </a:r>
          </a:p>
          <a:p>
            <a:r>
              <a:rPr lang="en-US" sz="2400" dirty="0"/>
              <a:t>                    ( True , [ True , False ] ) : : ( Bool , [ Bool ] )</a:t>
            </a:r>
          </a:p>
          <a:p>
            <a:r>
              <a:rPr lang="en-US" sz="2400" dirty="0"/>
              <a:t>                    [ (‘a’ , ‘b’) , (‘c’ , ‘d’ ) ] : : [ ( Char ) , ( Char ) ]</a:t>
            </a:r>
          </a:p>
          <a:p>
            <a:r>
              <a:rPr lang="en-US" sz="2400" dirty="0"/>
              <a:t>List of tuple</a:t>
            </a:r>
            <a:endParaRPr lang="en-PK" sz="2400" dirty="0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C39F3432-6733-CC2E-2D4E-274EDC3CD5B6}"/>
              </a:ext>
            </a:extLst>
          </p:cNvPr>
          <p:cNvCxnSpPr>
            <a:cxnSpLocks/>
          </p:cNvCxnSpPr>
          <p:nvPr/>
        </p:nvCxnSpPr>
        <p:spPr>
          <a:xfrm flipV="1">
            <a:off x="1602661" y="5053781"/>
            <a:ext cx="796410" cy="255639"/>
          </a:xfrm>
          <a:prstGeom prst="curved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384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3DEB7-4165-DEB8-E339-29994130D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 Types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7D5E2-0F95-A6A2-C10D-6FDABD13B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Mapping from value of one type to value of another type.</a:t>
            </a:r>
          </a:p>
          <a:p>
            <a:r>
              <a:rPr lang="en-US" b="1" dirty="0">
                <a:solidFill>
                  <a:srgbClr val="C00000"/>
                </a:solidFill>
              </a:rPr>
              <a:t>Example : </a:t>
            </a:r>
          </a:p>
          <a:p>
            <a:r>
              <a:rPr lang="en-US" dirty="0"/>
              <a:t>                          not : :  Bool </a:t>
            </a:r>
            <a:r>
              <a:rPr lang="en-US" dirty="0">
                <a:sym typeface="Wingdings" panose="05000000000000000000" pitchFamily="2" charset="2"/>
              </a:rPr>
              <a:t> Bool</a:t>
            </a:r>
          </a:p>
          <a:p>
            <a:r>
              <a:rPr lang="en-US" dirty="0">
                <a:sym typeface="Wingdings" panose="05000000000000000000" pitchFamily="2" charset="2"/>
              </a:rPr>
              <a:t>                          even : : Int  Bool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ym typeface="Wingdings" panose="05000000000000000000" pitchFamily="2" charset="2"/>
              </a:rPr>
              <a:t>  In General</a:t>
            </a:r>
          </a:p>
          <a:p>
            <a:r>
              <a:rPr lang="en-US" sz="2800" b="1" dirty="0">
                <a:sym typeface="Wingdings" panose="05000000000000000000" pitchFamily="2" charset="2"/>
              </a:rPr>
              <a:t>                                                   t</a:t>
            </a:r>
            <a:r>
              <a:rPr lang="en-US" b="1" dirty="0">
                <a:sym typeface="Wingdings" panose="05000000000000000000" pitchFamily="2" charset="2"/>
              </a:rPr>
              <a:t>1</a:t>
            </a:r>
            <a:r>
              <a:rPr lang="en-US" sz="2800" b="1" dirty="0">
                <a:sym typeface="Wingdings" panose="05000000000000000000" pitchFamily="2" charset="2"/>
              </a:rPr>
              <a:t>  t</a:t>
            </a:r>
            <a:r>
              <a:rPr lang="en-US" b="1" dirty="0">
                <a:sym typeface="Wingdings" panose="05000000000000000000" pitchFamily="2" charset="2"/>
              </a:rPr>
              <a:t>2</a:t>
            </a:r>
          </a:p>
          <a:p>
            <a:r>
              <a:rPr lang="en-US" b="1" dirty="0">
                <a:sym typeface="Wingdings" panose="05000000000000000000" pitchFamily="2" charset="2"/>
              </a:rPr>
              <a:t>                                            Type of                                              Type of</a:t>
            </a:r>
          </a:p>
          <a:p>
            <a:r>
              <a:rPr lang="en-US" b="1" dirty="0">
                <a:sym typeface="Wingdings" panose="05000000000000000000" pitchFamily="2" charset="2"/>
              </a:rPr>
              <a:t>                                          Argument                                            Result</a:t>
            </a:r>
            <a:endParaRPr lang="en-PK" b="1" dirty="0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D2DC62B6-0B92-A04D-519F-5F814D028C33}"/>
              </a:ext>
            </a:extLst>
          </p:cNvPr>
          <p:cNvCxnSpPr>
            <a:cxnSpLocks/>
          </p:cNvCxnSpPr>
          <p:nvPr/>
        </p:nvCxnSpPr>
        <p:spPr>
          <a:xfrm flipV="1">
            <a:off x="4119716" y="4434348"/>
            <a:ext cx="1052052" cy="304800"/>
          </a:xfrm>
          <a:prstGeom prst="curvedConnector3">
            <a:avLst>
              <a:gd name="adj1" fmla="val -4206"/>
            </a:avLst>
          </a:prstGeom>
          <a:ln w="25400"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BAA7427B-84AD-4119-0F2D-56339319F0D3}"/>
              </a:ext>
            </a:extLst>
          </p:cNvPr>
          <p:cNvCxnSpPr>
            <a:cxnSpLocks/>
          </p:cNvCxnSpPr>
          <p:nvPr/>
        </p:nvCxnSpPr>
        <p:spPr>
          <a:xfrm rot="10800000">
            <a:off x="6479458" y="4434348"/>
            <a:ext cx="1002892" cy="304802"/>
          </a:xfrm>
          <a:prstGeom prst="curvedConnector3">
            <a:avLst>
              <a:gd name="adj1" fmla="val -3921"/>
            </a:avLst>
          </a:prstGeom>
          <a:ln w="25400"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7434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0D0E9-C2A3-DD74-22B8-8398CF6D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 Types (Cont.)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83C46-4B5B-D7AB-BA6C-F265D4AEF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3153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Arguments and result are unrestricted</a:t>
            </a:r>
          </a:p>
          <a:p>
            <a:r>
              <a:rPr lang="en-US" dirty="0">
                <a:sym typeface="Wingdings" panose="05000000000000000000" pitchFamily="2" charset="2"/>
              </a:rPr>
              <a:t>        Function can have multiple Arguments.</a:t>
            </a:r>
          </a:p>
          <a:p>
            <a:r>
              <a:rPr lang="en-US" dirty="0">
                <a:sym typeface="Wingdings" panose="05000000000000000000" pitchFamily="2" charset="2"/>
              </a:rPr>
              <a:t>        Function can return multiple tuples</a:t>
            </a:r>
          </a:p>
          <a:p>
            <a:r>
              <a:rPr lang="en-US" dirty="0">
                <a:sym typeface="Wingdings" panose="05000000000000000000" pitchFamily="2" charset="2"/>
              </a:rPr>
              <a:t>        Function can also return a function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ADD15C-D0FD-F47C-D737-477DC65373D4}"/>
              </a:ext>
            </a:extLst>
          </p:cNvPr>
          <p:cNvSpPr txBox="1">
            <a:spLocks/>
          </p:cNvSpPr>
          <p:nvPr/>
        </p:nvSpPr>
        <p:spPr>
          <a:xfrm>
            <a:off x="1097280" y="3677265"/>
            <a:ext cx="4998720" cy="233024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Example 1 :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      </a:t>
            </a:r>
            <a:r>
              <a:rPr lang="en-US" b="1" dirty="0">
                <a:sym typeface="Wingdings" panose="05000000000000000000" pitchFamily="2" charset="2"/>
              </a:rPr>
              <a:t>add : : ( Int , Int )  Int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type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      </a:t>
            </a:r>
            <a:r>
              <a:rPr lang="en-US" b="1" dirty="0">
                <a:sym typeface="Wingdings" panose="05000000000000000000" pitchFamily="2" charset="2"/>
              </a:rPr>
              <a:t>add ( x , y ) = x + y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definition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C56406-91B0-A6AB-294B-DFBFE17E9A46}"/>
              </a:ext>
            </a:extLst>
          </p:cNvPr>
          <p:cNvSpPr txBox="1">
            <a:spLocks/>
          </p:cNvSpPr>
          <p:nvPr/>
        </p:nvSpPr>
        <p:spPr>
          <a:xfrm>
            <a:off x="6096000" y="3677265"/>
            <a:ext cx="4998720" cy="233024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Example 2 :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        </a:t>
            </a:r>
            <a:r>
              <a:rPr lang="en-US" b="1" dirty="0" err="1">
                <a:sym typeface="Wingdings" panose="05000000000000000000" pitchFamily="2" charset="2"/>
              </a:rPr>
              <a:t>zeroton</a:t>
            </a:r>
            <a:r>
              <a:rPr lang="en-US" b="1" dirty="0">
                <a:sym typeface="Wingdings" panose="05000000000000000000" pitchFamily="2" charset="2"/>
              </a:rPr>
              <a:t> : : Int  [ Int ]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type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         </a:t>
            </a:r>
            <a:r>
              <a:rPr lang="en-US" b="1" dirty="0" err="1">
                <a:sym typeface="Wingdings" panose="05000000000000000000" pitchFamily="2" charset="2"/>
              </a:rPr>
              <a:t>zeroton</a:t>
            </a:r>
            <a:r>
              <a:rPr lang="en-US" b="1" dirty="0">
                <a:sym typeface="Wingdings" panose="05000000000000000000" pitchFamily="2" charset="2"/>
              </a:rPr>
              <a:t> n = [ 0..n ]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definition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A19BEDF-27C9-EC52-7046-91509C5408DE}"/>
              </a:ext>
            </a:extLst>
          </p:cNvPr>
          <p:cNvCxnSpPr>
            <a:cxnSpLocks/>
          </p:cNvCxnSpPr>
          <p:nvPr/>
        </p:nvCxnSpPr>
        <p:spPr>
          <a:xfrm flipV="1">
            <a:off x="1592826" y="4355690"/>
            <a:ext cx="589935" cy="245807"/>
          </a:xfrm>
          <a:prstGeom prst="curvedConnector3">
            <a:avLst>
              <a:gd name="adj1" fmla="val 5000"/>
            </a:avLst>
          </a:prstGeom>
          <a:ln w="25400"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30676470-065F-EEAB-DAFA-92FE6411A9AE}"/>
              </a:ext>
            </a:extLst>
          </p:cNvPr>
          <p:cNvCxnSpPr>
            <a:cxnSpLocks/>
          </p:cNvCxnSpPr>
          <p:nvPr/>
        </p:nvCxnSpPr>
        <p:spPr>
          <a:xfrm flipV="1">
            <a:off x="1592826" y="5262989"/>
            <a:ext cx="589935" cy="245807"/>
          </a:xfrm>
          <a:prstGeom prst="curvedConnector3">
            <a:avLst>
              <a:gd name="adj1" fmla="val 6667"/>
            </a:avLst>
          </a:prstGeom>
          <a:ln w="25400"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3321EDEB-1239-4155-E4A9-0091FA971957}"/>
              </a:ext>
            </a:extLst>
          </p:cNvPr>
          <p:cNvCxnSpPr>
            <a:cxnSpLocks/>
          </p:cNvCxnSpPr>
          <p:nvPr/>
        </p:nvCxnSpPr>
        <p:spPr>
          <a:xfrm flipV="1">
            <a:off x="6681019" y="4347223"/>
            <a:ext cx="589935" cy="245807"/>
          </a:xfrm>
          <a:prstGeom prst="curvedConnector3">
            <a:avLst>
              <a:gd name="adj1" fmla="val 6667"/>
            </a:avLst>
          </a:prstGeom>
          <a:ln w="25400"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34B1BC0-E5A6-75F5-EE73-C5265678014C}"/>
              </a:ext>
            </a:extLst>
          </p:cNvPr>
          <p:cNvCxnSpPr>
            <a:cxnSpLocks/>
          </p:cNvCxnSpPr>
          <p:nvPr/>
        </p:nvCxnSpPr>
        <p:spPr>
          <a:xfrm flipV="1">
            <a:off x="6784257" y="5262989"/>
            <a:ext cx="589935" cy="245807"/>
          </a:xfrm>
          <a:prstGeom prst="curvedConnector3">
            <a:avLst>
              <a:gd name="adj1" fmla="val 6667"/>
            </a:avLst>
          </a:prstGeom>
          <a:ln w="25400"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402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2878</TotalTime>
  <Words>1241</Words>
  <Application>Microsoft Office PowerPoint</Application>
  <PresentationFormat>Widescreen</PresentationFormat>
  <Paragraphs>207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Courier New</vt:lpstr>
      <vt:lpstr>Wingdings</vt:lpstr>
      <vt:lpstr>Retrospect</vt:lpstr>
      <vt:lpstr>Formal Methods</vt:lpstr>
      <vt:lpstr>Types</vt:lpstr>
      <vt:lpstr>Errors</vt:lpstr>
      <vt:lpstr>Expressions Types</vt:lpstr>
      <vt:lpstr>List Types</vt:lpstr>
      <vt:lpstr>Tuple</vt:lpstr>
      <vt:lpstr>Tuple (Cont. )</vt:lpstr>
      <vt:lpstr>Function Types</vt:lpstr>
      <vt:lpstr>Function Types (Cont.)</vt:lpstr>
      <vt:lpstr>Curried Function</vt:lpstr>
      <vt:lpstr>Curried Function (Cont.)</vt:lpstr>
      <vt:lpstr>Polymorphic Functions</vt:lpstr>
      <vt:lpstr>Overloaded Function</vt:lpstr>
      <vt:lpstr>Constraints</vt:lpstr>
      <vt:lpstr>Function Conditions</vt:lpstr>
      <vt:lpstr>Function Condition (Cont.)</vt:lpstr>
      <vt:lpstr>Pattern Matches</vt:lpstr>
      <vt:lpstr>List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Methods</dc:title>
  <dc:creator>Ayesha Saeed</dc:creator>
  <cp:lastModifiedBy>Imama Kainat</cp:lastModifiedBy>
  <cp:revision>5</cp:revision>
  <dcterms:created xsi:type="dcterms:W3CDTF">2024-03-12T08:35:58Z</dcterms:created>
  <dcterms:modified xsi:type="dcterms:W3CDTF">2024-04-07T12:00:11Z</dcterms:modified>
</cp:coreProperties>
</file>