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Syne"/>
      <p:regular r:id="rId15"/>
    </p:embeddedFont>
    <p:embeddedFont>
      <p:font typeface="Syne"/>
      <p:regular r:id="rId16"/>
    </p:embeddedFont>
    <p:embeddedFont>
      <p:font typeface="Arimo"/>
      <p:regular r:id="rId17"/>
    </p:embeddedFont>
    <p:embeddedFont>
      <p:font typeface="Arimo"/>
      <p:regular r:id="rId18"/>
    </p:embeddedFont>
    <p:embeddedFont>
      <p:font typeface="Arimo"/>
      <p:regular r:id="rId19"/>
    </p:embeddedFont>
    <p:embeddedFont>
      <p:font typeface="Arim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1212532"/>
            <a:ext cx="7468553" cy="2112050"/>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Syne Bold" pitchFamily="34" charset="0"/>
                <a:ea typeface="Syne Bold" pitchFamily="34" charset="-122"/>
                <a:cs typeface="Syne Bold" pitchFamily="34" charset="-120"/>
              </a:rPr>
              <a:t>Noor Ul Eman – A Full-Stack Islamic Web Application</a:t>
            </a:r>
            <a:endParaRPr lang="en-US" sz="4400" dirty="0"/>
          </a:p>
        </p:txBody>
      </p:sp>
      <p:sp>
        <p:nvSpPr>
          <p:cNvPr id="4" name="Text 1"/>
          <p:cNvSpPr/>
          <p:nvPr/>
        </p:nvSpPr>
        <p:spPr>
          <a:xfrm>
            <a:off x="6324124" y="3683556"/>
            <a:ext cx="7468553" cy="2298144"/>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Noor Ul Eman is a MERN stack application designed as a spiritual digital companion. It supports Qur’an reading, Azkar, Namaz tracking, Ramazan reflections, Tasbih counting, and community interaction. The app aims to provide accessible Islamic content with recitations and translations, enable worship habit tracking, support spiritual growth through journaling, and foster a respectful digital Islamic community.</a:t>
            </a:r>
            <a:endParaRPr lang="en-US" sz="1850" dirty="0"/>
          </a:p>
        </p:txBody>
      </p:sp>
      <p:sp>
        <p:nvSpPr>
          <p:cNvPr id="5" name="Text 2"/>
          <p:cNvSpPr/>
          <p:nvPr/>
        </p:nvSpPr>
        <p:spPr>
          <a:xfrm>
            <a:off x="6324124" y="6250900"/>
            <a:ext cx="7468553"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Targeted at practicing Muslims, it offers structured worship tracking and community-based learning to enhance daily spiritual discipline.</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699611"/>
            <a:ext cx="5982295" cy="492681"/>
          </a:xfrm>
          <a:prstGeom prst="rect">
            <a:avLst/>
          </a:prstGeom>
          <a:noFill/>
          <a:ln/>
        </p:spPr>
        <p:txBody>
          <a:bodyPr wrap="none" lIns="0" tIns="0" rIns="0" bIns="0" rtlCol="0" anchor="t"/>
          <a:lstStyle/>
          <a:p>
            <a:pPr algn="l" indent="0" marL="0">
              <a:lnSpc>
                <a:spcPts val="3850"/>
              </a:lnSpc>
              <a:buNone/>
            </a:pPr>
            <a:r>
              <a:rPr lang="en-US" sz="3100" b="1" dirty="0">
                <a:solidFill>
                  <a:srgbClr val="FFFFFF"/>
                </a:solidFill>
                <a:latin typeface="Syne Bold" pitchFamily="34" charset="0"/>
                <a:ea typeface="Syne Bold" pitchFamily="34" charset="-122"/>
                <a:cs typeface="Syne Bold" pitchFamily="34" charset="-120"/>
              </a:rPr>
              <a:t>Core Modules and Features</a:t>
            </a:r>
            <a:endParaRPr lang="en-US" sz="3100" dirty="0"/>
          </a:p>
        </p:txBody>
      </p:sp>
      <p:sp>
        <p:nvSpPr>
          <p:cNvPr id="4" name="Shape 1"/>
          <p:cNvSpPr/>
          <p:nvPr/>
        </p:nvSpPr>
        <p:spPr>
          <a:xfrm>
            <a:off x="837724" y="1443633"/>
            <a:ext cx="7468553" cy="1218009"/>
          </a:xfrm>
          <a:prstGeom prst="roundRect">
            <a:avLst>
              <a:gd name="adj" fmla="val 2064"/>
            </a:avLst>
          </a:prstGeom>
          <a:solidFill>
            <a:srgbClr val="2B2952"/>
          </a:solidFill>
          <a:ln/>
        </p:spPr>
      </p:sp>
      <p:sp>
        <p:nvSpPr>
          <p:cNvPr id="5" name="Text 2"/>
          <p:cNvSpPr/>
          <p:nvPr/>
        </p:nvSpPr>
        <p:spPr>
          <a:xfrm>
            <a:off x="1005245" y="1611154"/>
            <a:ext cx="1971318"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Qur’an Module</a:t>
            </a:r>
            <a:endParaRPr lang="en-US" sz="1550" dirty="0"/>
          </a:p>
        </p:txBody>
      </p:sp>
      <p:sp>
        <p:nvSpPr>
          <p:cNvPr id="6" name="Text 3"/>
          <p:cNvSpPr/>
          <p:nvPr/>
        </p:nvSpPr>
        <p:spPr>
          <a:xfrm>
            <a:off x="1005245" y="1958102"/>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Read Ayat-by-Ayat with English/Urdu translation, audio recitations from 7 Qaris, bookmarking, and personalized playback settings.</a:t>
            </a:r>
            <a:endParaRPr lang="en-US" sz="1300" dirty="0"/>
          </a:p>
        </p:txBody>
      </p:sp>
      <p:sp>
        <p:nvSpPr>
          <p:cNvPr id="7" name="Shape 4"/>
          <p:cNvSpPr/>
          <p:nvPr/>
        </p:nvSpPr>
        <p:spPr>
          <a:xfrm>
            <a:off x="837724" y="2829163"/>
            <a:ext cx="7468553" cy="1218009"/>
          </a:xfrm>
          <a:prstGeom prst="roundRect">
            <a:avLst>
              <a:gd name="adj" fmla="val 2064"/>
            </a:avLst>
          </a:prstGeom>
          <a:solidFill>
            <a:srgbClr val="2B2952"/>
          </a:solidFill>
          <a:ln/>
        </p:spPr>
      </p:sp>
      <p:sp>
        <p:nvSpPr>
          <p:cNvPr id="8" name="Text 5"/>
          <p:cNvSpPr/>
          <p:nvPr/>
        </p:nvSpPr>
        <p:spPr>
          <a:xfrm>
            <a:off x="1005245" y="2996684"/>
            <a:ext cx="1971318"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Azkar Module</a:t>
            </a:r>
            <a:endParaRPr lang="en-US" sz="1550" dirty="0"/>
          </a:p>
        </p:txBody>
      </p:sp>
      <p:sp>
        <p:nvSpPr>
          <p:cNvPr id="9" name="Text 6"/>
          <p:cNvSpPr/>
          <p:nvPr/>
        </p:nvSpPr>
        <p:spPr>
          <a:xfrm>
            <a:off x="1005245" y="3343632"/>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Includes Morning, Evening, and Post-Prayer Azkar with translations, repetition counts, bookmarks, notes, and custom collections.</a:t>
            </a:r>
            <a:endParaRPr lang="en-US" sz="1300" dirty="0"/>
          </a:p>
        </p:txBody>
      </p:sp>
      <p:sp>
        <p:nvSpPr>
          <p:cNvPr id="10" name="Shape 7"/>
          <p:cNvSpPr/>
          <p:nvPr/>
        </p:nvSpPr>
        <p:spPr>
          <a:xfrm>
            <a:off x="837724" y="4214693"/>
            <a:ext cx="7468553" cy="1218009"/>
          </a:xfrm>
          <a:prstGeom prst="roundRect">
            <a:avLst>
              <a:gd name="adj" fmla="val 2064"/>
            </a:avLst>
          </a:prstGeom>
          <a:solidFill>
            <a:srgbClr val="2B2952"/>
          </a:solidFill>
          <a:ln/>
        </p:spPr>
      </p:sp>
      <p:sp>
        <p:nvSpPr>
          <p:cNvPr id="11" name="Text 8"/>
          <p:cNvSpPr/>
          <p:nvPr/>
        </p:nvSpPr>
        <p:spPr>
          <a:xfrm>
            <a:off x="1005245" y="4382214"/>
            <a:ext cx="1971318"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Namaz Tracker</a:t>
            </a:r>
            <a:endParaRPr lang="en-US" sz="1550" dirty="0"/>
          </a:p>
        </p:txBody>
      </p:sp>
      <p:sp>
        <p:nvSpPr>
          <p:cNvPr id="12" name="Text 9"/>
          <p:cNvSpPr/>
          <p:nvPr/>
        </p:nvSpPr>
        <p:spPr>
          <a:xfrm>
            <a:off x="1005245" y="4729163"/>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Auto-location prayer timings, daily toggle tracking, streak monitoring, and visual analytics with charts and heatmaps.</a:t>
            </a:r>
            <a:endParaRPr lang="en-US" sz="1300" dirty="0"/>
          </a:p>
        </p:txBody>
      </p:sp>
      <p:sp>
        <p:nvSpPr>
          <p:cNvPr id="13" name="Shape 10"/>
          <p:cNvSpPr/>
          <p:nvPr/>
        </p:nvSpPr>
        <p:spPr>
          <a:xfrm>
            <a:off x="837724" y="5600224"/>
            <a:ext cx="7468553" cy="1929765"/>
          </a:xfrm>
          <a:prstGeom prst="roundRect">
            <a:avLst>
              <a:gd name="adj" fmla="val 1302"/>
            </a:avLst>
          </a:prstGeom>
          <a:solidFill>
            <a:srgbClr val="2B2952"/>
          </a:solidFill>
          <a:ln/>
        </p:spPr>
      </p:sp>
      <p:sp>
        <p:nvSpPr>
          <p:cNvPr id="14" name="Text 11"/>
          <p:cNvSpPr/>
          <p:nvPr/>
        </p:nvSpPr>
        <p:spPr>
          <a:xfrm>
            <a:off x="1005245" y="5767745"/>
            <a:ext cx="2117169"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Additional Features</a:t>
            </a:r>
            <a:endParaRPr lang="en-US" sz="1550" dirty="0"/>
          </a:p>
        </p:txBody>
      </p:sp>
      <p:sp>
        <p:nvSpPr>
          <p:cNvPr id="15" name="Text 12"/>
          <p:cNvSpPr/>
          <p:nvPr/>
        </p:nvSpPr>
        <p:spPr>
          <a:xfrm>
            <a:off x="1005245" y="6114693"/>
            <a:ext cx="7133511" cy="268010"/>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D9E1FF"/>
                </a:solidFill>
                <a:latin typeface="Arimo" pitchFamily="34" charset="0"/>
                <a:ea typeface="Arimo" pitchFamily="34" charset="-122"/>
                <a:cs typeface="Arimo" pitchFamily="34" charset="-120"/>
              </a:rPr>
              <a:t>Ramazan goals with progress tracking and journaling</a:t>
            </a:r>
            <a:endParaRPr lang="en-US" sz="1300" dirty="0"/>
          </a:p>
        </p:txBody>
      </p:sp>
      <p:sp>
        <p:nvSpPr>
          <p:cNvPr id="16" name="Text 13"/>
          <p:cNvSpPr/>
          <p:nvPr/>
        </p:nvSpPr>
        <p:spPr>
          <a:xfrm>
            <a:off x="1005245" y="6441281"/>
            <a:ext cx="7133511" cy="268010"/>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D9E1FF"/>
                </a:solidFill>
                <a:latin typeface="Arimo" pitchFamily="34" charset="0"/>
                <a:ea typeface="Arimo" pitchFamily="34" charset="-122"/>
                <a:cs typeface="Arimo" pitchFamily="34" charset="-120"/>
              </a:rPr>
              <a:t>Tasbih counter with custom counts and categories</a:t>
            </a:r>
            <a:endParaRPr lang="en-US" sz="1300" dirty="0"/>
          </a:p>
        </p:txBody>
      </p:sp>
      <p:sp>
        <p:nvSpPr>
          <p:cNvPr id="17" name="Text 14"/>
          <p:cNvSpPr/>
          <p:nvPr/>
        </p:nvSpPr>
        <p:spPr>
          <a:xfrm>
            <a:off x="1005245" y="6767870"/>
            <a:ext cx="7133511" cy="268010"/>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D9E1FF"/>
                </a:solidFill>
                <a:latin typeface="Arimo" pitchFamily="34" charset="0"/>
                <a:ea typeface="Arimo" pitchFamily="34" charset="-122"/>
                <a:cs typeface="Arimo" pitchFamily="34" charset="-120"/>
              </a:rPr>
              <a:t>Community posts with likes, dislikes, and comments</a:t>
            </a:r>
            <a:endParaRPr lang="en-US" sz="1300" dirty="0"/>
          </a:p>
        </p:txBody>
      </p:sp>
      <p:sp>
        <p:nvSpPr>
          <p:cNvPr id="18" name="Text 15"/>
          <p:cNvSpPr/>
          <p:nvPr/>
        </p:nvSpPr>
        <p:spPr>
          <a:xfrm>
            <a:off x="1005245" y="7094458"/>
            <a:ext cx="7133511" cy="268010"/>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D9E1FF"/>
                </a:solidFill>
                <a:latin typeface="Arimo" pitchFamily="34" charset="0"/>
                <a:ea typeface="Arimo" pitchFamily="34" charset="-122"/>
                <a:cs typeface="Arimo" pitchFamily="34" charset="-120"/>
              </a:rPr>
              <a:t>Dual Hijri/Gregorian calendar with Islamic events</a:t>
            </a:r>
            <a:endParaRPr 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776651"/>
            <a:ext cx="12128897" cy="704017"/>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Syne Bold" pitchFamily="34" charset="0"/>
                <a:ea typeface="Syne Bold" pitchFamily="34" charset="-122"/>
                <a:cs typeface="Syne Bold" pitchFamily="34" charset="-120"/>
              </a:rPr>
              <a:t>Software Architecture (Layered Design)</a:t>
            </a:r>
            <a:endParaRPr lang="en-US" sz="4400" dirty="0"/>
          </a:p>
        </p:txBody>
      </p:sp>
      <p:sp>
        <p:nvSpPr>
          <p:cNvPr id="3" name="Text 1"/>
          <p:cNvSpPr/>
          <p:nvPr/>
        </p:nvSpPr>
        <p:spPr>
          <a:xfrm>
            <a:off x="837724" y="3078956"/>
            <a:ext cx="2816185"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Frontend</a:t>
            </a:r>
            <a:endParaRPr lang="en-US" sz="2200" dirty="0"/>
          </a:p>
        </p:txBody>
      </p:sp>
      <p:sp>
        <p:nvSpPr>
          <p:cNvPr id="4" name="Text 2"/>
          <p:cNvSpPr/>
          <p:nvPr/>
        </p:nvSpPr>
        <p:spPr>
          <a:xfrm>
            <a:off x="837724" y="3670221"/>
            <a:ext cx="3928586" cy="1532096"/>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React with Vite powers a modular UI including routing, authentication, Qur’an player, Azkar tabs, and community feed.</a:t>
            </a:r>
            <a:endParaRPr lang="en-US" sz="1850" dirty="0"/>
          </a:p>
        </p:txBody>
      </p:sp>
      <p:sp>
        <p:nvSpPr>
          <p:cNvPr id="5" name="Text 3"/>
          <p:cNvSpPr/>
          <p:nvPr/>
        </p:nvSpPr>
        <p:spPr>
          <a:xfrm>
            <a:off x="5357813" y="3078956"/>
            <a:ext cx="2816185"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Backend</a:t>
            </a:r>
            <a:endParaRPr lang="en-US" sz="2200" dirty="0"/>
          </a:p>
        </p:txBody>
      </p:sp>
      <p:sp>
        <p:nvSpPr>
          <p:cNvPr id="6" name="Text 4"/>
          <p:cNvSpPr/>
          <p:nvPr/>
        </p:nvSpPr>
        <p:spPr>
          <a:xfrm>
            <a:off x="5357813" y="3670221"/>
            <a:ext cx="3928586" cy="1532096"/>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Node.js with Express API handles controllers for authentication, Azkar, Qur’an, Namaz, community, calendar, and goals.</a:t>
            </a:r>
            <a:endParaRPr lang="en-US" sz="1850" dirty="0"/>
          </a:p>
        </p:txBody>
      </p:sp>
      <p:sp>
        <p:nvSpPr>
          <p:cNvPr id="7" name="Text 5"/>
          <p:cNvSpPr/>
          <p:nvPr/>
        </p:nvSpPr>
        <p:spPr>
          <a:xfrm>
            <a:off x="9877901" y="3078956"/>
            <a:ext cx="3741301"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Database &amp; Integrations</a:t>
            </a:r>
            <a:endParaRPr lang="en-US" sz="2200" dirty="0"/>
          </a:p>
        </p:txBody>
      </p:sp>
      <p:sp>
        <p:nvSpPr>
          <p:cNvPr id="8" name="Text 6"/>
          <p:cNvSpPr/>
          <p:nvPr/>
        </p:nvSpPr>
        <p:spPr>
          <a:xfrm>
            <a:off x="9877901" y="3670221"/>
            <a:ext cx="3928586" cy="1915120"/>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MongoDB Atlas stores user data, bookmarks, reflections, and logs. Integrations include Google OAuth, reCAPTCHA, Nodemailer, and Qur’an audio streaming.</a:t>
            </a:r>
            <a:endParaRPr lang="en-US" sz="1850" dirty="0"/>
          </a:p>
        </p:txBody>
      </p:sp>
      <p:sp>
        <p:nvSpPr>
          <p:cNvPr id="9" name="Text 7"/>
          <p:cNvSpPr/>
          <p:nvPr/>
        </p:nvSpPr>
        <p:spPr>
          <a:xfrm>
            <a:off x="837724" y="6069925"/>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Data flows from browser to frontend, API, database, and services, updating the UI accordingly.</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2366" y="654725"/>
            <a:ext cx="7479268" cy="1188958"/>
          </a:xfrm>
          <a:prstGeom prst="rect">
            <a:avLst/>
          </a:prstGeom>
          <a:noFill/>
          <a:ln/>
        </p:spPr>
        <p:txBody>
          <a:bodyPr wrap="square" lIns="0" tIns="0" rIns="0" bIns="0" rtlCol="0" anchor="t"/>
          <a:lstStyle/>
          <a:p>
            <a:pPr algn="l" indent="0" marL="0">
              <a:lnSpc>
                <a:spcPts val="4650"/>
              </a:lnSpc>
              <a:buNone/>
            </a:pPr>
            <a:r>
              <a:rPr lang="en-US" sz="3700" b="1" dirty="0">
                <a:solidFill>
                  <a:srgbClr val="FFFFFF"/>
                </a:solidFill>
                <a:latin typeface="Syne Bold" pitchFamily="34" charset="0"/>
                <a:ea typeface="Syne Bold" pitchFamily="34" charset="-122"/>
                <a:cs typeface="Syne Bold" pitchFamily="34" charset="-120"/>
              </a:rPr>
              <a:t>UI/UX Design and Personalization</a:t>
            </a:r>
            <a:endParaRPr lang="en-US" sz="3700" dirty="0"/>
          </a:p>
        </p:txBody>
      </p:sp>
      <p:sp>
        <p:nvSpPr>
          <p:cNvPr id="4" name="Shape 1"/>
          <p:cNvSpPr/>
          <p:nvPr/>
        </p:nvSpPr>
        <p:spPr>
          <a:xfrm>
            <a:off x="832366" y="2146816"/>
            <a:ext cx="454819" cy="454819"/>
          </a:xfrm>
          <a:prstGeom prst="roundRect">
            <a:avLst>
              <a:gd name="adj" fmla="val 6667"/>
            </a:avLst>
          </a:prstGeom>
          <a:solidFill>
            <a:srgbClr val="2B2952"/>
          </a:solidFill>
          <a:ln/>
        </p:spPr>
      </p:sp>
      <p:sp>
        <p:nvSpPr>
          <p:cNvPr id="5" name="Text 2"/>
          <p:cNvSpPr/>
          <p:nvPr/>
        </p:nvSpPr>
        <p:spPr>
          <a:xfrm>
            <a:off x="1489234" y="2216229"/>
            <a:ext cx="3332559" cy="297299"/>
          </a:xfrm>
          <a:prstGeom prst="rect">
            <a:avLst/>
          </a:prstGeom>
          <a:noFill/>
          <a:ln/>
        </p:spPr>
        <p:txBody>
          <a:bodyPr wrap="none" lIns="0" tIns="0" rIns="0" bIns="0" rtlCol="0" anchor="t"/>
          <a:lstStyle/>
          <a:p>
            <a:pPr algn="l" indent="0" marL="0">
              <a:lnSpc>
                <a:spcPts val="2300"/>
              </a:lnSpc>
              <a:buNone/>
            </a:pPr>
            <a:r>
              <a:rPr lang="en-US" sz="1850" b="1" dirty="0">
                <a:solidFill>
                  <a:srgbClr val="D9E1FF"/>
                </a:solidFill>
                <a:latin typeface="Syne Bold" pitchFamily="34" charset="0"/>
                <a:ea typeface="Syne Bold" pitchFamily="34" charset="-122"/>
                <a:cs typeface="Syne Bold" pitchFamily="34" charset="-120"/>
              </a:rPr>
              <a:t>Clean, Responsive Design</a:t>
            </a:r>
            <a:endParaRPr lang="en-US" sz="1850" dirty="0"/>
          </a:p>
        </p:txBody>
      </p:sp>
      <p:sp>
        <p:nvSpPr>
          <p:cNvPr id="6" name="Text 3"/>
          <p:cNvSpPr/>
          <p:nvPr/>
        </p:nvSpPr>
        <p:spPr>
          <a:xfrm>
            <a:off x="1489234" y="2634734"/>
            <a:ext cx="6822400" cy="646748"/>
          </a:xfrm>
          <a:prstGeom prst="rect">
            <a:avLst/>
          </a:prstGeom>
          <a:noFill/>
          <a:ln/>
        </p:spPr>
        <p:txBody>
          <a:bodyPr wrap="square" lIns="0" tIns="0" rIns="0" bIns="0" rtlCol="0" anchor="t"/>
          <a:lstStyle/>
          <a:p>
            <a:pPr algn="l" indent="0" marL="0">
              <a:lnSpc>
                <a:spcPts val="2500"/>
              </a:lnSpc>
              <a:buNone/>
            </a:pPr>
            <a:r>
              <a:rPr lang="en-US" sz="1550" dirty="0">
                <a:solidFill>
                  <a:srgbClr val="D9E1FF"/>
                </a:solidFill>
                <a:latin typeface="Arimo" pitchFamily="34" charset="0"/>
                <a:ea typeface="Arimo" pitchFamily="34" charset="-122"/>
                <a:cs typeface="Arimo" pitchFamily="34" charset="-120"/>
              </a:rPr>
              <a:t>Built with Tailwind CSS, the UI adapts seamlessly across mobile, tablet, and desktop devices.</a:t>
            </a:r>
            <a:endParaRPr lang="en-US" sz="1550" dirty="0"/>
          </a:p>
        </p:txBody>
      </p:sp>
      <p:sp>
        <p:nvSpPr>
          <p:cNvPr id="7" name="Shape 4"/>
          <p:cNvSpPr/>
          <p:nvPr/>
        </p:nvSpPr>
        <p:spPr>
          <a:xfrm>
            <a:off x="832366" y="3685699"/>
            <a:ext cx="454819" cy="454819"/>
          </a:xfrm>
          <a:prstGeom prst="roundRect">
            <a:avLst>
              <a:gd name="adj" fmla="val 6667"/>
            </a:avLst>
          </a:prstGeom>
          <a:solidFill>
            <a:srgbClr val="2B2952"/>
          </a:solidFill>
          <a:ln/>
        </p:spPr>
      </p:sp>
      <p:sp>
        <p:nvSpPr>
          <p:cNvPr id="8" name="Text 5"/>
          <p:cNvSpPr/>
          <p:nvPr/>
        </p:nvSpPr>
        <p:spPr>
          <a:xfrm>
            <a:off x="1489234" y="3755112"/>
            <a:ext cx="3237548" cy="297299"/>
          </a:xfrm>
          <a:prstGeom prst="rect">
            <a:avLst/>
          </a:prstGeom>
          <a:noFill/>
          <a:ln/>
        </p:spPr>
        <p:txBody>
          <a:bodyPr wrap="none" lIns="0" tIns="0" rIns="0" bIns="0" rtlCol="0" anchor="t"/>
          <a:lstStyle/>
          <a:p>
            <a:pPr algn="l" indent="0" marL="0">
              <a:lnSpc>
                <a:spcPts val="2300"/>
              </a:lnSpc>
              <a:buNone/>
            </a:pPr>
            <a:r>
              <a:rPr lang="en-US" sz="1850" b="1" dirty="0">
                <a:solidFill>
                  <a:srgbClr val="D9E1FF"/>
                </a:solidFill>
                <a:latin typeface="Syne Bold" pitchFamily="34" charset="0"/>
                <a:ea typeface="Syne Bold" pitchFamily="34" charset="-122"/>
                <a:cs typeface="Syne Bold" pitchFamily="34" charset="-120"/>
              </a:rPr>
              <a:t>Personalization Features</a:t>
            </a:r>
            <a:endParaRPr lang="en-US" sz="1850" dirty="0"/>
          </a:p>
        </p:txBody>
      </p:sp>
      <p:sp>
        <p:nvSpPr>
          <p:cNvPr id="9" name="Text 6"/>
          <p:cNvSpPr/>
          <p:nvPr/>
        </p:nvSpPr>
        <p:spPr>
          <a:xfrm>
            <a:off x="1489234" y="4173617"/>
            <a:ext cx="6822400" cy="646748"/>
          </a:xfrm>
          <a:prstGeom prst="rect">
            <a:avLst/>
          </a:prstGeom>
          <a:noFill/>
          <a:ln/>
        </p:spPr>
        <p:txBody>
          <a:bodyPr wrap="square" lIns="0" tIns="0" rIns="0" bIns="0" rtlCol="0" anchor="t"/>
          <a:lstStyle/>
          <a:p>
            <a:pPr algn="l" indent="0" marL="0">
              <a:lnSpc>
                <a:spcPts val="2500"/>
              </a:lnSpc>
              <a:buNone/>
            </a:pPr>
            <a:r>
              <a:rPr lang="en-US" sz="1550" dirty="0">
                <a:solidFill>
                  <a:srgbClr val="D9E1FF"/>
                </a:solidFill>
                <a:latin typeface="Arimo" pitchFamily="34" charset="0"/>
                <a:ea typeface="Arimo" pitchFamily="34" charset="-122"/>
                <a:cs typeface="Arimo" pitchFamily="34" charset="-120"/>
              </a:rPr>
              <a:t>Users can choose light, dark, or sepia themes and scale fonts from small to XL for accessible reading.</a:t>
            </a:r>
            <a:endParaRPr lang="en-US" sz="1550" dirty="0"/>
          </a:p>
        </p:txBody>
      </p:sp>
      <p:sp>
        <p:nvSpPr>
          <p:cNvPr id="10" name="Shape 7"/>
          <p:cNvSpPr/>
          <p:nvPr/>
        </p:nvSpPr>
        <p:spPr>
          <a:xfrm>
            <a:off x="832366" y="5224582"/>
            <a:ext cx="454819" cy="454819"/>
          </a:xfrm>
          <a:prstGeom prst="roundRect">
            <a:avLst>
              <a:gd name="adj" fmla="val 6667"/>
            </a:avLst>
          </a:prstGeom>
          <a:solidFill>
            <a:srgbClr val="2B2952"/>
          </a:solidFill>
          <a:ln/>
        </p:spPr>
      </p:sp>
      <p:sp>
        <p:nvSpPr>
          <p:cNvPr id="11" name="Text 8"/>
          <p:cNvSpPr/>
          <p:nvPr/>
        </p:nvSpPr>
        <p:spPr>
          <a:xfrm>
            <a:off x="1489234" y="5293995"/>
            <a:ext cx="2526387" cy="297299"/>
          </a:xfrm>
          <a:prstGeom prst="rect">
            <a:avLst/>
          </a:prstGeom>
          <a:noFill/>
          <a:ln/>
        </p:spPr>
        <p:txBody>
          <a:bodyPr wrap="none" lIns="0" tIns="0" rIns="0" bIns="0" rtlCol="0" anchor="t"/>
          <a:lstStyle/>
          <a:p>
            <a:pPr algn="l" indent="0" marL="0">
              <a:lnSpc>
                <a:spcPts val="2300"/>
              </a:lnSpc>
              <a:buNone/>
            </a:pPr>
            <a:r>
              <a:rPr lang="en-US" sz="1850" b="1" dirty="0">
                <a:solidFill>
                  <a:srgbClr val="D9E1FF"/>
                </a:solidFill>
                <a:latin typeface="Syne Bold" pitchFamily="34" charset="0"/>
                <a:ea typeface="Syne Bold" pitchFamily="34" charset="-122"/>
                <a:cs typeface="Syne Bold" pitchFamily="34" charset="-120"/>
              </a:rPr>
              <a:t>Focused Interfaces</a:t>
            </a:r>
            <a:endParaRPr lang="en-US" sz="1850" dirty="0"/>
          </a:p>
        </p:txBody>
      </p:sp>
      <p:sp>
        <p:nvSpPr>
          <p:cNvPr id="12" name="Text 9"/>
          <p:cNvSpPr/>
          <p:nvPr/>
        </p:nvSpPr>
        <p:spPr>
          <a:xfrm>
            <a:off x="1489234" y="5712500"/>
            <a:ext cx="6822400" cy="646748"/>
          </a:xfrm>
          <a:prstGeom prst="rect">
            <a:avLst/>
          </a:prstGeom>
          <a:noFill/>
          <a:ln/>
        </p:spPr>
        <p:txBody>
          <a:bodyPr wrap="square" lIns="0" tIns="0" rIns="0" bIns="0" rtlCol="0" anchor="t"/>
          <a:lstStyle/>
          <a:p>
            <a:pPr algn="l" indent="0" marL="0">
              <a:lnSpc>
                <a:spcPts val="2500"/>
              </a:lnSpc>
              <a:buNone/>
            </a:pPr>
            <a:r>
              <a:rPr lang="en-US" sz="1550" dirty="0">
                <a:solidFill>
                  <a:srgbClr val="D9E1FF"/>
                </a:solidFill>
                <a:latin typeface="Arimo" pitchFamily="34" charset="0"/>
                <a:ea typeface="Arimo" pitchFamily="34" charset="-122"/>
                <a:cs typeface="Arimo" pitchFamily="34" charset="-120"/>
              </a:rPr>
              <a:t>Ayat-by-Ayat reading avoids overload, while modular tabs organize Azkar, Tasbih, Goals, and Reflections by category.</a:t>
            </a:r>
            <a:endParaRPr lang="en-US" sz="1550" dirty="0"/>
          </a:p>
        </p:txBody>
      </p:sp>
      <p:sp>
        <p:nvSpPr>
          <p:cNvPr id="13" name="Shape 10"/>
          <p:cNvSpPr/>
          <p:nvPr/>
        </p:nvSpPr>
        <p:spPr>
          <a:xfrm>
            <a:off x="832366" y="6763464"/>
            <a:ext cx="454819" cy="454819"/>
          </a:xfrm>
          <a:prstGeom prst="roundRect">
            <a:avLst>
              <a:gd name="adj" fmla="val 6667"/>
            </a:avLst>
          </a:prstGeom>
          <a:solidFill>
            <a:srgbClr val="2B2952"/>
          </a:solidFill>
          <a:ln/>
        </p:spPr>
      </p:sp>
      <p:sp>
        <p:nvSpPr>
          <p:cNvPr id="14" name="Text 11"/>
          <p:cNvSpPr/>
          <p:nvPr/>
        </p:nvSpPr>
        <p:spPr>
          <a:xfrm>
            <a:off x="1489234" y="6832878"/>
            <a:ext cx="2378393" cy="297299"/>
          </a:xfrm>
          <a:prstGeom prst="rect">
            <a:avLst/>
          </a:prstGeom>
          <a:noFill/>
          <a:ln/>
        </p:spPr>
        <p:txBody>
          <a:bodyPr wrap="none" lIns="0" tIns="0" rIns="0" bIns="0" rtlCol="0" anchor="t"/>
          <a:lstStyle/>
          <a:p>
            <a:pPr algn="l" indent="0" marL="0">
              <a:lnSpc>
                <a:spcPts val="2300"/>
              </a:lnSpc>
              <a:buNone/>
            </a:pPr>
            <a:r>
              <a:rPr lang="en-US" sz="1850" b="1" dirty="0">
                <a:solidFill>
                  <a:srgbClr val="D9E1FF"/>
                </a:solidFill>
                <a:latin typeface="Syne Bold" pitchFamily="34" charset="0"/>
                <a:ea typeface="Syne Bold" pitchFamily="34" charset="-122"/>
                <a:cs typeface="Syne Bold" pitchFamily="34" charset="-120"/>
              </a:rPr>
              <a:t>Custom Settings</a:t>
            </a:r>
            <a:endParaRPr lang="en-US" sz="1850" dirty="0"/>
          </a:p>
        </p:txBody>
      </p:sp>
      <p:sp>
        <p:nvSpPr>
          <p:cNvPr id="15" name="Text 12"/>
          <p:cNvSpPr/>
          <p:nvPr/>
        </p:nvSpPr>
        <p:spPr>
          <a:xfrm>
            <a:off x="1489234" y="7251383"/>
            <a:ext cx="6822400" cy="323374"/>
          </a:xfrm>
          <a:prstGeom prst="rect">
            <a:avLst/>
          </a:prstGeom>
          <a:noFill/>
          <a:ln/>
        </p:spPr>
        <p:txBody>
          <a:bodyPr wrap="none" lIns="0" tIns="0" rIns="0" bIns="0" rtlCol="0" anchor="t"/>
          <a:lstStyle/>
          <a:p>
            <a:pPr algn="l" indent="0" marL="0">
              <a:lnSpc>
                <a:spcPts val="2500"/>
              </a:lnSpc>
              <a:buNone/>
            </a:pPr>
            <a:r>
              <a:rPr lang="en-US" sz="1550" dirty="0">
                <a:solidFill>
                  <a:srgbClr val="D9E1FF"/>
                </a:solidFill>
                <a:latin typeface="Arimo" pitchFamily="34" charset="0"/>
                <a:ea typeface="Arimo" pitchFamily="34" charset="-122"/>
                <a:cs typeface="Arimo" pitchFamily="34" charset="-120"/>
              </a:rPr>
              <a:t>Import and export personalized configurations to tailor the app experience.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396484"/>
            <a:ext cx="6399133" cy="457557"/>
          </a:xfrm>
          <a:prstGeom prst="rect">
            <a:avLst/>
          </a:prstGeom>
          <a:noFill/>
          <a:ln/>
        </p:spPr>
        <p:txBody>
          <a:bodyPr wrap="none" lIns="0" tIns="0" rIns="0" bIns="0" rtlCol="0" anchor="t"/>
          <a:lstStyle/>
          <a:p>
            <a:pPr algn="l" indent="0" marL="0">
              <a:lnSpc>
                <a:spcPts val="3600"/>
              </a:lnSpc>
              <a:buNone/>
            </a:pPr>
            <a:r>
              <a:rPr lang="en-US" sz="2850" b="1" dirty="0">
                <a:solidFill>
                  <a:srgbClr val="FFFFFF"/>
                </a:solidFill>
                <a:latin typeface="Syne Bold" pitchFamily="34" charset="0"/>
                <a:ea typeface="Syne Bold" pitchFamily="34" charset="-122"/>
                <a:cs typeface="Syne Bold" pitchFamily="34" charset="-120"/>
              </a:rPr>
              <a:t>Technical Decisions &amp; Tradeoffs</a:t>
            </a:r>
            <a:endParaRPr lang="en-US" sz="2850" dirty="0"/>
          </a:p>
        </p:txBody>
      </p:sp>
      <p:pic>
        <p:nvPicPr>
          <p:cNvPr id="3" name="Image 0" descr="preencoded.png">    </p:cNvPr>
          <p:cNvPicPr>
            <a:picLocks noChangeAspect="1"/>
          </p:cNvPicPr>
          <p:nvPr/>
        </p:nvPicPr>
        <p:blipFill>
          <a:blip r:embed="rId1"/>
          <a:stretch>
            <a:fillRect/>
          </a:stretch>
        </p:blipFill>
        <p:spPr>
          <a:xfrm>
            <a:off x="837724" y="2165152"/>
            <a:ext cx="777954" cy="933569"/>
          </a:xfrm>
          <a:prstGeom prst="rect">
            <a:avLst/>
          </a:prstGeom>
        </p:spPr>
      </p:pic>
      <p:sp>
        <p:nvSpPr>
          <p:cNvPr id="4" name="Text 1"/>
          <p:cNvSpPr/>
          <p:nvPr/>
        </p:nvSpPr>
        <p:spPr>
          <a:xfrm>
            <a:off x="1849041" y="2320647"/>
            <a:ext cx="1830467" cy="228719"/>
          </a:xfrm>
          <a:prstGeom prst="rect">
            <a:avLst/>
          </a:prstGeom>
          <a:noFill/>
          <a:ln/>
        </p:spPr>
        <p:txBody>
          <a:bodyPr wrap="none" lIns="0" tIns="0" rIns="0" bIns="0" rtlCol="0" anchor="t"/>
          <a:lstStyle/>
          <a:p>
            <a:pPr algn="l" indent="0" marL="0">
              <a:lnSpc>
                <a:spcPts val="1800"/>
              </a:lnSpc>
              <a:buNone/>
            </a:pPr>
            <a:r>
              <a:rPr lang="en-US" sz="1400" b="1" dirty="0">
                <a:solidFill>
                  <a:srgbClr val="D9E1FF"/>
                </a:solidFill>
                <a:latin typeface="Syne Bold" pitchFamily="34" charset="0"/>
                <a:ea typeface="Syne Bold" pitchFamily="34" charset="-122"/>
                <a:cs typeface="Syne Bold" pitchFamily="34" charset="-120"/>
              </a:rPr>
              <a:t>Stack Choice</a:t>
            </a:r>
            <a:endParaRPr lang="en-US" sz="1400" dirty="0"/>
          </a:p>
        </p:txBody>
      </p:sp>
      <p:sp>
        <p:nvSpPr>
          <p:cNvPr id="5" name="Text 2"/>
          <p:cNvSpPr/>
          <p:nvPr/>
        </p:nvSpPr>
        <p:spPr>
          <a:xfrm>
            <a:off x="1849041" y="2642711"/>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D9E1FF"/>
                </a:solidFill>
                <a:latin typeface="Arimo" pitchFamily="34" charset="0"/>
                <a:ea typeface="Arimo" pitchFamily="34" charset="-122"/>
                <a:cs typeface="Arimo" pitchFamily="34" charset="-120"/>
              </a:rPr>
              <a:t>MERN stack enables single-language JavaScript development and rapid iteration.</a:t>
            </a:r>
            <a:endParaRPr lang="en-US" sz="1200" dirty="0"/>
          </a:p>
        </p:txBody>
      </p:sp>
      <p:pic>
        <p:nvPicPr>
          <p:cNvPr id="6" name="Image 1" descr="preencoded.png">    </p:cNvPr>
          <p:cNvPicPr>
            <a:picLocks noChangeAspect="1"/>
          </p:cNvPicPr>
          <p:nvPr/>
        </p:nvPicPr>
        <p:blipFill>
          <a:blip r:embed="rId2"/>
          <a:stretch>
            <a:fillRect/>
          </a:stretch>
        </p:blipFill>
        <p:spPr>
          <a:xfrm>
            <a:off x="837724" y="3098721"/>
            <a:ext cx="777954" cy="933569"/>
          </a:xfrm>
          <a:prstGeom prst="rect">
            <a:avLst/>
          </a:prstGeom>
        </p:spPr>
      </p:pic>
      <p:sp>
        <p:nvSpPr>
          <p:cNvPr id="7" name="Text 3"/>
          <p:cNvSpPr/>
          <p:nvPr/>
        </p:nvSpPr>
        <p:spPr>
          <a:xfrm>
            <a:off x="1849041" y="3254216"/>
            <a:ext cx="1830467" cy="228719"/>
          </a:xfrm>
          <a:prstGeom prst="rect">
            <a:avLst/>
          </a:prstGeom>
          <a:noFill/>
          <a:ln/>
        </p:spPr>
        <p:txBody>
          <a:bodyPr wrap="none" lIns="0" tIns="0" rIns="0" bIns="0" rtlCol="0" anchor="t"/>
          <a:lstStyle/>
          <a:p>
            <a:pPr algn="l" indent="0" marL="0">
              <a:lnSpc>
                <a:spcPts val="1800"/>
              </a:lnSpc>
              <a:buNone/>
            </a:pPr>
            <a:r>
              <a:rPr lang="en-US" sz="1400" b="1" dirty="0">
                <a:solidFill>
                  <a:srgbClr val="D9E1FF"/>
                </a:solidFill>
                <a:latin typeface="Syne Bold" pitchFamily="34" charset="0"/>
                <a:ea typeface="Syne Bold" pitchFamily="34" charset="-122"/>
                <a:cs typeface="Syne Bold" pitchFamily="34" charset="-120"/>
              </a:rPr>
              <a:t>Performance</a:t>
            </a:r>
            <a:endParaRPr lang="en-US" sz="1400" dirty="0"/>
          </a:p>
        </p:txBody>
      </p:sp>
      <p:sp>
        <p:nvSpPr>
          <p:cNvPr id="8" name="Text 4"/>
          <p:cNvSpPr/>
          <p:nvPr/>
        </p:nvSpPr>
        <p:spPr>
          <a:xfrm>
            <a:off x="1849041" y="3576280"/>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D9E1FF"/>
                </a:solidFill>
                <a:latin typeface="Arimo" pitchFamily="34" charset="0"/>
                <a:ea typeface="Arimo" pitchFamily="34" charset="-122"/>
                <a:cs typeface="Arimo" pitchFamily="34" charset="-120"/>
              </a:rPr>
              <a:t>Vite with React offers faster builds and better performance compared to alternatives like Webpack.</a:t>
            </a:r>
            <a:endParaRPr lang="en-US" sz="1200" dirty="0"/>
          </a:p>
        </p:txBody>
      </p:sp>
      <p:pic>
        <p:nvPicPr>
          <p:cNvPr id="9" name="Image 2" descr="preencoded.png">    </p:cNvPr>
          <p:cNvPicPr>
            <a:picLocks noChangeAspect="1"/>
          </p:cNvPicPr>
          <p:nvPr/>
        </p:nvPicPr>
        <p:blipFill>
          <a:blip r:embed="rId3"/>
          <a:stretch>
            <a:fillRect/>
          </a:stretch>
        </p:blipFill>
        <p:spPr>
          <a:xfrm>
            <a:off x="837724" y="4032290"/>
            <a:ext cx="777954" cy="933569"/>
          </a:xfrm>
          <a:prstGeom prst="rect">
            <a:avLst/>
          </a:prstGeom>
        </p:spPr>
      </p:pic>
      <p:sp>
        <p:nvSpPr>
          <p:cNvPr id="10" name="Text 5"/>
          <p:cNvSpPr/>
          <p:nvPr/>
        </p:nvSpPr>
        <p:spPr>
          <a:xfrm>
            <a:off x="1849041" y="4187785"/>
            <a:ext cx="1958102" cy="228719"/>
          </a:xfrm>
          <a:prstGeom prst="rect">
            <a:avLst/>
          </a:prstGeom>
          <a:noFill/>
          <a:ln/>
        </p:spPr>
        <p:txBody>
          <a:bodyPr wrap="none" lIns="0" tIns="0" rIns="0" bIns="0" rtlCol="0" anchor="t"/>
          <a:lstStyle/>
          <a:p>
            <a:pPr algn="l" indent="0" marL="0">
              <a:lnSpc>
                <a:spcPts val="1800"/>
              </a:lnSpc>
              <a:buNone/>
            </a:pPr>
            <a:r>
              <a:rPr lang="en-US" sz="1400" b="1" dirty="0">
                <a:solidFill>
                  <a:srgbClr val="D9E1FF"/>
                </a:solidFill>
                <a:latin typeface="Syne Bold" pitchFamily="34" charset="0"/>
                <a:ea typeface="Syne Bold" pitchFamily="34" charset="-122"/>
                <a:cs typeface="Syne Bold" pitchFamily="34" charset="-120"/>
              </a:rPr>
              <a:t>State Management</a:t>
            </a:r>
            <a:endParaRPr lang="en-US" sz="1400" dirty="0"/>
          </a:p>
        </p:txBody>
      </p:sp>
      <p:sp>
        <p:nvSpPr>
          <p:cNvPr id="11" name="Text 6"/>
          <p:cNvSpPr/>
          <p:nvPr/>
        </p:nvSpPr>
        <p:spPr>
          <a:xfrm>
            <a:off x="1849041" y="4509849"/>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D9E1FF"/>
                </a:solidFill>
                <a:latin typeface="Arimo" pitchFamily="34" charset="0"/>
                <a:ea typeface="Arimo" pitchFamily="34" charset="-122"/>
                <a:cs typeface="Arimo" pitchFamily="34" charset="-120"/>
              </a:rPr>
              <a:t>Context API was chosen over Redux for simpler state handling in this medium-scale app.</a:t>
            </a:r>
            <a:endParaRPr lang="en-US" sz="1200" dirty="0"/>
          </a:p>
        </p:txBody>
      </p:sp>
      <p:pic>
        <p:nvPicPr>
          <p:cNvPr id="12" name="Image 3" descr="preencoded.png">    </p:cNvPr>
          <p:cNvPicPr>
            <a:picLocks noChangeAspect="1"/>
          </p:cNvPicPr>
          <p:nvPr/>
        </p:nvPicPr>
        <p:blipFill>
          <a:blip r:embed="rId4"/>
          <a:stretch>
            <a:fillRect/>
          </a:stretch>
        </p:blipFill>
        <p:spPr>
          <a:xfrm>
            <a:off x="837724" y="4965859"/>
            <a:ext cx="777954" cy="933569"/>
          </a:xfrm>
          <a:prstGeom prst="rect">
            <a:avLst/>
          </a:prstGeom>
        </p:spPr>
      </p:pic>
      <p:sp>
        <p:nvSpPr>
          <p:cNvPr id="13" name="Text 7"/>
          <p:cNvSpPr/>
          <p:nvPr/>
        </p:nvSpPr>
        <p:spPr>
          <a:xfrm>
            <a:off x="1849041" y="5121354"/>
            <a:ext cx="1830467" cy="228719"/>
          </a:xfrm>
          <a:prstGeom prst="rect">
            <a:avLst/>
          </a:prstGeom>
          <a:noFill/>
          <a:ln/>
        </p:spPr>
        <p:txBody>
          <a:bodyPr wrap="none" lIns="0" tIns="0" rIns="0" bIns="0" rtlCol="0" anchor="t"/>
          <a:lstStyle/>
          <a:p>
            <a:pPr algn="l" indent="0" marL="0">
              <a:lnSpc>
                <a:spcPts val="1800"/>
              </a:lnSpc>
              <a:buNone/>
            </a:pPr>
            <a:r>
              <a:rPr lang="en-US" sz="1400" b="1" dirty="0">
                <a:solidFill>
                  <a:srgbClr val="D9E1FF"/>
                </a:solidFill>
                <a:latin typeface="Syne Bold" pitchFamily="34" charset="0"/>
                <a:ea typeface="Syne Bold" pitchFamily="34" charset="-122"/>
                <a:cs typeface="Syne Bold" pitchFamily="34" charset="-120"/>
              </a:rPr>
              <a:t>Security &amp; Testing</a:t>
            </a:r>
            <a:endParaRPr lang="en-US" sz="1400" dirty="0"/>
          </a:p>
        </p:txBody>
      </p:sp>
      <p:sp>
        <p:nvSpPr>
          <p:cNvPr id="14" name="Text 8"/>
          <p:cNvSpPr/>
          <p:nvPr/>
        </p:nvSpPr>
        <p:spPr>
          <a:xfrm>
            <a:off x="1849041" y="5443418"/>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D9E1FF"/>
                </a:solidFill>
                <a:latin typeface="Arimo" pitchFamily="34" charset="0"/>
                <a:ea typeface="Arimo" pitchFamily="34" charset="-122"/>
                <a:cs typeface="Arimo" pitchFamily="34" charset="-120"/>
              </a:rPr>
              <a:t>JWT authentication combined with reCAPTCHA ensures lightweight security; testing is limited but includes Jest for UI.</a:t>
            </a:r>
            <a:endParaRPr lang="en-US" sz="1200" dirty="0"/>
          </a:p>
        </p:txBody>
      </p:sp>
      <p:pic>
        <p:nvPicPr>
          <p:cNvPr id="15" name="Image 4" descr="preencoded.png">    </p:cNvPr>
          <p:cNvPicPr>
            <a:picLocks noChangeAspect="1"/>
          </p:cNvPicPr>
          <p:nvPr/>
        </p:nvPicPr>
        <p:blipFill>
          <a:blip r:embed="rId5"/>
          <a:stretch>
            <a:fillRect/>
          </a:stretch>
        </p:blipFill>
        <p:spPr>
          <a:xfrm>
            <a:off x="837724" y="5899428"/>
            <a:ext cx="777954" cy="933569"/>
          </a:xfrm>
          <a:prstGeom prst="rect">
            <a:avLst/>
          </a:prstGeom>
        </p:spPr>
      </p:pic>
      <p:sp>
        <p:nvSpPr>
          <p:cNvPr id="16" name="Text 9"/>
          <p:cNvSpPr/>
          <p:nvPr/>
        </p:nvSpPr>
        <p:spPr>
          <a:xfrm>
            <a:off x="1849041" y="6054923"/>
            <a:ext cx="1830467" cy="228719"/>
          </a:xfrm>
          <a:prstGeom prst="rect">
            <a:avLst/>
          </a:prstGeom>
          <a:noFill/>
          <a:ln/>
        </p:spPr>
        <p:txBody>
          <a:bodyPr wrap="none" lIns="0" tIns="0" rIns="0" bIns="0" rtlCol="0" anchor="t"/>
          <a:lstStyle/>
          <a:p>
            <a:pPr algn="l" indent="0" marL="0">
              <a:lnSpc>
                <a:spcPts val="1800"/>
              </a:lnSpc>
              <a:buNone/>
            </a:pPr>
            <a:r>
              <a:rPr lang="en-US" sz="1400" b="1" dirty="0">
                <a:solidFill>
                  <a:srgbClr val="D9E1FF"/>
                </a:solidFill>
                <a:latin typeface="Syne Bold" pitchFamily="34" charset="0"/>
                <a:ea typeface="Syne Bold" pitchFamily="34" charset="-122"/>
                <a:cs typeface="Syne Bold" pitchFamily="34" charset="-120"/>
              </a:rPr>
              <a:t>Tradeoffs</a:t>
            </a:r>
            <a:endParaRPr lang="en-US" sz="1400" dirty="0"/>
          </a:p>
        </p:txBody>
      </p:sp>
      <p:sp>
        <p:nvSpPr>
          <p:cNvPr id="17" name="Text 10"/>
          <p:cNvSpPr/>
          <p:nvPr/>
        </p:nvSpPr>
        <p:spPr>
          <a:xfrm>
            <a:off x="1849041" y="6376987"/>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D9E1FF"/>
                </a:solidFill>
                <a:latin typeface="Arimo" pitchFamily="34" charset="0"/>
                <a:ea typeface="Arimo" pitchFamily="34" charset="-122"/>
                <a:cs typeface="Arimo" pitchFamily="34" charset="-120"/>
              </a:rPr>
              <a:t>OAuth and audio streaming improve user experience but require synchronization efforts; modular folder structure balances isolation and coupling.</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735217"/>
            <a:ext cx="9202698" cy="704017"/>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Syne Bold" pitchFamily="34" charset="0"/>
                <a:ea typeface="Syne Bold" pitchFamily="34" charset="-122"/>
                <a:cs typeface="Syne Bold" pitchFamily="34" charset="-120"/>
              </a:rPr>
              <a:t>Deployment &amp; Hosting Details</a:t>
            </a:r>
            <a:endParaRPr lang="en-US" sz="4400" dirty="0"/>
          </a:p>
        </p:txBody>
      </p:sp>
      <p:sp>
        <p:nvSpPr>
          <p:cNvPr id="3" name="Text 1"/>
          <p:cNvSpPr/>
          <p:nvPr/>
        </p:nvSpPr>
        <p:spPr>
          <a:xfrm>
            <a:off x="837724" y="3037522"/>
            <a:ext cx="2800826"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Frontend</a:t>
            </a:r>
            <a:endParaRPr lang="en-US" sz="2200" dirty="0"/>
          </a:p>
        </p:txBody>
      </p:sp>
      <p:sp>
        <p:nvSpPr>
          <p:cNvPr id="4" name="Text 2"/>
          <p:cNvSpPr/>
          <p:nvPr/>
        </p:nvSpPr>
        <p:spPr>
          <a:xfrm>
            <a:off x="837724" y="3628787"/>
            <a:ext cx="2800826" cy="1915120"/>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Deployed via Netlify and Vercel with CI/CD pipelines from GitHub for continuous integration and delivery.</a:t>
            </a:r>
            <a:endParaRPr lang="en-US" sz="1850" dirty="0"/>
          </a:p>
        </p:txBody>
      </p:sp>
      <p:sp>
        <p:nvSpPr>
          <p:cNvPr id="5" name="Text 3"/>
          <p:cNvSpPr/>
          <p:nvPr/>
        </p:nvSpPr>
        <p:spPr>
          <a:xfrm>
            <a:off x="4230053" y="3037522"/>
            <a:ext cx="2800826"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Backend</a:t>
            </a:r>
            <a:endParaRPr lang="en-US" sz="2200" dirty="0"/>
          </a:p>
        </p:txBody>
      </p:sp>
      <p:sp>
        <p:nvSpPr>
          <p:cNvPr id="6" name="Text 4"/>
          <p:cNvSpPr/>
          <p:nvPr/>
        </p:nvSpPr>
        <p:spPr>
          <a:xfrm>
            <a:off x="4230053" y="3628787"/>
            <a:ext cx="2800826" cy="1532096"/>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Hosted on Render or Heroku, using Node.js with route-based API segregation for scalability.</a:t>
            </a:r>
            <a:endParaRPr lang="en-US" sz="1850" dirty="0"/>
          </a:p>
        </p:txBody>
      </p:sp>
      <p:sp>
        <p:nvSpPr>
          <p:cNvPr id="7" name="Text 5"/>
          <p:cNvSpPr/>
          <p:nvPr/>
        </p:nvSpPr>
        <p:spPr>
          <a:xfrm>
            <a:off x="7622381" y="3037522"/>
            <a:ext cx="2800826" cy="703898"/>
          </a:xfrm>
          <a:prstGeom prst="rect">
            <a:avLst/>
          </a:prstGeom>
          <a:noFill/>
          <a:ln/>
        </p:spPr>
        <p:txBody>
          <a:bodyPr wrap="squar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Database &amp; Assets</a:t>
            </a:r>
            <a:endParaRPr lang="en-US" sz="2200" dirty="0"/>
          </a:p>
        </p:txBody>
      </p:sp>
      <p:sp>
        <p:nvSpPr>
          <p:cNvPr id="8" name="Text 6"/>
          <p:cNvSpPr/>
          <p:nvPr/>
        </p:nvSpPr>
        <p:spPr>
          <a:xfrm>
            <a:off x="7622381" y="3980736"/>
            <a:ext cx="2800826" cy="2298144"/>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MongoDB Atlas hosts data with replica sets; Qur’an audio streams externally, and static files are cached for performance.</a:t>
            </a:r>
            <a:endParaRPr lang="en-US" sz="1850" dirty="0"/>
          </a:p>
        </p:txBody>
      </p:sp>
      <p:sp>
        <p:nvSpPr>
          <p:cNvPr id="9" name="Text 7"/>
          <p:cNvSpPr/>
          <p:nvPr/>
        </p:nvSpPr>
        <p:spPr>
          <a:xfrm>
            <a:off x="11014710" y="3037522"/>
            <a:ext cx="2800826"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Configuration</a:t>
            </a:r>
            <a:endParaRPr lang="en-US" sz="2200" dirty="0"/>
          </a:p>
        </p:txBody>
      </p:sp>
      <p:sp>
        <p:nvSpPr>
          <p:cNvPr id="10" name="Text 8"/>
          <p:cNvSpPr/>
          <p:nvPr/>
        </p:nvSpPr>
        <p:spPr>
          <a:xfrm>
            <a:off x="11014710" y="3628787"/>
            <a:ext cx="2800826" cy="1915120"/>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Environment variables manage API URLs, secrets, and keys; custom domain support with SSL is available.</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1055489"/>
            <a:ext cx="7056953" cy="492681"/>
          </a:xfrm>
          <a:prstGeom prst="rect">
            <a:avLst/>
          </a:prstGeom>
          <a:noFill/>
          <a:ln/>
        </p:spPr>
        <p:txBody>
          <a:bodyPr wrap="none" lIns="0" tIns="0" rIns="0" bIns="0" rtlCol="0" anchor="t"/>
          <a:lstStyle/>
          <a:p>
            <a:pPr algn="l" indent="0" marL="0">
              <a:lnSpc>
                <a:spcPts val="3850"/>
              </a:lnSpc>
              <a:buNone/>
            </a:pPr>
            <a:r>
              <a:rPr lang="en-US" sz="3100" b="1" dirty="0">
                <a:solidFill>
                  <a:srgbClr val="FFFFFF"/>
                </a:solidFill>
                <a:latin typeface="Syne Bold" pitchFamily="34" charset="0"/>
                <a:ea typeface="Syne Bold" pitchFamily="34" charset="-122"/>
                <a:cs typeface="Syne Bold" pitchFamily="34" charset="-120"/>
              </a:rPr>
              <a:t>Challenges and Problem-Solving</a:t>
            </a:r>
            <a:endParaRPr lang="en-US" sz="3100" dirty="0"/>
          </a:p>
        </p:txBody>
      </p:sp>
      <p:sp>
        <p:nvSpPr>
          <p:cNvPr id="4" name="Shape 1"/>
          <p:cNvSpPr/>
          <p:nvPr/>
        </p:nvSpPr>
        <p:spPr>
          <a:xfrm>
            <a:off x="6324124" y="1799511"/>
            <a:ext cx="7468553" cy="1218009"/>
          </a:xfrm>
          <a:prstGeom prst="roundRect">
            <a:avLst>
              <a:gd name="adj" fmla="val 2064"/>
            </a:avLst>
          </a:prstGeom>
          <a:solidFill>
            <a:srgbClr val="2B2952"/>
          </a:solidFill>
          <a:ln/>
        </p:spPr>
      </p:sp>
      <p:sp>
        <p:nvSpPr>
          <p:cNvPr id="5" name="Text 2"/>
          <p:cNvSpPr/>
          <p:nvPr/>
        </p:nvSpPr>
        <p:spPr>
          <a:xfrm>
            <a:off x="6491645" y="1967032"/>
            <a:ext cx="2056209"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Deployment Issues</a:t>
            </a:r>
            <a:endParaRPr lang="en-US" sz="1550" dirty="0"/>
          </a:p>
        </p:txBody>
      </p:sp>
      <p:sp>
        <p:nvSpPr>
          <p:cNvPr id="6" name="Text 3"/>
          <p:cNvSpPr/>
          <p:nvPr/>
        </p:nvSpPr>
        <p:spPr>
          <a:xfrm>
            <a:off x="6491645" y="2313980"/>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Misconfigured environment variables caused failures, fixed by reviewing build logs and restructuring .env files.</a:t>
            </a:r>
            <a:endParaRPr lang="en-US" sz="1300" dirty="0"/>
          </a:p>
        </p:txBody>
      </p:sp>
      <p:sp>
        <p:nvSpPr>
          <p:cNvPr id="7" name="Shape 4"/>
          <p:cNvSpPr/>
          <p:nvPr/>
        </p:nvSpPr>
        <p:spPr>
          <a:xfrm>
            <a:off x="6324124" y="3185041"/>
            <a:ext cx="7468553" cy="1218009"/>
          </a:xfrm>
          <a:prstGeom prst="roundRect">
            <a:avLst>
              <a:gd name="adj" fmla="val 2064"/>
            </a:avLst>
          </a:prstGeom>
          <a:solidFill>
            <a:srgbClr val="2B2952"/>
          </a:solidFill>
          <a:ln/>
        </p:spPr>
      </p:sp>
      <p:sp>
        <p:nvSpPr>
          <p:cNvPr id="8" name="Text 5"/>
          <p:cNvSpPr/>
          <p:nvPr/>
        </p:nvSpPr>
        <p:spPr>
          <a:xfrm>
            <a:off x="6491645" y="3352562"/>
            <a:ext cx="1971318"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API Integration</a:t>
            </a:r>
            <a:endParaRPr lang="en-US" sz="1550" dirty="0"/>
          </a:p>
        </p:txBody>
      </p:sp>
      <p:sp>
        <p:nvSpPr>
          <p:cNvPr id="9" name="Text 6"/>
          <p:cNvSpPr/>
          <p:nvPr/>
        </p:nvSpPr>
        <p:spPr>
          <a:xfrm>
            <a:off x="6491645" y="3699510"/>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Syncing audio Qari selector and history tracking with backend state required careful coordination.</a:t>
            </a:r>
            <a:endParaRPr lang="en-US" sz="1300" dirty="0"/>
          </a:p>
        </p:txBody>
      </p:sp>
      <p:sp>
        <p:nvSpPr>
          <p:cNvPr id="10" name="Shape 7"/>
          <p:cNvSpPr/>
          <p:nvPr/>
        </p:nvSpPr>
        <p:spPr>
          <a:xfrm>
            <a:off x="6324124" y="4570571"/>
            <a:ext cx="7468553" cy="1218009"/>
          </a:xfrm>
          <a:prstGeom prst="roundRect">
            <a:avLst>
              <a:gd name="adj" fmla="val 2064"/>
            </a:avLst>
          </a:prstGeom>
          <a:solidFill>
            <a:srgbClr val="2B2952"/>
          </a:solidFill>
          <a:ln/>
        </p:spPr>
      </p:sp>
      <p:sp>
        <p:nvSpPr>
          <p:cNvPr id="11" name="Text 8"/>
          <p:cNvSpPr/>
          <p:nvPr/>
        </p:nvSpPr>
        <p:spPr>
          <a:xfrm>
            <a:off x="6491645" y="4738092"/>
            <a:ext cx="1971318"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Security Conflicts</a:t>
            </a:r>
            <a:endParaRPr lang="en-US" sz="1550" dirty="0"/>
          </a:p>
        </p:txBody>
      </p:sp>
      <p:sp>
        <p:nvSpPr>
          <p:cNvPr id="12" name="Text 9"/>
          <p:cNvSpPr/>
          <p:nvPr/>
        </p:nvSpPr>
        <p:spPr>
          <a:xfrm>
            <a:off x="6491645" y="5085040"/>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reCAPTCHA API key conflicts between development and production environments necessitated key isolation.</a:t>
            </a:r>
            <a:endParaRPr lang="en-US" sz="1300" dirty="0"/>
          </a:p>
        </p:txBody>
      </p:sp>
      <p:sp>
        <p:nvSpPr>
          <p:cNvPr id="13" name="Shape 10"/>
          <p:cNvSpPr/>
          <p:nvPr/>
        </p:nvSpPr>
        <p:spPr>
          <a:xfrm>
            <a:off x="6324124" y="5956102"/>
            <a:ext cx="7468553" cy="1218009"/>
          </a:xfrm>
          <a:prstGeom prst="roundRect">
            <a:avLst>
              <a:gd name="adj" fmla="val 2064"/>
            </a:avLst>
          </a:prstGeom>
          <a:solidFill>
            <a:srgbClr val="2B2952"/>
          </a:solidFill>
          <a:ln/>
        </p:spPr>
      </p:sp>
      <p:sp>
        <p:nvSpPr>
          <p:cNvPr id="14" name="Text 11"/>
          <p:cNvSpPr/>
          <p:nvPr/>
        </p:nvSpPr>
        <p:spPr>
          <a:xfrm>
            <a:off x="6491645" y="6123623"/>
            <a:ext cx="2457212" cy="246459"/>
          </a:xfrm>
          <a:prstGeom prst="rect">
            <a:avLst/>
          </a:prstGeom>
          <a:noFill/>
          <a:ln/>
        </p:spPr>
        <p:txBody>
          <a:bodyPr wrap="none" lIns="0" tIns="0" rIns="0" bIns="0" rtlCol="0" anchor="t"/>
          <a:lstStyle/>
          <a:p>
            <a:pPr algn="l" indent="0" marL="0">
              <a:lnSpc>
                <a:spcPts val="1900"/>
              </a:lnSpc>
              <a:buNone/>
            </a:pPr>
            <a:r>
              <a:rPr lang="en-US" sz="1550" b="1" dirty="0">
                <a:solidFill>
                  <a:srgbClr val="D9E1FF"/>
                </a:solidFill>
                <a:latin typeface="Syne Bold" pitchFamily="34" charset="0"/>
                <a:ea typeface="Syne Bold" pitchFamily="34" charset="-122"/>
                <a:cs typeface="Syne Bold" pitchFamily="34" charset="-120"/>
              </a:rPr>
              <a:t>Performance &amp; Testing</a:t>
            </a:r>
            <a:endParaRPr lang="en-US" sz="1550" dirty="0"/>
          </a:p>
        </p:txBody>
      </p:sp>
      <p:sp>
        <p:nvSpPr>
          <p:cNvPr id="15" name="Text 12"/>
          <p:cNvSpPr/>
          <p:nvPr/>
        </p:nvSpPr>
        <p:spPr>
          <a:xfrm>
            <a:off x="6491645" y="6470571"/>
            <a:ext cx="7133511" cy="536019"/>
          </a:xfrm>
          <a:prstGeom prst="rect">
            <a:avLst/>
          </a:prstGeom>
          <a:noFill/>
          <a:ln/>
        </p:spPr>
        <p:txBody>
          <a:bodyPr wrap="square" lIns="0" tIns="0" rIns="0" bIns="0" rtlCol="0" anchor="t"/>
          <a:lstStyle/>
          <a:p>
            <a:pPr algn="l" indent="0" marL="0">
              <a:lnSpc>
                <a:spcPts val="2100"/>
              </a:lnSpc>
              <a:buNone/>
            </a:pPr>
            <a:r>
              <a:rPr lang="en-US" sz="1300" dirty="0">
                <a:solidFill>
                  <a:srgbClr val="D9E1FF"/>
                </a:solidFill>
                <a:latin typeface="Arimo" pitchFamily="34" charset="0"/>
                <a:ea typeface="Arimo" pitchFamily="34" charset="-122"/>
                <a:cs typeface="Arimo" pitchFamily="34" charset="-120"/>
              </a:rPr>
              <a:t>Chart rendering bugs were resolved with conditional rendering; limited test coverage due to time constraints; lazy loading deferred for future updates.</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716881"/>
            <a:ext cx="10462498" cy="704017"/>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Syne Bold" pitchFamily="34" charset="0"/>
                <a:ea typeface="Syne Bold" pitchFamily="34" charset="-122"/>
                <a:cs typeface="Syne Bold" pitchFamily="34" charset="-120"/>
              </a:rPr>
              <a:t>Future Improvements and Closing</a:t>
            </a:r>
            <a:endParaRPr lang="en-US" sz="4400" dirty="0"/>
          </a:p>
        </p:txBody>
      </p:sp>
      <p:sp>
        <p:nvSpPr>
          <p:cNvPr id="3" name="Text 1"/>
          <p:cNvSpPr/>
          <p:nvPr/>
        </p:nvSpPr>
        <p:spPr>
          <a:xfrm>
            <a:off x="837724" y="3019187"/>
            <a:ext cx="2816185"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Planned Features</a:t>
            </a:r>
            <a:endParaRPr lang="en-US" sz="2200" dirty="0"/>
          </a:p>
        </p:txBody>
      </p:sp>
      <p:sp>
        <p:nvSpPr>
          <p:cNvPr id="4" name="Text 2"/>
          <p:cNvSpPr/>
          <p:nvPr/>
        </p:nvSpPr>
        <p:spPr>
          <a:xfrm>
            <a:off x="837724" y="3610451"/>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Admin panel with moderation controls</a:t>
            </a:r>
            <a:endParaRPr lang="en-US" sz="1850" dirty="0"/>
          </a:p>
        </p:txBody>
      </p:sp>
      <p:sp>
        <p:nvSpPr>
          <p:cNvPr id="5" name="Text 3"/>
          <p:cNvSpPr/>
          <p:nvPr/>
        </p:nvSpPr>
        <p:spPr>
          <a:xfrm>
            <a:off x="837724" y="4077176"/>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Real-time Qur’an progress syncing</a:t>
            </a:r>
            <a:endParaRPr lang="en-US" sz="1850" dirty="0"/>
          </a:p>
        </p:txBody>
      </p:sp>
      <p:sp>
        <p:nvSpPr>
          <p:cNvPr id="6" name="Text 4"/>
          <p:cNvSpPr/>
          <p:nvPr/>
        </p:nvSpPr>
        <p:spPr>
          <a:xfrm>
            <a:off x="837724" y="4543901"/>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Multi-language user interface</a:t>
            </a:r>
            <a:endParaRPr lang="en-US" sz="1850" dirty="0"/>
          </a:p>
        </p:txBody>
      </p:sp>
      <p:sp>
        <p:nvSpPr>
          <p:cNvPr id="7" name="Text 5"/>
          <p:cNvSpPr/>
          <p:nvPr/>
        </p:nvSpPr>
        <p:spPr>
          <a:xfrm>
            <a:off x="837724" y="5010626"/>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Offline mode with PWA support</a:t>
            </a:r>
            <a:endParaRPr lang="en-US" sz="1850" dirty="0"/>
          </a:p>
        </p:txBody>
      </p:sp>
      <p:sp>
        <p:nvSpPr>
          <p:cNvPr id="8" name="Text 6"/>
          <p:cNvSpPr/>
          <p:nvPr/>
        </p:nvSpPr>
        <p:spPr>
          <a:xfrm>
            <a:off x="7614761" y="3019187"/>
            <a:ext cx="2816185" cy="35194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Syne Bold" pitchFamily="34" charset="0"/>
                <a:ea typeface="Syne Bold" pitchFamily="34" charset="-122"/>
                <a:cs typeface="Syne Bold" pitchFamily="34" charset="-120"/>
              </a:rPr>
              <a:t>UI/UX &amp; Security</a:t>
            </a:r>
            <a:endParaRPr lang="en-US" sz="2200" dirty="0"/>
          </a:p>
        </p:txBody>
      </p:sp>
      <p:sp>
        <p:nvSpPr>
          <p:cNvPr id="9" name="Text 7"/>
          <p:cNvSpPr/>
          <p:nvPr/>
        </p:nvSpPr>
        <p:spPr>
          <a:xfrm>
            <a:off x="7614761" y="3610451"/>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Animations for smoother transitions</a:t>
            </a:r>
            <a:endParaRPr lang="en-US" sz="1850" dirty="0"/>
          </a:p>
        </p:txBody>
      </p:sp>
      <p:sp>
        <p:nvSpPr>
          <p:cNvPr id="10" name="Text 8"/>
          <p:cNvSpPr/>
          <p:nvPr/>
        </p:nvSpPr>
        <p:spPr>
          <a:xfrm>
            <a:off x="7614761" y="4077176"/>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Voice-assisted navigation</a:t>
            </a:r>
            <a:endParaRPr lang="en-US" sz="1850" dirty="0"/>
          </a:p>
        </p:txBody>
      </p:sp>
      <p:sp>
        <p:nvSpPr>
          <p:cNvPr id="11" name="Text 9"/>
          <p:cNvSpPr/>
          <p:nvPr/>
        </p:nvSpPr>
        <p:spPr>
          <a:xfrm>
            <a:off x="7614761" y="4543901"/>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Role-based access control</a:t>
            </a:r>
            <a:endParaRPr lang="en-US" sz="1850" dirty="0"/>
          </a:p>
        </p:txBody>
      </p:sp>
      <p:sp>
        <p:nvSpPr>
          <p:cNvPr id="12" name="Text 10"/>
          <p:cNvSpPr/>
          <p:nvPr/>
        </p:nvSpPr>
        <p:spPr>
          <a:xfrm>
            <a:off x="7614761" y="5010626"/>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Arimo" pitchFamily="34" charset="0"/>
                <a:ea typeface="Arimo" pitchFamily="34" charset="-122"/>
                <a:cs typeface="Arimo" pitchFamily="34" charset="-120"/>
              </a:rPr>
              <a:t>Rate-limiting and IP logging for security</a:t>
            </a:r>
            <a:endParaRPr lang="en-US" sz="1850" dirty="0"/>
          </a:p>
        </p:txBody>
      </p:sp>
      <p:sp>
        <p:nvSpPr>
          <p:cNvPr id="13" name="Text 11"/>
          <p:cNvSpPr/>
          <p:nvPr/>
        </p:nvSpPr>
        <p:spPr>
          <a:xfrm>
            <a:off x="837724" y="5746552"/>
            <a:ext cx="12954952" cy="766048"/>
          </a:xfrm>
          <a:prstGeom prst="rect">
            <a:avLst/>
          </a:prstGeom>
          <a:noFill/>
          <a:ln/>
        </p:spPr>
        <p:txBody>
          <a:bodyPr wrap="square" lIns="0" tIns="0" rIns="0" bIns="0" rtlCol="0" anchor="t"/>
          <a:lstStyle/>
          <a:p>
            <a:pPr algn="l" indent="0" marL="0">
              <a:lnSpc>
                <a:spcPts val="3000"/>
              </a:lnSpc>
              <a:buNone/>
            </a:pPr>
            <a:r>
              <a:rPr lang="en-US" sz="1850" i="1" dirty="0">
                <a:solidFill>
                  <a:srgbClr val="D9E1FF"/>
                </a:solidFill>
                <a:latin typeface="Arimo" pitchFamily="34" charset="0"/>
                <a:ea typeface="Arimo" pitchFamily="34" charset="-122"/>
                <a:cs typeface="Arimo" pitchFamily="34" charset="-120"/>
              </a:rPr>
              <a:t>Noor Ul Eman</a:t>
            </a:r>
            <a:pPr algn="l" indent="0" marL="0">
              <a:lnSpc>
                <a:spcPts val="3000"/>
              </a:lnSpc>
              <a:buNone/>
            </a:pPr>
            <a:r>
              <a:rPr lang="en-US" sz="1850" dirty="0">
                <a:solidFill>
                  <a:srgbClr val="D9E1FF"/>
                </a:solidFill>
                <a:latin typeface="Arimo" pitchFamily="34" charset="0"/>
                <a:ea typeface="Arimo" pitchFamily="34" charset="-122"/>
                <a:cs typeface="Arimo" pitchFamily="34" charset="-120"/>
              </a:rPr>
              <a:t> successfully blends Islamic values with modern technology, designed to support spiritual discipline, daily worship, and meaningful reflection through an engaging digital environment.</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2025-05-11T17:35:32Z</dcterms:created>
  <dcterms:modified xsi:type="dcterms:W3CDTF">2025-05-11T17:35:32Z</dcterms:modified>
</cp:coreProperties>
</file>