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87" r:id="rId2"/>
    <p:sldId id="301" r:id="rId3"/>
    <p:sldId id="290" r:id="rId4"/>
    <p:sldId id="299" r:id="rId5"/>
    <p:sldId id="298" r:id="rId6"/>
    <p:sldId id="291" r:id="rId7"/>
    <p:sldId id="289" r:id="rId8"/>
    <p:sldId id="293" r:id="rId9"/>
    <p:sldId id="295" r:id="rId10"/>
    <p:sldId id="294" r:id="rId11"/>
    <p:sldId id="297" r:id="rId12"/>
    <p:sldId id="258" r:id="rId13"/>
    <p:sldId id="261" r:id="rId14"/>
    <p:sldId id="266" r:id="rId15"/>
    <p:sldId id="267" r:id="rId16"/>
    <p:sldId id="263" r:id="rId17"/>
    <p:sldId id="286" r:id="rId18"/>
    <p:sldId id="285" r:id="rId19"/>
    <p:sldId id="264" r:id="rId20"/>
    <p:sldId id="271" r:id="rId21"/>
    <p:sldId id="269" r:id="rId22"/>
    <p:sldId id="272" r:id="rId23"/>
    <p:sldId id="270" r:id="rId24"/>
    <p:sldId id="273" r:id="rId25"/>
    <p:sldId id="275" r:id="rId26"/>
    <p:sldId id="274" r:id="rId27"/>
    <p:sldId id="276" r:id="rId28"/>
    <p:sldId id="265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62" r:id="rId38"/>
    <p:sldId id="292" r:id="rId39"/>
    <p:sldId id="300" r:id="rId40"/>
    <p:sldId id="256" r:id="rId41"/>
    <p:sldId id="260" r:id="rId42"/>
    <p:sldId id="296" r:id="rId43"/>
    <p:sldId id="259" r:id="rId44"/>
    <p:sldId id="28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9006" autoAdjust="0"/>
  </p:normalViewPr>
  <p:slideViewPr>
    <p:cSldViewPr snapToGrid="0">
      <p:cViewPr>
        <p:scale>
          <a:sx n="99" d="100"/>
          <a:sy n="99" d="100"/>
        </p:scale>
        <p:origin x="8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C3DB-8B98-4035-B7ED-30354FF98205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A94A2-9C44-4C1F-9ADA-C29CE30425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7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フレーム、決まった型にはめてシステムを設計する。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60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新しい技術・ニーズ</a:t>
            </a:r>
            <a:endParaRPr kumimoji="1" lang="en-US" altLang="ja-JP" dirty="0"/>
          </a:p>
          <a:p>
            <a:r>
              <a:rPr kumimoji="1" lang="ja-JP" altLang="en-US" dirty="0"/>
              <a:t>エンタープライズ向けのアプリケーション開発で必須条件となりうる項目をサポートしてくれる。</a:t>
            </a:r>
            <a:endParaRPr kumimoji="1" lang="en-US" altLang="ja-JP" dirty="0"/>
          </a:p>
          <a:p>
            <a:r>
              <a:rPr kumimoji="1" lang="ja-JP" altLang="en-US" dirty="0"/>
              <a:t>抑えるところは抑えつつ、新しい技術も貪欲に導入していく、バランスが取れたフレームワークになっている。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5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5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5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16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5209-6F5E-4567-AA9B-BD46C3F26A6D}" type="datetimeFigureOut">
              <a:rPr kumimoji="1" lang="ja-JP" altLang="en-US" smtClean="0"/>
              <a:t>2018/7/28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3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real.co.jp/ls/service/openseminar/pivotal/p01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imamachi-n.github.io/core-spring-memo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-196850"/>
            <a:ext cx="9144000" cy="4787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42764" y="3876485"/>
            <a:ext cx="779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研修の報告</a:t>
            </a:r>
            <a:endParaRPr kumimoji="1" lang="en-US" altLang="ja-JP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112AC-8A00-45FA-9CA1-1D8D75A85BB5}"/>
              </a:ext>
            </a:extLst>
          </p:cNvPr>
          <p:cNvSpPr txBox="1"/>
          <p:nvPr/>
        </p:nvSpPr>
        <p:spPr>
          <a:xfrm>
            <a:off x="442764" y="4695635"/>
            <a:ext cx="236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今町 直登</a:t>
            </a:r>
            <a:endParaRPr kumimoji="1" lang="en-US" altLang="ja-JP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3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BC8CE3-2F94-4EDB-8C28-B58CE758A716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C0F345B-297A-4776-BD68-79C7BA948586}"/>
              </a:ext>
            </a:extLst>
          </p:cNvPr>
          <p:cNvSpPr/>
          <p:nvPr/>
        </p:nvSpPr>
        <p:spPr>
          <a:xfrm>
            <a:off x="418507" y="4163279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グラフィックス 23" descr="リサイクル">
            <a:extLst>
              <a:ext uri="{FF2B5EF4-FFF2-40B4-BE49-F238E27FC236}">
                <a16:creationId xmlns:a16="http://schemas.microsoft.com/office/drawing/2014/main" id="{DDD861EC-B6AA-4A1A-94A7-72E45BF6B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749" y="4622593"/>
            <a:ext cx="1241371" cy="124137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AC8061-2BD7-44A7-BC6A-CF674F8CACD3}"/>
              </a:ext>
            </a:extLst>
          </p:cNvPr>
          <p:cNvSpPr/>
          <p:nvPr/>
        </p:nvSpPr>
        <p:spPr>
          <a:xfrm>
            <a:off x="692154" y="6352881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D5B3DB-E91F-4CE1-BEBE-F533E841AC75}"/>
              </a:ext>
            </a:extLst>
          </p:cNvPr>
          <p:cNvSpPr/>
          <p:nvPr/>
        </p:nvSpPr>
        <p:spPr>
          <a:xfrm>
            <a:off x="3079074" y="4250696"/>
            <a:ext cx="606492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・学びが得られるフレームワーク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Ruby on Rails,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),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(Java)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などの多くのフレームワークで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導入されている仕組み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⇒これらの考え方は別言語・フレームワークでも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応用可能な設計思想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の欠点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・学習コストが高い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⇒初学者にとって、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の概念を理解することが難しい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⇒単一のフレームワークではなく、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複数のコンポーネント（技術）の集合体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772898" y="3110623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学習コスト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AE58B30-FB3B-47FF-9C64-FF046CDA86CB}"/>
              </a:ext>
            </a:extLst>
          </p:cNvPr>
          <p:cNvSpPr/>
          <p:nvPr/>
        </p:nvSpPr>
        <p:spPr>
          <a:xfrm>
            <a:off x="408924" y="394837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95F83C-A345-4479-8E1C-EAC3AF0B527C}"/>
              </a:ext>
            </a:extLst>
          </p:cNvPr>
          <p:cNvSpPr/>
          <p:nvPr/>
        </p:nvSpPr>
        <p:spPr>
          <a:xfrm>
            <a:off x="763315" y="6114173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技術選定の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難しさ</a:t>
            </a:r>
          </a:p>
        </p:txBody>
      </p:sp>
      <p:pic>
        <p:nvPicPr>
          <p:cNvPr id="8" name="グラフィックス 7" descr="開いた本">
            <a:extLst>
              <a:ext uri="{FF2B5EF4-FFF2-40B4-BE49-F238E27FC236}">
                <a16:creationId xmlns:a16="http://schemas.microsoft.com/office/drawing/2014/main" id="{68E1715B-EC25-47AF-9ADF-5E69120F9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18" y="1466267"/>
            <a:ext cx="1135975" cy="1135975"/>
          </a:xfrm>
          <a:prstGeom prst="rect">
            <a:avLst/>
          </a:prstGeom>
        </p:spPr>
      </p:pic>
      <p:pic>
        <p:nvPicPr>
          <p:cNvPr id="16" name="グラフィックス 15" descr="裁きの天秤">
            <a:extLst>
              <a:ext uri="{FF2B5EF4-FFF2-40B4-BE49-F238E27FC236}">
                <a16:creationId xmlns:a16="http://schemas.microsoft.com/office/drawing/2014/main" id="{8551D4A6-E5F9-4CA2-ABE6-39FDB50A5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18" y="4452608"/>
            <a:ext cx="1135975" cy="113597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A8B1C21-F425-409F-9206-5C624B3BB431}"/>
              </a:ext>
            </a:extLst>
          </p:cNvPr>
          <p:cNvSpPr/>
          <p:nvPr/>
        </p:nvSpPr>
        <p:spPr>
          <a:xfrm>
            <a:off x="3079074" y="3992323"/>
            <a:ext cx="61469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・要件・人員に合わせた技術選定が必要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⇒単一の選択肢を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を提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供してくれる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わけではなく、自由度の高いフレームワーク。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アクセスの技術として、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JDBC, Spring Data JPA,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Doma2, Spring Data JDBC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などの選択肢がある。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⇒要件・人員の技術力に応じて選択肢しなくてはならない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どうやって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を勉強するの？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82466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（１）書籍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・日本語の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の関連書籍はどれも情報が古く、最新の開発手法を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学ぶ上で不適切。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⇒すでにレガシーな設定方法（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）、セキュリティ脆弱性が報告されている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テンプレートエンジン（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）を例にしているなど。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e-Learning (Udemy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など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・基本的に、英語の授業（新しいものを学ぶ上では敷居が高い）。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・レッスンの質にバラつきあり。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（３）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認定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トレーニングコース（４日間）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・日本で３人ほどしかいない認定トレーナーのもと、短期集中で学べる。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公式のコースで、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の最新の情報を体系的に学べる。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年夏リリースの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 v5.x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に対応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EE80B4-0A2B-4308-8EC5-51DC3116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31" y="4964971"/>
            <a:ext cx="1748174" cy="171115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1CBB88-F190-4519-B62B-E98794DC693B}"/>
              </a:ext>
            </a:extLst>
          </p:cNvPr>
          <p:cNvSpPr/>
          <p:nvPr/>
        </p:nvSpPr>
        <p:spPr>
          <a:xfrm>
            <a:off x="1223695" y="53921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https://www.casareal.co.jp/ls/service/openseminar/pivotal/p016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14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20564" y="2822385"/>
            <a:ext cx="8574552" cy="3471914"/>
            <a:chOff x="1023809" y="2981411"/>
            <a:chExt cx="8574552" cy="347191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とは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依存オブジェクトの注入（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DI: Dependency Injection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アスペクト指向プログラミング（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AOP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API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3557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複数のコンポーネントの集合体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モジュールを疎結合に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横断的関心事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ログ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セキュリティ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例外処理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をビジネスロジックから分離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764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クライアントの多様化に対応・バックエンドとフロントエンドの分離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4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は単一のフレームワークではなく、複数のコンポーネント（技術）の集合体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640018"/>
            <a:ext cx="794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複数のコンポーネントを利用して、１つの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アプリケーションを組み上げるイメージ。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D950B2E-344B-42A3-A72E-69A5BB7BB4FD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4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それぞれの技術を学ぶのに、研修だと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日以上。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361421"/>
            <a:ext cx="824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アクセスだけでも、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MVC, Spring JDBC, Spring Data JPA, Spring Data JDBC,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Doma2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などの複数の選択がある。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95E890-4436-4A88-895A-F414578C6EF7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934915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654915" y="3578201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909844" y="3299068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654915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654915" y="414532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410209" y="3376606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1016347" y="1735938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784013" y="1735938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429844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426046" y="3065323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858039" y="3211841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145332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426046" y="363244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531419" y="3933535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2D10A25-A126-45E8-A2A9-48F6AE54ADC8}"/>
              </a:ext>
            </a:extLst>
          </p:cNvPr>
          <p:cNvSpPr txBox="1"/>
          <p:nvPr/>
        </p:nvSpPr>
        <p:spPr>
          <a:xfrm>
            <a:off x="784197" y="1075188"/>
            <a:ext cx="442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とはデザインパターンの１つ。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985715" y="4929413"/>
            <a:ext cx="668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の動作は、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に依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存している。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が完成しないと、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を動かすことができない。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811103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531103" y="3352002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786032" y="3072869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531103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531103" y="391912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286397" y="3150407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892535" y="1509739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660201" y="1509739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306032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302234" y="283912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734227" y="298564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021520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302234" y="340624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407607" y="3707336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4440025" y="873831"/>
            <a:ext cx="145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795960" y="5891794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70572" y="6028522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が内部で持っているインスタンス（</a:t>
            </a:r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）の格納庫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3AEA7B9-ACC8-4E69-B27D-F0848B76F123}"/>
              </a:ext>
            </a:extLst>
          </p:cNvPr>
          <p:cNvSpPr/>
          <p:nvPr/>
        </p:nvSpPr>
        <p:spPr>
          <a:xfrm>
            <a:off x="2717800" y="1270000"/>
            <a:ext cx="4895850" cy="4408128"/>
          </a:xfrm>
          <a:prstGeom prst="roundRect">
            <a:avLst>
              <a:gd name="adj" fmla="val 1456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8B19083-EC77-4388-B0CA-0CB585E6C822}"/>
              </a:ext>
            </a:extLst>
          </p:cNvPr>
          <p:cNvSpPr/>
          <p:nvPr/>
        </p:nvSpPr>
        <p:spPr>
          <a:xfrm>
            <a:off x="30860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AB0E8-8B38-45D3-A4B5-CF0FB0DB9B25}"/>
              </a:ext>
            </a:extLst>
          </p:cNvPr>
          <p:cNvSpPr txBox="1"/>
          <p:nvPr/>
        </p:nvSpPr>
        <p:spPr>
          <a:xfrm>
            <a:off x="30860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4F049E-8994-4E3B-B749-A1104760A036}"/>
              </a:ext>
            </a:extLst>
          </p:cNvPr>
          <p:cNvSpPr/>
          <p:nvPr/>
        </p:nvSpPr>
        <p:spPr>
          <a:xfrm>
            <a:off x="30860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D33AE75-0D6D-44F2-B1E9-1E6A6DC5C80D}"/>
              </a:ext>
            </a:extLst>
          </p:cNvPr>
          <p:cNvSpPr txBox="1"/>
          <p:nvPr/>
        </p:nvSpPr>
        <p:spPr>
          <a:xfrm>
            <a:off x="30860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627025E-578D-4F81-8FCE-F612AD3F29C4}"/>
              </a:ext>
            </a:extLst>
          </p:cNvPr>
          <p:cNvSpPr/>
          <p:nvPr/>
        </p:nvSpPr>
        <p:spPr>
          <a:xfrm>
            <a:off x="46227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12D0FDE-2D8E-41D9-93C4-B46505C846B7}"/>
              </a:ext>
            </a:extLst>
          </p:cNvPr>
          <p:cNvSpPr txBox="1"/>
          <p:nvPr/>
        </p:nvSpPr>
        <p:spPr>
          <a:xfrm>
            <a:off x="46227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B7AF68B-4C1C-4142-8C3F-355428C4F350}"/>
              </a:ext>
            </a:extLst>
          </p:cNvPr>
          <p:cNvSpPr/>
          <p:nvPr/>
        </p:nvSpPr>
        <p:spPr>
          <a:xfrm>
            <a:off x="46227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A86732-F782-4789-AE8B-8F650ECC3838}"/>
              </a:ext>
            </a:extLst>
          </p:cNvPr>
          <p:cNvSpPr txBox="1"/>
          <p:nvPr/>
        </p:nvSpPr>
        <p:spPr>
          <a:xfrm>
            <a:off x="46227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9C23E6D-C323-4657-BEE8-F6C2541F42AD}"/>
              </a:ext>
            </a:extLst>
          </p:cNvPr>
          <p:cNvSpPr/>
          <p:nvPr/>
        </p:nvSpPr>
        <p:spPr>
          <a:xfrm>
            <a:off x="4622799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2FA731-0A3F-4906-966D-B88A1C2534E4}"/>
              </a:ext>
            </a:extLst>
          </p:cNvPr>
          <p:cNvSpPr txBox="1"/>
          <p:nvPr/>
        </p:nvSpPr>
        <p:spPr>
          <a:xfrm>
            <a:off x="4622799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07455EA-B24B-44DD-98DC-488188AC512A}"/>
              </a:ext>
            </a:extLst>
          </p:cNvPr>
          <p:cNvSpPr/>
          <p:nvPr/>
        </p:nvSpPr>
        <p:spPr>
          <a:xfrm>
            <a:off x="6079791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1D278F3-12E2-4767-9945-80B00F60408E}"/>
              </a:ext>
            </a:extLst>
          </p:cNvPr>
          <p:cNvSpPr txBox="1"/>
          <p:nvPr/>
        </p:nvSpPr>
        <p:spPr>
          <a:xfrm>
            <a:off x="6079791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818C257-4448-4B43-B3E8-EC5EFEF621B7}"/>
              </a:ext>
            </a:extLst>
          </p:cNvPr>
          <p:cNvSpPr/>
          <p:nvPr/>
        </p:nvSpPr>
        <p:spPr>
          <a:xfrm>
            <a:off x="6079791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93CB0C-A22B-4448-A16D-3434B24634F7}"/>
              </a:ext>
            </a:extLst>
          </p:cNvPr>
          <p:cNvSpPr txBox="1"/>
          <p:nvPr/>
        </p:nvSpPr>
        <p:spPr>
          <a:xfrm>
            <a:off x="6079791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E427E32-F0F3-420F-8612-09A7D94BE58B}"/>
              </a:ext>
            </a:extLst>
          </p:cNvPr>
          <p:cNvSpPr/>
          <p:nvPr/>
        </p:nvSpPr>
        <p:spPr>
          <a:xfrm>
            <a:off x="6079791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DE1B65-1339-49EE-9787-1F17F57E2B81}"/>
              </a:ext>
            </a:extLst>
          </p:cNvPr>
          <p:cNvSpPr txBox="1"/>
          <p:nvPr/>
        </p:nvSpPr>
        <p:spPr>
          <a:xfrm>
            <a:off x="6079791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4E212D9C-3B77-40C5-8A37-B2343DDC6EFD}"/>
              </a:ext>
            </a:extLst>
          </p:cNvPr>
          <p:cNvSpPr/>
          <p:nvPr/>
        </p:nvSpPr>
        <p:spPr>
          <a:xfrm rot="5400000">
            <a:off x="4133999" y="16407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F72F6349-224A-4E75-8459-96C1DE7438D1}"/>
              </a:ext>
            </a:extLst>
          </p:cNvPr>
          <p:cNvSpPr/>
          <p:nvPr/>
        </p:nvSpPr>
        <p:spPr>
          <a:xfrm rot="5400000">
            <a:off x="4121297" y="2834876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0DEE0D2C-AC8B-4695-A3C9-C6E53888E85D}"/>
              </a:ext>
            </a:extLst>
          </p:cNvPr>
          <p:cNvSpPr/>
          <p:nvPr/>
        </p:nvSpPr>
        <p:spPr>
          <a:xfrm rot="5400000">
            <a:off x="5629423" y="1646390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DD046A9B-67AE-4A98-A48C-6E54F1416D81}"/>
              </a:ext>
            </a:extLst>
          </p:cNvPr>
          <p:cNvSpPr/>
          <p:nvPr/>
        </p:nvSpPr>
        <p:spPr>
          <a:xfrm rot="5400000">
            <a:off x="5616721" y="28404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D4485E53-6BE6-41AB-9C4A-51B58D01C2DB}"/>
              </a:ext>
            </a:extLst>
          </p:cNvPr>
          <p:cNvSpPr/>
          <p:nvPr/>
        </p:nvSpPr>
        <p:spPr>
          <a:xfrm rot="5400000">
            <a:off x="5629423" y="4039919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12ECAE7A-0C6C-4180-A019-9A97D9798FCC}"/>
              </a:ext>
            </a:extLst>
          </p:cNvPr>
          <p:cNvSpPr/>
          <p:nvPr/>
        </p:nvSpPr>
        <p:spPr>
          <a:xfrm rot="7811674">
            <a:off x="3983603" y="365267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50D2D9-3B94-487C-9DC0-B9958B887C48}"/>
              </a:ext>
            </a:extLst>
          </p:cNvPr>
          <p:cNvSpPr txBox="1"/>
          <p:nvPr/>
        </p:nvSpPr>
        <p:spPr>
          <a:xfrm>
            <a:off x="4179494" y="1880696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29A6F77-8003-487D-9B0E-1162EA34B77C}"/>
              </a:ext>
            </a:extLst>
          </p:cNvPr>
          <p:cNvSpPr txBox="1"/>
          <p:nvPr/>
        </p:nvSpPr>
        <p:spPr>
          <a:xfrm>
            <a:off x="5702799" y="187848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9DE00C-803C-4CA5-AEFE-925B43FD0BA0}"/>
              </a:ext>
            </a:extLst>
          </p:cNvPr>
          <p:cNvSpPr txBox="1"/>
          <p:nvPr/>
        </p:nvSpPr>
        <p:spPr>
          <a:xfrm>
            <a:off x="4179494" y="3078868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8848643-0196-436E-960C-D1CDBCC71AB2}"/>
              </a:ext>
            </a:extLst>
          </p:cNvPr>
          <p:cNvSpPr txBox="1"/>
          <p:nvPr/>
        </p:nvSpPr>
        <p:spPr>
          <a:xfrm>
            <a:off x="5702799" y="3091854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BD9FAD-C984-4E6A-8943-3BB1F1BEE8CB}"/>
              </a:ext>
            </a:extLst>
          </p:cNvPr>
          <p:cNvSpPr txBox="1"/>
          <p:nvPr/>
        </p:nvSpPr>
        <p:spPr>
          <a:xfrm>
            <a:off x="5702798" y="428020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24633B2-0045-4FAB-82C0-DFDBBD93E7D3}"/>
              </a:ext>
            </a:extLst>
          </p:cNvPr>
          <p:cNvSpPr txBox="1"/>
          <p:nvPr/>
        </p:nvSpPr>
        <p:spPr>
          <a:xfrm>
            <a:off x="4047238" y="3950177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6EF3DE0-FAF5-4484-B2DB-FA189D15EC0E}"/>
              </a:ext>
            </a:extLst>
          </p:cNvPr>
          <p:cNvSpPr txBox="1"/>
          <p:nvPr/>
        </p:nvSpPr>
        <p:spPr>
          <a:xfrm>
            <a:off x="2859027" y="4141908"/>
            <a:ext cx="145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ビジネス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ロジック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C87C8E-9817-40B9-9B38-7D6302CC8540}"/>
              </a:ext>
            </a:extLst>
          </p:cNvPr>
          <p:cNvSpPr txBox="1"/>
          <p:nvPr/>
        </p:nvSpPr>
        <p:spPr>
          <a:xfrm>
            <a:off x="4178182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データアクセス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063359-CF31-4D14-A779-F26DEA77C5EB}"/>
              </a:ext>
            </a:extLst>
          </p:cNvPr>
          <p:cNvSpPr txBox="1"/>
          <p:nvPr/>
        </p:nvSpPr>
        <p:spPr>
          <a:xfrm>
            <a:off x="5702798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データ転送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</p:spTree>
    <p:extLst>
      <p:ext uri="{BB962C8B-B14F-4D97-AF65-F5344CB8AC3E}">
        <p14:creationId xmlns:p14="http://schemas.microsoft.com/office/powerpoint/2010/main" val="32807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39883" y="1785637"/>
            <a:ext cx="8574552" cy="4386115"/>
            <a:chOff x="1023809" y="2981411"/>
            <a:chExt cx="8574552" cy="438611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410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なぜフレームワークが必要なのか？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どうやって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を学ぶのか？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について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研修を通して得たもの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2403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社内システムの課題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を使うメリット・特徴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書籍、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3326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簡単な紹介（時間があれば）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9BD21-440D-4C3A-818F-552EC19EC897}"/>
                </a:ext>
              </a:extLst>
            </p:cNvPr>
            <p:cNvSpPr/>
            <p:nvPr/>
          </p:nvSpPr>
          <p:spPr>
            <a:xfrm>
              <a:off x="1407508" y="6998194"/>
              <a:ext cx="5827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書籍や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では得られない、貴重な体験・学び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73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F8D44A2-1F4B-4BE1-BECD-7CCADDE26EA1}"/>
              </a:ext>
            </a:extLst>
          </p:cNvPr>
          <p:cNvSpPr/>
          <p:nvPr/>
        </p:nvSpPr>
        <p:spPr>
          <a:xfrm>
            <a:off x="311823" y="5788799"/>
            <a:ext cx="6423673" cy="769441"/>
          </a:xfrm>
          <a:prstGeom prst="roundRect">
            <a:avLst/>
          </a:prstGeom>
          <a:solidFill>
            <a:srgbClr val="FF7C8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0A92662-B77C-48E5-8CF5-04E6B9C0F052}"/>
              </a:ext>
            </a:extLst>
          </p:cNvPr>
          <p:cNvSpPr/>
          <p:nvPr/>
        </p:nvSpPr>
        <p:spPr>
          <a:xfrm>
            <a:off x="676287" y="5874956"/>
            <a:ext cx="561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ビジネスロジックに別の処理が入り込んでいる。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⇒結果として、処理内容がわかり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くく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なってくる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0C2E389-51C9-4993-BEB2-3A31EE79D23F}"/>
              </a:ext>
            </a:extLst>
          </p:cNvPr>
          <p:cNvSpPr/>
          <p:nvPr/>
        </p:nvSpPr>
        <p:spPr>
          <a:xfrm>
            <a:off x="827720" y="6111116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745024-7DA8-4833-945E-BD46DFDF520E}"/>
              </a:ext>
            </a:extLst>
          </p:cNvPr>
          <p:cNvSpPr/>
          <p:nvPr/>
        </p:nvSpPr>
        <p:spPr>
          <a:xfrm>
            <a:off x="1002332" y="6247844"/>
            <a:ext cx="7379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横断的関心事はビジネスロジックに組み込まないという戦略。</a:t>
            </a:r>
          </a:p>
        </p:txBody>
      </p:sp>
    </p:spTree>
    <p:extLst>
      <p:ext uri="{BB962C8B-B14F-4D97-AF65-F5344CB8AC3E}">
        <p14:creationId xmlns:p14="http://schemas.microsoft.com/office/powerpoint/2010/main" val="48014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50F36235-D108-488A-A6DF-E89B71CB99E5}"/>
              </a:ext>
            </a:extLst>
          </p:cNvPr>
          <p:cNvSpPr/>
          <p:nvPr/>
        </p:nvSpPr>
        <p:spPr>
          <a:xfrm>
            <a:off x="733460" y="6032802"/>
            <a:ext cx="7521794" cy="76944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61786F-9D1B-4F8D-B5D3-D4205180F820}"/>
              </a:ext>
            </a:extLst>
          </p:cNvPr>
          <p:cNvSpPr/>
          <p:nvPr/>
        </p:nvSpPr>
        <p:spPr>
          <a:xfrm>
            <a:off x="1012724" y="6101919"/>
            <a:ext cx="698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横断的関心事を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割り込み処理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としてビジネスロジックに組み込む。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⇒特定のメソッドを通過したときに割り込み処理が発生。</a:t>
            </a:r>
          </a:p>
        </p:txBody>
      </p:sp>
    </p:spTree>
    <p:extLst>
      <p:ext uri="{BB962C8B-B14F-4D97-AF65-F5344CB8AC3E}">
        <p14:creationId xmlns:p14="http://schemas.microsoft.com/office/powerpoint/2010/main" val="350416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A959CC-A0C3-4CA3-86CD-D9C69161750B}"/>
              </a:ext>
            </a:extLst>
          </p:cNvPr>
          <p:cNvSpPr txBox="1"/>
          <p:nvPr/>
        </p:nvSpPr>
        <p:spPr>
          <a:xfrm>
            <a:off x="4755636" y="4095773"/>
            <a:ext cx="277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本当はデータ転送クラスです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98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F1E1FAFE-9766-400D-9F63-A63D596F587A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897AE-22D0-42DC-928F-C80955B3AE00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032CDB-BBA4-4083-8637-ABE20B2CB0A6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8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5AAD17-FE5B-4492-A831-9BB86AE19B10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</p:spTree>
    <p:extLst>
      <p:ext uri="{BB962C8B-B14F-4D97-AF65-F5344CB8AC3E}">
        <p14:creationId xmlns:p14="http://schemas.microsoft.com/office/powerpoint/2010/main" val="119180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F219688-D072-49B3-A596-16D74CDF0D8A}"/>
              </a:ext>
            </a:extLst>
          </p:cNvPr>
          <p:cNvSpPr/>
          <p:nvPr/>
        </p:nvSpPr>
        <p:spPr>
          <a:xfrm>
            <a:off x="899491" y="3304829"/>
            <a:ext cx="7521794" cy="937513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DFD587-561B-47E8-9C32-D61A3E958A09}"/>
              </a:ext>
            </a:extLst>
          </p:cNvPr>
          <p:cNvSpPr/>
          <p:nvPr/>
        </p:nvSpPr>
        <p:spPr>
          <a:xfrm>
            <a:off x="1205838" y="3362391"/>
            <a:ext cx="6989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を使うことで、ビジネスロジック作成時に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ログや例外処理に気を配る必要がなくなる！</a:t>
            </a:r>
          </a:p>
        </p:txBody>
      </p:sp>
    </p:spTree>
    <p:extLst>
      <p:ext uri="{BB962C8B-B14F-4D97-AF65-F5344CB8AC3E}">
        <p14:creationId xmlns:p14="http://schemas.microsoft.com/office/powerpoint/2010/main" val="321795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49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従来の</a:t>
            </a:r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201" y="2738024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666" y="2738024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>
            <a:cxnSpLocks/>
          </p:cNvCxnSpPr>
          <p:nvPr/>
        </p:nvCxnSpPr>
        <p:spPr>
          <a:xfrm flipH="1">
            <a:off x="4156137" y="1973530"/>
            <a:ext cx="8468" cy="29484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582266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197534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2767601" y="3195224"/>
            <a:ext cx="3285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409199" y="3700519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913403" y="3010558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4681066" y="2671910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41F5B25-C895-4A1A-827C-86F0863BFE45}"/>
              </a:ext>
            </a:extLst>
          </p:cNvPr>
          <p:cNvSpPr/>
          <p:nvPr/>
        </p:nvSpPr>
        <p:spPr>
          <a:xfrm>
            <a:off x="1092202" y="5588659"/>
            <a:ext cx="6959596" cy="73199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6A9D549-9AD7-45C6-9335-88A79907EF22}"/>
              </a:ext>
            </a:extLst>
          </p:cNvPr>
          <p:cNvSpPr/>
          <p:nvPr/>
        </p:nvSpPr>
        <p:spPr>
          <a:xfrm>
            <a:off x="1235135" y="5707762"/>
            <a:ext cx="6959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サーバ側で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をレンダリングして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へ送る</a:t>
            </a:r>
          </a:p>
        </p:txBody>
      </p:sp>
    </p:spTree>
    <p:extLst>
      <p:ext uri="{BB962C8B-B14F-4D97-AF65-F5344CB8AC3E}">
        <p14:creationId xmlns:p14="http://schemas.microsoft.com/office/powerpoint/2010/main" val="192954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46B271-418E-40FC-86DC-0252650C8759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CF29C-E2CE-4C2B-B23C-3B495A4F80C2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8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5816602" y="1289066"/>
            <a:ext cx="2978238" cy="113567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6055212" y="1452842"/>
            <a:ext cx="273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ではなく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データでほしい！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5E1D90-03B3-4CDE-B544-9C1449753DB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3A4908-64D2-4C99-B683-C352A1A52552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68605F4-286B-4813-9041-8AB876A2A74A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9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7145863" y="2861747"/>
            <a:ext cx="1261533" cy="57904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7162798" y="2967335"/>
            <a:ext cx="143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E2881BD-786E-4363-AB7D-46F69EA9C608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7291E5-1701-414B-AC43-3234666EA98A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408EA4-8F0D-496A-A43D-CB5B91AA4D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7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9" y="1037452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1C5B02-D754-4DA7-AA4B-4D486DDE6955}"/>
              </a:ext>
            </a:extLst>
          </p:cNvPr>
          <p:cNvSpPr/>
          <p:nvPr/>
        </p:nvSpPr>
        <p:spPr>
          <a:xfrm>
            <a:off x="753534" y="4148618"/>
            <a:ext cx="831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クライアント・サーバ間は</a:t>
            </a:r>
            <a:r>
              <a:rPr lang="ja-JP" altLang="en-US" b="1" u="sng" dirty="0">
                <a:latin typeface="-apple-system"/>
              </a:rPr>
              <a:t>リソース</a:t>
            </a:r>
            <a:r>
              <a:rPr lang="ja-JP" altLang="en-US" dirty="0">
                <a:latin typeface="-apple-system"/>
              </a:rPr>
              <a:t>と</a:t>
            </a:r>
            <a:r>
              <a:rPr lang="ja-JP" altLang="en-US" b="1" u="sng" dirty="0">
                <a:latin typeface="-apple-system"/>
              </a:rPr>
              <a:t>リソース操作に必要な情報</a:t>
            </a:r>
            <a:r>
              <a:rPr lang="ja-JP" altLang="en-US" dirty="0">
                <a:latin typeface="-apple-system"/>
              </a:rPr>
              <a:t>だけ</a:t>
            </a:r>
            <a:endParaRPr lang="en-US" altLang="ja-JP" dirty="0">
              <a:latin typeface="-apple-system"/>
            </a:endParaRPr>
          </a:p>
          <a:p>
            <a:r>
              <a:rPr lang="ja-JP" altLang="en-US" dirty="0">
                <a:latin typeface="-apple-system"/>
              </a:rPr>
              <a:t> をやり取りする</a:t>
            </a:r>
            <a:endParaRPr lang="en-US" altLang="ja-JP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ja-JP" alt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クライアントとサーバの両者を</a:t>
            </a:r>
            <a:r>
              <a:rPr lang="ja-JP" altLang="en-US" b="1" u="sng" dirty="0">
                <a:latin typeface="-apple-system"/>
              </a:rPr>
              <a:t>疎結合化</a:t>
            </a:r>
            <a:r>
              <a:rPr lang="ja-JP" altLang="en-US" dirty="0">
                <a:latin typeface="-apple-system"/>
              </a:rPr>
              <a:t>できる（テストが容易になる）</a:t>
            </a:r>
            <a:endParaRPr lang="ja-JP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D1A46A-DC88-4A1D-ABCA-61EAB809BDB3}"/>
              </a:ext>
            </a:extLst>
          </p:cNvPr>
          <p:cNvSpPr txBox="1"/>
          <p:nvPr/>
        </p:nvSpPr>
        <p:spPr>
          <a:xfrm>
            <a:off x="454359" y="3688765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のメリット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5AB0B3-B2D8-4E4E-83B1-229245C7D273}"/>
              </a:ext>
            </a:extLst>
          </p:cNvPr>
          <p:cNvSpPr/>
          <p:nvPr/>
        </p:nvSpPr>
        <p:spPr>
          <a:xfrm>
            <a:off x="753534" y="1513762"/>
            <a:ext cx="8153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ユニークな識別子（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）でリソースを特定できること（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とリソース間が紐付いている）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リクエストを受け取った際に、特定の形式（</a:t>
            </a:r>
            <a:r>
              <a:rPr lang="en-US" altLang="ja-JP" dirty="0">
                <a:latin typeface="-apple-system"/>
              </a:rPr>
              <a:t>JSON</a:t>
            </a:r>
            <a:r>
              <a:rPr lang="ja-JP" altLang="en-US" dirty="0">
                <a:latin typeface="-apple-system"/>
              </a:rPr>
              <a:t>や</a:t>
            </a:r>
            <a:r>
              <a:rPr lang="en-US" altLang="ja-JP" dirty="0">
                <a:latin typeface="-apple-system"/>
              </a:rPr>
              <a:t>XML</a:t>
            </a:r>
            <a:r>
              <a:rPr lang="ja-JP" altLang="en-US" dirty="0">
                <a:latin typeface="-apple-system"/>
              </a:rPr>
              <a:t>）でレスポンスを返すこと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インターフェース（</a:t>
            </a:r>
            <a:r>
              <a:rPr lang="en-US" altLang="ja-JP" dirty="0">
                <a:latin typeface="-apple-system"/>
              </a:rPr>
              <a:t>HTTP</a:t>
            </a:r>
            <a:r>
              <a:rPr lang="ja-JP" altLang="en-US" dirty="0">
                <a:latin typeface="-apple-system"/>
              </a:rPr>
              <a:t>の利用）が統一されていること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7C8D04D-3ED4-493A-9E6D-F7AC21739052}"/>
              </a:ext>
            </a:extLst>
          </p:cNvPr>
          <p:cNvSpPr/>
          <p:nvPr/>
        </p:nvSpPr>
        <p:spPr>
          <a:xfrm>
            <a:off x="892809" y="5472531"/>
            <a:ext cx="7082340" cy="11541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EF74724-4F48-4A87-8F8E-3F8B58A62015}"/>
              </a:ext>
            </a:extLst>
          </p:cNvPr>
          <p:cNvSpPr/>
          <p:nvPr/>
        </p:nvSpPr>
        <p:spPr>
          <a:xfrm>
            <a:off x="1327278" y="5587926"/>
            <a:ext cx="6429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サーバ：</a:t>
            </a:r>
            <a:endParaRPr lang="en-US" altLang="ja-JP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でリクエストを送ると、データを返してくれる。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7812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85F3E0C-39DF-4793-83E7-2FED28FD4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 r="2584" b="3086"/>
          <a:stretch/>
        </p:blipFill>
        <p:spPr>
          <a:xfrm>
            <a:off x="481044" y="1016000"/>
            <a:ext cx="8019489" cy="56494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8A954D-2B45-4221-B1E0-56760F6FE37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DA3CE1-2FE6-41F9-BA87-765F7F141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491677" y="828878"/>
            <a:ext cx="8021752" cy="568956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0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0A434-8619-4F64-A121-F25FB0C0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543234" y="828878"/>
            <a:ext cx="8057532" cy="57149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DA05B-DE20-4AD3-8A46-793A205CE05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249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https://imamachi-n.github.io/core-spring-memo/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D41993-1D0B-4A42-A4D2-3B77B864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94"/>
            <a:ext cx="9144000" cy="36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研修を通じて得たもの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74436" y="1119533"/>
            <a:ext cx="8618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(1) 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の使い方を学ぶだけにとどまらず、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内部で何が行われているのか、より深い仕組みについて学べた。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⇒複雑な処理が隠蔽させているので、あまり理解できていなくても使えてしまう。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しかし、想定外のエラーに直面したとき、内部の詳しい仕組みを理解している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ことは問題解決に重要。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エンジニアとしての姿勢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⇒公式ドキュメントを読み込む（ブログ記事を鵜呑みにしない）。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⇒フレームワークのソースコードを読解・理解する。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周りの受講者（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代）、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アーキテクト・プロジェクトマネージャ含む。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⇒受講者の質問の質が高く、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＆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自体が勉強になった。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⇒例えば、スレッドセーフな設計・パフォーマンスの劣化につながるかなど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システム設計に対する考え方。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2EC3384-0795-4B4F-9E71-24EAE979B93B}"/>
              </a:ext>
            </a:extLst>
          </p:cNvPr>
          <p:cNvSpPr/>
          <p:nvPr/>
        </p:nvSpPr>
        <p:spPr>
          <a:xfrm>
            <a:off x="926675" y="5760232"/>
            <a:ext cx="7082340" cy="561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233BA2-247F-4BB3-913D-71332190A6B9}"/>
              </a:ext>
            </a:extLst>
          </p:cNvPr>
          <p:cNvSpPr/>
          <p:nvPr/>
        </p:nvSpPr>
        <p:spPr>
          <a:xfrm>
            <a:off x="1104561" y="5856501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書籍や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e-Learning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では得られない、貴重な体験・学びがあった！</a:t>
            </a:r>
          </a:p>
        </p:txBody>
      </p:sp>
    </p:spTree>
    <p:extLst>
      <p:ext uri="{BB962C8B-B14F-4D97-AF65-F5344CB8AC3E}">
        <p14:creationId xmlns:p14="http://schemas.microsoft.com/office/powerpoint/2010/main" val="27257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48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66540-4F1F-438E-A1AF-47A4BA4110DF}"/>
              </a:ext>
            </a:extLst>
          </p:cNvPr>
          <p:cNvSpPr txBox="1"/>
          <p:nvPr/>
        </p:nvSpPr>
        <p:spPr>
          <a:xfrm>
            <a:off x="373487" y="885733"/>
            <a:ext cx="882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世の中の動き、自分の立ち位置、行動の助けになるもの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既存のシステムのどこが悪いのか、どこを気をつけないといけないのか？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そのために、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がどのように活用できるか。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他の言語のフレームワークを探す上での指針を示す。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4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99AE0F-8335-42DA-A854-147BF657D14E}"/>
              </a:ext>
            </a:extLst>
          </p:cNvPr>
          <p:cNvSpPr/>
          <p:nvPr/>
        </p:nvSpPr>
        <p:spPr>
          <a:xfrm>
            <a:off x="356921" y="5967138"/>
            <a:ext cx="8430157" cy="642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8F864D-D735-45C4-896D-C12DC5808916}"/>
              </a:ext>
            </a:extLst>
          </p:cNvPr>
          <p:cNvSpPr/>
          <p:nvPr/>
        </p:nvSpPr>
        <p:spPr>
          <a:xfrm>
            <a:off x="490447" y="6076543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特定の設計思想（フレームワーク）を導入することで解決</a:t>
            </a:r>
          </a:p>
        </p:txBody>
      </p:sp>
    </p:spTree>
    <p:extLst>
      <p:ext uri="{BB962C8B-B14F-4D97-AF65-F5344CB8AC3E}">
        <p14:creationId xmlns:p14="http://schemas.microsoft.com/office/powerpoint/2010/main" val="2993459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19673" y="122481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36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630423" y="944823"/>
            <a:ext cx="725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アプリケーションを開発するとして、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バックエンドを開発する上で最良の言語は何か？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630422" y="222176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5F8392-FE6A-47A1-A60B-62EF63E975E7}"/>
              </a:ext>
            </a:extLst>
          </p:cNvPr>
          <p:cNvSpPr/>
          <p:nvPr/>
        </p:nvSpPr>
        <p:spPr>
          <a:xfrm>
            <a:off x="1030830" y="3079323"/>
            <a:ext cx="7082340" cy="783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56752F-166A-4AED-8CD5-C9B661E8BFD1}"/>
              </a:ext>
            </a:extLst>
          </p:cNvPr>
          <p:cNvSpPr/>
          <p:nvPr/>
        </p:nvSpPr>
        <p:spPr>
          <a:xfrm>
            <a:off x="1306213" y="3175592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処理上、ボトルネックになる部分で局所的に採用するのはアリ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⇒ただし、汎用性があるかと聞かれると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291423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954630" y="6115469"/>
            <a:ext cx="7446420" cy="505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208941" y="6189089"/>
            <a:ext cx="592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388935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89530" y="31940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43841" y="32676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2338777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31651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30072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1314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の良さ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76830" y="50228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31141" y="50964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049" y="17004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416" y="18223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03129" y="36620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518949" y="37719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>
                <a:solidFill>
                  <a:schemeClr val="accent1"/>
                </a:solidFill>
              </a:rPr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62721" y="37719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800" y="18223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E22827-8C6A-4D7B-A1FF-311C93203C28}"/>
              </a:ext>
            </a:extLst>
          </p:cNvPr>
          <p:cNvSpPr/>
          <p:nvPr/>
        </p:nvSpPr>
        <p:spPr>
          <a:xfrm>
            <a:off x="599543" y="5630062"/>
            <a:ext cx="7944913" cy="8309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9DFD0C-0299-45A4-B2BF-D03DD53B3525}"/>
              </a:ext>
            </a:extLst>
          </p:cNvPr>
          <p:cNvSpPr/>
          <p:nvPr/>
        </p:nvSpPr>
        <p:spPr>
          <a:xfrm>
            <a:off x="665376" y="5848942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言語・フレームワーク選びで何を判断基準とすべきか？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9C0EF-8512-4B86-A839-BBF7273831A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724705-703C-48B4-BC08-F9B4545864D5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6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95BAD9-F2DB-4D2E-A209-582A779BF2E4}"/>
              </a:ext>
            </a:extLst>
          </p:cNvPr>
          <p:cNvSpPr/>
          <p:nvPr/>
        </p:nvSpPr>
        <p:spPr>
          <a:xfrm>
            <a:off x="0" y="783769"/>
            <a:ext cx="9144000" cy="333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47576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43094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2906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フレームワークの採用条件（個人的な考え）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579956" y="4149566"/>
            <a:ext cx="8723863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①ソースコードの保守性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テスト容易性、コードの再利用性、各モジュールの疎結合性など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②技術の汎用性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使われている技術・設計思想はその他の言語・フレームワークに応用できるものか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フレームワーク固有となる技術が使われていないかどうか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③将来性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- 5,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年先も生き残るフレームワークかどうか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フレームワーク固有の技術が革新的であり、今後のデファクトスタンダードとなりうるか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74" y="13067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191" y="14286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19054" y="32683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701551" y="33720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78646" y="33782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9725" y="14286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210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エンタープライズ向け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  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アプリケーション開発の定番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新しい技術・ニーズに即座に対応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⇒セキュリティ対策（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⇒クラウド対応（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⇒リアクティブプログラミングなどの新技術の導入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オープンソース＆企業側のバックアップ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⇒オープンソースで開発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の孫会社）が開発をサポート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⇒多くの日本企業での導入実績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D1B102-D07A-4654-8401-3F07C5291A90}"/>
              </a:ext>
            </a:extLst>
          </p:cNvPr>
          <p:cNvSpPr/>
          <p:nvPr/>
        </p:nvSpPr>
        <p:spPr>
          <a:xfrm>
            <a:off x="415274" y="9439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06C65AF-FEC5-4159-8D3D-F9D8654B1F6F}"/>
              </a:ext>
            </a:extLst>
          </p:cNvPr>
          <p:cNvSpPr/>
          <p:nvPr/>
        </p:nvSpPr>
        <p:spPr>
          <a:xfrm>
            <a:off x="1046344" y="33528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33" name="グラフィックス 32" descr="上昇基調">
            <a:extLst>
              <a:ext uri="{FF2B5EF4-FFF2-40B4-BE49-F238E27FC236}">
                <a16:creationId xmlns:a16="http://schemas.microsoft.com/office/drawing/2014/main" id="{560B5ABB-5D01-4872-911B-92C51F5E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423" y="14032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グラフィックス 28" descr="歯車 2 つ">
            <a:extLst>
              <a:ext uri="{FF2B5EF4-FFF2-40B4-BE49-F238E27FC236}">
                <a16:creationId xmlns:a16="http://schemas.microsoft.com/office/drawing/2014/main" id="{D41A83E9-E7E0-4014-B591-E36756E1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</p:spTree>
    <p:extLst>
      <p:ext uri="{BB962C8B-B14F-4D97-AF65-F5344CB8AC3E}">
        <p14:creationId xmlns:p14="http://schemas.microsoft.com/office/powerpoint/2010/main" val="21539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5048</TotalTime>
  <Words>3017</Words>
  <Application>Microsoft Office PowerPoint</Application>
  <PresentationFormat>画面に合わせる (4:3)</PresentationFormat>
  <Paragraphs>586</Paragraphs>
  <Slides>44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-apple-system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Imamachi Naoto</dc:creator>
  <cp:lastModifiedBy>Imamachi Naoto</cp:lastModifiedBy>
  <cp:revision>614</cp:revision>
  <dcterms:created xsi:type="dcterms:W3CDTF">2018-07-25T10:52:48Z</dcterms:created>
  <dcterms:modified xsi:type="dcterms:W3CDTF">2018-07-29T05:09:47Z</dcterms:modified>
</cp:coreProperties>
</file>