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87" r:id="rId2"/>
    <p:sldId id="301" r:id="rId3"/>
    <p:sldId id="290" r:id="rId4"/>
    <p:sldId id="299" r:id="rId5"/>
    <p:sldId id="298" r:id="rId6"/>
    <p:sldId id="291" r:id="rId7"/>
    <p:sldId id="289" r:id="rId8"/>
    <p:sldId id="293" r:id="rId9"/>
    <p:sldId id="295" r:id="rId10"/>
    <p:sldId id="294" r:id="rId11"/>
    <p:sldId id="297" r:id="rId12"/>
    <p:sldId id="258" r:id="rId13"/>
    <p:sldId id="261" r:id="rId14"/>
    <p:sldId id="266" r:id="rId15"/>
    <p:sldId id="267" r:id="rId16"/>
    <p:sldId id="263" r:id="rId17"/>
    <p:sldId id="286" r:id="rId18"/>
    <p:sldId id="285" r:id="rId19"/>
    <p:sldId id="264" r:id="rId20"/>
    <p:sldId id="271" r:id="rId21"/>
    <p:sldId id="269" r:id="rId22"/>
    <p:sldId id="272" r:id="rId23"/>
    <p:sldId id="270" r:id="rId24"/>
    <p:sldId id="273" r:id="rId25"/>
    <p:sldId id="275" r:id="rId26"/>
    <p:sldId id="274" r:id="rId27"/>
    <p:sldId id="276" r:id="rId28"/>
    <p:sldId id="265" r:id="rId29"/>
    <p:sldId id="278" r:id="rId30"/>
    <p:sldId id="277" r:id="rId31"/>
    <p:sldId id="279" r:id="rId32"/>
    <p:sldId id="280" r:id="rId33"/>
    <p:sldId id="281" r:id="rId34"/>
    <p:sldId id="282" r:id="rId35"/>
    <p:sldId id="283" r:id="rId36"/>
    <p:sldId id="284" r:id="rId37"/>
    <p:sldId id="262" r:id="rId38"/>
    <p:sldId id="302" r:id="rId39"/>
    <p:sldId id="292" r:id="rId40"/>
    <p:sldId id="300" r:id="rId41"/>
    <p:sldId id="256" r:id="rId42"/>
    <p:sldId id="260" r:id="rId43"/>
    <p:sldId id="296" r:id="rId44"/>
    <p:sldId id="259" r:id="rId45"/>
    <p:sldId id="288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89006" autoAdjust="0"/>
  </p:normalViewPr>
  <p:slideViewPr>
    <p:cSldViewPr snapToGrid="0">
      <p:cViewPr varScale="1">
        <p:scale>
          <a:sx n="67" d="100"/>
          <a:sy n="67" d="100"/>
        </p:scale>
        <p:origin x="8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EC3DB-8B98-4035-B7ED-30354FF98205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A94A2-9C44-4C1F-9ADA-C29CE30425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37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フレーム、決まった型にはめてシステムを設計する。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94A2-9C44-4C1F-9ADA-C29CE304256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00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技術の汎用性</a:t>
            </a:r>
            <a:endParaRPr kumimoji="1" lang="en-US" altLang="ja-JP" dirty="0"/>
          </a:p>
          <a:p>
            <a:r>
              <a:rPr kumimoji="1" lang="ja-JP" altLang="en-US" dirty="0"/>
              <a:t>言語・フレームワークはいずれ廃れるもの。次にくる言語・フレームワークに応用できる設計思想・ものの考え方を導入するフレームワークでは得ることができるのか？</a:t>
            </a:r>
            <a:endParaRPr kumimoji="1" lang="en-US" altLang="ja-JP" dirty="0"/>
          </a:p>
          <a:p>
            <a:r>
              <a:rPr kumimoji="1" lang="ja-JP" altLang="en-US" dirty="0"/>
              <a:t>内容が隠蔽されすぎている一見楽に作れることを売りにしたフレームワークは、エンジニアが学ぶ機会を奪ってしまう。結果として、基礎がないエンジニアにとっては、自身の成長を阻害しかねない。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94A2-9C44-4C1F-9ADA-C29CE304256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608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新しい技術・ニーズ</a:t>
            </a:r>
            <a:endParaRPr kumimoji="1" lang="en-US" altLang="ja-JP" dirty="0"/>
          </a:p>
          <a:p>
            <a:r>
              <a:rPr kumimoji="1" lang="ja-JP" altLang="en-US" dirty="0"/>
              <a:t>エンタープライズ向けのアプリケーション開発で必須条件となりうる項目をサポートしてくれる。</a:t>
            </a:r>
            <a:endParaRPr kumimoji="1" lang="en-US" altLang="ja-JP" dirty="0"/>
          </a:p>
          <a:p>
            <a:r>
              <a:rPr kumimoji="1" lang="ja-JP" altLang="en-US" dirty="0"/>
              <a:t>抑えるところは抑えつつ、新しい技術も貪欲に導入していく、バランスが取れたフレームワークになっている。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94A2-9C44-4C1F-9ADA-C29CE304256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5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技術の汎用性</a:t>
            </a:r>
            <a:endParaRPr kumimoji="1" lang="en-US" altLang="ja-JP" dirty="0"/>
          </a:p>
          <a:p>
            <a:r>
              <a:rPr kumimoji="1" lang="ja-JP" altLang="en-US" dirty="0"/>
              <a:t>言語・フレームワークはいずれ廃れるもの。次にくる言語・フレームワークに応用できる設計思想・ものの考え方を導入するフレームワークでは得ることができるのか？</a:t>
            </a:r>
            <a:endParaRPr kumimoji="1" lang="en-US" altLang="ja-JP" dirty="0"/>
          </a:p>
          <a:p>
            <a:r>
              <a:rPr kumimoji="1" lang="ja-JP" altLang="en-US" dirty="0"/>
              <a:t>内容が隠蔽されすぎている一見楽に作れることを売りにしたフレームワークは、エンジニアが学ぶ機会を奪ってしまう。結果として、基礎がないエンジニアにとっては、自身の成長を阻害しかねない。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94A2-9C44-4C1F-9ADA-C29CE304256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844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技術の汎用性</a:t>
            </a:r>
            <a:endParaRPr kumimoji="1" lang="en-US" altLang="ja-JP" dirty="0"/>
          </a:p>
          <a:p>
            <a:r>
              <a:rPr kumimoji="1" lang="ja-JP" altLang="en-US" dirty="0"/>
              <a:t>言語・フレームワークはいずれ廃れるもの。次にくる言語・フレームワークに応用できる設計思想・ものの考え方を導入するフレームワークでは得ることができるのか？</a:t>
            </a:r>
            <a:endParaRPr kumimoji="1" lang="en-US" altLang="ja-JP" dirty="0"/>
          </a:p>
          <a:p>
            <a:r>
              <a:rPr kumimoji="1" lang="ja-JP" altLang="en-US" dirty="0"/>
              <a:t>内容が隠蔽されすぎている一見楽に作れることを売りにしたフレームワークは、エンジニアが学ぶ機会を奪ってしまう。結果として、基礎がないエンジニアにとっては、自身の成長を阻害しかねない。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94A2-9C44-4C1F-9ADA-C29CE304256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01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技術の汎用性</a:t>
            </a:r>
            <a:endParaRPr kumimoji="1" lang="en-US" altLang="ja-JP" dirty="0"/>
          </a:p>
          <a:p>
            <a:r>
              <a:rPr kumimoji="1" lang="ja-JP" altLang="en-US" dirty="0"/>
              <a:t>言語・フレームワークはいずれ廃れるもの。次にくる言語・フレームワークに応用できる設計思想・ものの考え方を導入するフレームワークでは得ることができるのか？</a:t>
            </a:r>
            <a:endParaRPr kumimoji="1" lang="en-US" altLang="ja-JP" dirty="0"/>
          </a:p>
          <a:p>
            <a:r>
              <a:rPr kumimoji="1" lang="ja-JP" altLang="en-US" dirty="0"/>
              <a:t>内容が隠蔽されすぎている一見楽に作れることを売りにしたフレームワークは、エンジニアが学ぶ機会を奪ってしまう。結果として、基礎がないエンジニアにとっては、自身の成長を阻害しかねない。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94A2-9C44-4C1F-9ADA-C29CE304256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95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59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1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28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13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59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87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55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16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26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56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34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sareal.co.jp/ls/service/openseminar/pivotal/p01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svg"/><Relationship Id="rId7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svg"/><Relationship Id="rId7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26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svg"/><Relationship Id="rId7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26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mamachi-n.github.io/core-spring-memo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mamachi-n.github.io/core-spring-memo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mamachi-n.github.io/core-spring-memo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imamachi-n.github.io/core-spring-memo/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-196850"/>
            <a:ext cx="9144000" cy="4787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42764" y="3876485"/>
            <a:ext cx="779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研修の報告</a:t>
            </a:r>
            <a:endParaRPr kumimoji="1" lang="en-US" altLang="ja-JP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A112AC-8A00-45FA-9CA1-1D8D75A85BB5}"/>
              </a:ext>
            </a:extLst>
          </p:cNvPr>
          <p:cNvSpPr txBox="1"/>
          <p:nvPr/>
        </p:nvSpPr>
        <p:spPr>
          <a:xfrm>
            <a:off x="442764" y="4695635"/>
            <a:ext cx="2363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今町 直登</a:t>
            </a:r>
            <a:endParaRPr kumimoji="1" lang="en-US" altLang="ja-JP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3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0BC8CE3-2F94-4EDB-8C28-B58CE758A716}"/>
              </a:ext>
            </a:extLst>
          </p:cNvPr>
          <p:cNvSpPr/>
          <p:nvPr/>
        </p:nvSpPr>
        <p:spPr>
          <a:xfrm>
            <a:off x="2997014" y="783769"/>
            <a:ext cx="6146985" cy="6074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B3F4972-62AC-4CDB-9DD3-3D1C553A1201}"/>
              </a:ext>
            </a:extLst>
          </p:cNvPr>
          <p:cNvSpPr/>
          <p:nvPr/>
        </p:nvSpPr>
        <p:spPr>
          <a:xfrm>
            <a:off x="418507" y="94482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45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の特徴</a:t>
            </a:r>
          </a:p>
        </p:txBody>
      </p:sp>
      <p:pic>
        <p:nvPicPr>
          <p:cNvPr id="7" name="グラフィックス 6" descr="歯車 2 つ">
            <a:extLst>
              <a:ext uri="{FF2B5EF4-FFF2-40B4-BE49-F238E27FC236}">
                <a16:creationId xmlns:a16="http://schemas.microsoft.com/office/drawing/2014/main" id="{CD0AAE85-A2A5-404C-8272-6651CC36A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412" y="1282233"/>
            <a:ext cx="1459035" cy="145903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AAD527D-68F0-4DC6-BCD2-F372EB4498FC}"/>
              </a:ext>
            </a:extLst>
          </p:cNvPr>
          <p:cNvSpPr/>
          <p:nvPr/>
        </p:nvSpPr>
        <p:spPr>
          <a:xfrm>
            <a:off x="516419" y="3110623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ソースコードの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ja-JP" altLang="en-US" sz="2000" b="1" dirty="0"/>
              <a:t>保守性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4D13C4-915F-44A0-9F97-C4259D6B054A}"/>
              </a:ext>
            </a:extLst>
          </p:cNvPr>
          <p:cNvSpPr/>
          <p:nvPr/>
        </p:nvSpPr>
        <p:spPr>
          <a:xfrm>
            <a:off x="3079074" y="1306743"/>
            <a:ext cx="606492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・依存オブジェクトの注入（</a:t>
            </a: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・アスペクト指向プログラミング（</a:t>
            </a: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⇒モジュール間を疎結合化する仕組み・設計思想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⇒テスト容易性、保守性、再利用性の高いコードを書く上で重要なコア技術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1C0F345B-297A-4776-BD68-79C7BA948586}"/>
              </a:ext>
            </a:extLst>
          </p:cNvPr>
          <p:cNvSpPr/>
          <p:nvPr/>
        </p:nvSpPr>
        <p:spPr>
          <a:xfrm>
            <a:off x="418507" y="4163279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グラフィックス 23" descr="リサイクル">
            <a:extLst>
              <a:ext uri="{FF2B5EF4-FFF2-40B4-BE49-F238E27FC236}">
                <a16:creationId xmlns:a16="http://schemas.microsoft.com/office/drawing/2014/main" id="{DDD861EC-B6AA-4A1A-94A7-72E45BF6B0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5749" y="4622593"/>
            <a:ext cx="1241371" cy="1241371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7AC8061-2BD7-44A7-BC6A-CF674F8CACD3}"/>
              </a:ext>
            </a:extLst>
          </p:cNvPr>
          <p:cNvSpPr/>
          <p:nvPr/>
        </p:nvSpPr>
        <p:spPr>
          <a:xfrm>
            <a:off x="692154" y="6352881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技術の</a:t>
            </a:r>
            <a:r>
              <a:rPr lang="ja-JP" altLang="en-US" sz="2000" b="1" dirty="0"/>
              <a:t>汎用性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2D5B3DB-E91F-4CE1-BEBE-F533E841AC75}"/>
              </a:ext>
            </a:extLst>
          </p:cNvPr>
          <p:cNvSpPr/>
          <p:nvPr/>
        </p:nvSpPr>
        <p:spPr>
          <a:xfrm>
            <a:off x="3079074" y="4250696"/>
            <a:ext cx="606492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・学びが得られるフレームワーク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Ruby on Rails,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), Struts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Seasar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(Java)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などの多くのフレームワークで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導入されている仕組み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⇒これらの考え方は別言語・フレームワークでも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応用可能な設計思想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0865672-984B-417C-9910-B64A043E354C}"/>
              </a:ext>
            </a:extLst>
          </p:cNvPr>
          <p:cNvSpPr/>
          <p:nvPr/>
        </p:nvSpPr>
        <p:spPr>
          <a:xfrm>
            <a:off x="2997014" y="783769"/>
            <a:ext cx="6146985" cy="6074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45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の欠点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4D13C4-915F-44A0-9F97-C4259D6B054A}"/>
              </a:ext>
            </a:extLst>
          </p:cNvPr>
          <p:cNvSpPr/>
          <p:nvPr/>
        </p:nvSpPr>
        <p:spPr>
          <a:xfrm>
            <a:off x="3079074" y="1306743"/>
            <a:ext cx="606492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・学習コストが高い</a:t>
            </a:r>
            <a:endParaRPr kumimoji="1" lang="en-US" altLang="ja-JP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⇒初学者にとって、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の概念を理解することが難しい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⇒単一のフレームワークではなく、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複数のコンポーネント（技術）の集合体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FEEC7DA-82B6-4686-8B24-B9F8E43C0F16}"/>
              </a:ext>
            </a:extLst>
          </p:cNvPr>
          <p:cNvSpPr/>
          <p:nvPr/>
        </p:nvSpPr>
        <p:spPr>
          <a:xfrm>
            <a:off x="418507" y="944823"/>
            <a:ext cx="2160000" cy="2160000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B6EF1DD-1340-4094-9B1E-48F054B00381}"/>
              </a:ext>
            </a:extLst>
          </p:cNvPr>
          <p:cNvSpPr/>
          <p:nvPr/>
        </p:nvSpPr>
        <p:spPr>
          <a:xfrm>
            <a:off x="772898" y="3110623"/>
            <a:ext cx="1467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/>
              <a:t>学習コスト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AE58B30-FB3B-47FF-9C64-FF046CDA86CB}"/>
              </a:ext>
            </a:extLst>
          </p:cNvPr>
          <p:cNvSpPr/>
          <p:nvPr/>
        </p:nvSpPr>
        <p:spPr>
          <a:xfrm>
            <a:off x="408924" y="3948373"/>
            <a:ext cx="2160000" cy="2160000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195F83C-A345-4479-8E1C-EAC3AF0B527C}"/>
              </a:ext>
            </a:extLst>
          </p:cNvPr>
          <p:cNvSpPr/>
          <p:nvPr/>
        </p:nvSpPr>
        <p:spPr>
          <a:xfrm>
            <a:off x="763315" y="6114173"/>
            <a:ext cx="14670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/>
              <a:t>技術選定の</a:t>
            </a:r>
            <a:endParaRPr lang="en-US" altLang="ja-JP" sz="2000" b="1" dirty="0"/>
          </a:p>
          <a:p>
            <a:pPr algn="ctr"/>
            <a:r>
              <a:rPr lang="ja-JP" altLang="en-US" sz="2000" b="1" dirty="0"/>
              <a:t>難しさ</a:t>
            </a:r>
          </a:p>
        </p:txBody>
      </p:sp>
      <p:pic>
        <p:nvPicPr>
          <p:cNvPr id="8" name="グラフィックス 7" descr="開いた本">
            <a:extLst>
              <a:ext uri="{FF2B5EF4-FFF2-40B4-BE49-F238E27FC236}">
                <a16:creationId xmlns:a16="http://schemas.microsoft.com/office/drawing/2014/main" id="{68E1715B-EC25-47AF-9ADF-5E69120F9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118" y="1466267"/>
            <a:ext cx="1135975" cy="1135975"/>
          </a:xfrm>
          <a:prstGeom prst="rect">
            <a:avLst/>
          </a:prstGeom>
        </p:spPr>
      </p:pic>
      <p:pic>
        <p:nvPicPr>
          <p:cNvPr id="16" name="グラフィックス 15" descr="裁きの天秤">
            <a:extLst>
              <a:ext uri="{FF2B5EF4-FFF2-40B4-BE49-F238E27FC236}">
                <a16:creationId xmlns:a16="http://schemas.microsoft.com/office/drawing/2014/main" id="{8551D4A6-E5F9-4CA2-ABE6-39FDB50A5B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7118" y="4452608"/>
            <a:ext cx="1135975" cy="1135975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A8B1C21-F425-409F-9206-5C624B3BB431}"/>
              </a:ext>
            </a:extLst>
          </p:cNvPr>
          <p:cNvSpPr/>
          <p:nvPr/>
        </p:nvSpPr>
        <p:spPr>
          <a:xfrm>
            <a:off x="3079074" y="3992323"/>
            <a:ext cx="614698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・要件・人員に合わせた技術選定が必要</a:t>
            </a:r>
            <a:endParaRPr kumimoji="1" lang="en-US" altLang="ja-JP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⇒単一の選択肢を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を提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供してくれる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わけではなく、自由度の高いフレームワーク。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⇒例えば、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アクセスの技術として、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 JDBC, Spring Data JPA,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MyBatis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Doma2, Spring Data JDBC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などの選択肢がある。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⇒要件・人員の技術力に応じて選択肢しなくてはならない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63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71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どうやって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を勉強するの？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454358" y="1037452"/>
            <a:ext cx="82466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（１）書籍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・日本語の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の関連書籍はどれも情報が古く、最新の開発手法を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学ぶ上で不適切。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⇒すでにレガシーな設定方法（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）、セキュリティ脆弱性が報告されている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テンプレートエンジン（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）を例にしているなど。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（２）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e-Learning (Udemy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など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・基本的に、英語の授業（新しいものを学ぶ上では敷居が高い）。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・レッスンの質にバラつきあり。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（３）</a:t>
            </a:r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Pivotal</a:t>
            </a:r>
            <a:r>
              <a:rPr lang="ja-JP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認定 </a:t>
            </a:r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Spring</a:t>
            </a:r>
            <a:r>
              <a:rPr lang="ja-JP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トレーニングコース（４日間）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・日本で３人ほどしかいない認定トレーナーのもと、短期集中で学べる。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Pivotal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公式のコースで、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の最新の情報を体系的に学べる。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年夏リリースの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 Framework v5.x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に対応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FEE80B4-0A2B-4308-8EC5-51DC31165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31" y="4964971"/>
            <a:ext cx="1748174" cy="171115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F1CBB88-F190-4519-B62B-E98794DC693B}"/>
              </a:ext>
            </a:extLst>
          </p:cNvPr>
          <p:cNvSpPr/>
          <p:nvPr/>
        </p:nvSpPr>
        <p:spPr>
          <a:xfrm>
            <a:off x="1223695" y="539214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>
                <a:hlinkClick r:id="rId3"/>
              </a:rPr>
              <a:t>https://www.casareal.co.jp/ls/service/openseminar/pivotal/p016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014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CB6BBAF-B12B-4EC8-AB50-8AB3C2CAEACE}"/>
              </a:ext>
            </a:extLst>
          </p:cNvPr>
          <p:cNvGrpSpPr/>
          <p:nvPr/>
        </p:nvGrpSpPr>
        <p:grpSpPr>
          <a:xfrm>
            <a:off x="620564" y="2822385"/>
            <a:ext cx="8574552" cy="3471914"/>
            <a:chOff x="1023809" y="2981411"/>
            <a:chExt cx="8574552" cy="3471914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5244AEF-A024-4C1F-A085-BDA432EF9126}"/>
                </a:ext>
              </a:extLst>
            </p:cNvPr>
            <p:cNvSpPr txBox="1"/>
            <p:nvPr/>
          </p:nvSpPr>
          <p:spPr>
            <a:xfrm>
              <a:off x="1023809" y="2981411"/>
              <a:ext cx="8574552" cy="320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Framework</a:t>
              </a: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とは</a:t>
              </a: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依存オブジェクトの注入（</a:t>
              </a: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DI: Dependency Injection</a:t>
              </a: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105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アスペクト指向プログラミング（</a:t>
              </a: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AOP</a:t>
              </a: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REST API</a:t>
              </a:r>
              <a:endParaRPr kumimoji="1" lang="en-US" altLang="ja-JP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21229AB-62C6-44F5-BADF-693AEAB2DD73}"/>
                </a:ext>
              </a:extLst>
            </p:cNvPr>
            <p:cNvSpPr/>
            <p:nvPr/>
          </p:nvSpPr>
          <p:spPr>
            <a:xfrm>
              <a:off x="1407509" y="3352245"/>
              <a:ext cx="35573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複数のコンポーネントの集合体</a:t>
              </a:r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DFDB600-EB41-40EF-8575-05D31F2F3ABD}"/>
                </a:ext>
              </a:extLst>
            </p:cNvPr>
            <p:cNvSpPr/>
            <p:nvPr/>
          </p:nvSpPr>
          <p:spPr>
            <a:xfrm>
              <a:off x="1407508" y="4248658"/>
              <a:ext cx="72082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モジュールを疎結合に</a:t>
              </a:r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5C269A6-9719-4746-BE82-F4FD4EE2F2F6}"/>
                </a:ext>
              </a:extLst>
            </p:cNvPr>
            <p:cNvSpPr/>
            <p:nvPr/>
          </p:nvSpPr>
          <p:spPr>
            <a:xfrm>
              <a:off x="1407508" y="5144676"/>
              <a:ext cx="78557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横断的関心事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ログ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セキュリティ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例外処理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をビジネスロジックから分離</a:t>
              </a:r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45A4C82-3379-45EF-B761-1B38BB9B9CE9}"/>
                </a:ext>
              </a:extLst>
            </p:cNvPr>
            <p:cNvSpPr/>
            <p:nvPr/>
          </p:nvSpPr>
          <p:spPr>
            <a:xfrm>
              <a:off x="1407508" y="6083993"/>
              <a:ext cx="7648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クライアントの多様化に対応・バックエンドとフロントエンドの分離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48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>
            <a:extLst>
              <a:ext uri="{FF2B5EF4-FFF2-40B4-BE49-F238E27FC236}">
                <a16:creationId xmlns:a16="http://schemas.microsoft.com/office/drawing/2014/main" id="{1BF60B7F-0BE9-442C-9751-BEEABB8C03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8" t="86568" r="45000"/>
          <a:stretch/>
        </p:blipFill>
        <p:spPr>
          <a:xfrm>
            <a:off x="4416711" y="2323952"/>
            <a:ext cx="1278468" cy="85416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4B05BBF-B440-4946-A8FC-1F71DD1D7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33" y="5243530"/>
            <a:ext cx="1115845" cy="111584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6718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複数のコンポーネントの集合体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563023" y="929477"/>
            <a:ext cx="6718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は単一のフレームワークではなく、複数のコンポーネント（技術）の集合体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117B80B-FB2A-4BAA-A7BC-6915E335A958}"/>
              </a:ext>
            </a:extLst>
          </p:cNvPr>
          <p:cNvSpPr/>
          <p:nvPr/>
        </p:nvSpPr>
        <p:spPr>
          <a:xfrm>
            <a:off x="1941099" y="6155545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Spring Cloud</a:t>
            </a:r>
            <a:endParaRPr lang="ja-JP" altLang="en-US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2F2AF5A-9341-4754-8FC4-18D81519DB9F}"/>
              </a:ext>
            </a:extLst>
          </p:cNvPr>
          <p:cNvSpPr/>
          <p:nvPr/>
        </p:nvSpPr>
        <p:spPr>
          <a:xfrm>
            <a:off x="3220416" y="462280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endParaRPr lang="ja-JP" altLang="en-US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7480ABA-C60D-459B-AF69-68FAD33D0653}"/>
              </a:ext>
            </a:extLst>
          </p:cNvPr>
          <p:cNvSpPr/>
          <p:nvPr/>
        </p:nvSpPr>
        <p:spPr>
          <a:xfrm>
            <a:off x="4169493" y="3166159"/>
            <a:ext cx="1663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Spring AMQP</a:t>
            </a:r>
            <a:endParaRPr lang="ja-JP" altLang="en-US" b="1" dirty="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998AB7E4-2691-4E3B-8C8F-C4D13F3745DF}"/>
              </a:ext>
            </a:extLst>
          </p:cNvPr>
          <p:cNvGrpSpPr/>
          <p:nvPr/>
        </p:nvGrpSpPr>
        <p:grpSpPr>
          <a:xfrm>
            <a:off x="6055548" y="3070037"/>
            <a:ext cx="1707092" cy="1341061"/>
            <a:chOff x="6055548" y="3070037"/>
            <a:chExt cx="1707092" cy="1341061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471B1BCE-FAB0-431E-BC49-2492D1080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548" y="3070037"/>
              <a:ext cx="1707092" cy="971729"/>
            </a:xfrm>
            <a:prstGeom prst="rect">
              <a:avLst/>
            </a:prstGeom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5F2F2CF-BA5F-4B07-A5B2-9B155F52E25E}"/>
                </a:ext>
              </a:extLst>
            </p:cNvPr>
            <p:cNvSpPr/>
            <p:nvPr/>
          </p:nvSpPr>
          <p:spPr>
            <a:xfrm>
              <a:off x="6091852" y="4041766"/>
              <a:ext cx="1620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Batch</a:t>
              </a:r>
              <a:endParaRPr lang="ja-JP" altLang="en-US" b="1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C102A6-3CA5-4255-880F-0390186A4C0F}"/>
              </a:ext>
            </a:extLst>
          </p:cNvPr>
          <p:cNvSpPr txBox="1"/>
          <p:nvPr/>
        </p:nvSpPr>
        <p:spPr>
          <a:xfrm>
            <a:off x="563023" y="1640018"/>
            <a:ext cx="7941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複数のコンポーネントを利用して、１つの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アプリケーションを組み上げるイメージ。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314B688-F60B-48E8-881F-68B18DB04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716" y="4008636"/>
            <a:ext cx="1890262" cy="614165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9B5CB72-3E89-42DB-8041-557958B12EAE}"/>
              </a:ext>
            </a:extLst>
          </p:cNvPr>
          <p:cNvGrpSpPr/>
          <p:nvPr/>
        </p:nvGrpSpPr>
        <p:grpSpPr>
          <a:xfrm>
            <a:off x="669582" y="2897721"/>
            <a:ext cx="1890261" cy="1224130"/>
            <a:chOff x="451959" y="3065180"/>
            <a:chExt cx="1890261" cy="122413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9CD59FB-DB5C-4BAE-8CB6-23E8A7015D94}"/>
                </a:ext>
              </a:extLst>
            </p:cNvPr>
            <p:cNvSpPr/>
            <p:nvPr/>
          </p:nvSpPr>
          <p:spPr>
            <a:xfrm>
              <a:off x="451959" y="3919978"/>
              <a:ext cx="18902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Security</a:t>
              </a:r>
              <a:endParaRPr lang="ja-JP" altLang="en-US" b="1" dirty="0"/>
            </a:p>
          </p:txBody>
        </p:sp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33F870B6-E341-4BD0-BBE5-D1C73EAD6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37" y="3065180"/>
              <a:ext cx="876181" cy="876181"/>
            </a:xfrm>
            <a:prstGeom prst="rect">
              <a:avLst/>
            </a:prstGeom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CAD45EE-8415-4B8A-8CBD-D51921D2F2CB}"/>
              </a:ext>
            </a:extLst>
          </p:cNvPr>
          <p:cNvGrpSpPr/>
          <p:nvPr/>
        </p:nvGrpSpPr>
        <p:grpSpPr>
          <a:xfrm>
            <a:off x="2363513" y="2401015"/>
            <a:ext cx="1479892" cy="1225290"/>
            <a:chOff x="2363513" y="2401015"/>
            <a:chExt cx="1479892" cy="122529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C1CCCA3-FEC1-4BE1-8B96-DCA060ACC515}"/>
                </a:ext>
              </a:extLst>
            </p:cNvPr>
            <p:cNvSpPr/>
            <p:nvPr/>
          </p:nvSpPr>
          <p:spPr>
            <a:xfrm>
              <a:off x="2363513" y="3256973"/>
              <a:ext cx="1479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Data</a:t>
              </a:r>
              <a:endParaRPr lang="ja-JP" altLang="en-US" b="1" dirty="0"/>
            </a:p>
          </p:txBody>
        </p: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6AD16E36-6B44-4572-8BA8-9BFB62231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601" y="2401015"/>
              <a:ext cx="895350" cy="895350"/>
            </a:xfrm>
            <a:prstGeom prst="rect">
              <a:avLst/>
            </a:prstGeom>
          </p:spPr>
        </p:pic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43ECA75-684D-41CB-9EB3-49E86C3BA2F0}"/>
              </a:ext>
            </a:extLst>
          </p:cNvPr>
          <p:cNvGrpSpPr/>
          <p:nvPr/>
        </p:nvGrpSpPr>
        <p:grpSpPr>
          <a:xfrm>
            <a:off x="671437" y="4392629"/>
            <a:ext cx="1505540" cy="1168039"/>
            <a:chOff x="721772" y="4436082"/>
            <a:chExt cx="1505540" cy="116803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6CCDB45-88A1-41AA-9600-2DE65CEC8703}"/>
                </a:ext>
              </a:extLst>
            </p:cNvPr>
            <p:cNvSpPr/>
            <p:nvPr/>
          </p:nvSpPr>
          <p:spPr>
            <a:xfrm>
              <a:off x="721772" y="5234789"/>
              <a:ext cx="1505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Boot</a:t>
              </a:r>
              <a:endParaRPr lang="ja-JP" altLang="en-US" b="1" dirty="0"/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16D4F2BE-FDD2-4587-8C98-5B9F86DA9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167" y="4436082"/>
              <a:ext cx="858750" cy="858750"/>
            </a:xfrm>
            <a:prstGeom prst="rect">
              <a:avLst/>
            </a:prstGeom>
          </p:spPr>
        </p:pic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E674029-D618-4C03-AD48-69EA8F4E7A01}"/>
              </a:ext>
            </a:extLst>
          </p:cNvPr>
          <p:cNvGrpSpPr/>
          <p:nvPr/>
        </p:nvGrpSpPr>
        <p:grpSpPr>
          <a:xfrm>
            <a:off x="3971877" y="5339212"/>
            <a:ext cx="1659429" cy="1214914"/>
            <a:chOff x="3971877" y="5339212"/>
            <a:chExt cx="1659429" cy="1214914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478775E-AFF2-4ED0-A80A-155355B35FC8}"/>
                </a:ext>
              </a:extLst>
            </p:cNvPr>
            <p:cNvSpPr/>
            <p:nvPr/>
          </p:nvSpPr>
          <p:spPr>
            <a:xfrm>
              <a:off x="3971877" y="6184794"/>
              <a:ext cx="16594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Social</a:t>
              </a:r>
              <a:endParaRPr lang="ja-JP" altLang="en-US" b="1" dirty="0"/>
            </a:p>
          </p:txBody>
        </p:sp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0A43AB2E-ABE3-461F-8B37-9D30B444D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3748" y="5339212"/>
              <a:ext cx="952500" cy="9525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0B174C9-458D-4581-A3E8-11839D97D127}"/>
              </a:ext>
            </a:extLst>
          </p:cNvPr>
          <p:cNvGrpSpPr/>
          <p:nvPr/>
        </p:nvGrpSpPr>
        <p:grpSpPr>
          <a:xfrm>
            <a:off x="5897492" y="4785571"/>
            <a:ext cx="1710725" cy="1479559"/>
            <a:chOff x="5897492" y="4785571"/>
            <a:chExt cx="1710725" cy="1479559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66A64BC-E09C-40F7-B35F-CB6FDDE7F760}"/>
                </a:ext>
              </a:extLst>
            </p:cNvPr>
            <p:cNvSpPr/>
            <p:nvPr/>
          </p:nvSpPr>
          <p:spPr>
            <a:xfrm>
              <a:off x="5897492" y="5895798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Mobile</a:t>
              </a:r>
              <a:endParaRPr lang="ja-JP" altLang="en-US" b="1" dirty="0"/>
            </a:p>
          </p:txBody>
        </p:sp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36FD6895-0EEC-42CF-A388-1FABEFC55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920" y="4785571"/>
              <a:ext cx="1557867" cy="1168400"/>
            </a:xfrm>
            <a:prstGeom prst="rect">
              <a:avLst/>
            </a:prstGeom>
          </p:spPr>
        </p:pic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D950B2E-344B-42A3-A72E-69A5BB7BB4FD}"/>
              </a:ext>
            </a:extLst>
          </p:cNvPr>
          <p:cNvSpPr txBox="1"/>
          <p:nvPr/>
        </p:nvSpPr>
        <p:spPr>
          <a:xfrm>
            <a:off x="7463173" y="6383557"/>
            <a:ext cx="1505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ごく一部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84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>
            <a:extLst>
              <a:ext uri="{FF2B5EF4-FFF2-40B4-BE49-F238E27FC236}">
                <a16:creationId xmlns:a16="http://schemas.microsoft.com/office/drawing/2014/main" id="{1BF60B7F-0BE9-442C-9751-BEEABB8C03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8" t="86568" r="45000"/>
          <a:stretch/>
        </p:blipFill>
        <p:spPr>
          <a:xfrm>
            <a:off x="4416711" y="2323952"/>
            <a:ext cx="1278468" cy="85416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4B05BBF-B440-4946-A8FC-1F71DD1D7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33" y="5243530"/>
            <a:ext cx="1115845" cy="111584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6718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複数のコンポーネントの集合体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563023" y="929477"/>
            <a:ext cx="671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それぞれの技術を学ぶのに、研修だと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～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日以上。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117B80B-FB2A-4BAA-A7BC-6915E335A958}"/>
              </a:ext>
            </a:extLst>
          </p:cNvPr>
          <p:cNvSpPr/>
          <p:nvPr/>
        </p:nvSpPr>
        <p:spPr>
          <a:xfrm>
            <a:off x="1941099" y="6155545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Cloud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2F2AF5A-9341-4754-8FC4-18D81519DB9F}"/>
              </a:ext>
            </a:extLst>
          </p:cNvPr>
          <p:cNvSpPr/>
          <p:nvPr/>
        </p:nvSpPr>
        <p:spPr>
          <a:xfrm>
            <a:off x="3220416" y="462280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endParaRPr lang="ja-JP" altLang="en-US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7480ABA-C60D-459B-AF69-68FAD33D0653}"/>
              </a:ext>
            </a:extLst>
          </p:cNvPr>
          <p:cNvSpPr/>
          <p:nvPr/>
        </p:nvSpPr>
        <p:spPr>
          <a:xfrm>
            <a:off x="4169493" y="3166159"/>
            <a:ext cx="1663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Spring AMQP</a:t>
            </a:r>
            <a:endParaRPr lang="ja-JP" altLang="en-US" b="1" dirty="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998AB7E4-2691-4E3B-8C8F-C4D13F3745DF}"/>
              </a:ext>
            </a:extLst>
          </p:cNvPr>
          <p:cNvGrpSpPr/>
          <p:nvPr/>
        </p:nvGrpSpPr>
        <p:grpSpPr>
          <a:xfrm>
            <a:off x="6055548" y="3070037"/>
            <a:ext cx="1707092" cy="1341061"/>
            <a:chOff x="6055548" y="3070037"/>
            <a:chExt cx="1707092" cy="1341061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471B1BCE-FAB0-431E-BC49-2492D1080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548" y="3070037"/>
              <a:ext cx="1707092" cy="971729"/>
            </a:xfrm>
            <a:prstGeom prst="rect">
              <a:avLst/>
            </a:prstGeom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5F2F2CF-BA5F-4B07-A5B2-9B155F52E25E}"/>
                </a:ext>
              </a:extLst>
            </p:cNvPr>
            <p:cNvSpPr/>
            <p:nvPr/>
          </p:nvSpPr>
          <p:spPr>
            <a:xfrm>
              <a:off x="6091852" y="4041766"/>
              <a:ext cx="1620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Batch</a:t>
              </a:r>
              <a:endParaRPr lang="ja-JP" altLang="en-US" b="1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C102A6-3CA5-4255-880F-0390186A4C0F}"/>
              </a:ext>
            </a:extLst>
          </p:cNvPr>
          <p:cNvSpPr txBox="1"/>
          <p:nvPr/>
        </p:nvSpPr>
        <p:spPr>
          <a:xfrm>
            <a:off x="563023" y="1361421"/>
            <a:ext cx="8245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アクセスだけでも、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Spring MVC, Spring JDBC, Spring Data JPA, Spring Data JDBC,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MyBatis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, Doma2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などの複数の選択がある。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314B688-F60B-48E8-881F-68B18DB04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716" y="4008636"/>
            <a:ext cx="1890262" cy="614165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9B5CB72-3E89-42DB-8041-557958B12EAE}"/>
              </a:ext>
            </a:extLst>
          </p:cNvPr>
          <p:cNvGrpSpPr/>
          <p:nvPr/>
        </p:nvGrpSpPr>
        <p:grpSpPr>
          <a:xfrm>
            <a:off x="669582" y="2897721"/>
            <a:ext cx="1890261" cy="1224130"/>
            <a:chOff x="451959" y="3065180"/>
            <a:chExt cx="1890261" cy="122413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9CD59FB-DB5C-4BAE-8CB6-23E8A7015D94}"/>
                </a:ext>
              </a:extLst>
            </p:cNvPr>
            <p:cNvSpPr/>
            <p:nvPr/>
          </p:nvSpPr>
          <p:spPr>
            <a:xfrm>
              <a:off x="451959" y="3919978"/>
              <a:ext cx="18902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Security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33F870B6-E341-4BD0-BBE5-D1C73EAD6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37" y="3065180"/>
              <a:ext cx="876181" cy="876181"/>
            </a:xfrm>
            <a:prstGeom prst="rect">
              <a:avLst/>
            </a:prstGeom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CAD45EE-8415-4B8A-8CBD-D51921D2F2CB}"/>
              </a:ext>
            </a:extLst>
          </p:cNvPr>
          <p:cNvGrpSpPr/>
          <p:nvPr/>
        </p:nvGrpSpPr>
        <p:grpSpPr>
          <a:xfrm>
            <a:off x="2363513" y="2401015"/>
            <a:ext cx="1479892" cy="1225290"/>
            <a:chOff x="2363513" y="2401015"/>
            <a:chExt cx="1479892" cy="122529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C1CCCA3-FEC1-4BE1-8B96-DCA060ACC515}"/>
                </a:ext>
              </a:extLst>
            </p:cNvPr>
            <p:cNvSpPr/>
            <p:nvPr/>
          </p:nvSpPr>
          <p:spPr>
            <a:xfrm>
              <a:off x="2363513" y="3256973"/>
              <a:ext cx="1479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Data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6AD16E36-6B44-4572-8BA8-9BFB62231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601" y="2401015"/>
              <a:ext cx="895350" cy="895350"/>
            </a:xfrm>
            <a:prstGeom prst="rect">
              <a:avLst/>
            </a:prstGeom>
          </p:spPr>
        </p:pic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43ECA75-684D-41CB-9EB3-49E86C3BA2F0}"/>
              </a:ext>
            </a:extLst>
          </p:cNvPr>
          <p:cNvGrpSpPr/>
          <p:nvPr/>
        </p:nvGrpSpPr>
        <p:grpSpPr>
          <a:xfrm>
            <a:off x="671437" y="4392629"/>
            <a:ext cx="1505540" cy="1168039"/>
            <a:chOff x="721772" y="4436082"/>
            <a:chExt cx="1505540" cy="116803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6CCDB45-88A1-41AA-9600-2DE65CEC8703}"/>
                </a:ext>
              </a:extLst>
            </p:cNvPr>
            <p:cNvSpPr/>
            <p:nvPr/>
          </p:nvSpPr>
          <p:spPr>
            <a:xfrm>
              <a:off x="721772" y="5234789"/>
              <a:ext cx="1505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Boot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16D4F2BE-FDD2-4587-8C98-5B9F86DA9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167" y="4436082"/>
              <a:ext cx="858750" cy="858750"/>
            </a:xfrm>
            <a:prstGeom prst="rect">
              <a:avLst/>
            </a:prstGeom>
          </p:spPr>
        </p:pic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E674029-D618-4C03-AD48-69EA8F4E7A01}"/>
              </a:ext>
            </a:extLst>
          </p:cNvPr>
          <p:cNvGrpSpPr/>
          <p:nvPr/>
        </p:nvGrpSpPr>
        <p:grpSpPr>
          <a:xfrm>
            <a:off x="3971877" y="5339212"/>
            <a:ext cx="1659429" cy="1214914"/>
            <a:chOff x="3971877" y="5339212"/>
            <a:chExt cx="1659429" cy="1214914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478775E-AFF2-4ED0-A80A-155355B35FC8}"/>
                </a:ext>
              </a:extLst>
            </p:cNvPr>
            <p:cNvSpPr/>
            <p:nvPr/>
          </p:nvSpPr>
          <p:spPr>
            <a:xfrm>
              <a:off x="3971877" y="6184794"/>
              <a:ext cx="16594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Social</a:t>
              </a:r>
              <a:endParaRPr lang="ja-JP" altLang="en-US" b="1" dirty="0"/>
            </a:p>
          </p:txBody>
        </p:sp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0A43AB2E-ABE3-461F-8B37-9D30B444D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3748" y="5339212"/>
              <a:ext cx="952500" cy="9525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0B174C9-458D-4581-A3E8-11839D97D127}"/>
              </a:ext>
            </a:extLst>
          </p:cNvPr>
          <p:cNvGrpSpPr/>
          <p:nvPr/>
        </p:nvGrpSpPr>
        <p:grpSpPr>
          <a:xfrm>
            <a:off x="5897492" y="4785571"/>
            <a:ext cx="1710725" cy="1479559"/>
            <a:chOff x="5897492" y="4785571"/>
            <a:chExt cx="1710725" cy="1479559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66A64BC-E09C-40F7-B35F-CB6FDDE7F760}"/>
                </a:ext>
              </a:extLst>
            </p:cNvPr>
            <p:cNvSpPr/>
            <p:nvPr/>
          </p:nvSpPr>
          <p:spPr>
            <a:xfrm>
              <a:off x="5897492" y="5895798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Mobile</a:t>
              </a:r>
              <a:endParaRPr lang="ja-JP" altLang="en-US" b="1" dirty="0"/>
            </a:p>
          </p:txBody>
        </p:sp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36FD6895-0EEC-42CF-A388-1FABEFC55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920" y="4785571"/>
              <a:ext cx="1557867" cy="1168400"/>
            </a:xfrm>
            <a:prstGeom prst="rect">
              <a:avLst/>
            </a:prstGeom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95E890-4436-4A88-895A-F414578C6EF7}"/>
              </a:ext>
            </a:extLst>
          </p:cNvPr>
          <p:cNvSpPr txBox="1"/>
          <p:nvPr/>
        </p:nvSpPr>
        <p:spPr>
          <a:xfrm>
            <a:off x="7463173" y="6383557"/>
            <a:ext cx="1505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ごく一部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3" y="45107"/>
            <a:ext cx="8720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依存オブジェクトの注入（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DI: Dependency Injection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モジュールを疎結合に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ABD965F-BC0E-4D67-878E-B24BCF9F3DD5}"/>
              </a:ext>
            </a:extLst>
          </p:cNvPr>
          <p:cNvSpPr/>
          <p:nvPr/>
        </p:nvSpPr>
        <p:spPr>
          <a:xfrm>
            <a:off x="934915" y="2318201"/>
            <a:ext cx="2520000" cy="252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E54FE90-1B5D-405D-885A-A0A2F92DF07E}"/>
              </a:ext>
            </a:extLst>
          </p:cNvPr>
          <p:cNvSpPr/>
          <p:nvPr/>
        </p:nvSpPr>
        <p:spPr>
          <a:xfrm>
            <a:off x="1654915" y="3578201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E1E5B269-37E3-4C53-80DC-98841196C888}"/>
              </a:ext>
            </a:extLst>
          </p:cNvPr>
          <p:cNvSpPr/>
          <p:nvPr/>
        </p:nvSpPr>
        <p:spPr>
          <a:xfrm>
            <a:off x="1909844" y="3299068"/>
            <a:ext cx="524407" cy="6141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0705FC-A5DE-4E22-8ED8-98FE3A32C6F8}"/>
              </a:ext>
            </a:extLst>
          </p:cNvPr>
          <p:cNvSpPr txBox="1"/>
          <p:nvPr/>
        </p:nvSpPr>
        <p:spPr>
          <a:xfrm>
            <a:off x="1654915" y="2848869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solidFill>
                  <a:schemeClr val="bg1"/>
                </a:solidFill>
                <a:latin typeface="+mn-ea"/>
              </a:rPr>
              <a:t>ClassA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FA6352-1C60-491F-9EAD-CED6B604E7E9}"/>
              </a:ext>
            </a:extLst>
          </p:cNvPr>
          <p:cNvSpPr txBox="1"/>
          <p:nvPr/>
        </p:nvSpPr>
        <p:spPr>
          <a:xfrm>
            <a:off x="1654915" y="414532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latin typeface="+mn-ea"/>
              </a:rPr>
              <a:t>ClassB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0FED46-9643-4DC8-9FF8-5A2241D9563E}"/>
              </a:ext>
            </a:extLst>
          </p:cNvPr>
          <p:cNvSpPr txBox="1"/>
          <p:nvPr/>
        </p:nvSpPr>
        <p:spPr>
          <a:xfrm>
            <a:off x="2410209" y="3376606"/>
            <a:ext cx="7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new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5EE10E-241A-444F-BF40-C0176C21DD9D}"/>
              </a:ext>
            </a:extLst>
          </p:cNvPr>
          <p:cNvSpPr txBox="1"/>
          <p:nvPr/>
        </p:nvSpPr>
        <p:spPr>
          <a:xfrm>
            <a:off x="1016347" y="1735938"/>
            <a:ext cx="231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u="sng" dirty="0">
                <a:latin typeface="+mn-ea"/>
              </a:rPr>
              <a:t>従来の</a:t>
            </a:r>
            <a:r>
              <a:rPr kumimoji="1" lang="en-US" altLang="ja-JP" sz="2000" b="1" u="sng" dirty="0">
                <a:latin typeface="+mn-ea"/>
              </a:rPr>
              <a:t>Class</a:t>
            </a:r>
            <a:r>
              <a:rPr kumimoji="1" lang="ja-JP" altLang="en-US" sz="2000" b="1" u="sng" dirty="0">
                <a:latin typeface="+mn-ea"/>
              </a:rPr>
              <a:t>設計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9D9EEF-6618-41A8-BCD8-7378C795ED6A}"/>
              </a:ext>
            </a:extLst>
          </p:cNvPr>
          <p:cNvSpPr txBox="1"/>
          <p:nvPr/>
        </p:nvSpPr>
        <p:spPr>
          <a:xfrm>
            <a:off x="4784013" y="1735938"/>
            <a:ext cx="2882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u="sng" dirty="0">
                <a:latin typeface="+mn-ea"/>
              </a:rPr>
              <a:t>DI</a:t>
            </a:r>
            <a:r>
              <a:rPr kumimoji="1" lang="ja-JP" altLang="en-US" sz="2000" b="1" u="sng" dirty="0">
                <a:latin typeface="+mn-ea"/>
              </a:rPr>
              <a:t>を使った</a:t>
            </a:r>
            <a:r>
              <a:rPr kumimoji="1" lang="en-US" altLang="ja-JP" sz="2000" b="1" u="sng" dirty="0">
                <a:latin typeface="+mn-ea"/>
              </a:rPr>
              <a:t>Class</a:t>
            </a:r>
            <a:r>
              <a:rPr kumimoji="1" lang="ja-JP" altLang="en-US" sz="2000" b="1" u="sng" dirty="0">
                <a:latin typeface="+mn-ea"/>
              </a:rPr>
              <a:t>設計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E44B51E2-61A5-49D9-9C17-074D5181FDEE}"/>
              </a:ext>
            </a:extLst>
          </p:cNvPr>
          <p:cNvSpPr/>
          <p:nvPr/>
        </p:nvSpPr>
        <p:spPr>
          <a:xfrm>
            <a:off x="4429844" y="2318201"/>
            <a:ext cx="2520000" cy="252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EB4C993-5A5B-429A-B853-3C3D6439EAB3}"/>
              </a:ext>
            </a:extLst>
          </p:cNvPr>
          <p:cNvSpPr/>
          <p:nvPr/>
        </p:nvSpPr>
        <p:spPr>
          <a:xfrm>
            <a:off x="7426046" y="3065323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18DDC34D-AB19-43D9-95F4-69468A2A2F24}"/>
              </a:ext>
            </a:extLst>
          </p:cNvPr>
          <p:cNvSpPr/>
          <p:nvPr/>
        </p:nvSpPr>
        <p:spPr>
          <a:xfrm rot="5400000">
            <a:off x="6858039" y="3211841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3A37664-8E80-4CAD-9D32-80069D2261C8}"/>
              </a:ext>
            </a:extLst>
          </p:cNvPr>
          <p:cNvSpPr txBox="1"/>
          <p:nvPr/>
        </p:nvSpPr>
        <p:spPr>
          <a:xfrm>
            <a:off x="5145332" y="2848869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solidFill>
                  <a:schemeClr val="bg1"/>
                </a:solidFill>
                <a:latin typeface="+mn-ea"/>
              </a:rPr>
              <a:t>ClassA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19646F-8B0F-4D15-975B-7FD925218840}"/>
              </a:ext>
            </a:extLst>
          </p:cNvPr>
          <p:cNvSpPr txBox="1"/>
          <p:nvPr/>
        </p:nvSpPr>
        <p:spPr>
          <a:xfrm>
            <a:off x="7426046" y="3632445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latin typeface="+mn-ea"/>
              </a:rPr>
              <a:t>ClassB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4568F3-18ED-4576-9E1E-CCFAE0B576E3}"/>
              </a:ext>
            </a:extLst>
          </p:cNvPr>
          <p:cNvSpPr txBox="1"/>
          <p:nvPr/>
        </p:nvSpPr>
        <p:spPr>
          <a:xfrm>
            <a:off x="6531419" y="3933535"/>
            <a:ext cx="126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+mn-ea"/>
              </a:rPr>
              <a:t>Injection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33AE080-C426-44C6-A53A-7A0C47387F25}"/>
              </a:ext>
            </a:extLst>
          </p:cNvPr>
          <p:cNvSpPr/>
          <p:nvPr/>
        </p:nvSpPr>
        <p:spPr>
          <a:xfrm>
            <a:off x="811103" y="5790368"/>
            <a:ext cx="7521794" cy="649078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F203B38-DA7A-463C-8EC3-21EC4C469A55}"/>
              </a:ext>
            </a:extLst>
          </p:cNvPr>
          <p:cNvSpPr/>
          <p:nvPr/>
        </p:nvSpPr>
        <p:spPr>
          <a:xfrm>
            <a:off x="985715" y="5927096"/>
            <a:ext cx="7142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必要なインスタンス（依存性）を</a:t>
            </a:r>
            <a:r>
              <a:rPr lang="ja-JP" altLang="en-US" sz="2000" b="1" u="sng" dirty="0">
                <a:solidFill>
                  <a:schemeClr val="bg1"/>
                </a:solidFill>
              </a:rPr>
              <a:t>外から代入</a:t>
            </a:r>
            <a:r>
              <a:rPr lang="ja-JP" altLang="en-US" sz="2000" b="1" dirty="0">
                <a:solidFill>
                  <a:schemeClr val="bg1"/>
                </a:solidFill>
              </a:rPr>
              <a:t>すること。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2D10A25-A126-45E8-A2A9-48F6AE54ADC8}"/>
              </a:ext>
            </a:extLst>
          </p:cNvPr>
          <p:cNvSpPr txBox="1"/>
          <p:nvPr/>
        </p:nvSpPr>
        <p:spPr>
          <a:xfrm>
            <a:off x="784197" y="1075188"/>
            <a:ext cx="442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とはデザインパターンの１つ。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8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3" y="45107"/>
            <a:ext cx="8720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依存オブジェクトの注入（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DI: Dependency Injection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モジュールを疎結合に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81CD2B-4AC8-4650-A216-5F23E79F88E1}"/>
              </a:ext>
            </a:extLst>
          </p:cNvPr>
          <p:cNvSpPr txBox="1"/>
          <p:nvPr/>
        </p:nvSpPr>
        <p:spPr>
          <a:xfrm>
            <a:off x="985715" y="4929413"/>
            <a:ext cx="668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ClassA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の動作は、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ClassB</a:t>
            </a:r>
            <a:r>
              <a:rPr kumimoji="1" lang="ja-JP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に依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存している。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ClassB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が完成しないと、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ClassA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を動かすことができない。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ABD965F-BC0E-4D67-878E-B24BCF9F3DD5}"/>
              </a:ext>
            </a:extLst>
          </p:cNvPr>
          <p:cNvSpPr/>
          <p:nvPr/>
        </p:nvSpPr>
        <p:spPr>
          <a:xfrm>
            <a:off x="811103" y="2092002"/>
            <a:ext cx="2520000" cy="252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E54FE90-1B5D-405D-885A-A0A2F92DF07E}"/>
              </a:ext>
            </a:extLst>
          </p:cNvPr>
          <p:cNvSpPr/>
          <p:nvPr/>
        </p:nvSpPr>
        <p:spPr>
          <a:xfrm>
            <a:off x="1531103" y="3352002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E1E5B269-37E3-4C53-80DC-98841196C888}"/>
              </a:ext>
            </a:extLst>
          </p:cNvPr>
          <p:cNvSpPr/>
          <p:nvPr/>
        </p:nvSpPr>
        <p:spPr>
          <a:xfrm>
            <a:off x="1786032" y="3072869"/>
            <a:ext cx="524407" cy="6141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0705FC-A5DE-4E22-8ED8-98FE3A32C6F8}"/>
              </a:ext>
            </a:extLst>
          </p:cNvPr>
          <p:cNvSpPr txBox="1"/>
          <p:nvPr/>
        </p:nvSpPr>
        <p:spPr>
          <a:xfrm>
            <a:off x="1531103" y="262267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solidFill>
                  <a:schemeClr val="bg1"/>
                </a:solidFill>
                <a:latin typeface="+mn-ea"/>
              </a:rPr>
              <a:t>ClassA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FA6352-1C60-491F-9EAD-CED6B604E7E9}"/>
              </a:ext>
            </a:extLst>
          </p:cNvPr>
          <p:cNvSpPr txBox="1"/>
          <p:nvPr/>
        </p:nvSpPr>
        <p:spPr>
          <a:xfrm>
            <a:off x="1531103" y="3919124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latin typeface="+mn-ea"/>
              </a:rPr>
              <a:t>ClassB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0FED46-9643-4DC8-9FF8-5A2241D9563E}"/>
              </a:ext>
            </a:extLst>
          </p:cNvPr>
          <p:cNvSpPr txBox="1"/>
          <p:nvPr/>
        </p:nvSpPr>
        <p:spPr>
          <a:xfrm>
            <a:off x="2286397" y="3150407"/>
            <a:ext cx="7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new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5EE10E-241A-444F-BF40-C0176C21DD9D}"/>
              </a:ext>
            </a:extLst>
          </p:cNvPr>
          <p:cNvSpPr txBox="1"/>
          <p:nvPr/>
        </p:nvSpPr>
        <p:spPr>
          <a:xfrm>
            <a:off x="892535" y="1509739"/>
            <a:ext cx="231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u="sng" dirty="0">
                <a:latin typeface="+mn-ea"/>
              </a:rPr>
              <a:t>従来の</a:t>
            </a:r>
            <a:r>
              <a:rPr kumimoji="1" lang="en-US" altLang="ja-JP" sz="2000" b="1" u="sng" dirty="0">
                <a:latin typeface="+mn-ea"/>
              </a:rPr>
              <a:t>Class</a:t>
            </a:r>
            <a:r>
              <a:rPr kumimoji="1" lang="ja-JP" altLang="en-US" sz="2000" b="1" u="sng" dirty="0">
                <a:latin typeface="+mn-ea"/>
              </a:rPr>
              <a:t>設計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9D9EEF-6618-41A8-BCD8-7378C795ED6A}"/>
              </a:ext>
            </a:extLst>
          </p:cNvPr>
          <p:cNvSpPr txBox="1"/>
          <p:nvPr/>
        </p:nvSpPr>
        <p:spPr>
          <a:xfrm>
            <a:off x="4660201" y="1509739"/>
            <a:ext cx="2882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u="sng" dirty="0">
                <a:latin typeface="+mn-ea"/>
              </a:rPr>
              <a:t>DI</a:t>
            </a:r>
            <a:r>
              <a:rPr kumimoji="1" lang="ja-JP" altLang="en-US" sz="2000" b="1" u="sng" dirty="0">
                <a:latin typeface="+mn-ea"/>
              </a:rPr>
              <a:t>を使った</a:t>
            </a:r>
            <a:r>
              <a:rPr kumimoji="1" lang="en-US" altLang="ja-JP" sz="2000" b="1" u="sng" dirty="0">
                <a:latin typeface="+mn-ea"/>
              </a:rPr>
              <a:t>Class</a:t>
            </a:r>
            <a:r>
              <a:rPr kumimoji="1" lang="ja-JP" altLang="en-US" sz="2000" b="1" u="sng" dirty="0">
                <a:latin typeface="+mn-ea"/>
              </a:rPr>
              <a:t>設計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E44B51E2-61A5-49D9-9C17-074D5181FDEE}"/>
              </a:ext>
            </a:extLst>
          </p:cNvPr>
          <p:cNvSpPr/>
          <p:nvPr/>
        </p:nvSpPr>
        <p:spPr>
          <a:xfrm>
            <a:off x="4306032" y="2092002"/>
            <a:ext cx="2520000" cy="252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EB4C993-5A5B-429A-B853-3C3D6439EAB3}"/>
              </a:ext>
            </a:extLst>
          </p:cNvPr>
          <p:cNvSpPr/>
          <p:nvPr/>
        </p:nvSpPr>
        <p:spPr>
          <a:xfrm>
            <a:off x="7302234" y="2839124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18DDC34D-AB19-43D9-95F4-69468A2A2F24}"/>
              </a:ext>
            </a:extLst>
          </p:cNvPr>
          <p:cNvSpPr/>
          <p:nvPr/>
        </p:nvSpPr>
        <p:spPr>
          <a:xfrm rot="5400000">
            <a:off x="6734227" y="2985642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3A37664-8E80-4CAD-9D32-80069D2261C8}"/>
              </a:ext>
            </a:extLst>
          </p:cNvPr>
          <p:cNvSpPr txBox="1"/>
          <p:nvPr/>
        </p:nvSpPr>
        <p:spPr>
          <a:xfrm>
            <a:off x="5021520" y="262267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solidFill>
                  <a:schemeClr val="bg1"/>
                </a:solidFill>
                <a:latin typeface="+mn-ea"/>
              </a:rPr>
              <a:t>ClassA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19646F-8B0F-4D15-975B-7FD925218840}"/>
              </a:ext>
            </a:extLst>
          </p:cNvPr>
          <p:cNvSpPr txBox="1"/>
          <p:nvPr/>
        </p:nvSpPr>
        <p:spPr>
          <a:xfrm>
            <a:off x="7302234" y="3406246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latin typeface="+mn-ea"/>
              </a:rPr>
              <a:t>ClassB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4568F3-18ED-4576-9E1E-CCFAE0B576E3}"/>
              </a:ext>
            </a:extLst>
          </p:cNvPr>
          <p:cNvSpPr txBox="1"/>
          <p:nvPr/>
        </p:nvSpPr>
        <p:spPr>
          <a:xfrm>
            <a:off x="6407607" y="3707336"/>
            <a:ext cx="126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+mn-ea"/>
              </a:rPr>
              <a:t>Injection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33AE080-C426-44C6-A53A-7A0C47387F25}"/>
              </a:ext>
            </a:extLst>
          </p:cNvPr>
          <p:cNvSpPr/>
          <p:nvPr/>
        </p:nvSpPr>
        <p:spPr>
          <a:xfrm>
            <a:off x="811103" y="5790368"/>
            <a:ext cx="7521794" cy="649078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F203B38-DA7A-463C-8EC3-21EC4C469A55}"/>
              </a:ext>
            </a:extLst>
          </p:cNvPr>
          <p:cNvSpPr/>
          <p:nvPr/>
        </p:nvSpPr>
        <p:spPr>
          <a:xfrm>
            <a:off x="985715" y="5927096"/>
            <a:ext cx="7142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必要なインスタンス（依存性）を</a:t>
            </a:r>
            <a:r>
              <a:rPr lang="ja-JP" altLang="en-US" sz="2000" b="1" u="sng" dirty="0">
                <a:solidFill>
                  <a:schemeClr val="bg1"/>
                </a:solidFill>
              </a:rPr>
              <a:t>外から代入</a:t>
            </a:r>
            <a:r>
              <a:rPr lang="ja-JP" altLang="en-US" sz="2000" b="1" dirty="0">
                <a:solidFill>
                  <a:schemeClr val="bg1"/>
                </a:solidFill>
              </a:rPr>
              <a:t>すること。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7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3" y="45107"/>
            <a:ext cx="8720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依存オブジェクトの注入（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DI: Dependency Injection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コンテナ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81CD2B-4AC8-4650-A216-5F23E79F88E1}"/>
              </a:ext>
            </a:extLst>
          </p:cNvPr>
          <p:cNvSpPr txBox="1"/>
          <p:nvPr/>
        </p:nvSpPr>
        <p:spPr>
          <a:xfrm>
            <a:off x="4440025" y="873831"/>
            <a:ext cx="145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コンテナ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33AE080-C426-44C6-A53A-7A0C47387F25}"/>
              </a:ext>
            </a:extLst>
          </p:cNvPr>
          <p:cNvSpPr/>
          <p:nvPr/>
        </p:nvSpPr>
        <p:spPr>
          <a:xfrm>
            <a:off x="795960" y="5891794"/>
            <a:ext cx="7521794" cy="649078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F203B38-DA7A-463C-8EC3-21EC4C469A55}"/>
              </a:ext>
            </a:extLst>
          </p:cNvPr>
          <p:cNvSpPr/>
          <p:nvPr/>
        </p:nvSpPr>
        <p:spPr>
          <a:xfrm>
            <a:off x="970572" y="6028522"/>
            <a:ext cx="7142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が内部で持っているインスタンス（</a:t>
            </a:r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r>
              <a:rPr kumimoji="1" lang="ja-JP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）の格納庫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3AEA7B9-ACC8-4E69-B27D-F0848B76F123}"/>
              </a:ext>
            </a:extLst>
          </p:cNvPr>
          <p:cNvSpPr/>
          <p:nvPr/>
        </p:nvSpPr>
        <p:spPr>
          <a:xfrm>
            <a:off x="2717800" y="1270000"/>
            <a:ext cx="4895850" cy="4408128"/>
          </a:xfrm>
          <a:prstGeom prst="roundRect">
            <a:avLst>
              <a:gd name="adj" fmla="val 1456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8B19083-EC77-4388-B0CA-0CB585E6C822}"/>
              </a:ext>
            </a:extLst>
          </p:cNvPr>
          <p:cNvSpPr/>
          <p:nvPr/>
        </p:nvSpPr>
        <p:spPr>
          <a:xfrm>
            <a:off x="3086099" y="1501969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CAB0E8-8B38-45D3-A4B5-CF0FB0DB9B25}"/>
              </a:ext>
            </a:extLst>
          </p:cNvPr>
          <p:cNvSpPr txBox="1"/>
          <p:nvPr/>
        </p:nvSpPr>
        <p:spPr>
          <a:xfrm>
            <a:off x="3086099" y="185730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744F049E-8994-4E3B-B749-A1104760A036}"/>
              </a:ext>
            </a:extLst>
          </p:cNvPr>
          <p:cNvSpPr/>
          <p:nvPr/>
        </p:nvSpPr>
        <p:spPr>
          <a:xfrm>
            <a:off x="3086099" y="2693834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D33AE75-0D6D-44F2-B1E9-1E6A6DC5C80D}"/>
              </a:ext>
            </a:extLst>
          </p:cNvPr>
          <p:cNvSpPr txBox="1"/>
          <p:nvPr/>
        </p:nvSpPr>
        <p:spPr>
          <a:xfrm>
            <a:off x="3086099" y="304916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9627025E-578D-4F81-8FCE-F612AD3F29C4}"/>
              </a:ext>
            </a:extLst>
          </p:cNvPr>
          <p:cNvSpPr/>
          <p:nvPr/>
        </p:nvSpPr>
        <p:spPr>
          <a:xfrm>
            <a:off x="4622799" y="1501969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12D0FDE-2D8E-41D9-93C4-B46505C846B7}"/>
              </a:ext>
            </a:extLst>
          </p:cNvPr>
          <p:cNvSpPr txBox="1"/>
          <p:nvPr/>
        </p:nvSpPr>
        <p:spPr>
          <a:xfrm>
            <a:off x="4622799" y="185730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B7AF68B-4C1C-4142-8C3F-355428C4F350}"/>
              </a:ext>
            </a:extLst>
          </p:cNvPr>
          <p:cNvSpPr/>
          <p:nvPr/>
        </p:nvSpPr>
        <p:spPr>
          <a:xfrm>
            <a:off x="4622799" y="2693834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AA86732-F782-4789-AE8B-8F650ECC3838}"/>
              </a:ext>
            </a:extLst>
          </p:cNvPr>
          <p:cNvSpPr txBox="1"/>
          <p:nvPr/>
        </p:nvSpPr>
        <p:spPr>
          <a:xfrm>
            <a:off x="4622799" y="304916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9C23E6D-C323-4657-BEE8-F6C2541F42AD}"/>
              </a:ext>
            </a:extLst>
          </p:cNvPr>
          <p:cNvSpPr/>
          <p:nvPr/>
        </p:nvSpPr>
        <p:spPr>
          <a:xfrm>
            <a:off x="4622799" y="3885699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2FA731-0A3F-4906-966D-B88A1C2534E4}"/>
              </a:ext>
            </a:extLst>
          </p:cNvPr>
          <p:cNvSpPr txBox="1"/>
          <p:nvPr/>
        </p:nvSpPr>
        <p:spPr>
          <a:xfrm>
            <a:off x="4622799" y="424103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307455EA-B24B-44DD-98DC-488188AC512A}"/>
              </a:ext>
            </a:extLst>
          </p:cNvPr>
          <p:cNvSpPr/>
          <p:nvPr/>
        </p:nvSpPr>
        <p:spPr>
          <a:xfrm>
            <a:off x="6079791" y="1501969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1D278F3-12E2-4767-9945-80B00F60408E}"/>
              </a:ext>
            </a:extLst>
          </p:cNvPr>
          <p:cNvSpPr txBox="1"/>
          <p:nvPr/>
        </p:nvSpPr>
        <p:spPr>
          <a:xfrm>
            <a:off x="6079791" y="185730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8818C257-4448-4B43-B3E8-EC5EFEF621B7}"/>
              </a:ext>
            </a:extLst>
          </p:cNvPr>
          <p:cNvSpPr/>
          <p:nvPr/>
        </p:nvSpPr>
        <p:spPr>
          <a:xfrm>
            <a:off x="6079791" y="2693834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993CB0C-A22B-4448-A16D-3434B24634F7}"/>
              </a:ext>
            </a:extLst>
          </p:cNvPr>
          <p:cNvSpPr txBox="1"/>
          <p:nvPr/>
        </p:nvSpPr>
        <p:spPr>
          <a:xfrm>
            <a:off x="6079791" y="304916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DE427E32-F0F3-420F-8612-09A7D94BE58B}"/>
              </a:ext>
            </a:extLst>
          </p:cNvPr>
          <p:cNvSpPr/>
          <p:nvPr/>
        </p:nvSpPr>
        <p:spPr>
          <a:xfrm>
            <a:off x="6079791" y="3885699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CDE1B65-1339-49EE-9787-1F17F57E2B81}"/>
              </a:ext>
            </a:extLst>
          </p:cNvPr>
          <p:cNvSpPr txBox="1"/>
          <p:nvPr/>
        </p:nvSpPr>
        <p:spPr>
          <a:xfrm>
            <a:off x="6079791" y="424103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4E212D9C-3B77-40C5-8A37-B2343DDC6EFD}"/>
              </a:ext>
            </a:extLst>
          </p:cNvPr>
          <p:cNvSpPr/>
          <p:nvPr/>
        </p:nvSpPr>
        <p:spPr>
          <a:xfrm rot="5400000">
            <a:off x="4133999" y="1640783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下 41">
            <a:extLst>
              <a:ext uri="{FF2B5EF4-FFF2-40B4-BE49-F238E27FC236}">
                <a16:creationId xmlns:a16="http://schemas.microsoft.com/office/drawing/2014/main" id="{F72F6349-224A-4E75-8459-96C1DE7438D1}"/>
              </a:ext>
            </a:extLst>
          </p:cNvPr>
          <p:cNvSpPr/>
          <p:nvPr/>
        </p:nvSpPr>
        <p:spPr>
          <a:xfrm rot="5400000">
            <a:off x="4121297" y="2834876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0DEE0D2C-AC8B-4695-A3C9-C6E53888E85D}"/>
              </a:ext>
            </a:extLst>
          </p:cNvPr>
          <p:cNvSpPr/>
          <p:nvPr/>
        </p:nvSpPr>
        <p:spPr>
          <a:xfrm rot="5400000">
            <a:off x="5629423" y="1646390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DD046A9B-67AE-4A98-A48C-6E54F1416D81}"/>
              </a:ext>
            </a:extLst>
          </p:cNvPr>
          <p:cNvSpPr/>
          <p:nvPr/>
        </p:nvSpPr>
        <p:spPr>
          <a:xfrm rot="5400000">
            <a:off x="5616721" y="2840483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下 44">
            <a:extLst>
              <a:ext uri="{FF2B5EF4-FFF2-40B4-BE49-F238E27FC236}">
                <a16:creationId xmlns:a16="http://schemas.microsoft.com/office/drawing/2014/main" id="{D4485E53-6BE6-41AB-9C4A-51B58D01C2DB}"/>
              </a:ext>
            </a:extLst>
          </p:cNvPr>
          <p:cNvSpPr/>
          <p:nvPr/>
        </p:nvSpPr>
        <p:spPr>
          <a:xfrm rot="5400000">
            <a:off x="5629423" y="4039919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12ECAE7A-0C6C-4180-A019-9A97D9798FCC}"/>
              </a:ext>
            </a:extLst>
          </p:cNvPr>
          <p:cNvSpPr/>
          <p:nvPr/>
        </p:nvSpPr>
        <p:spPr>
          <a:xfrm rot="7811674">
            <a:off x="3983603" y="3652672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950D2D9-3B94-487C-9DC0-B9958B887C48}"/>
              </a:ext>
            </a:extLst>
          </p:cNvPr>
          <p:cNvSpPr txBox="1"/>
          <p:nvPr/>
        </p:nvSpPr>
        <p:spPr>
          <a:xfrm>
            <a:off x="4179494" y="1880696"/>
            <a:ext cx="50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DI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29A6F77-8003-487D-9B0E-1162EA34B77C}"/>
              </a:ext>
            </a:extLst>
          </p:cNvPr>
          <p:cNvSpPr txBox="1"/>
          <p:nvPr/>
        </p:nvSpPr>
        <p:spPr>
          <a:xfrm>
            <a:off x="5702799" y="1878481"/>
            <a:ext cx="50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DI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C9DE00C-803C-4CA5-AEFE-925B43FD0BA0}"/>
              </a:ext>
            </a:extLst>
          </p:cNvPr>
          <p:cNvSpPr txBox="1"/>
          <p:nvPr/>
        </p:nvSpPr>
        <p:spPr>
          <a:xfrm>
            <a:off x="4179494" y="3078868"/>
            <a:ext cx="50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DI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8848643-0196-436E-960C-D1CDBCC71AB2}"/>
              </a:ext>
            </a:extLst>
          </p:cNvPr>
          <p:cNvSpPr txBox="1"/>
          <p:nvPr/>
        </p:nvSpPr>
        <p:spPr>
          <a:xfrm>
            <a:off x="5702799" y="3091854"/>
            <a:ext cx="50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DI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0BD9FAD-C984-4E6A-8943-3BB1F1BEE8CB}"/>
              </a:ext>
            </a:extLst>
          </p:cNvPr>
          <p:cNvSpPr txBox="1"/>
          <p:nvPr/>
        </p:nvSpPr>
        <p:spPr>
          <a:xfrm>
            <a:off x="5702798" y="4280201"/>
            <a:ext cx="50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DI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24633B2-0045-4FAB-82C0-DFDBBD93E7D3}"/>
              </a:ext>
            </a:extLst>
          </p:cNvPr>
          <p:cNvSpPr txBox="1"/>
          <p:nvPr/>
        </p:nvSpPr>
        <p:spPr>
          <a:xfrm>
            <a:off x="4047238" y="3950177"/>
            <a:ext cx="50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DI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6EF3DE0-FAF5-4484-B2DB-FA189D15EC0E}"/>
              </a:ext>
            </a:extLst>
          </p:cNvPr>
          <p:cNvSpPr txBox="1"/>
          <p:nvPr/>
        </p:nvSpPr>
        <p:spPr>
          <a:xfrm>
            <a:off x="2859027" y="4141908"/>
            <a:ext cx="1456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ビジネス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ロジック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BC87C8E-9817-40B9-9B38-7D6302CC8540}"/>
              </a:ext>
            </a:extLst>
          </p:cNvPr>
          <p:cNvSpPr txBox="1"/>
          <p:nvPr/>
        </p:nvSpPr>
        <p:spPr>
          <a:xfrm>
            <a:off x="4178182" y="4999609"/>
            <a:ext cx="1901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データアクセス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クラス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0063359-CF31-4D14-A779-F26DEA77C5EB}"/>
              </a:ext>
            </a:extLst>
          </p:cNvPr>
          <p:cNvSpPr txBox="1"/>
          <p:nvPr/>
        </p:nvSpPr>
        <p:spPr>
          <a:xfrm>
            <a:off x="5702798" y="4999609"/>
            <a:ext cx="1901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データ転送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クラス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95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555958" y="1006675"/>
            <a:ext cx="8246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問題点</a:t>
            </a:r>
            <a:endParaRPr kumimoji="1" lang="en-US" altLang="ja-JP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・コードの散らばり・もつれ（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Code scattering / Code tangling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9826708-CAE0-4F41-9A0F-F19EF2D86EE6}"/>
              </a:ext>
            </a:extLst>
          </p:cNvPr>
          <p:cNvGrpSpPr/>
          <p:nvPr/>
        </p:nvGrpSpPr>
        <p:grpSpPr>
          <a:xfrm>
            <a:off x="1244804" y="2111262"/>
            <a:ext cx="7018129" cy="3408696"/>
            <a:chOff x="383524" y="2076104"/>
            <a:chExt cx="7018129" cy="34086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F2FBCD02-29A9-4333-AA1C-98B0D2A43FF2}"/>
                </a:ext>
              </a:extLst>
            </p:cNvPr>
            <p:cNvSpPr/>
            <p:nvPr/>
          </p:nvSpPr>
          <p:spPr>
            <a:xfrm>
              <a:off x="383528" y="2076104"/>
              <a:ext cx="2133600" cy="290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A7615ED-6CDB-40D3-A2F6-007FCDD64B5E}"/>
                </a:ext>
              </a:extLst>
            </p:cNvPr>
            <p:cNvSpPr/>
            <p:nvPr/>
          </p:nvSpPr>
          <p:spPr>
            <a:xfrm>
              <a:off x="383528" y="2396067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C2F780E-4FE6-4484-AA14-819A23BE14CB}"/>
                </a:ext>
              </a:extLst>
            </p:cNvPr>
            <p:cNvSpPr/>
            <p:nvPr/>
          </p:nvSpPr>
          <p:spPr>
            <a:xfrm>
              <a:off x="665498" y="511546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物品申請処理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BF741D3-0178-4B62-9605-EA35DC94BBE6}"/>
                </a:ext>
              </a:extLst>
            </p:cNvPr>
            <p:cNvSpPr/>
            <p:nvPr/>
          </p:nvSpPr>
          <p:spPr>
            <a:xfrm>
              <a:off x="383527" y="2700697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D04D137-754B-4D0B-9113-AF3A731A37A7}"/>
                </a:ext>
              </a:extLst>
            </p:cNvPr>
            <p:cNvSpPr/>
            <p:nvPr/>
          </p:nvSpPr>
          <p:spPr>
            <a:xfrm>
              <a:off x="383526" y="3175000"/>
              <a:ext cx="2133601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E369100-1BE6-4F59-9C5C-93BD317C4E18}"/>
                </a:ext>
              </a:extLst>
            </p:cNvPr>
            <p:cNvSpPr/>
            <p:nvPr/>
          </p:nvSpPr>
          <p:spPr>
            <a:xfrm>
              <a:off x="383525" y="3556170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860EFFAD-6330-4F7E-B5A1-BD6499139578}"/>
                </a:ext>
              </a:extLst>
            </p:cNvPr>
            <p:cNvSpPr/>
            <p:nvPr/>
          </p:nvSpPr>
          <p:spPr>
            <a:xfrm>
              <a:off x="383524" y="3920238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B5817CF-3AFD-489C-B81B-0893A5A49E12}"/>
                </a:ext>
              </a:extLst>
            </p:cNvPr>
            <p:cNvSpPr/>
            <p:nvPr/>
          </p:nvSpPr>
          <p:spPr>
            <a:xfrm>
              <a:off x="2821928" y="2076104"/>
              <a:ext cx="2133600" cy="290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CF8DDDD-928A-499B-B70C-40E0422DE959}"/>
                </a:ext>
              </a:extLst>
            </p:cNvPr>
            <p:cNvSpPr/>
            <p:nvPr/>
          </p:nvSpPr>
          <p:spPr>
            <a:xfrm>
              <a:off x="2821928" y="2396067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F78905F-21DE-4063-8A0F-9E11578615B5}"/>
                </a:ext>
              </a:extLst>
            </p:cNvPr>
            <p:cNvSpPr/>
            <p:nvPr/>
          </p:nvSpPr>
          <p:spPr>
            <a:xfrm>
              <a:off x="3103898" y="511546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履歴参照処理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843F04C-C267-453B-8AD9-0B84060C3109}"/>
                </a:ext>
              </a:extLst>
            </p:cNvPr>
            <p:cNvSpPr/>
            <p:nvPr/>
          </p:nvSpPr>
          <p:spPr>
            <a:xfrm>
              <a:off x="2821927" y="2700697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ACED3B3-BD06-433D-9990-A4A4EC2505A2}"/>
                </a:ext>
              </a:extLst>
            </p:cNvPr>
            <p:cNvSpPr/>
            <p:nvPr/>
          </p:nvSpPr>
          <p:spPr>
            <a:xfrm>
              <a:off x="2829652" y="4362387"/>
              <a:ext cx="2133601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5ED8294-23D5-4178-9F27-520D820B4769}"/>
                </a:ext>
              </a:extLst>
            </p:cNvPr>
            <p:cNvSpPr/>
            <p:nvPr/>
          </p:nvSpPr>
          <p:spPr>
            <a:xfrm>
              <a:off x="2829652" y="3997812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A00FCC17-98EB-45AC-8221-2CB3642B5812}"/>
                </a:ext>
              </a:extLst>
            </p:cNvPr>
            <p:cNvSpPr/>
            <p:nvPr/>
          </p:nvSpPr>
          <p:spPr>
            <a:xfrm>
              <a:off x="2826456" y="2980098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003C92B-F50D-45B3-95C1-28ADD0677B4D}"/>
                </a:ext>
              </a:extLst>
            </p:cNvPr>
            <p:cNvSpPr/>
            <p:nvPr/>
          </p:nvSpPr>
          <p:spPr>
            <a:xfrm>
              <a:off x="5260328" y="2076104"/>
              <a:ext cx="2133600" cy="290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13D193B-F587-4BC8-A299-7A03E6CCF850}"/>
                </a:ext>
              </a:extLst>
            </p:cNvPr>
            <p:cNvSpPr/>
            <p:nvPr/>
          </p:nvSpPr>
          <p:spPr>
            <a:xfrm>
              <a:off x="5260324" y="2937764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DA4B6FF-84EF-4937-AF2B-C436F27E20A3}"/>
                </a:ext>
              </a:extLst>
            </p:cNvPr>
            <p:cNvSpPr/>
            <p:nvPr/>
          </p:nvSpPr>
          <p:spPr>
            <a:xfrm>
              <a:off x="5542298" y="511546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設定変更処理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165813E-7734-4870-A3CD-1A8133D9654C}"/>
                </a:ext>
              </a:extLst>
            </p:cNvPr>
            <p:cNvSpPr/>
            <p:nvPr/>
          </p:nvSpPr>
          <p:spPr>
            <a:xfrm>
              <a:off x="5260327" y="2700697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446C7579-2232-45A3-BC37-4D40AE5BF8AA}"/>
                </a:ext>
              </a:extLst>
            </p:cNvPr>
            <p:cNvSpPr/>
            <p:nvPr/>
          </p:nvSpPr>
          <p:spPr>
            <a:xfrm>
              <a:off x="5260326" y="3175000"/>
              <a:ext cx="2133601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EB07074-612C-4F3C-B7EA-336265411D4A}"/>
                </a:ext>
              </a:extLst>
            </p:cNvPr>
            <p:cNvSpPr/>
            <p:nvPr/>
          </p:nvSpPr>
          <p:spPr>
            <a:xfrm>
              <a:off x="5268052" y="4241801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F864AF41-E0F0-41FC-8B0B-D5F080D5A435}"/>
                </a:ext>
              </a:extLst>
            </p:cNvPr>
            <p:cNvSpPr/>
            <p:nvPr/>
          </p:nvSpPr>
          <p:spPr>
            <a:xfrm>
              <a:off x="5260324" y="3920238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7C3A5B4-E4A6-4511-8177-A159792925B2}"/>
              </a:ext>
            </a:extLst>
          </p:cNvPr>
          <p:cNvGrpSpPr/>
          <p:nvPr/>
        </p:nvGrpSpPr>
        <p:grpSpPr>
          <a:xfrm>
            <a:off x="7099960" y="5721176"/>
            <a:ext cx="1897830" cy="921329"/>
            <a:chOff x="7124780" y="5808135"/>
            <a:chExt cx="1897830" cy="921329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A53DA34-1D02-44E5-8637-F73242B22452}"/>
                </a:ext>
              </a:extLst>
            </p:cNvPr>
            <p:cNvSpPr/>
            <p:nvPr/>
          </p:nvSpPr>
          <p:spPr>
            <a:xfrm>
              <a:off x="7124782" y="5868890"/>
              <a:ext cx="276873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6DE4C2BB-7FB2-4568-92EE-0AE48985BD7D}"/>
                </a:ext>
              </a:extLst>
            </p:cNvPr>
            <p:cNvSpPr/>
            <p:nvPr/>
          </p:nvSpPr>
          <p:spPr>
            <a:xfrm>
              <a:off x="7124781" y="6173520"/>
              <a:ext cx="276873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5FD09B6-F406-47A6-9425-7B5C18F21B03}"/>
                </a:ext>
              </a:extLst>
            </p:cNvPr>
            <p:cNvSpPr/>
            <p:nvPr/>
          </p:nvSpPr>
          <p:spPr>
            <a:xfrm>
              <a:off x="7124780" y="6478150"/>
              <a:ext cx="276873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DF7C95CA-67E3-4237-BFA8-214487F5323F}"/>
                </a:ext>
              </a:extLst>
            </p:cNvPr>
            <p:cNvSpPr/>
            <p:nvPr/>
          </p:nvSpPr>
          <p:spPr>
            <a:xfrm>
              <a:off x="7401653" y="5808135"/>
              <a:ext cx="16209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トランザクション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AD1CD99-4A7E-4717-AD85-2BC2F055AF43}"/>
                </a:ext>
              </a:extLst>
            </p:cNvPr>
            <p:cNvSpPr/>
            <p:nvPr/>
          </p:nvSpPr>
          <p:spPr>
            <a:xfrm>
              <a:off x="7427648" y="6112764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ログ出力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5EB22CC-DFCB-40FF-8A71-3F333EAE1EC7}"/>
                </a:ext>
              </a:extLst>
            </p:cNvPr>
            <p:cNvSpPr/>
            <p:nvPr/>
          </p:nvSpPr>
          <p:spPr>
            <a:xfrm>
              <a:off x="7427647" y="642168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例外処理</a:t>
              </a:r>
            </a:p>
          </p:txBody>
        </p: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5C68C0D-5FAE-4D03-AC92-8FFE465C4C37}"/>
              </a:ext>
            </a:extLst>
          </p:cNvPr>
          <p:cNvCxnSpPr/>
          <p:nvPr/>
        </p:nvCxnSpPr>
        <p:spPr>
          <a:xfrm>
            <a:off x="965202" y="2111262"/>
            <a:ext cx="0" cy="29040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A6D9D2-5355-4582-A45F-6B46D540058D}"/>
              </a:ext>
            </a:extLst>
          </p:cNvPr>
          <p:cNvSpPr/>
          <p:nvPr/>
        </p:nvSpPr>
        <p:spPr>
          <a:xfrm rot="16200000">
            <a:off x="-330065" y="339280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ビジネスロジック</a:t>
            </a:r>
          </a:p>
        </p:txBody>
      </p:sp>
    </p:spTree>
    <p:extLst>
      <p:ext uri="{BB962C8B-B14F-4D97-AF65-F5344CB8AC3E}">
        <p14:creationId xmlns:p14="http://schemas.microsoft.com/office/powerpoint/2010/main" val="328079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CB6BBAF-B12B-4EC8-AB50-8AB3C2CAEACE}"/>
              </a:ext>
            </a:extLst>
          </p:cNvPr>
          <p:cNvGrpSpPr/>
          <p:nvPr/>
        </p:nvGrpSpPr>
        <p:grpSpPr>
          <a:xfrm>
            <a:off x="639883" y="1785637"/>
            <a:ext cx="8574552" cy="4386115"/>
            <a:chOff x="1023809" y="2981411"/>
            <a:chExt cx="8574552" cy="4386115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5244AEF-A024-4C1F-A085-BDA432EF9126}"/>
                </a:ext>
              </a:extLst>
            </p:cNvPr>
            <p:cNvSpPr txBox="1"/>
            <p:nvPr/>
          </p:nvSpPr>
          <p:spPr>
            <a:xfrm>
              <a:off x="1023809" y="2981411"/>
              <a:ext cx="8574552" cy="4101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なぜフレームワークが必要なのか？</a:t>
              </a: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なぜ</a:t>
              </a: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Framework</a:t>
              </a: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なのか？</a:t>
              </a: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105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どうやって</a:t>
              </a: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Framework</a:t>
              </a: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を学ぶのか？</a:t>
              </a: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Framework</a:t>
              </a: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について</a:t>
              </a: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</a:t>
              </a: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研修を通して得たもの</a:t>
              </a:r>
              <a:endParaRPr kumimoji="1" lang="en-US" altLang="ja-JP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21229AB-62C6-44F5-BADF-693AEAB2DD73}"/>
                </a:ext>
              </a:extLst>
            </p:cNvPr>
            <p:cNvSpPr/>
            <p:nvPr/>
          </p:nvSpPr>
          <p:spPr>
            <a:xfrm>
              <a:off x="1407509" y="3352245"/>
              <a:ext cx="2403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社内システムの課題</a:t>
              </a:r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DFDB600-EB41-40EF-8575-05D31F2F3ABD}"/>
                </a:ext>
              </a:extLst>
            </p:cNvPr>
            <p:cNvSpPr/>
            <p:nvPr/>
          </p:nvSpPr>
          <p:spPr>
            <a:xfrm>
              <a:off x="1407508" y="4248658"/>
              <a:ext cx="72082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Framework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を使うメリット・特徴</a:t>
              </a:r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5C269A6-9719-4746-BE82-F4FD4EE2F2F6}"/>
                </a:ext>
              </a:extLst>
            </p:cNvPr>
            <p:cNvSpPr/>
            <p:nvPr/>
          </p:nvSpPr>
          <p:spPr>
            <a:xfrm>
              <a:off x="1407508" y="5144676"/>
              <a:ext cx="78557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書籍、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e-learning</a:t>
              </a:r>
              <a:r>
                <a:rPr kumimoji="1" lang="ja-JP" alt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、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研修</a:t>
              </a:r>
              <a:endPara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45A4C82-3379-45EF-B761-1B38BB9B9CE9}"/>
                </a:ext>
              </a:extLst>
            </p:cNvPr>
            <p:cNvSpPr/>
            <p:nvPr/>
          </p:nvSpPr>
          <p:spPr>
            <a:xfrm>
              <a:off x="1407508" y="6083993"/>
              <a:ext cx="33265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簡単な紹介（時間があれば）</a:t>
              </a:r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4C9BD21-440D-4C3A-818F-552EC19EC897}"/>
                </a:ext>
              </a:extLst>
            </p:cNvPr>
            <p:cNvSpPr/>
            <p:nvPr/>
          </p:nvSpPr>
          <p:spPr>
            <a:xfrm>
              <a:off x="1407508" y="6998194"/>
              <a:ext cx="5827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書籍や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e-Learning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では得られない、貴重な体験・学び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739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555958" y="1006675"/>
            <a:ext cx="8246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問題点</a:t>
            </a:r>
            <a:endParaRPr kumimoji="1" lang="en-US" altLang="ja-JP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・コードの散らばり・もつれ（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Code scattering / Code tangling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9826708-CAE0-4F41-9A0F-F19EF2D86EE6}"/>
              </a:ext>
            </a:extLst>
          </p:cNvPr>
          <p:cNvGrpSpPr/>
          <p:nvPr/>
        </p:nvGrpSpPr>
        <p:grpSpPr>
          <a:xfrm>
            <a:off x="1244804" y="2111262"/>
            <a:ext cx="7018129" cy="3408696"/>
            <a:chOff x="383524" y="2076104"/>
            <a:chExt cx="7018129" cy="34086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F2FBCD02-29A9-4333-AA1C-98B0D2A43FF2}"/>
                </a:ext>
              </a:extLst>
            </p:cNvPr>
            <p:cNvSpPr/>
            <p:nvPr/>
          </p:nvSpPr>
          <p:spPr>
            <a:xfrm>
              <a:off x="383528" y="2076104"/>
              <a:ext cx="2133600" cy="290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A7615ED-6CDB-40D3-A2F6-007FCDD64B5E}"/>
                </a:ext>
              </a:extLst>
            </p:cNvPr>
            <p:cNvSpPr/>
            <p:nvPr/>
          </p:nvSpPr>
          <p:spPr>
            <a:xfrm>
              <a:off x="383528" y="2396067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C2F780E-4FE6-4484-AA14-819A23BE14CB}"/>
                </a:ext>
              </a:extLst>
            </p:cNvPr>
            <p:cNvSpPr/>
            <p:nvPr/>
          </p:nvSpPr>
          <p:spPr>
            <a:xfrm>
              <a:off x="665498" y="511546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物品申請処理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BF741D3-0178-4B62-9605-EA35DC94BBE6}"/>
                </a:ext>
              </a:extLst>
            </p:cNvPr>
            <p:cNvSpPr/>
            <p:nvPr/>
          </p:nvSpPr>
          <p:spPr>
            <a:xfrm>
              <a:off x="383527" y="2700697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D04D137-754B-4D0B-9113-AF3A731A37A7}"/>
                </a:ext>
              </a:extLst>
            </p:cNvPr>
            <p:cNvSpPr/>
            <p:nvPr/>
          </p:nvSpPr>
          <p:spPr>
            <a:xfrm>
              <a:off x="383526" y="3175000"/>
              <a:ext cx="2133601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E369100-1BE6-4F59-9C5C-93BD317C4E18}"/>
                </a:ext>
              </a:extLst>
            </p:cNvPr>
            <p:cNvSpPr/>
            <p:nvPr/>
          </p:nvSpPr>
          <p:spPr>
            <a:xfrm>
              <a:off x="383525" y="3556170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860EFFAD-6330-4F7E-B5A1-BD6499139578}"/>
                </a:ext>
              </a:extLst>
            </p:cNvPr>
            <p:cNvSpPr/>
            <p:nvPr/>
          </p:nvSpPr>
          <p:spPr>
            <a:xfrm>
              <a:off x="383524" y="3920238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B5817CF-3AFD-489C-B81B-0893A5A49E12}"/>
                </a:ext>
              </a:extLst>
            </p:cNvPr>
            <p:cNvSpPr/>
            <p:nvPr/>
          </p:nvSpPr>
          <p:spPr>
            <a:xfrm>
              <a:off x="2821928" y="2076104"/>
              <a:ext cx="2133600" cy="290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CF8DDDD-928A-499B-B70C-40E0422DE959}"/>
                </a:ext>
              </a:extLst>
            </p:cNvPr>
            <p:cNvSpPr/>
            <p:nvPr/>
          </p:nvSpPr>
          <p:spPr>
            <a:xfrm>
              <a:off x="2821928" y="2396067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F78905F-21DE-4063-8A0F-9E11578615B5}"/>
                </a:ext>
              </a:extLst>
            </p:cNvPr>
            <p:cNvSpPr/>
            <p:nvPr/>
          </p:nvSpPr>
          <p:spPr>
            <a:xfrm>
              <a:off x="3103898" y="511546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履歴参照処理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843F04C-C267-453B-8AD9-0B84060C3109}"/>
                </a:ext>
              </a:extLst>
            </p:cNvPr>
            <p:cNvSpPr/>
            <p:nvPr/>
          </p:nvSpPr>
          <p:spPr>
            <a:xfrm>
              <a:off x="2821927" y="2700697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ACED3B3-BD06-433D-9990-A4A4EC2505A2}"/>
                </a:ext>
              </a:extLst>
            </p:cNvPr>
            <p:cNvSpPr/>
            <p:nvPr/>
          </p:nvSpPr>
          <p:spPr>
            <a:xfrm>
              <a:off x="2829652" y="4362387"/>
              <a:ext cx="2133601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5ED8294-23D5-4178-9F27-520D820B4769}"/>
                </a:ext>
              </a:extLst>
            </p:cNvPr>
            <p:cNvSpPr/>
            <p:nvPr/>
          </p:nvSpPr>
          <p:spPr>
            <a:xfrm>
              <a:off x="2829652" y="3997812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A00FCC17-98EB-45AC-8221-2CB3642B5812}"/>
                </a:ext>
              </a:extLst>
            </p:cNvPr>
            <p:cNvSpPr/>
            <p:nvPr/>
          </p:nvSpPr>
          <p:spPr>
            <a:xfrm>
              <a:off x="2826456" y="2980098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003C92B-F50D-45B3-95C1-28ADD0677B4D}"/>
                </a:ext>
              </a:extLst>
            </p:cNvPr>
            <p:cNvSpPr/>
            <p:nvPr/>
          </p:nvSpPr>
          <p:spPr>
            <a:xfrm>
              <a:off x="5260328" y="2076104"/>
              <a:ext cx="2133600" cy="290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13D193B-F587-4BC8-A299-7A03E6CCF850}"/>
                </a:ext>
              </a:extLst>
            </p:cNvPr>
            <p:cNvSpPr/>
            <p:nvPr/>
          </p:nvSpPr>
          <p:spPr>
            <a:xfrm>
              <a:off x="5260324" y="2937764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DA4B6FF-84EF-4937-AF2B-C436F27E20A3}"/>
                </a:ext>
              </a:extLst>
            </p:cNvPr>
            <p:cNvSpPr/>
            <p:nvPr/>
          </p:nvSpPr>
          <p:spPr>
            <a:xfrm>
              <a:off x="5542298" y="511546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設定変更処理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165813E-7734-4870-A3CD-1A8133D9654C}"/>
                </a:ext>
              </a:extLst>
            </p:cNvPr>
            <p:cNvSpPr/>
            <p:nvPr/>
          </p:nvSpPr>
          <p:spPr>
            <a:xfrm>
              <a:off x="5260327" y="2700697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446C7579-2232-45A3-BC37-4D40AE5BF8AA}"/>
                </a:ext>
              </a:extLst>
            </p:cNvPr>
            <p:cNvSpPr/>
            <p:nvPr/>
          </p:nvSpPr>
          <p:spPr>
            <a:xfrm>
              <a:off x="5260326" y="3175000"/>
              <a:ext cx="2133601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EB07074-612C-4F3C-B7EA-336265411D4A}"/>
                </a:ext>
              </a:extLst>
            </p:cNvPr>
            <p:cNvSpPr/>
            <p:nvPr/>
          </p:nvSpPr>
          <p:spPr>
            <a:xfrm>
              <a:off x="5268052" y="4241801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F864AF41-E0F0-41FC-8B0B-D5F080D5A435}"/>
                </a:ext>
              </a:extLst>
            </p:cNvPr>
            <p:cNvSpPr/>
            <p:nvPr/>
          </p:nvSpPr>
          <p:spPr>
            <a:xfrm>
              <a:off x="5260324" y="3920238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7C3A5B4-E4A6-4511-8177-A159792925B2}"/>
              </a:ext>
            </a:extLst>
          </p:cNvPr>
          <p:cNvGrpSpPr/>
          <p:nvPr/>
        </p:nvGrpSpPr>
        <p:grpSpPr>
          <a:xfrm>
            <a:off x="7099960" y="5721176"/>
            <a:ext cx="1897830" cy="921329"/>
            <a:chOff x="7124780" y="5808135"/>
            <a:chExt cx="1897830" cy="921329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A53DA34-1D02-44E5-8637-F73242B22452}"/>
                </a:ext>
              </a:extLst>
            </p:cNvPr>
            <p:cNvSpPr/>
            <p:nvPr/>
          </p:nvSpPr>
          <p:spPr>
            <a:xfrm>
              <a:off x="7124782" y="5868890"/>
              <a:ext cx="276873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6DE4C2BB-7FB2-4568-92EE-0AE48985BD7D}"/>
                </a:ext>
              </a:extLst>
            </p:cNvPr>
            <p:cNvSpPr/>
            <p:nvPr/>
          </p:nvSpPr>
          <p:spPr>
            <a:xfrm>
              <a:off x="7124781" y="6173520"/>
              <a:ext cx="276873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5FD09B6-F406-47A6-9425-7B5C18F21B03}"/>
                </a:ext>
              </a:extLst>
            </p:cNvPr>
            <p:cNvSpPr/>
            <p:nvPr/>
          </p:nvSpPr>
          <p:spPr>
            <a:xfrm>
              <a:off x="7124780" y="6478150"/>
              <a:ext cx="276873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DF7C95CA-67E3-4237-BFA8-214487F5323F}"/>
                </a:ext>
              </a:extLst>
            </p:cNvPr>
            <p:cNvSpPr/>
            <p:nvPr/>
          </p:nvSpPr>
          <p:spPr>
            <a:xfrm>
              <a:off x="7401653" y="5808135"/>
              <a:ext cx="16209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トランザクション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AD1CD99-4A7E-4717-AD85-2BC2F055AF43}"/>
                </a:ext>
              </a:extLst>
            </p:cNvPr>
            <p:cNvSpPr/>
            <p:nvPr/>
          </p:nvSpPr>
          <p:spPr>
            <a:xfrm>
              <a:off x="7427648" y="6112764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ログ出力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5EB22CC-DFCB-40FF-8A71-3F333EAE1EC7}"/>
                </a:ext>
              </a:extLst>
            </p:cNvPr>
            <p:cNvSpPr/>
            <p:nvPr/>
          </p:nvSpPr>
          <p:spPr>
            <a:xfrm>
              <a:off x="7427647" y="642168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例外処理</a:t>
              </a:r>
            </a:p>
          </p:txBody>
        </p: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5C68C0D-5FAE-4D03-AC92-8FFE465C4C37}"/>
              </a:ext>
            </a:extLst>
          </p:cNvPr>
          <p:cNvCxnSpPr/>
          <p:nvPr/>
        </p:nvCxnSpPr>
        <p:spPr>
          <a:xfrm>
            <a:off x="965202" y="2111262"/>
            <a:ext cx="0" cy="29040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A6D9D2-5355-4582-A45F-6B46D540058D}"/>
              </a:ext>
            </a:extLst>
          </p:cNvPr>
          <p:cNvSpPr/>
          <p:nvPr/>
        </p:nvSpPr>
        <p:spPr>
          <a:xfrm rot="16200000">
            <a:off x="-330065" y="339280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ビジネスロジック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FF8D44A2-1F4B-4BE1-BECD-7CCADDE26EA1}"/>
              </a:ext>
            </a:extLst>
          </p:cNvPr>
          <p:cNvSpPr/>
          <p:nvPr/>
        </p:nvSpPr>
        <p:spPr>
          <a:xfrm>
            <a:off x="311823" y="5788799"/>
            <a:ext cx="6423673" cy="769441"/>
          </a:xfrm>
          <a:prstGeom prst="roundRect">
            <a:avLst/>
          </a:prstGeom>
          <a:solidFill>
            <a:srgbClr val="FF7C8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0A92662-B77C-48E5-8CF5-04E6B9C0F052}"/>
              </a:ext>
            </a:extLst>
          </p:cNvPr>
          <p:cNvSpPr/>
          <p:nvPr/>
        </p:nvSpPr>
        <p:spPr>
          <a:xfrm>
            <a:off x="676287" y="5874956"/>
            <a:ext cx="5619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ビジネスロジックに別の処理が入り込んでいる。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⇒結果として、処理内容がわかり</a:t>
            </a:r>
            <a:r>
              <a:rPr lang="ja-JP" alt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くく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なってくる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ja-JP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9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FBCD02-29A9-4333-AA1C-98B0D2A43FF2}"/>
              </a:ext>
            </a:extLst>
          </p:cNvPr>
          <p:cNvSpPr/>
          <p:nvPr/>
        </p:nvSpPr>
        <p:spPr>
          <a:xfrm>
            <a:off x="12107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A7615ED-6CDB-40D3-A2F6-007FCDD64B5E}"/>
              </a:ext>
            </a:extLst>
          </p:cNvPr>
          <p:cNvSpPr/>
          <p:nvPr/>
        </p:nvSpPr>
        <p:spPr>
          <a:xfrm>
            <a:off x="1210731" y="1369158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2F780E-4FE6-4484-AA14-819A23BE14CB}"/>
              </a:ext>
            </a:extLst>
          </p:cNvPr>
          <p:cNvSpPr/>
          <p:nvPr/>
        </p:nvSpPr>
        <p:spPr>
          <a:xfrm>
            <a:off x="14927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物品申請処理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F741D3-0178-4B62-9605-EA35DC94BBE6}"/>
              </a:ext>
            </a:extLst>
          </p:cNvPr>
          <p:cNvSpPr/>
          <p:nvPr/>
        </p:nvSpPr>
        <p:spPr>
          <a:xfrm>
            <a:off x="12107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04D137-754B-4D0B-9113-AF3A731A37A7}"/>
              </a:ext>
            </a:extLst>
          </p:cNvPr>
          <p:cNvSpPr/>
          <p:nvPr/>
        </p:nvSpPr>
        <p:spPr>
          <a:xfrm>
            <a:off x="1210729" y="2148091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E369100-1BE6-4F59-9C5C-93BD317C4E18}"/>
              </a:ext>
            </a:extLst>
          </p:cNvPr>
          <p:cNvSpPr/>
          <p:nvPr/>
        </p:nvSpPr>
        <p:spPr>
          <a:xfrm>
            <a:off x="1210728" y="2529261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60EFFAD-6330-4F7E-B5A1-BD6499139578}"/>
              </a:ext>
            </a:extLst>
          </p:cNvPr>
          <p:cNvSpPr/>
          <p:nvPr/>
        </p:nvSpPr>
        <p:spPr>
          <a:xfrm>
            <a:off x="1210727" y="289332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B5817CF-3AFD-489C-B81B-0893A5A49E12}"/>
              </a:ext>
            </a:extLst>
          </p:cNvPr>
          <p:cNvSpPr/>
          <p:nvPr/>
        </p:nvSpPr>
        <p:spPr>
          <a:xfrm>
            <a:off x="36491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CF8DDDD-928A-499B-B70C-40E0422DE959}"/>
              </a:ext>
            </a:extLst>
          </p:cNvPr>
          <p:cNvSpPr/>
          <p:nvPr/>
        </p:nvSpPr>
        <p:spPr>
          <a:xfrm>
            <a:off x="3649131" y="1369158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F78905F-21DE-4063-8A0F-9E11578615B5}"/>
              </a:ext>
            </a:extLst>
          </p:cNvPr>
          <p:cNvSpPr/>
          <p:nvPr/>
        </p:nvSpPr>
        <p:spPr>
          <a:xfrm>
            <a:off x="39311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履歴参照処理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43F04C-C267-453B-8AD9-0B84060C3109}"/>
              </a:ext>
            </a:extLst>
          </p:cNvPr>
          <p:cNvSpPr/>
          <p:nvPr/>
        </p:nvSpPr>
        <p:spPr>
          <a:xfrm>
            <a:off x="36491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ACED3B3-BD06-433D-9990-A4A4EC2505A2}"/>
              </a:ext>
            </a:extLst>
          </p:cNvPr>
          <p:cNvSpPr/>
          <p:nvPr/>
        </p:nvSpPr>
        <p:spPr>
          <a:xfrm>
            <a:off x="3656855" y="3335478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5ED8294-23D5-4178-9F27-520D820B4769}"/>
              </a:ext>
            </a:extLst>
          </p:cNvPr>
          <p:cNvSpPr/>
          <p:nvPr/>
        </p:nvSpPr>
        <p:spPr>
          <a:xfrm>
            <a:off x="3656855" y="2970903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0FCC17-98EB-45AC-8221-2CB3642B5812}"/>
              </a:ext>
            </a:extLst>
          </p:cNvPr>
          <p:cNvSpPr/>
          <p:nvPr/>
        </p:nvSpPr>
        <p:spPr>
          <a:xfrm>
            <a:off x="3653659" y="195318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03C92B-F50D-45B3-95C1-28ADD0677B4D}"/>
              </a:ext>
            </a:extLst>
          </p:cNvPr>
          <p:cNvSpPr/>
          <p:nvPr/>
        </p:nvSpPr>
        <p:spPr>
          <a:xfrm>
            <a:off x="60875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3D193B-F587-4BC8-A299-7A03E6CCF850}"/>
              </a:ext>
            </a:extLst>
          </p:cNvPr>
          <p:cNvSpPr/>
          <p:nvPr/>
        </p:nvSpPr>
        <p:spPr>
          <a:xfrm>
            <a:off x="6087527" y="1910855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DA4B6FF-84EF-4937-AF2B-C436F27E20A3}"/>
              </a:ext>
            </a:extLst>
          </p:cNvPr>
          <p:cNvSpPr/>
          <p:nvPr/>
        </p:nvSpPr>
        <p:spPr>
          <a:xfrm>
            <a:off x="63695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設定変更処理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165813E-7734-4870-A3CD-1A8133D9654C}"/>
              </a:ext>
            </a:extLst>
          </p:cNvPr>
          <p:cNvSpPr/>
          <p:nvPr/>
        </p:nvSpPr>
        <p:spPr>
          <a:xfrm>
            <a:off x="60875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46C7579-2232-45A3-BC37-4D40AE5BF8AA}"/>
              </a:ext>
            </a:extLst>
          </p:cNvPr>
          <p:cNvSpPr/>
          <p:nvPr/>
        </p:nvSpPr>
        <p:spPr>
          <a:xfrm>
            <a:off x="6087529" y="2148091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EB07074-612C-4F3C-B7EA-336265411D4A}"/>
              </a:ext>
            </a:extLst>
          </p:cNvPr>
          <p:cNvSpPr/>
          <p:nvPr/>
        </p:nvSpPr>
        <p:spPr>
          <a:xfrm>
            <a:off x="6095255" y="3214892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864AF41-E0F0-41FC-8B0B-D5F080D5A435}"/>
              </a:ext>
            </a:extLst>
          </p:cNvPr>
          <p:cNvSpPr/>
          <p:nvPr/>
        </p:nvSpPr>
        <p:spPr>
          <a:xfrm>
            <a:off x="6087527" y="289332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3C6503C-54E4-49E5-B6F2-537CDB2E21EC}"/>
              </a:ext>
            </a:extLst>
          </p:cNvPr>
          <p:cNvSpPr/>
          <p:nvPr/>
        </p:nvSpPr>
        <p:spPr>
          <a:xfrm>
            <a:off x="1197527" y="4923729"/>
            <a:ext cx="2160000" cy="64907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C4D4CA6-13AD-4E41-B18A-364136164841}"/>
              </a:ext>
            </a:extLst>
          </p:cNvPr>
          <p:cNvSpPr/>
          <p:nvPr/>
        </p:nvSpPr>
        <p:spPr>
          <a:xfrm>
            <a:off x="6095255" y="4920753"/>
            <a:ext cx="2160000" cy="6490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02E8EED-4C2C-45B6-9BFC-4C99DC6B68C5}"/>
              </a:ext>
            </a:extLst>
          </p:cNvPr>
          <p:cNvSpPr/>
          <p:nvPr/>
        </p:nvSpPr>
        <p:spPr>
          <a:xfrm>
            <a:off x="3656855" y="4923729"/>
            <a:ext cx="2160000" cy="649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F7C95CA-67E3-4237-BFA8-214487F5323F}"/>
              </a:ext>
            </a:extLst>
          </p:cNvPr>
          <p:cNvSpPr/>
          <p:nvPr/>
        </p:nvSpPr>
        <p:spPr>
          <a:xfrm>
            <a:off x="1364456" y="5639528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2"/>
                </a:solidFill>
              </a:rPr>
              <a:t>トランザクション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D1CD99-4A7E-4717-AD85-2BC2F055AF43}"/>
              </a:ext>
            </a:extLst>
          </p:cNvPr>
          <p:cNvSpPr/>
          <p:nvPr/>
        </p:nvSpPr>
        <p:spPr>
          <a:xfrm>
            <a:off x="4234153" y="563630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1"/>
                </a:solidFill>
              </a:rPr>
              <a:t>ログ出力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5EB22CC-DFCB-40FF-8A71-3F333EAE1EC7}"/>
              </a:ext>
            </a:extLst>
          </p:cNvPr>
          <p:cNvSpPr/>
          <p:nvPr/>
        </p:nvSpPr>
        <p:spPr>
          <a:xfrm>
            <a:off x="6672553" y="563630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6"/>
                </a:solidFill>
              </a:rPr>
              <a:t>例外処理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5C68C0D-5FAE-4D03-AC92-8FFE465C4C37}"/>
              </a:ext>
            </a:extLst>
          </p:cNvPr>
          <p:cNvCxnSpPr/>
          <p:nvPr/>
        </p:nvCxnSpPr>
        <p:spPr>
          <a:xfrm>
            <a:off x="931125" y="1049195"/>
            <a:ext cx="0" cy="29040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A6D9D2-5355-4582-A45F-6B46D540058D}"/>
              </a:ext>
            </a:extLst>
          </p:cNvPr>
          <p:cNvSpPr/>
          <p:nvPr/>
        </p:nvSpPr>
        <p:spPr>
          <a:xfrm rot="16200000">
            <a:off x="-364142" y="233073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ビジネスロジック</a:t>
            </a: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40C2E389-51C9-4993-BEB2-3A31EE79D23F}"/>
              </a:ext>
            </a:extLst>
          </p:cNvPr>
          <p:cNvSpPr/>
          <p:nvPr/>
        </p:nvSpPr>
        <p:spPr>
          <a:xfrm>
            <a:off x="827720" y="6111116"/>
            <a:ext cx="7521794" cy="649078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3745024-7DA8-4833-945E-BD46DFDF520E}"/>
              </a:ext>
            </a:extLst>
          </p:cNvPr>
          <p:cNvSpPr/>
          <p:nvPr/>
        </p:nvSpPr>
        <p:spPr>
          <a:xfrm>
            <a:off x="1002332" y="6247844"/>
            <a:ext cx="73799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横断的関心事はビジネスロジックに組み込まないという戦略。</a:t>
            </a:r>
          </a:p>
        </p:txBody>
      </p:sp>
    </p:spTree>
    <p:extLst>
      <p:ext uri="{BB962C8B-B14F-4D97-AF65-F5344CB8AC3E}">
        <p14:creationId xmlns:p14="http://schemas.microsoft.com/office/powerpoint/2010/main" val="480146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FBCD02-29A9-4333-AA1C-98B0D2A43FF2}"/>
              </a:ext>
            </a:extLst>
          </p:cNvPr>
          <p:cNvSpPr/>
          <p:nvPr/>
        </p:nvSpPr>
        <p:spPr>
          <a:xfrm>
            <a:off x="12107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A7615ED-6CDB-40D3-A2F6-007FCDD64B5E}"/>
              </a:ext>
            </a:extLst>
          </p:cNvPr>
          <p:cNvSpPr/>
          <p:nvPr/>
        </p:nvSpPr>
        <p:spPr>
          <a:xfrm>
            <a:off x="1210731" y="1369158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2F780E-4FE6-4484-AA14-819A23BE14CB}"/>
              </a:ext>
            </a:extLst>
          </p:cNvPr>
          <p:cNvSpPr/>
          <p:nvPr/>
        </p:nvSpPr>
        <p:spPr>
          <a:xfrm>
            <a:off x="14927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物品申請処理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F741D3-0178-4B62-9605-EA35DC94BBE6}"/>
              </a:ext>
            </a:extLst>
          </p:cNvPr>
          <p:cNvSpPr/>
          <p:nvPr/>
        </p:nvSpPr>
        <p:spPr>
          <a:xfrm>
            <a:off x="12107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04D137-754B-4D0B-9113-AF3A731A37A7}"/>
              </a:ext>
            </a:extLst>
          </p:cNvPr>
          <p:cNvSpPr/>
          <p:nvPr/>
        </p:nvSpPr>
        <p:spPr>
          <a:xfrm>
            <a:off x="1210729" y="2148091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E369100-1BE6-4F59-9C5C-93BD317C4E18}"/>
              </a:ext>
            </a:extLst>
          </p:cNvPr>
          <p:cNvSpPr/>
          <p:nvPr/>
        </p:nvSpPr>
        <p:spPr>
          <a:xfrm>
            <a:off x="1210728" y="2529261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60EFFAD-6330-4F7E-B5A1-BD6499139578}"/>
              </a:ext>
            </a:extLst>
          </p:cNvPr>
          <p:cNvSpPr/>
          <p:nvPr/>
        </p:nvSpPr>
        <p:spPr>
          <a:xfrm>
            <a:off x="1210727" y="289332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B5817CF-3AFD-489C-B81B-0893A5A49E12}"/>
              </a:ext>
            </a:extLst>
          </p:cNvPr>
          <p:cNvSpPr/>
          <p:nvPr/>
        </p:nvSpPr>
        <p:spPr>
          <a:xfrm>
            <a:off x="36491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CF8DDDD-928A-499B-B70C-40E0422DE959}"/>
              </a:ext>
            </a:extLst>
          </p:cNvPr>
          <p:cNvSpPr/>
          <p:nvPr/>
        </p:nvSpPr>
        <p:spPr>
          <a:xfrm>
            <a:off x="3649131" y="1369158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F78905F-21DE-4063-8A0F-9E11578615B5}"/>
              </a:ext>
            </a:extLst>
          </p:cNvPr>
          <p:cNvSpPr/>
          <p:nvPr/>
        </p:nvSpPr>
        <p:spPr>
          <a:xfrm>
            <a:off x="39311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履歴参照処理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43F04C-C267-453B-8AD9-0B84060C3109}"/>
              </a:ext>
            </a:extLst>
          </p:cNvPr>
          <p:cNvSpPr/>
          <p:nvPr/>
        </p:nvSpPr>
        <p:spPr>
          <a:xfrm>
            <a:off x="36491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ACED3B3-BD06-433D-9990-A4A4EC2505A2}"/>
              </a:ext>
            </a:extLst>
          </p:cNvPr>
          <p:cNvSpPr/>
          <p:nvPr/>
        </p:nvSpPr>
        <p:spPr>
          <a:xfrm>
            <a:off x="3656855" y="3335478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5ED8294-23D5-4178-9F27-520D820B4769}"/>
              </a:ext>
            </a:extLst>
          </p:cNvPr>
          <p:cNvSpPr/>
          <p:nvPr/>
        </p:nvSpPr>
        <p:spPr>
          <a:xfrm>
            <a:off x="3656855" y="2970903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0FCC17-98EB-45AC-8221-2CB3642B5812}"/>
              </a:ext>
            </a:extLst>
          </p:cNvPr>
          <p:cNvSpPr/>
          <p:nvPr/>
        </p:nvSpPr>
        <p:spPr>
          <a:xfrm>
            <a:off x="3653659" y="195318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03C92B-F50D-45B3-95C1-28ADD0677B4D}"/>
              </a:ext>
            </a:extLst>
          </p:cNvPr>
          <p:cNvSpPr/>
          <p:nvPr/>
        </p:nvSpPr>
        <p:spPr>
          <a:xfrm>
            <a:off x="60875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3D193B-F587-4BC8-A299-7A03E6CCF850}"/>
              </a:ext>
            </a:extLst>
          </p:cNvPr>
          <p:cNvSpPr/>
          <p:nvPr/>
        </p:nvSpPr>
        <p:spPr>
          <a:xfrm>
            <a:off x="6087527" y="1910855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DA4B6FF-84EF-4937-AF2B-C436F27E20A3}"/>
              </a:ext>
            </a:extLst>
          </p:cNvPr>
          <p:cNvSpPr/>
          <p:nvPr/>
        </p:nvSpPr>
        <p:spPr>
          <a:xfrm>
            <a:off x="63695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設定変更処理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165813E-7734-4870-A3CD-1A8133D9654C}"/>
              </a:ext>
            </a:extLst>
          </p:cNvPr>
          <p:cNvSpPr/>
          <p:nvPr/>
        </p:nvSpPr>
        <p:spPr>
          <a:xfrm>
            <a:off x="60875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46C7579-2232-45A3-BC37-4D40AE5BF8AA}"/>
              </a:ext>
            </a:extLst>
          </p:cNvPr>
          <p:cNvSpPr/>
          <p:nvPr/>
        </p:nvSpPr>
        <p:spPr>
          <a:xfrm>
            <a:off x="6087529" y="2148091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EB07074-612C-4F3C-B7EA-336265411D4A}"/>
              </a:ext>
            </a:extLst>
          </p:cNvPr>
          <p:cNvSpPr/>
          <p:nvPr/>
        </p:nvSpPr>
        <p:spPr>
          <a:xfrm>
            <a:off x="6095255" y="3214892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864AF41-E0F0-41FC-8B0B-D5F080D5A435}"/>
              </a:ext>
            </a:extLst>
          </p:cNvPr>
          <p:cNvSpPr/>
          <p:nvPr/>
        </p:nvSpPr>
        <p:spPr>
          <a:xfrm>
            <a:off x="6087527" y="289332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3C6503C-54E4-49E5-B6F2-537CDB2E21EC}"/>
              </a:ext>
            </a:extLst>
          </p:cNvPr>
          <p:cNvSpPr/>
          <p:nvPr/>
        </p:nvSpPr>
        <p:spPr>
          <a:xfrm>
            <a:off x="1197527" y="4923729"/>
            <a:ext cx="2160000" cy="64907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C4D4CA6-13AD-4E41-B18A-364136164841}"/>
              </a:ext>
            </a:extLst>
          </p:cNvPr>
          <p:cNvSpPr/>
          <p:nvPr/>
        </p:nvSpPr>
        <p:spPr>
          <a:xfrm>
            <a:off x="6095255" y="4920753"/>
            <a:ext cx="2160000" cy="6490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02E8EED-4C2C-45B6-9BFC-4C99DC6B68C5}"/>
              </a:ext>
            </a:extLst>
          </p:cNvPr>
          <p:cNvSpPr/>
          <p:nvPr/>
        </p:nvSpPr>
        <p:spPr>
          <a:xfrm>
            <a:off x="3656855" y="4923729"/>
            <a:ext cx="2160000" cy="649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F7C95CA-67E3-4237-BFA8-214487F5323F}"/>
              </a:ext>
            </a:extLst>
          </p:cNvPr>
          <p:cNvSpPr/>
          <p:nvPr/>
        </p:nvSpPr>
        <p:spPr>
          <a:xfrm>
            <a:off x="1364456" y="5639528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2"/>
                </a:solidFill>
              </a:rPr>
              <a:t>トランザクション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D1CD99-4A7E-4717-AD85-2BC2F055AF43}"/>
              </a:ext>
            </a:extLst>
          </p:cNvPr>
          <p:cNvSpPr/>
          <p:nvPr/>
        </p:nvSpPr>
        <p:spPr>
          <a:xfrm>
            <a:off x="4234153" y="563630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1"/>
                </a:solidFill>
              </a:rPr>
              <a:t>ログ出力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5EB22CC-DFCB-40FF-8A71-3F333EAE1EC7}"/>
              </a:ext>
            </a:extLst>
          </p:cNvPr>
          <p:cNvSpPr/>
          <p:nvPr/>
        </p:nvSpPr>
        <p:spPr>
          <a:xfrm>
            <a:off x="6672553" y="563630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6"/>
                </a:solidFill>
              </a:rPr>
              <a:t>例外処理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5C68C0D-5FAE-4D03-AC92-8FFE465C4C37}"/>
              </a:ext>
            </a:extLst>
          </p:cNvPr>
          <p:cNvCxnSpPr/>
          <p:nvPr/>
        </p:nvCxnSpPr>
        <p:spPr>
          <a:xfrm>
            <a:off x="931125" y="1049195"/>
            <a:ext cx="0" cy="29040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A6D9D2-5355-4582-A45F-6B46D540058D}"/>
              </a:ext>
            </a:extLst>
          </p:cNvPr>
          <p:cNvSpPr/>
          <p:nvPr/>
        </p:nvSpPr>
        <p:spPr>
          <a:xfrm rot="16200000">
            <a:off x="-364142" y="233073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ビジネスロジック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9BDC9C7-5263-4100-A5FD-55890DF3952E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999185" y="3079595"/>
            <a:ext cx="278342" cy="1844134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4281D81-0C32-415C-9475-B58ED6E82A0D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2277527" y="1555424"/>
            <a:ext cx="5" cy="3368305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73AFD69-E166-4F67-94BF-A2605A9A66B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2148091"/>
            <a:ext cx="1852893" cy="2775638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4E77C10-8A37-478D-8535-7A17962F0ECB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1555424"/>
            <a:ext cx="2680679" cy="3368305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B44ABA7B-1CD1-42A3-8812-9BD38948A2FE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3079595"/>
            <a:ext cx="4134632" cy="1844134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A87D4074-02B7-4342-9C2F-ECB9CBA5CF98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2089794"/>
            <a:ext cx="4214145" cy="2833935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75CB9A4-C843-4130-994E-BC36700C4A84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2277531" y="1860054"/>
            <a:ext cx="2459324" cy="3063675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E4FCCE5-13F6-4897-B39C-E9BA2D577C03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2277529" y="2715527"/>
            <a:ext cx="2459326" cy="2208202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B1EA3F2A-D7AD-44CE-956E-77D07ED3D64D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055165" y="3157169"/>
            <a:ext cx="681690" cy="1766560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31BD91A-9722-4B3A-AF8B-4A5680A52DD5}"/>
              </a:ext>
            </a:extLst>
          </p:cNvPr>
          <p:cNvCxnSpPr>
            <a:cxnSpLocks/>
            <a:stCxn id="15" idx="2"/>
            <a:endCxn id="41" idx="0"/>
          </p:cNvCxnSpPr>
          <p:nvPr/>
        </p:nvCxnSpPr>
        <p:spPr>
          <a:xfrm>
            <a:off x="4715931" y="1860054"/>
            <a:ext cx="20924" cy="3063675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32368340-1069-4704-9C4D-BFD951A2B99A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736855" y="1860054"/>
            <a:ext cx="1683028" cy="3063675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F364027D-E30A-4581-BCA8-3573AEEDE7D8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736855" y="3417292"/>
            <a:ext cx="1980100" cy="1506437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C7C5677-2BB6-456F-893C-2131B9C198EA}"/>
              </a:ext>
            </a:extLst>
          </p:cNvPr>
          <p:cNvCxnSpPr>
            <a:cxnSpLocks/>
            <a:stCxn id="23" idx="2"/>
            <a:endCxn id="40" idx="0"/>
          </p:cNvCxnSpPr>
          <p:nvPr/>
        </p:nvCxnSpPr>
        <p:spPr>
          <a:xfrm>
            <a:off x="7154330" y="2334357"/>
            <a:ext cx="20925" cy="2586396"/>
          </a:xfrm>
          <a:prstGeom prst="straightConnector1">
            <a:avLst/>
          </a:prstGeom>
          <a:ln w="31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A338664-B833-4D58-AF7B-C078610697D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4952539" y="3521744"/>
            <a:ext cx="2222716" cy="1399009"/>
          </a:xfrm>
          <a:prstGeom prst="straightConnector1">
            <a:avLst/>
          </a:prstGeom>
          <a:ln w="31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212BBF23-2327-4D80-8174-2F7FE93B9B47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>
            <a:off x="2277530" y="2334357"/>
            <a:ext cx="4897725" cy="2586396"/>
          </a:xfrm>
          <a:prstGeom prst="straightConnector1">
            <a:avLst/>
          </a:prstGeom>
          <a:ln w="31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58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FBCD02-29A9-4333-AA1C-98B0D2A43FF2}"/>
              </a:ext>
            </a:extLst>
          </p:cNvPr>
          <p:cNvSpPr/>
          <p:nvPr/>
        </p:nvSpPr>
        <p:spPr>
          <a:xfrm>
            <a:off x="12107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A7615ED-6CDB-40D3-A2F6-007FCDD64B5E}"/>
              </a:ext>
            </a:extLst>
          </p:cNvPr>
          <p:cNvSpPr/>
          <p:nvPr/>
        </p:nvSpPr>
        <p:spPr>
          <a:xfrm>
            <a:off x="1210731" y="1369158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2F780E-4FE6-4484-AA14-819A23BE14CB}"/>
              </a:ext>
            </a:extLst>
          </p:cNvPr>
          <p:cNvSpPr/>
          <p:nvPr/>
        </p:nvSpPr>
        <p:spPr>
          <a:xfrm>
            <a:off x="14927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物品申請処理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F741D3-0178-4B62-9605-EA35DC94BBE6}"/>
              </a:ext>
            </a:extLst>
          </p:cNvPr>
          <p:cNvSpPr/>
          <p:nvPr/>
        </p:nvSpPr>
        <p:spPr>
          <a:xfrm>
            <a:off x="12107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04D137-754B-4D0B-9113-AF3A731A37A7}"/>
              </a:ext>
            </a:extLst>
          </p:cNvPr>
          <p:cNvSpPr/>
          <p:nvPr/>
        </p:nvSpPr>
        <p:spPr>
          <a:xfrm>
            <a:off x="1210729" y="2148091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E369100-1BE6-4F59-9C5C-93BD317C4E18}"/>
              </a:ext>
            </a:extLst>
          </p:cNvPr>
          <p:cNvSpPr/>
          <p:nvPr/>
        </p:nvSpPr>
        <p:spPr>
          <a:xfrm>
            <a:off x="1210728" y="2529261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60EFFAD-6330-4F7E-B5A1-BD6499139578}"/>
              </a:ext>
            </a:extLst>
          </p:cNvPr>
          <p:cNvSpPr/>
          <p:nvPr/>
        </p:nvSpPr>
        <p:spPr>
          <a:xfrm>
            <a:off x="1210727" y="289332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B5817CF-3AFD-489C-B81B-0893A5A49E12}"/>
              </a:ext>
            </a:extLst>
          </p:cNvPr>
          <p:cNvSpPr/>
          <p:nvPr/>
        </p:nvSpPr>
        <p:spPr>
          <a:xfrm>
            <a:off x="36491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CF8DDDD-928A-499B-B70C-40E0422DE959}"/>
              </a:ext>
            </a:extLst>
          </p:cNvPr>
          <p:cNvSpPr/>
          <p:nvPr/>
        </p:nvSpPr>
        <p:spPr>
          <a:xfrm>
            <a:off x="3649131" y="1369158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F78905F-21DE-4063-8A0F-9E11578615B5}"/>
              </a:ext>
            </a:extLst>
          </p:cNvPr>
          <p:cNvSpPr/>
          <p:nvPr/>
        </p:nvSpPr>
        <p:spPr>
          <a:xfrm>
            <a:off x="39311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履歴参照処理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43F04C-C267-453B-8AD9-0B84060C3109}"/>
              </a:ext>
            </a:extLst>
          </p:cNvPr>
          <p:cNvSpPr/>
          <p:nvPr/>
        </p:nvSpPr>
        <p:spPr>
          <a:xfrm>
            <a:off x="36491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ACED3B3-BD06-433D-9990-A4A4EC2505A2}"/>
              </a:ext>
            </a:extLst>
          </p:cNvPr>
          <p:cNvSpPr/>
          <p:nvPr/>
        </p:nvSpPr>
        <p:spPr>
          <a:xfrm>
            <a:off x="3656855" y="3335478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5ED8294-23D5-4178-9F27-520D820B4769}"/>
              </a:ext>
            </a:extLst>
          </p:cNvPr>
          <p:cNvSpPr/>
          <p:nvPr/>
        </p:nvSpPr>
        <p:spPr>
          <a:xfrm>
            <a:off x="3656855" y="2970903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0FCC17-98EB-45AC-8221-2CB3642B5812}"/>
              </a:ext>
            </a:extLst>
          </p:cNvPr>
          <p:cNvSpPr/>
          <p:nvPr/>
        </p:nvSpPr>
        <p:spPr>
          <a:xfrm>
            <a:off x="3653659" y="195318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03C92B-F50D-45B3-95C1-28ADD0677B4D}"/>
              </a:ext>
            </a:extLst>
          </p:cNvPr>
          <p:cNvSpPr/>
          <p:nvPr/>
        </p:nvSpPr>
        <p:spPr>
          <a:xfrm>
            <a:off x="60875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3D193B-F587-4BC8-A299-7A03E6CCF850}"/>
              </a:ext>
            </a:extLst>
          </p:cNvPr>
          <p:cNvSpPr/>
          <p:nvPr/>
        </p:nvSpPr>
        <p:spPr>
          <a:xfrm>
            <a:off x="6087527" y="1910855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DA4B6FF-84EF-4937-AF2B-C436F27E20A3}"/>
              </a:ext>
            </a:extLst>
          </p:cNvPr>
          <p:cNvSpPr/>
          <p:nvPr/>
        </p:nvSpPr>
        <p:spPr>
          <a:xfrm>
            <a:off x="63695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設定変更処理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165813E-7734-4870-A3CD-1A8133D9654C}"/>
              </a:ext>
            </a:extLst>
          </p:cNvPr>
          <p:cNvSpPr/>
          <p:nvPr/>
        </p:nvSpPr>
        <p:spPr>
          <a:xfrm>
            <a:off x="60875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46C7579-2232-45A3-BC37-4D40AE5BF8AA}"/>
              </a:ext>
            </a:extLst>
          </p:cNvPr>
          <p:cNvSpPr/>
          <p:nvPr/>
        </p:nvSpPr>
        <p:spPr>
          <a:xfrm>
            <a:off x="6087529" y="2148091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EB07074-612C-4F3C-B7EA-336265411D4A}"/>
              </a:ext>
            </a:extLst>
          </p:cNvPr>
          <p:cNvSpPr/>
          <p:nvPr/>
        </p:nvSpPr>
        <p:spPr>
          <a:xfrm>
            <a:off x="6095255" y="3214892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864AF41-E0F0-41FC-8B0B-D5F080D5A435}"/>
              </a:ext>
            </a:extLst>
          </p:cNvPr>
          <p:cNvSpPr/>
          <p:nvPr/>
        </p:nvSpPr>
        <p:spPr>
          <a:xfrm>
            <a:off x="6087527" y="289332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3C6503C-54E4-49E5-B6F2-537CDB2E21EC}"/>
              </a:ext>
            </a:extLst>
          </p:cNvPr>
          <p:cNvSpPr/>
          <p:nvPr/>
        </p:nvSpPr>
        <p:spPr>
          <a:xfrm>
            <a:off x="1197527" y="4923729"/>
            <a:ext cx="2160000" cy="64907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C4D4CA6-13AD-4E41-B18A-364136164841}"/>
              </a:ext>
            </a:extLst>
          </p:cNvPr>
          <p:cNvSpPr/>
          <p:nvPr/>
        </p:nvSpPr>
        <p:spPr>
          <a:xfrm>
            <a:off x="6095255" y="4920753"/>
            <a:ext cx="2160000" cy="6490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02E8EED-4C2C-45B6-9BFC-4C99DC6B68C5}"/>
              </a:ext>
            </a:extLst>
          </p:cNvPr>
          <p:cNvSpPr/>
          <p:nvPr/>
        </p:nvSpPr>
        <p:spPr>
          <a:xfrm>
            <a:off x="3656855" y="4923729"/>
            <a:ext cx="2160000" cy="649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F7C95CA-67E3-4237-BFA8-214487F5323F}"/>
              </a:ext>
            </a:extLst>
          </p:cNvPr>
          <p:cNvSpPr/>
          <p:nvPr/>
        </p:nvSpPr>
        <p:spPr>
          <a:xfrm>
            <a:off x="1364456" y="5639528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2"/>
                </a:solidFill>
              </a:rPr>
              <a:t>トランザクション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D1CD99-4A7E-4717-AD85-2BC2F055AF43}"/>
              </a:ext>
            </a:extLst>
          </p:cNvPr>
          <p:cNvSpPr/>
          <p:nvPr/>
        </p:nvSpPr>
        <p:spPr>
          <a:xfrm>
            <a:off x="4234153" y="563630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1"/>
                </a:solidFill>
              </a:rPr>
              <a:t>ログ出力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5EB22CC-DFCB-40FF-8A71-3F333EAE1EC7}"/>
              </a:ext>
            </a:extLst>
          </p:cNvPr>
          <p:cNvSpPr/>
          <p:nvPr/>
        </p:nvSpPr>
        <p:spPr>
          <a:xfrm>
            <a:off x="6672553" y="563630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6"/>
                </a:solidFill>
              </a:rPr>
              <a:t>例外処理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5C68C0D-5FAE-4D03-AC92-8FFE465C4C37}"/>
              </a:ext>
            </a:extLst>
          </p:cNvPr>
          <p:cNvCxnSpPr/>
          <p:nvPr/>
        </p:nvCxnSpPr>
        <p:spPr>
          <a:xfrm>
            <a:off x="931125" y="1049195"/>
            <a:ext cx="0" cy="29040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A6D9D2-5355-4582-A45F-6B46D540058D}"/>
              </a:ext>
            </a:extLst>
          </p:cNvPr>
          <p:cNvSpPr/>
          <p:nvPr/>
        </p:nvSpPr>
        <p:spPr>
          <a:xfrm rot="16200000">
            <a:off x="-364142" y="233073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ビジネスロジック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9BDC9C7-5263-4100-A5FD-55890DF3952E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999185" y="3079595"/>
            <a:ext cx="278342" cy="1844134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4281D81-0C32-415C-9475-B58ED6E82A0D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2277527" y="1555424"/>
            <a:ext cx="5" cy="3368305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73AFD69-E166-4F67-94BF-A2605A9A66B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2148091"/>
            <a:ext cx="1852893" cy="2775638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4E77C10-8A37-478D-8535-7A17962F0ECB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1555424"/>
            <a:ext cx="2680679" cy="3368305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B44ABA7B-1CD1-42A3-8812-9BD38948A2FE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3079595"/>
            <a:ext cx="4134632" cy="1844134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A87D4074-02B7-4342-9C2F-ECB9CBA5CF98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2089794"/>
            <a:ext cx="4214145" cy="2833935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75CB9A4-C843-4130-994E-BC36700C4A84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2277531" y="1860054"/>
            <a:ext cx="2459324" cy="3063675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E4FCCE5-13F6-4897-B39C-E9BA2D577C03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2277529" y="2715527"/>
            <a:ext cx="2459326" cy="2208202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B1EA3F2A-D7AD-44CE-956E-77D07ED3D64D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055165" y="3157169"/>
            <a:ext cx="681690" cy="1766560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31BD91A-9722-4B3A-AF8B-4A5680A52DD5}"/>
              </a:ext>
            </a:extLst>
          </p:cNvPr>
          <p:cNvCxnSpPr>
            <a:cxnSpLocks/>
            <a:stCxn id="15" idx="2"/>
            <a:endCxn id="41" idx="0"/>
          </p:cNvCxnSpPr>
          <p:nvPr/>
        </p:nvCxnSpPr>
        <p:spPr>
          <a:xfrm>
            <a:off x="4715931" y="1860054"/>
            <a:ext cx="20924" cy="3063675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32368340-1069-4704-9C4D-BFD951A2B99A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736855" y="1860054"/>
            <a:ext cx="1683028" cy="3063675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F364027D-E30A-4581-BCA8-3573AEEDE7D8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736855" y="3417292"/>
            <a:ext cx="1980100" cy="1506437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C7C5677-2BB6-456F-893C-2131B9C198EA}"/>
              </a:ext>
            </a:extLst>
          </p:cNvPr>
          <p:cNvCxnSpPr>
            <a:cxnSpLocks/>
            <a:stCxn id="23" idx="2"/>
            <a:endCxn id="40" idx="0"/>
          </p:cNvCxnSpPr>
          <p:nvPr/>
        </p:nvCxnSpPr>
        <p:spPr>
          <a:xfrm>
            <a:off x="7154330" y="2334357"/>
            <a:ext cx="20925" cy="2586396"/>
          </a:xfrm>
          <a:prstGeom prst="straightConnector1">
            <a:avLst/>
          </a:prstGeom>
          <a:ln w="31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A338664-B833-4D58-AF7B-C078610697D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4952539" y="3521744"/>
            <a:ext cx="2222716" cy="1399009"/>
          </a:xfrm>
          <a:prstGeom prst="straightConnector1">
            <a:avLst/>
          </a:prstGeom>
          <a:ln w="31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212BBF23-2327-4D80-8174-2F7FE93B9B47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>
            <a:off x="2277530" y="2334357"/>
            <a:ext cx="4897725" cy="2586396"/>
          </a:xfrm>
          <a:prstGeom prst="straightConnector1">
            <a:avLst/>
          </a:prstGeom>
          <a:ln w="31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50F36235-D108-488A-A6DF-E89B71CB99E5}"/>
              </a:ext>
            </a:extLst>
          </p:cNvPr>
          <p:cNvSpPr/>
          <p:nvPr/>
        </p:nvSpPr>
        <p:spPr>
          <a:xfrm>
            <a:off x="733460" y="6032802"/>
            <a:ext cx="7521794" cy="769441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D61786F-9D1B-4F8D-B5D3-D4205180F820}"/>
              </a:ext>
            </a:extLst>
          </p:cNvPr>
          <p:cNvSpPr/>
          <p:nvPr/>
        </p:nvSpPr>
        <p:spPr>
          <a:xfrm>
            <a:off x="1012724" y="6101919"/>
            <a:ext cx="6989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横断的関心事を</a:t>
            </a:r>
            <a:r>
              <a:rPr lang="ja-JP" altLang="en-US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割り込み処理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としてビジネスロジックに組み込む。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⇒特定のメソッドを通過したときに割り込み処理が発生。</a:t>
            </a:r>
          </a:p>
        </p:txBody>
      </p:sp>
    </p:spTree>
    <p:extLst>
      <p:ext uri="{BB962C8B-B14F-4D97-AF65-F5344CB8AC3E}">
        <p14:creationId xmlns:p14="http://schemas.microsoft.com/office/powerpoint/2010/main" val="3504163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5EBDBC-B404-46FF-88D8-35F410DC6FB9}"/>
              </a:ext>
            </a:extLst>
          </p:cNvPr>
          <p:cNvSpPr/>
          <p:nvPr/>
        </p:nvSpPr>
        <p:spPr>
          <a:xfrm>
            <a:off x="491276" y="1299609"/>
            <a:ext cx="780079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646464"/>
                </a:solidFill>
                <a:latin typeface="Consolas" panose="020B0609020204030204" pitchFamily="49" charset="0"/>
              </a:rPr>
              <a:t> @Aspect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PropertyChangeTracker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Logger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Logger.getLogger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getClass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ja-JP" b="1" dirty="0">
                <a:solidFill>
                  <a:srgbClr val="646464"/>
                </a:solidFill>
                <a:latin typeface="Consolas" panose="020B0609020204030204" pitchFamily="49" charset="0"/>
              </a:rPr>
              <a:t>@After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>
                <a:solidFill>
                  <a:srgbClr val="0000C1"/>
                </a:solidFill>
                <a:latin typeface="Consolas" panose="020B0609020204030204" pitchFamily="49" charset="0"/>
              </a:rPr>
              <a:t>“execution(void set*(*))”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trackChange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    logger.info(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“</a:t>
            </a:r>
            <a:r>
              <a:rPr lang="ja-JP" altLang="en-US" dirty="0">
                <a:solidFill>
                  <a:srgbClr val="0000C1"/>
                </a:solidFill>
                <a:latin typeface="Consolas" panose="020B0609020204030204" pitchFamily="49" charset="0"/>
              </a:rPr>
              <a:t>フィールド変数に値が格納されました。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23EF06D-303E-4D36-8F0A-CC3C88BF455C}"/>
              </a:ext>
            </a:extLst>
          </p:cNvPr>
          <p:cNvSpPr txBox="1"/>
          <p:nvPr/>
        </p:nvSpPr>
        <p:spPr>
          <a:xfrm>
            <a:off x="252737" y="920849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（１）割り込み処理を記述したクラス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D501759-53B2-4C2F-A86C-A04081F435EF}"/>
              </a:ext>
            </a:extLst>
          </p:cNvPr>
          <p:cNvSpPr/>
          <p:nvPr/>
        </p:nvSpPr>
        <p:spPr>
          <a:xfrm>
            <a:off x="491276" y="4428366"/>
            <a:ext cx="80812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AuthorService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  <a:endParaRPr lang="en-US" altLang="ja-JP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ln)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ln}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90E137A-DE00-4423-9811-60E601BD66CF}"/>
              </a:ext>
            </a:extLst>
          </p:cNvPr>
          <p:cNvSpPr txBox="1"/>
          <p:nvPr/>
        </p:nvSpPr>
        <p:spPr>
          <a:xfrm>
            <a:off x="252737" y="4070956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（２）ビジネスロジッククラス（仮）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2A959CC-A0C3-4CA3-86CD-D9C69161750B}"/>
              </a:ext>
            </a:extLst>
          </p:cNvPr>
          <p:cNvSpPr txBox="1"/>
          <p:nvPr/>
        </p:nvSpPr>
        <p:spPr>
          <a:xfrm>
            <a:off x="4755636" y="4095773"/>
            <a:ext cx="277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本当はデータ転送クラスです</a:t>
            </a: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61985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5EBDBC-B404-46FF-88D8-35F410DC6FB9}"/>
              </a:ext>
            </a:extLst>
          </p:cNvPr>
          <p:cNvSpPr/>
          <p:nvPr/>
        </p:nvSpPr>
        <p:spPr>
          <a:xfrm>
            <a:off x="491276" y="1299609"/>
            <a:ext cx="780079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646464"/>
                </a:solidFill>
                <a:latin typeface="Consolas" panose="020B0609020204030204" pitchFamily="49" charset="0"/>
              </a:rPr>
              <a:t> @Aspect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PropertyChangeTracker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Logger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Logger.getLogger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getClass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ja-JP" b="1" dirty="0">
                <a:solidFill>
                  <a:srgbClr val="646464"/>
                </a:solidFill>
                <a:latin typeface="Consolas" panose="020B0609020204030204" pitchFamily="49" charset="0"/>
              </a:rPr>
              <a:t>@After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>
                <a:solidFill>
                  <a:srgbClr val="0000C1"/>
                </a:solidFill>
                <a:latin typeface="Consolas" panose="020B0609020204030204" pitchFamily="49" charset="0"/>
              </a:rPr>
              <a:t>“execution(void set*(*))”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trackChange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    logger.info(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“</a:t>
            </a:r>
            <a:r>
              <a:rPr lang="ja-JP" altLang="en-US" dirty="0">
                <a:solidFill>
                  <a:srgbClr val="0000C1"/>
                </a:solidFill>
                <a:latin typeface="Consolas" panose="020B0609020204030204" pitchFamily="49" charset="0"/>
              </a:rPr>
              <a:t>フィールド変数に値が格納されました。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23EF06D-303E-4D36-8F0A-CC3C88BF455C}"/>
              </a:ext>
            </a:extLst>
          </p:cNvPr>
          <p:cNvSpPr txBox="1"/>
          <p:nvPr/>
        </p:nvSpPr>
        <p:spPr>
          <a:xfrm>
            <a:off x="252737" y="920849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（１）割り込み処理を記述したクラス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90E137A-DE00-4423-9811-60E601BD66CF}"/>
              </a:ext>
            </a:extLst>
          </p:cNvPr>
          <p:cNvSpPr txBox="1"/>
          <p:nvPr/>
        </p:nvSpPr>
        <p:spPr>
          <a:xfrm>
            <a:off x="252737" y="4070956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（２）ビジネスロジッククラス（仮）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F1E1FAFE-9766-400D-9F63-A63D596F587A}"/>
              </a:ext>
            </a:extLst>
          </p:cNvPr>
          <p:cNvSpPr/>
          <p:nvPr/>
        </p:nvSpPr>
        <p:spPr>
          <a:xfrm>
            <a:off x="5841999" y="2346736"/>
            <a:ext cx="3302001" cy="498064"/>
          </a:xfrm>
          <a:prstGeom prst="wedgeRectCallout">
            <a:avLst>
              <a:gd name="adj1" fmla="val -79115"/>
              <a:gd name="adj2" fmla="val -1293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C897AE-22D0-42DC-928F-C80955B3AE00}"/>
              </a:ext>
            </a:extLst>
          </p:cNvPr>
          <p:cNvSpPr/>
          <p:nvPr/>
        </p:nvSpPr>
        <p:spPr>
          <a:xfrm>
            <a:off x="5869082" y="2429634"/>
            <a:ext cx="3323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setXxx</a:t>
            </a:r>
            <a:r>
              <a:rPr lang="ja-JP" altLang="en-US" dirty="0"/>
              <a:t>メソッドの処理後に実行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C032CDB-BBA4-4083-8637-ABE20B2CB0A6}"/>
              </a:ext>
            </a:extLst>
          </p:cNvPr>
          <p:cNvSpPr/>
          <p:nvPr/>
        </p:nvSpPr>
        <p:spPr>
          <a:xfrm>
            <a:off x="491276" y="4428366"/>
            <a:ext cx="80812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AuthorService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  <a:endParaRPr lang="en-US" altLang="ja-JP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ln)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ln}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180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F5AAD17-FE5B-4492-A831-9BB86AE19B10}"/>
              </a:ext>
            </a:extLst>
          </p:cNvPr>
          <p:cNvSpPr/>
          <p:nvPr/>
        </p:nvSpPr>
        <p:spPr>
          <a:xfrm>
            <a:off x="491276" y="4428366"/>
            <a:ext cx="80812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AuthorService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  <a:endParaRPr lang="en-US" altLang="ja-JP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ln)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ln}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5EBDBC-B404-46FF-88D8-35F410DC6FB9}"/>
              </a:ext>
            </a:extLst>
          </p:cNvPr>
          <p:cNvSpPr/>
          <p:nvPr/>
        </p:nvSpPr>
        <p:spPr>
          <a:xfrm>
            <a:off x="491276" y="1299609"/>
            <a:ext cx="780079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646464"/>
                </a:solidFill>
                <a:latin typeface="Consolas" panose="020B0609020204030204" pitchFamily="49" charset="0"/>
              </a:rPr>
              <a:t> @Aspect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PropertyChangeTracker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Logger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Logger.getLogger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getClass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ja-JP" b="1" dirty="0">
                <a:solidFill>
                  <a:srgbClr val="646464"/>
                </a:solidFill>
                <a:latin typeface="Consolas" panose="020B0609020204030204" pitchFamily="49" charset="0"/>
              </a:rPr>
              <a:t>@After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>
                <a:solidFill>
                  <a:srgbClr val="0000C1"/>
                </a:solidFill>
                <a:latin typeface="Consolas" panose="020B0609020204030204" pitchFamily="49" charset="0"/>
              </a:rPr>
              <a:t>“execution(void set*(*))”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trackChange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    logger.info(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“</a:t>
            </a:r>
            <a:r>
              <a:rPr lang="ja-JP" altLang="en-US" dirty="0">
                <a:solidFill>
                  <a:srgbClr val="0000C1"/>
                </a:solidFill>
                <a:latin typeface="Consolas" panose="020B0609020204030204" pitchFamily="49" charset="0"/>
              </a:rPr>
              <a:t>フィールド変数に値が格納されました。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23EF06D-303E-4D36-8F0A-CC3C88BF455C}"/>
              </a:ext>
            </a:extLst>
          </p:cNvPr>
          <p:cNvSpPr txBox="1"/>
          <p:nvPr/>
        </p:nvSpPr>
        <p:spPr>
          <a:xfrm>
            <a:off x="252737" y="920849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（１）割り込み処理を記述したクラス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90E137A-DE00-4423-9811-60E601BD66CF}"/>
              </a:ext>
            </a:extLst>
          </p:cNvPr>
          <p:cNvSpPr txBox="1"/>
          <p:nvPr/>
        </p:nvSpPr>
        <p:spPr>
          <a:xfrm>
            <a:off x="252737" y="4070956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（２）ビジネスロジッククラス（仮）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FC1C89AC-D3A5-460B-AE37-671A9ADBE7BA}"/>
              </a:ext>
            </a:extLst>
          </p:cNvPr>
          <p:cNvSpPr/>
          <p:nvPr/>
        </p:nvSpPr>
        <p:spPr>
          <a:xfrm>
            <a:off x="4673599" y="5014500"/>
            <a:ext cx="3898901" cy="498064"/>
          </a:xfrm>
          <a:prstGeom prst="wedgeRectCallout">
            <a:avLst>
              <a:gd name="adj1" fmla="val -80141"/>
              <a:gd name="adj2" fmla="val 51404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9D65A0-17E5-4DFF-A62C-F328457B0E71}"/>
              </a:ext>
            </a:extLst>
          </p:cNvPr>
          <p:cNvSpPr/>
          <p:nvPr/>
        </p:nvSpPr>
        <p:spPr>
          <a:xfrm>
            <a:off x="4700682" y="5097398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割り込みの処理対象となるメソッド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581EB10-2304-46DD-8109-80FB9945E7BD}"/>
              </a:ext>
            </a:extLst>
          </p:cNvPr>
          <p:cNvSpPr/>
          <p:nvPr/>
        </p:nvSpPr>
        <p:spPr>
          <a:xfrm>
            <a:off x="5841999" y="2346736"/>
            <a:ext cx="3302001" cy="498064"/>
          </a:xfrm>
          <a:prstGeom prst="wedgeRectCallout">
            <a:avLst>
              <a:gd name="adj1" fmla="val -79115"/>
              <a:gd name="adj2" fmla="val -1293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4BC7361-F7DB-4A3D-8ADE-9B4CC2DB66B9}"/>
              </a:ext>
            </a:extLst>
          </p:cNvPr>
          <p:cNvSpPr/>
          <p:nvPr/>
        </p:nvSpPr>
        <p:spPr>
          <a:xfrm>
            <a:off x="5869082" y="2429634"/>
            <a:ext cx="3323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setXxx</a:t>
            </a:r>
            <a:r>
              <a:rPr lang="ja-JP" altLang="en-US" dirty="0"/>
              <a:t>メソッドの処理後に実行</a:t>
            </a:r>
          </a:p>
        </p:txBody>
      </p:sp>
    </p:spTree>
    <p:extLst>
      <p:ext uri="{BB962C8B-B14F-4D97-AF65-F5344CB8AC3E}">
        <p14:creationId xmlns:p14="http://schemas.microsoft.com/office/powerpoint/2010/main" val="1191800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5EBDBC-B404-46FF-88D8-35F410DC6FB9}"/>
              </a:ext>
            </a:extLst>
          </p:cNvPr>
          <p:cNvSpPr/>
          <p:nvPr/>
        </p:nvSpPr>
        <p:spPr>
          <a:xfrm>
            <a:off x="491276" y="1299609"/>
            <a:ext cx="780079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646464"/>
                </a:solidFill>
                <a:latin typeface="Consolas" panose="020B0609020204030204" pitchFamily="49" charset="0"/>
              </a:rPr>
              <a:t> @Aspect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PropertyChangeTracker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Logger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Logger.getLogger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getClass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ja-JP" b="1" dirty="0">
                <a:solidFill>
                  <a:srgbClr val="646464"/>
                </a:solidFill>
                <a:latin typeface="Consolas" panose="020B0609020204030204" pitchFamily="49" charset="0"/>
              </a:rPr>
              <a:t>@After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>
                <a:solidFill>
                  <a:srgbClr val="0000C1"/>
                </a:solidFill>
                <a:latin typeface="Consolas" panose="020B0609020204030204" pitchFamily="49" charset="0"/>
              </a:rPr>
              <a:t>“execution(void set*(*))”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trackChange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    logger.info(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“</a:t>
            </a:r>
            <a:r>
              <a:rPr lang="ja-JP" altLang="en-US" dirty="0">
                <a:solidFill>
                  <a:srgbClr val="0000C1"/>
                </a:solidFill>
                <a:latin typeface="Consolas" panose="020B0609020204030204" pitchFamily="49" charset="0"/>
              </a:rPr>
              <a:t>フィールド変数に値が格納されました。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23EF06D-303E-4D36-8F0A-CC3C88BF455C}"/>
              </a:ext>
            </a:extLst>
          </p:cNvPr>
          <p:cNvSpPr txBox="1"/>
          <p:nvPr/>
        </p:nvSpPr>
        <p:spPr>
          <a:xfrm>
            <a:off x="252737" y="920849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（１）割り込み処理を記述したクラス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D501759-53B2-4C2F-A86C-A04081F435EF}"/>
              </a:ext>
            </a:extLst>
          </p:cNvPr>
          <p:cNvSpPr/>
          <p:nvPr/>
        </p:nvSpPr>
        <p:spPr>
          <a:xfrm>
            <a:off x="491276" y="4428366"/>
            <a:ext cx="80812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AuthorService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  <a:endParaRPr lang="en-US" altLang="ja-JP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ln)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ln}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90E137A-DE00-4423-9811-60E601BD66CF}"/>
              </a:ext>
            </a:extLst>
          </p:cNvPr>
          <p:cNvSpPr txBox="1"/>
          <p:nvPr/>
        </p:nvSpPr>
        <p:spPr>
          <a:xfrm>
            <a:off x="252737" y="4070956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（２）ビジネスロジッククラス（仮）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FC1C89AC-D3A5-460B-AE37-671A9ADBE7BA}"/>
              </a:ext>
            </a:extLst>
          </p:cNvPr>
          <p:cNvSpPr/>
          <p:nvPr/>
        </p:nvSpPr>
        <p:spPr>
          <a:xfrm>
            <a:off x="4673599" y="5014500"/>
            <a:ext cx="3898901" cy="498064"/>
          </a:xfrm>
          <a:prstGeom prst="wedgeRectCallout">
            <a:avLst>
              <a:gd name="adj1" fmla="val -80141"/>
              <a:gd name="adj2" fmla="val 5140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9D65A0-17E5-4DFF-A62C-F328457B0E71}"/>
              </a:ext>
            </a:extLst>
          </p:cNvPr>
          <p:cNvSpPr/>
          <p:nvPr/>
        </p:nvSpPr>
        <p:spPr>
          <a:xfrm>
            <a:off x="4700682" y="5097398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割り込みの処理対象となるメソッド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581EB10-2304-46DD-8109-80FB9945E7BD}"/>
              </a:ext>
            </a:extLst>
          </p:cNvPr>
          <p:cNvSpPr/>
          <p:nvPr/>
        </p:nvSpPr>
        <p:spPr>
          <a:xfrm>
            <a:off x="5841999" y="2346736"/>
            <a:ext cx="3302001" cy="498064"/>
          </a:xfrm>
          <a:prstGeom prst="wedgeRectCallout">
            <a:avLst>
              <a:gd name="adj1" fmla="val -79115"/>
              <a:gd name="adj2" fmla="val -12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4BC7361-F7DB-4A3D-8ADE-9B4CC2DB66B9}"/>
              </a:ext>
            </a:extLst>
          </p:cNvPr>
          <p:cNvSpPr/>
          <p:nvPr/>
        </p:nvSpPr>
        <p:spPr>
          <a:xfrm>
            <a:off x="5869082" y="2429634"/>
            <a:ext cx="3323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setXxx</a:t>
            </a:r>
            <a:r>
              <a:rPr lang="ja-JP" altLang="en-US" dirty="0"/>
              <a:t>メソッドの処理後に実行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F219688-D072-49B3-A596-16D74CDF0D8A}"/>
              </a:ext>
            </a:extLst>
          </p:cNvPr>
          <p:cNvSpPr/>
          <p:nvPr/>
        </p:nvSpPr>
        <p:spPr>
          <a:xfrm>
            <a:off x="899491" y="3304829"/>
            <a:ext cx="7521794" cy="937513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0DFD587-561B-47E8-9C32-D61A3E958A09}"/>
              </a:ext>
            </a:extLst>
          </p:cNvPr>
          <p:cNvSpPr/>
          <p:nvPr/>
        </p:nvSpPr>
        <p:spPr>
          <a:xfrm>
            <a:off x="1205838" y="3362391"/>
            <a:ext cx="6989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を使うことで、ビジネスロジック作成時に</a:t>
            </a:r>
            <a:endParaRPr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ログや例外処理に気を配る必要がなくなる！</a:t>
            </a:r>
          </a:p>
        </p:txBody>
      </p:sp>
    </p:spTree>
    <p:extLst>
      <p:ext uri="{BB962C8B-B14F-4D97-AF65-F5344CB8AC3E}">
        <p14:creationId xmlns:p14="http://schemas.microsoft.com/office/powerpoint/2010/main" val="3217952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クライアントの多様化に対応・バックエンドとフロントエンドの分離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454358" y="1037452"/>
            <a:ext cx="449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従来の</a:t>
            </a:r>
            <a:r>
              <a:rPr kumimoji="1" lang="en-US" altLang="ja-JP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アプリケーション</a:t>
            </a:r>
            <a:endParaRPr kumimoji="1"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グラフィックス 9" descr="モニター">
            <a:extLst>
              <a:ext uri="{FF2B5EF4-FFF2-40B4-BE49-F238E27FC236}">
                <a16:creationId xmlns:a16="http://schemas.microsoft.com/office/drawing/2014/main" id="{374B9A08-EB37-4120-9EA5-BE037E67E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201" y="2738024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データベース">
            <a:extLst>
              <a:ext uri="{FF2B5EF4-FFF2-40B4-BE49-F238E27FC236}">
                <a16:creationId xmlns:a16="http://schemas.microsoft.com/office/drawing/2014/main" id="{18C4CB84-9100-4594-8F27-2819A5CEA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2666" y="2738024"/>
            <a:ext cx="914400" cy="9144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113F42E-4ED1-46F5-A2D7-648BBE2AEAAA}"/>
              </a:ext>
            </a:extLst>
          </p:cNvPr>
          <p:cNvCxnSpPr>
            <a:cxnSpLocks/>
          </p:cNvCxnSpPr>
          <p:nvPr/>
        </p:nvCxnSpPr>
        <p:spPr>
          <a:xfrm flipH="1">
            <a:off x="4156137" y="1973530"/>
            <a:ext cx="8468" cy="294848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1FFB32-D549-460E-9C37-EDE1D1C1D2EC}"/>
              </a:ext>
            </a:extLst>
          </p:cNvPr>
          <p:cNvSpPr txBox="1"/>
          <p:nvPr/>
        </p:nvSpPr>
        <p:spPr>
          <a:xfrm>
            <a:off x="1582266" y="4507429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フロントエンド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DBBDF9-EE91-4656-B81F-3DB0EE3022B1}"/>
              </a:ext>
            </a:extLst>
          </p:cNvPr>
          <p:cNvSpPr txBox="1"/>
          <p:nvPr/>
        </p:nvSpPr>
        <p:spPr>
          <a:xfrm>
            <a:off x="5197534" y="4507429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バックエンド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B2D646-EB3C-4E17-8375-E7FC9017AADB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2767601" y="3195224"/>
            <a:ext cx="32850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CBCCF2-8689-48EC-8AE3-AE1E1038706E}"/>
              </a:ext>
            </a:extLst>
          </p:cNvPr>
          <p:cNvSpPr txBox="1"/>
          <p:nvPr/>
        </p:nvSpPr>
        <p:spPr>
          <a:xfrm>
            <a:off x="5409199" y="3700519"/>
            <a:ext cx="238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バックエンド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サーバ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9416AAC-96D0-4FF9-81B6-246D4247D8BF}"/>
              </a:ext>
            </a:extLst>
          </p:cNvPr>
          <p:cNvSpPr txBox="1"/>
          <p:nvPr/>
        </p:nvSpPr>
        <p:spPr>
          <a:xfrm>
            <a:off x="913403" y="3010558"/>
            <a:ext cx="111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E7D6F1-4A93-4433-993D-215983D6B94A}"/>
              </a:ext>
            </a:extLst>
          </p:cNvPr>
          <p:cNvGrpSpPr/>
          <p:nvPr/>
        </p:nvGrpSpPr>
        <p:grpSpPr>
          <a:xfrm>
            <a:off x="4681066" y="2671910"/>
            <a:ext cx="1049866" cy="1028609"/>
            <a:chOff x="5096936" y="1632295"/>
            <a:chExt cx="1049866" cy="1028609"/>
          </a:xfrm>
        </p:grpSpPr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1229943D-482B-49F5-9020-7E15FFE43ABA}"/>
                </a:ext>
              </a:extLst>
            </p:cNvPr>
            <p:cNvSpPr/>
            <p:nvPr/>
          </p:nvSpPr>
          <p:spPr>
            <a:xfrm rot="10800000">
              <a:off x="5164683" y="1632295"/>
              <a:ext cx="914373" cy="1028609"/>
            </a:xfrm>
            <a:prstGeom prst="foldedCorner">
              <a:avLst>
                <a:gd name="adj" fmla="val 46016"/>
              </a:avLst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1E75463-4A09-4614-AFD8-A955440203CA}"/>
                </a:ext>
              </a:extLst>
            </p:cNvPr>
            <p:cNvSpPr txBox="1"/>
            <p:nvPr/>
          </p:nvSpPr>
          <p:spPr>
            <a:xfrm>
              <a:off x="5096936" y="2104344"/>
              <a:ext cx="1049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HTML</a:t>
              </a:r>
            </a:p>
          </p:txBody>
        </p:sp>
      </p:grp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741F5B25-C895-4A1A-827C-86F0863BFE45}"/>
              </a:ext>
            </a:extLst>
          </p:cNvPr>
          <p:cNvSpPr/>
          <p:nvPr/>
        </p:nvSpPr>
        <p:spPr>
          <a:xfrm>
            <a:off x="1092202" y="5588659"/>
            <a:ext cx="6959596" cy="731992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6A9D549-9AD7-45C6-9335-88A79907EF22}"/>
              </a:ext>
            </a:extLst>
          </p:cNvPr>
          <p:cNvSpPr/>
          <p:nvPr/>
        </p:nvSpPr>
        <p:spPr>
          <a:xfrm>
            <a:off x="1235135" y="5707762"/>
            <a:ext cx="69595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サーバ側で</a:t>
            </a:r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をレンダリングして</a:t>
            </a:r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へ送る</a:t>
            </a:r>
          </a:p>
        </p:txBody>
      </p:sp>
    </p:spTree>
    <p:extLst>
      <p:ext uri="{BB962C8B-B14F-4D97-AF65-F5344CB8AC3E}">
        <p14:creationId xmlns:p14="http://schemas.microsoft.com/office/powerpoint/2010/main" val="1929545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クライアントの多様化に対応・バックエンドとフロントエンドの分離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454358" y="1037452"/>
            <a:ext cx="478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現代：クライアント側の多様化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グラフィックス 2" descr="スマート フォン">
            <a:extLst>
              <a:ext uri="{FF2B5EF4-FFF2-40B4-BE49-F238E27FC236}">
                <a16:creationId xmlns:a16="http://schemas.microsoft.com/office/drawing/2014/main" id="{A2C1A581-2A9D-4346-B94F-F2230C17A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000" y="1589643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タブレット">
            <a:extLst>
              <a:ext uri="{FF2B5EF4-FFF2-40B4-BE49-F238E27FC236}">
                <a16:creationId xmlns:a16="http://schemas.microsoft.com/office/drawing/2014/main" id="{F66A3E7F-2C73-4307-BDA4-39C089EBD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3000" y="2757724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モニター">
            <a:extLst>
              <a:ext uri="{FF2B5EF4-FFF2-40B4-BE49-F238E27FC236}">
                <a16:creationId xmlns:a16="http://schemas.microsoft.com/office/drawing/2014/main" id="{374B9A08-EB37-4120-9EA5-BE037E67E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3001" y="3925805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データベース">
            <a:extLst>
              <a:ext uri="{FF2B5EF4-FFF2-40B4-BE49-F238E27FC236}">
                <a16:creationId xmlns:a16="http://schemas.microsoft.com/office/drawing/2014/main" id="{CA56B194-0708-4E7A-988A-FB6E13A87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3000" y="5093886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データベース">
            <a:extLst>
              <a:ext uri="{FF2B5EF4-FFF2-40B4-BE49-F238E27FC236}">
                <a16:creationId xmlns:a16="http://schemas.microsoft.com/office/drawing/2014/main" id="{18C4CB84-9100-4594-8F27-2819A5CEA2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12466" y="3129619"/>
            <a:ext cx="914400" cy="9144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113F42E-4ED1-46F5-A2D7-648BBE2AEAAA}"/>
              </a:ext>
            </a:extLst>
          </p:cNvPr>
          <p:cNvCxnSpPr/>
          <p:nvPr/>
        </p:nvCxnSpPr>
        <p:spPr>
          <a:xfrm>
            <a:off x="4673600" y="1600340"/>
            <a:ext cx="0" cy="48873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1FFB32-D549-460E-9C37-EDE1D1C1D2EC}"/>
              </a:ext>
            </a:extLst>
          </p:cNvPr>
          <p:cNvSpPr txBox="1"/>
          <p:nvPr/>
        </p:nvSpPr>
        <p:spPr>
          <a:xfrm>
            <a:off x="1998133" y="6141535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フロントエンド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DBBDF9-EE91-4656-B81F-3DB0EE3022B1}"/>
              </a:ext>
            </a:extLst>
          </p:cNvPr>
          <p:cNvSpPr txBox="1"/>
          <p:nvPr/>
        </p:nvSpPr>
        <p:spPr>
          <a:xfrm>
            <a:off x="5613401" y="6141535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バックエンド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D60CC5-CF56-4DEB-82A2-A1B91FD0D51F}"/>
              </a:ext>
            </a:extLst>
          </p:cNvPr>
          <p:cNvCxnSpPr>
            <a:cxnSpLocks/>
            <a:stCxn id="13" idx="1"/>
            <a:endCxn id="3" idx="3"/>
          </p:cNvCxnSpPr>
          <p:nvPr/>
        </p:nvCxnSpPr>
        <p:spPr>
          <a:xfrm flipH="1" flipV="1">
            <a:off x="3327400" y="2046843"/>
            <a:ext cx="3285066" cy="1539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F7D3CB2-DA74-4E29-8320-E990C3754FDB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 flipV="1">
            <a:off x="3327400" y="3214924"/>
            <a:ext cx="3285066" cy="371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B2D646-EB3C-4E17-8375-E7FC9017AADB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3327401" y="3586819"/>
            <a:ext cx="3285065" cy="796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A5BBEED-9901-4C8C-BB8E-2604BF32368E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3327400" y="3586819"/>
            <a:ext cx="3285066" cy="1964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CBCCF2-8689-48EC-8AE3-AE1E1038706E}"/>
              </a:ext>
            </a:extLst>
          </p:cNvPr>
          <p:cNvSpPr txBox="1"/>
          <p:nvPr/>
        </p:nvSpPr>
        <p:spPr>
          <a:xfrm>
            <a:off x="5968999" y="4092114"/>
            <a:ext cx="238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バックエンド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サーバ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846B271-418E-40FC-86DC-0252650C8759}"/>
              </a:ext>
            </a:extLst>
          </p:cNvPr>
          <p:cNvSpPr txBox="1"/>
          <p:nvPr/>
        </p:nvSpPr>
        <p:spPr>
          <a:xfrm>
            <a:off x="25400" y="5366420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データ連携先サーバ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9416AAC-96D0-4FF9-81B6-246D4247D8BF}"/>
              </a:ext>
            </a:extLst>
          </p:cNvPr>
          <p:cNvSpPr txBox="1"/>
          <p:nvPr/>
        </p:nvSpPr>
        <p:spPr>
          <a:xfrm>
            <a:off x="1473203" y="4198339"/>
            <a:ext cx="111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965F8B2-506B-4AC3-A89E-E414AA03F09E}"/>
              </a:ext>
            </a:extLst>
          </p:cNvPr>
          <p:cNvSpPr txBox="1"/>
          <p:nvPr/>
        </p:nvSpPr>
        <p:spPr>
          <a:xfrm>
            <a:off x="1007533" y="3030258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タブレット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2CAF697-C60A-4FF9-AAE1-BB49CD82528E}"/>
              </a:ext>
            </a:extLst>
          </p:cNvPr>
          <p:cNvSpPr txBox="1"/>
          <p:nvPr/>
        </p:nvSpPr>
        <p:spPr>
          <a:xfrm>
            <a:off x="1185336" y="1908502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スマホ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E7D6F1-4A93-4433-993D-215983D6B94A}"/>
              </a:ext>
            </a:extLst>
          </p:cNvPr>
          <p:cNvGrpSpPr/>
          <p:nvPr/>
        </p:nvGrpSpPr>
        <p:grpSpPr>
          <a:xfrm>
            <a:off x="5240866" y="3063505"/>
            <a:ext cx="1049866" cy="1028609"/>
            <a:chOff x="5096936" y="1632295"/>
            <a:chExt cx="1049866" cy="1028609"/>
          </a:xfrm>
        </p:grpSpPr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1229943D-482B-49F5-9020-7E15FFE43ABA}"/>
                </a:ext>
              </a:extLst>
            </p:cNvPr>
            <p:cNvSpPr/>
            <p:nvPr/>
          </p:nvSpPr>
          <p:spPr>
            <a:xfrm rot="10800000">
              <a:off x="5164683" y="1632295"/>
              <a:ext cx="914373" cy="1028609"/>
            </a:xfrm>
            <a:prstGeom prst="foldedCorner">
              <a:avLst>
                <a:gd name="adj" fmla="val 46016"/>
              </a:avLst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1E75463-4A09-4614-AFD8-A955440203CA}"/>
                </a:ext>
              </a:extLst>
            </p:cNvPr>
            <p:cNvSpPr txBox="1"/>
            <p:nvPr/>
          </p:nvSpPr>
          <p:spPr>
            <a:xfrm>
              <a:off x="5096936" y="2104344"/>
              <a:ext cx="1049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データ</a:t>
              </a:r>
              <a:endPara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67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なぜフレームワークが必要なのか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019057-155D-4BD9-924E-4B937F55165A}"/>
              </a:ext>
            </a:extLst>
          </p:cNvPr>
          <p:cNvSpPr txBox="1"/>
          <p:nvPr/>
        </p:nvSpPr>
        <p:spPr>
          <a:xfrm>
            <a:off x="490447" y="1018844"/>
            <a:ext cx="154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現状</a:t>
            </a:r>
            <a:endParaRPr kumimoji="1" lang="en-US" altLang="ja-JP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3CF29C-E2CE-4C2B-B23C-3B495A4F80C2}"/>
              </a:ext>
            </a:extLst>
          </p:cNvPr>
          <p:cNvSpPr txBox="1"/>
          <p:nvPr/>
        </p:nvSpPr>
        <p:spPr>
          <a:xfrm>
            <a:off x="490447" y="1542064"/>
            <a:ext cx="822810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・既存システムの保守性の悪さ</a:t>
            </a:r>
            <a:endParaRPr kumimoji="1" lang="en-US" altLang="ja-JP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例）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モデルの破綻（ビジネスロジックの散らばり・もつれ）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ファイル（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クラス（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Front Controller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ビジネスロジッククラス（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データアクセスクラス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[DAO]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テータ転送クラス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[DTO]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　の各階層の役割があいまいになってしまっている。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⇒ソースコードが難解になり、解析に時間がかかる。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⇒モジュールの疎結合化ができていないので、改修ポイントが増える。⇒システムの品質の低下・改修スピードの低下を招く。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⇒すべてがコストとして跳ね返ってくる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kumimoji="1" lang="ja-JP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（初期設計時の設計思想があいまいであるところか来ている？）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84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クライアントの多様化に対応・バックエンドとフロントエンドの分離</a:t>
            </a:r>
          </a:p>
        </p:txBody>
      </p:sp>
      <p:pic>
        <p:nvPicPr>
          <p:cNvPr id="3" name="グラフィックス 2" descr="スマート フォン">
            <a:extLst>
              <a:ext uri="{FF2B5EF4-FFF2-40B4-BE49-F238E27FC236}">
                <a16:creationId xmlns:a16="http://schemas.microsoft.com/office/drawing/2014/main" id="{A2C1A581-2A9D-4346-B94F-F2230C17A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000" y="1589643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タブレット">
            <a:extLst>
              <a:ext uri="{FF2B5EF4-FFF2-40B4-BE49-F238E27FC236}">
                <a16:creationId xmlns:a16="http://schemas.microsoft.com/office/drawing/2014/main" id="{F66A3E7F-2C73-4307-BDA4-39C089EBD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3000" y="2757724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モニター">
            <a:extLst>
              <a:ext uri="{FF2B5EF4-FFF2-40B4-BE49-F238E27FC236}">
                <a16:creationId xmlns:a16="http://schemas.microsoft.com/office/drawing/2014/main" id="{374B9A08-EB37-4120-9EA5-BE037E67E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3001" y="3925805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データベース">
            <a:extLst>
              <a:ext uri="{FF2B5EF4-FFF2-40B4-BE49-F238E27FC236}">
                <a16:creationId xmlns:a16="http://schemas.microsoft.com/office/drawing/2014/main" id="{CA56B194-0708-4E7A-988A-FB6E13A87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3000" y="5093886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データベース">
            <a:extLst>
              <a:ext uri="{FF2B5EF4-FFF2-40B4-BE49-F238E27FC236}">
                <a16:creationId xmlns:a16="http://schemas.microsoft.com/office/drawing/2014/main" id="{18C4CB84-9100-4594-8F27-2819A5CEA2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12466" y="3129619"/>
            <a:ext cx="914400" cy="9144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1FFB32-D549-460E-9C37-EDE1D1C1D2EC}"/>
              </a:ext>
            </a:extLst>
          </p:cNvPr>
          <p:cNvSpPr txBox="1"/>
          <p:nvPr/>
        </p:nvSpPr>
        <p:spPr>
          <a:xfrm>
            <a:off x="1998133" y="6141535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フロントエンド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DBBDF9-EE91-4656-B81F-3DB0EE3022B1}"/>
              </a:ext>
            </a:extLst>
          </p:cNvPr>
          <p:cNvSpPr txBox="1"/>
          <p:nvPr/>
        </p:nvSpPr>
        <p:spPr>
          <a:xfrm>
            <a:off x="5613401" y="6141535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バックエンド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D60CC5-CF56-4DEB-82A2-A1B91FD0D51F}"/>
              </a:ext>
            </a:extLst>
          </p:cNvPr>
          <p:cNvCxnSpPr>
            <a:cxnSpLocks/>
            <a:stCxn id="13" idx="1"/>
            <a:endCxn id="3" idx="3"/>
          </p:cNvCxnSpPr>
          <p:nvPr/>
        </p:nvCxnSpPr>
        <p:spPr>
          <a:xfrm flipH="1" flipV="1">
            <a:off x="3327400" y="2046843"/>
            <a:ext cx="3285066" cy="1539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F7D3CB2-DA74-4E29-8320-E990C3754FDB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 flipV="1">
            <a:off x="3327400" y="3214924"/>
            <a:ext cx="3285066" cy="371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B2D646-EB3C-4E17-8375-E7FC9017AADB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3327401" y="3586819"/>
            <a:ext cx="3285065" cy="796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A5BBEED-9901-4C8C-BB8E-2604BF32368E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3327400" y="3586819"/>
            <a:ext cx="3285066" cy="1964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CBCCF2-8689-48EC-8AE3-AE1E1038706E}"/>
              </a:ext>
            </a:extLst>
          </p:cNvPr>
          <p:cNvSpPr txBox="1"/>
          <p:nvPr/>
        </p:nvSpPr>
        <p:spPr>
          <a:xfrm>
            <a:off x="5968999" y="4092114"/>
            <a:ext cx="238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バックエンド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サーバ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9416AAC-96D0-4FF9-81B6-246D4247D8BF}"/>
              </a:ext>
            </a:extLst>
          </p:cNvPr>
          <p:cNvSpPr txBox="1"/>
          <p:nvPr/>
        </p:nvSpPr>
        <p:spPr>
          <a:xfrm>
            <a:off x="1473203" y="4198339"/>
            <a:ext cx="111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965F8B2-506B-4AC3-A89E-E414AA03F09E}"/>
              </a:ext>
            </a:extLst>
          </p:cNvPr>
          <p:cNvSpPr txBox="1"/>
          <p:nvPr/>
        </p:nvSpPr>
        <p:spPr>
          <a:xfrm>
            <a:off x="1007533" y="3030258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タブレット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2CAF697-C60A-4FF9-AAE1-BB49CD82528E}"/>
              </a:ext>
            </a:extLst>
          </p:cNvPr>
          <p:cNvSpPr txBox="1"/>
          <p:nvPr/>
        </p:nvSpPr>
        <p:spPr>
          <a:xfrm>
            <a:off x="1185336" y="1908502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スマホ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E7D6F1-4A93-4433-993D-215983D6B94A}"/>
              </a:ext>
            </a:extLst>
          </p:cNvPr>
          <p:cNvGrpSpPr/>
          <p:nvPr/>
        </p:nvGrpSpPr>
        <p:grpSpPr>
          <a:xfrm>
            <a:off x="5240866" y="3063505"/>
            <a:ext cx="1049866" cy="1028609"/>
            <a:chOff x="5096936" y="1632295"/>
            <a:chExt cx="1049866" cy="1028609"/>
          </a:xfrm>
        </p:grpSpPr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1229943D-482B-49F5-9020-7E15FFE43ABA}"/>
                </a:ext>
              </a:extLst>
            </p:cNvPr>
            <p:cNvSpPr/>
            <p:nvPr/>
          </p:nvSpPr>
          <p:spPr>
            <a:xfrm rot="10800000">
              <a:off x="5164683" y="1632295"/>
              <a:ext cx="914373" cy="1028609"/>
            </a:xfrm>
            <a:prstGeom prst="foldedCorner">
              <a:avLst>
                <a:gd name="adj" fmla="val 46016"/>
              </a:avLst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1E75463-4A09-4614-AFD8-A955440203CA}"/>
                </a:ext>
              </a:extLst>
            </p:cNvPr>
            <p:cNvSpPr txBox="1"/>
            <p:nvPr/>
          </p:nvSpPr>
          <p:spPr>
            <a:xfrm>
              <a:off x="5096936" y="2104344"/>
              <a:ext cx="1049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データ</a:t>
              </a:r>
              <a:endPara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209692AD-70B9-4044-A750-EDF285C3F191}"/>
              </a:ext>
            </a:extLst>
          </p:cNvPr>
          <p:cNvSpPr/>
          <p:nvPr/>
        </p:nvSpPr>
        <p:spPr>
          <a:xfrm>
            <a:off x="5816602" y="1289066"/>
            <a:ext cx="2978238" cy="1135677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015765A-8C2A-40C6-9858-9BF573837DDF}"/>
              </a:ext>
            </a:extLst>
          </p:cNvPr>
          <p:cNvSpPr/>
          <p:nvPr/>
        </p:nvSpPr>
        <p:spPr>
          <a:xfrm>
            <a:off x="6055212" y="1452842"/>
            <a:ext cx="2739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ではなく</a:t>
            </a:r>
            <a:endParaRPr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データでほしい！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45E1D90-03B3-4CDE-B544-9C1449753DBA}"/>
              </a:ext>
            </a:extLst>
          </p:cNvPr>
          <p:cNvCxnSpPr/>
          <p:nvPr/>
        </p:nvCxnSpPr>
        <p:spPr>
          <a:xfrm>
            <a:off x="4673600" y="1600340"/>
            <a:ext cx="0" cy="48873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53A4908-64D2-4C99-B683-C352A1A52552}"/>
              </a:ext>
            </a:extLst>
          </p:cNvPr>
          <p:cNvSpPr txBox="1"/>
          <p:nvPr/>
        </p:nvSpPr>
        <p:spPr>
          <a:xfrm>
            <a:off x="25400" y="5366420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データ連携先サーバ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68605F4-286B-4813-9041-8AB876A2A74A}"/>
              </a:ext>
            </a:extLst>
          </p:cNvPr>
          <p:cNvSpPr txBox="1"/>
          <p:nvPr/>
        </p:nvSpPr>
        <p:spPr>
          <a:xfrm>
            <a:off x="454358" y="1037452"/>
            <a:ext cx="478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現代：クライアント側の多様化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99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クライアントの多様化に対応・バックエンドとフロントエンドの分離</a:t>
            </a:r>
          </a:p>
        </p:txBody>
      </p:sp>
      <p:pic>
        <p:nvPicPr>
          <p:cNvPr id="3" name="グラフィックス 2" descr="スマート フォン">
            <a:extLst>
              <a:ext uri="{FF2B5EF4-FFF2-40B4-BE49-F238E27FC236}">
                <a16:creationId xmlns:a16="http://schemas.microsoft.com/office/drawing/2014/main" id="{A2C1A581-2A9D-4346-B94F-F2230C17A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000" y="1589643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タブレット">
            <a:extLst>
              <a:ext uri="{FF2B5EF4-FFF2-40B4-BE49-F238E27FC236}">
                <a16:creationId xmlns:a16="http://schemas.microsoft.com/office/drawing/2014/main" id="{F66A3E7F-2C73-4307-BDA4-39C089EBD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3000" y="2757724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モニター">
            <a:extLst>
              <a:ext uri="{FF2B5EF4-FFF2-40B4-BE49-F238E27FC236}">
                <a16:creationId xmlns:a16="http://schemas.microsoft.com/office/drawing/2014/main" id="{374B9A08-EB37-4120-9EA5-BE037E67E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3001" y="3925805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データベース">
            <a:extLst>
              <a:ext uri="{FF2B5EF4-FFF2-40B4-BE49-F238E27FC236}">
                <a16:creationId xmlns:a16="http://schemas.microsoft.com/office/drawing/2014/main" id="{CA56B194-0708-4E7A-988A-FB6E13A87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3000" y="5093886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データベース">
            <a:extLst>
              <a:ext uri="{FF2B5EF4-FFF2-40B4-BE49-F238E27FC236}">
                <a16:creationId xmlns:a16="http://schemas.microsoft.com/office/drawing/2014/main" id="{18C4CB84-9100-4594-8F27-2819A5CEA2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12466" y="3129619"/>
            <a:ext cx="914400" cy="9144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1FFB32-D549-460E-9C37-EDE1D1C1D2EC}"/>
              </a:ext>
            </a:extLst>
          </p:cNvPr>
          <p:cNvSpPr txBox="1"/>
          <p:nvPr/>
        </p:nvSpPr>
        <p:spPr>
          <a:xfrm>
            <a:off x="1998133" y="6141535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フロントエンド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DBBDF9-EE91-4656-B81F-3DB0EE3022B1}"/>
              </a:ext>
            </a:extLst>
          </p:cNvPr>
          <p:cNvSpPr txBox="1"/>
          <p:nvPr/>
        </p:nvSpPr>
        <p:spPr>
          <a:xfrm>
            <a:off x="5613401" y="6141535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バックエンド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D60CC5-CF56-4DEB-82A2-A1B91FD0D51F}"/>
              </a:ext>
            </a:extLst>
          </p:cNvPr>
          <p:cNvCxnSpPr>
            <a:cxnSpLocks/>
            <a:stCxn id="13" idx="1"/>
            <a:endCxn id="3" idx="3"/>
          </p:cNvCxnSpPr>
          <p:nvPr/>
        </p:nvCxnSpPr>
        <p:spPr>
          <a:xfrm flipH="1" flipV="1">
            <a:off x="3327400" y="2046843"/>
            <a:ext cx="3285066" cy="1539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F7D3CB2-DA74-4E29-8320-E990C3754FDB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 flipV="1">
            <a:off x="3327400" y="3214924"/>
            <a:ext cx="3285066" cy="371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B2D646-EB3C-4E17-8375-E7FC9017AADB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3327401" y="3586819"/>
            <a:ext cx="3285065" cy="796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A5BBEED-9901-4C8C-BB8E-2604BF32368E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3327400" y="3586819"/>
            <a:ext cx="3285066" cy="1964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CBCCF2-8689-48EC-8AE3-AE1E1038706E}"/>
              </a:ext>
            </a:extLst>
          </p:cNvPr>
          <p:cNvSpPr txBox="1"/>
          <p:nvPr/>
        </p:nvSpPr>
        <p:spPr>
          <a:xfrm>
            <a:off x="5968999" y="4092114"/>
            <a:ext cx="238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</a:p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サーバ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9416AAC-96D0-4FF9-81B6-246D4247D8BF}"/>
              </a:ext>
            </a:extLst>
          </p:cNvPr>
          <p:cNvSpPr txBox="1"/>
          <p:nvPr/>
        </p:nvSpPr>
        <p:spPr>
          <a:xfrm>
            <a:off x="1473203" y="4198339"/>
            <a:ext cx="111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965F8B2-506B-4AC3-A89E-E414AA03F09E}"/>
              </a:ext>
            </a:extLst>
          </p:cNvPr>
          <p:cNvSpPr txBox="1"/>
          <p:nvPr/>
        </p:nvSpPr>
        <p:spPr>
          <a:xfrm>
            <a:off x="1007533" y="3030258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タブレット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2CAF697-C60A-4FF9-AAE1-BB49CD82528E}"/>
              </a:ext>
            </a:extLst>
          </p:cNvPr>
          <p:cNvSpPr txBox="1"/>
          <p:nvPr/>
        </p:nvSpPr>
        <p:spPr>
          <a:xfrm>
            <a:off x="1185336" y="1908502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スマホ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E7D6F1-4A93-4433-993D-215983D6B94A}"/>
              </a:ext>
            </a:extLst>
          </p:cNvPr>
          <p:cNvGrpSpPr/>
          <p:nvPr/>
        </p:nvGrpSpPr>
        <p:grpSpPr>
          <a:xfrm>
            <a:off x="5240866" y="3063505"/>
            <a:ext cx="1049866" cy="1028609"/>
            <a:chOff x="5096936" y="1632295"/>
            <a:chExt cx="1049866" cy="1028609"/>
          </a:xfrm>
        </p:grpSpPr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1229943D-482B-49F5-9020-7E15FFE43ABA}"/>
                </a:ext>
              </a:extLst>
            </p:cNvPr>
            <p:cNvSpPr/>
            <p:nvPr/>
          </p:nvSpPr>
          <p:spPr>
            <a:xfrm rot="10800000">
              <a:off x="5164683" y="1632295"/>
              <a:ext cx="914373" cy="1028609"/>
            </a:xfrm>
            <a:prstGeom prst="foldedCorner">
              <a:avLst>
                <a:gd name="adj" fmla="val 46016"/>
              </a:avLst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1E75463-4A09-4614-AFD8-A955440203CA}"/>
                </a:ext>
              </a:extLst>
            </p:cNvPr>
            <p:cNvSpPr txBox="1"/>
            <p:nvPr/>
          </p:nvSpPr>
          <p:spPr>
            <a:xfrm>
              <a:off x="5096936" y="2104344"/>
              <a:ext cx="1049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</a:p>
          </p:txBody>
        </p:sp>
      </p:grp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209692AD-70B9-4044-A750-EDF285C3F191}"/>
              </a:ext>
            </a:extLst>
          </p:cNvPr>
          <p:cNvSpPr/>
          <p:nvPr/>
        </p:nvSpPr>
        <p:spPr>
          <a:xfrm>
            <a:off x="7145863" y="2861747"/>
            <a:ext cx="1261533" cy="579044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015765A-8C2A-40C6-9858-9BF573837DDF}"/>
              </a:ext>
            </a:extLst>
          </p:cNvPr>
          <p:cNvSpPr/>
          <p:nvPr/>
        </p:nvSpPr>
        <p:spPr>
          <a:xfrm>
            <a:off x="7162798" y="2967335"/>
            <a:ext cx="1439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E2881BD-786E-4363-AB7D-46F69EA9C608}"/>
              </a:ext>
            </a:extLst>
          </p:cNvPr>
          <p:cNvCxnSpPr/>
          <p:nvPr/>
        </p:nvCxnSpPr>
        <p:spPr>
          <a:xfrm>
            <a:off x="4673600" y="1600340"/>
            <a:ext cx="0" cy="48873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97291E5-1701-414B-AC43-3234666EA98A}"/>
              </a:ext>
            </a:extLst>
          </p:cNvPr>
          <p:cNvSpPr txBox="1"/>
          <p:nvPr/>
        </p:nvSpPr>
        <p:spPr>
          <a:xfrm>
            <a:off x="25400" y="5366420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データ連携先サーバ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6408EA4-8F0D-496A-A43D-CB5B91AA4D14}"/>
              </a:ext>
            </a:extLst>
          </p:cNvPr>
          <p:cNvSpPr txBox="1"/>
          <p:nvPr/>
        </p:nvSpPr>
        <p:spPr>
          <a:xfrm>
            <a:off x="454358" y="1037452"/>
            <a:ext cx="478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現代：クライアント側の多様化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870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クライアントの多様化に対応・バックエンドとフロントエンドの分離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454359" y="1037452"/>
            <a:ext cx="342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の特徴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41C5B02-D754-4DA7-AA4B-4D486DDE6955}"/>
              </a:ext>
            </a:extLst>
          </p:cNvPr>
          <p:cNvSpPr/>
          <p:nvPr/>
        </p:nvSpPr>
        <p:spPr>
          <a:xfrm>
            <a:off x="753534" y="4148618"/>
            <a:ext cx="8317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 dirty="0">
                <a:latin typeface="-apple-system"/>
              </a:rPr>
              <a:t>クライアント・サーバ間は</a:t>
            </a:r>
            <a:r>
              <a:rPr lang="ja-JP" altLang="en-US" b="1" u="sng" dirty="0">
                <a:latin typeface="-apple-system"/>
              </a:rPr>
              <a:t>リソース</a:t>
            </a:r>
            <a:r>
              <a:rPr lang="ja-JP" altLang="en-US" dirty="0">
                <a:latin typeface="-apple-system"/>
              </a:rPr>
              <a:t>と</a:t>
            </a:r>
            <a:r>
              <a:rPr lang="ja-JP" altLang="en-US" b="1" u="sng" dirty="0">
                <a:latin typeface="-apple-system"/>
              </a:rPr>
              <a:t>リソース操作に必要な情報</a:t>
            </a:r>
            <a:r>
              <a:rPr lang="ja-JP" altLang="en-US" dirty="0">
                <a:latin typeface="-apple-system"/>
              </a:rPr>
              <a:t>だけ</a:t>
            </a:r>
            <a:endParaRPr lang="en-US" altLang="ja-JP" dirty="0">
              <a:latin typeface="-apple-system"/>
            </a:endParaRPr>
          </a:p>
          <a:p>
            <a:r>
              <a:rPr lang="ja-JP" altLang="en-US" dirty="0">
                <a:latin typeface="-apple-system"/>
              </a:rPr>
              <a:t> をやり取りする</a:t>
            </a:r>
            <a:endParaRPr lang="en-US" altLang="ja-JP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ja-JP" altLang="en-US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>
                <a:latin typeface="-apple-system"/>
              </a:rPr>
              <a:t>クライアントとサーバの両者を</a:t>
            </a:r>
            <a:r>
              <a:rPr lang="ja-JP" altLang="en-US" b="1" u="sng" dirty="0">
                <a:latin typeface="-apple-system"/>
              </a:rPr>
              <a:t>疎結合化</a:t>
            </a:r>
            <a:r>
              <a:rPr lang="ja-JP" altLang="en-US" dirty="0">
                <a:latin typeface="-apple-system"/>
              </a:rPr>
              <a:t>できる（テストが容易になる）</a:t>
            </a:r>
            <a:endParaRPr lang="ja-JP" altLang="en-US" b="0" i="0" u="none" strike="noStrike" dirty="0">
              <a:effectLst/>
              <a:latin typeface="-apple-system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AD1A46A-DC88-4A1D-ABCA-61EAB809BDB3}"/>
              </a:ext>
            </a:extLst>
          </p:cNvPr>
          <p:cNvSpPr txBox="1"/>
          <p:nvPr/>
        </p:nvSpPr>
        <p:spPr>
          <a:xfrm>
            <a:off x="454359" y="3688765"/>
            <a:ext cx="342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のメリット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5AB0B3-B2D8-4E4E-83B1-229245C7D273}"/>
              </a:ext>
            </a:extLst>
          </p:cNvPr>
          <p:cNvSpPr/>
          <p:nvPr/>
        </p:nvSpPr>
        <p:spPr>
          <a:xfrm>
            <a:off x="753534" y="1513762"/>
            <a:ext cx="81533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-apple-system"/>
              </a:rPr>
              <a:t>ユニークな識別子（</a:t>
            </a:r>
            <a:r>
              <a:rPr lang="en-US" altLang="ja-JP" dirty="0">
                <a:latin typeface="-apple-system"/>
              </a:rPr>
              <a:t>URL</a:t>
            </a:r>
            <a:r>
              <a:rPr lang="ja-JP" altLang="en-US" dirty="0">
                <a:latin typeface="-apple-system"/>
              </a:rPr>
              <a:t>）でリソースを特定できること（</a:t>
            </a:r>
            <a:r>
              <a:rPr lang="en-US" altLang="ja-JP" dirty="0">
                <a:latin typeface="-apple-system"/>
              </a:rPr>
              <a:t>URL</a:t>
            </a:r>
            <a:r>
              <a:rPr lang="ja-JP" altLang="en-US" dirty="0">
                <a:latin typeface="-apple-system"/>
              </a:rPr>
              <a:t>とリソース間が紐付いている）</a:t>
            </a:r>
            <a:endParaRPr lang="en-US" altLang="ja-JP" dirty="0"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dirty="0"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-apple-system"/>
              </a:rPr>
              <a:t>リクエストを受け取った際に、特定の形式（</a:t>
            </a:r>
            <a:r>
              <a:rPr lang="en-US" altLang="ja-JP" dirty="0">
                <a:latin typeface="-apple-system"/>
              </a:rPr>
              <a:t>JSON</a:t>
            </a:r>
            <a:r>
              <a:rPr lang="ja-JP" altLang="en-US" dirty="0">
                <a:latin typeface="-apple-system"/>
              </a:rPr>
              <a:t>や</a:t>
            </a:r>
            <a:r>
              <a:rPr lang="en-US" altLang="ja-JP" dirty="0">
                <a:latin typeface="-apple-system"/>
              </a:rPr>
              <a:t>XML</a:t>
            </a:r>
            <a:r>
              <a:rPr lang="ja-JP" altLang="en-US" dirty="0">
                <a:latin typeface="-apple-system"/>
              </a:rPr>
              <a:t>）でレスポンスを返すこと</a:t>
            </a:r>
            <a:endParaRPr lang="en-US" altLang="ja-JP" dirty="0"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dirty="0"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-apple-system"/>
              </a:rPr>
              <a:t>インターフェース（</a:t>
            </a:r>
            <a:r>
              <a:rPr lang="en-US" altLang="ja-JP" dirty="0">
                <a:latin typeface="-apple-system"/>
              </a:rPr>
              <a:t>HTTP</a:t>
            </a:r>
            <a:r>
              <a:rPr lang="ja-JP" altLang="en-US" dirty="0">
                <a:latin typeface="-apple-system"/>
              </a:rPr>
              <a:t>の利用）が統一されていること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7C8D04D-3ED4-493A-9E6D-F7AC21739052}"/>
              </a:ext>
            </a:extLst>
          </p:cNvPr>
          <p:cNvSpPr/>
          <p:nvPr/>
        </p:nvSpPr>
        <p:spPr>
          <a:xfrm>
            <a:off x="892809" y="5472531"/>
            <a:ext cx="7082340" cy="11541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EF74724-4F48-4A87-8F8E-3F8B58A62015}"/>
              </a:ext>
            </a:extLst>
          </p:cNvPr>
          <p:cNvSpPr/>
          <p:nvPr/>
        </p:nvSpPr>
        <p:spPr>
          <a:xfrm>
            <a:off x="1327278" y="5587926"/>
            <a:ext cx="64299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lang="ja-JP" altLang="en-US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サーバ：</a:t>
            </a:r>
            <a:endParaRPr lang="en-US" altLang="ja-JP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特定の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でリクエストを送ると、データを返してくれる。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MVC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が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をサポート。</a:t>
            </a:r>
          </a:p>
        </p:txBody>
      </p:sp>
    </p:spTree>
    <p:extLst>
      <p:ext uri="{BB962C8B-B14F-4D97-AF65-F5344CB8AC3E}">
        <p14:creationId xmlns:p14="http://schemas.microsoft.com/office/powerpoint/2010/main" val="78127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Spring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研修のメモをまとめました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Pages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上で公開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85F3E0C-39DF-4793-83E7-2FED28FD4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9" r="2584" b="3086"/>
          <a:stretch/>
        </p:blipFill>
        <p:spPr>
          <a:xfrm>
            <a:off x="481044" y="1016000"/>
            <a:ext cx="8019489" cy="564948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78A954D-2B45-4221-B1E0-56760F6FE379}"/>
              </a:ext>
            </a:extLst>
          </p:cNvPr>
          <p:cNvSpPr/>
          <p:nvPr/>
        </p:nvSpPr>
        <p:spPr>
          <a:xfrm>
            <a:off x="4323770" y="6480820"/>
            <a:ext cx="4820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https://imamachi-n.github.io/core-spring-memo/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865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4DA3CE1-2FE6-41F9-BA87-765F7F141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2"/>
          <a:stretch/>
        </p:blipFill>
        <p:spPr>
          <a:xfrm>
            <a:off x="491677" y="828878"/>
            <a:ext cx="8021752" cy="5689562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Spring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研修のメモをまとめました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Pages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上で公開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F82C890-1469-48CC-B95C-2B39CC44631E}"/>
              </a:ext>
            </a:extLst>
          </p:cNvPr>
          <p:cNvSpPr/>
          <p:nvPr/>
        </p:nvSpPr>
        <p:spPr>
          <a:xfrm>
            <a:off x="4323770" y="6480820"/>
            <a:ext cx="4820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https://imamachi-n.github.io/core-spring-memo/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007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Spring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研修のメモをまとめました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Pages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上で公開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5F0A434-8619-4F64-A121-F25FB0C09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2"/>
          <a:stretch/>
        </p:blipFill>
        <p:spPr>
          <a:xfrm>
            <a:off x="543234" y="828878"/>
            <a:ext cx="8057532" cy="571494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18DA05B-DE20-4AD3-8A46-793A205CE059}"/>
              </a:ext>
            </a:extLst>
          </p:cNvPr>
          <p:cNvSpPr/>
          <p:nvPr/>
        </p:nvSpPr>
        <p:spPr>
          <a:xfrm>
            <a:off x="4323770" y="6480820"/>
            <a:ext cx="4820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https://imamachi-n.github.io/core-spring-memo/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8249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Spring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研修のメモをまとめました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Pages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上で公開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F82C890-1469-48CC-B95C-2B39CC44631E}"/>
              </a:ext>
            </a:extLst>
          </p:cNvPr>
          <p:cNvSpPr/>
          <p:nvPr/>
        </p:nvSpPr>
        <p:spPr>
          <a:xfrm>
            <a:off x="4323770" y="6480820"/>
            <a:ext cx="4820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2"/>
              </a:rPr>
              <a:t>https://imamachi-n.github.io/core-spring-memo/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0D41993-1D0B-4A42-A4D2-3B77B8646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7594"/>
            <a:ext cx="9144000" cy="36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71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研修を通じて得たもの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474436" y="1119533"/>
            <a:ext cx="86180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(1) Spring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の使い方を学ぶだけにとどまらず、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　 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内部で何が行われているのか、より深い仕組みについて学べた。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⇒複雑な処理が隠蔽させているので、あまり理解できていなくても使えてしまう。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しかし、想定外のエラーに直面したとき、内部の詳しい仕組みを理解している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ことは問題解決に重要。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エンジニアとしての姿勢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⇒公式ドキュメントを読み込む（ブログ記事を鵜呑みにしない）。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⇒フレームワークのソースコードを読解・理解する。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周りの受講者（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～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代）、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　 アーキテクト・プロジェクトマネージャ含む。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⇒受講者の質問の質が高く、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＆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自体が勉強になった。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⇒例えば、スレッドセーフな設計・パフォーマンスの劣化につながるかなど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システム設計に対する考え方。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2EC3384-0795-4B4F-9E71-24EAE979B93B}"/>
              </a:ext>
            </a:extLst>
          </p:cNvPr>
          <p:cNvSpPr/>
          <p:nvPr/>
        </p:nvSpPr>
        <p:spPr>
          <a:xfrm>
            <a:off x="926675" y="5760232"/>
            <a:ext cx="7082340" cy="561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8233BA2-247F-4BB3-913D-71332190A6B9}"/>
              </a:ext>
            </a:extLst>
          </p:cNvPr>
          <p:cNvSpPr/>
          <p:nvPr/>
        </p:nvSpPr>
        <p:spPr>
          <a:xfrm>
            <a:off x="1104561" y="5856501"/>
            <a:ext cx="6904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書籍や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e-Learning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では得られない、貴重な体験・学びがあった！</a:t>
            </a:r>
          </a:p>
        </p:txBody>
      </p:sp>
    </p:spTree>
    <p:extLst>
      <p:ext uri="{BB962C8B-B14F-4D97-AF65-F5344CB8AC3E}">
        <p14:creationId xmlns:p14="http://schemas.microsoft.com/office/powerpoint/2010/main" val="272572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71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研修を通じて得たもの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474436" y="1119533"/>
            <a:ext cx="86180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(4) Spring Framework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自体が学びの多いフレームワーク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 Data JPA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を使うと、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テーブルのリレーションが重要になってくるので、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の設計が気になりだす。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インスタンス（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）の生成と破棄（ライフサイクル）について意識するようになった。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を使うと、セキュリティについて学びがある（平文のパスワードを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kumimoji="1" lang="ja-JP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に保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存するのではなく、ハッシュ化した値を格納するなど）。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24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84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なぜフレームワークが必要なのか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123972-50C6-41A6-BC9E-54539A2FFD7C}"/>
              </a:ext>
            </a:extLst>
          </p:cNvPr>
          <p:cNvSpPr txBox="1"/>
          <p:nvPr/>
        </p:nvSpPr>
        <p:spPr>
          <a:xfrm>
            <a:off x="490447" y="1542064"/>
            <a:ext cx="822810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・既存システムの保守性の悪さ</a:t>
            </a:r>
            <a:endParaRPr kumimoji="1" lang="en-US" altLang="ja-JP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例）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モデルの破綻（ビジネスロジックの散らばり・もつれ）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ファイル（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クラス（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Front Controller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ビジネスロジッククラス（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データアクセスクラス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[DAO]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テータ転送クラス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[DTO]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　の各階層の役割があいまいになってしまっている。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⇒ソースコードが難解になり、解析に時間がかかる。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⇒モジュールの疎結合化ができていないので、改修ポイントが増える。⇒システムの品質の低下・改修スピードの低下を招く。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⇒すべてがコストとして跳ね返ってくる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kumimoji="1" lang="ja-JP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（初期設計時の設計思想があいまいであるところか来ている？）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019057-155D-4BD9-924E-4B937F55165A}"/>
              </a:ext>
            </a:extLst>
          </p:cNvPr>
          <p:cNvSpPr txBox="1"/>
          <p:nvPr/>
        </p:nvSpPr>
        <p:spPr>
          <a:xfrm>
            <a:off x="490447" y="1018844"/>
            <a:ext cx="154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現状</a:t>
            </a:r>
            <a:endParaRPr kumimoji="1" lang="en-US" altLang="ja-JP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299AE0F-8335-42DA-A854-147BF657D14E}"/>
              </a:ext>
            </a:extLst>
          </p:cNvPr>
          <p:cNvSpPr/>
          <p:nvPr/>
        </p:nvSpPr>
        <p:spPr>
          <a:xfrm>
            <a:off x="356921" y="5967138"/>
            <a:ext cx="8430157" cy="6420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E8F864D-D735-45C4-896D-C12DC5808916}"/>
              </a:ext>
            </a:extLst>
          </p:cNvPr>
          <p:cNvSpPr/>
          <p:nvPr/>
        </p:nvSpPr>
        <p:spPr>
          <a:xfrm>
            <a:off x="490447" y="6076543"/>
            <a:ext cx="8186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特定の設計思想（フレームワーク）を導入することで解決</a:t>
            </a:r>
          </a:p>
        </p:txBody>
      </p:sp>
    </p:spTree>
    <p:extLst>
      <p:ext uri="{BB962C8B-B14F-4D97-AF65-F5344CB8AC3E}">
        <p14:creationId xmlns:p14="http://schemas.microsoft.com/office/powerpoint/2010/main" val="2993459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E66540-4F1F-438E-A1AF-47A4BA4110DF}"/>
              </a:ext>
            </a:extLst>
          </p:cNvPr>
          <p:cNvSpPr txBox="1"/>
          <p:nvPr/>
        </p:nvSpPr>
        <p:spPr>
          <a:xfrm>
            <a:off x="373487" y="885733"/>
            <a:ext cx="8828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世の中の動き、自分の立ち位置、行動の助けになるもの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既存のシステムのどこが悪いのか、どこを気をつけないといけないのか？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そのために、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がどのように活用できるか。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他の言語のフレームワークを探す上での指針を示す。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446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なのか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519673" y="1224814"/>
            <a:ext cx="810465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自分なりの答え</a:t>
            </a:r>
            <a:endParaRPr kumimoji="1"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（１）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言語（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Golang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長所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発のプログラミング言語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・文法に厳しく、複雑なコードを書かせない仕様（継承が使えないなど）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・言語としてのパフォーマンスが高い（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言語に匹敵する速度）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・並列処理が比較的簡単に書ける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アプリケーション開発に必要なライブラリを標準搭載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 言語レベルでのサポートが強力！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⇒ユーザのアクセスが多い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サイトを始めとする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BtoC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ビジネス向け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短所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系フレームワークとして決定版となるものがない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や書籍などで得られる情報が少ない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・企業での採用事例に乏しい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サーバ作成用で、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など）のサポートに乏しい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36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なのか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123972-50C6-41A6-BC9E-54539A2FFD7C}"/>
              </a:ext>
            </a:extLst>
          </p:cNvPr>
          <p:cNvSpPr txBox="1"/>
          <p:nvPr/>
        </p:nvSpPr>
        <p:spPr>
          <a:xfrm>
            <a:off x="630423" y="944823"/>
            <a:ext cx="7252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疑問</a:t>
            </a:r>
            <a:endParaRPr kumimoji="1"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新規に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アプリケーションを開発するとして、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バックエンドを開発する上で最良の言語は何か？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630422" y="2221764"/>
            <a:ext cx="810465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自分なりの答え</a:t>
            </a:r>
            <a:endParaRPr kumimoji="1"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（１）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言語（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Golang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長所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発のプログラミング言語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・文法に厳しく、複雑なコードを書かせない仕様（継承が使えないなど）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・言語としてのパフォーマンスが高い（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言語に匹敵する速度）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・並列処理が比較的簡単に書ける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アプリケーション開発に必要なライブラリを標準搭載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 言語レベルでのサポートが強力！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⇒ユーザのアクセスが多い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サイトを始めとする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BtoC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ビジネス向け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短所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系フレームワークとして決定版となるものがない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や書籍などで得られる情報が少ない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・企業での採用事例に乏しい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サーバ作成用で、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など）のサポートに乏しい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5F8392-FE6A-47A1-A60B-62EF63E975E7}"/>
              </a:ext>
            </a:extLst>
          </p:cNvPr>
          <p:cNvSpPr/>
          <p:nvPr/>
        </p:nvSpPr>
        <p:spPr>
          <a:xfrm>
            <a:off x="1030830" y="3079323"/>
            <a:ext cx="7082340" cy="7837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A56752F-166A-4AED-8CD5-C9B661E8BFD1}"/>
              </a:ext>
            </a:extLst>
          </p:cNvPr>
          <p:cNvSpPr/>
          <p:nvPr/>
        </p:nvSpPr>
        <p:spPr>
          <a:xfrm>
            <a:off x="1306213" y="3175592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処理上、ボトルネックになる部分で局所的に採用するのはアリ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⇒ただし、汎用性があるかと聞かれると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？？</a:t>
            </a:r>
          </a:p>
        </p:txBody>
      </p:sp>
    </p:spTree>
    <p:extLst>
      <p:ext uri="{BB962C8B-B14F-4D97-AF65-F5344CB8AC3E}">
        <p14:creationId xmlns:p14="http://schemas.microsoft.com/office/powerpoint/2010/main" val="2914239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なのか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218FFC-744C-4EEC-9300-47C4AB68BB86}"/>
              </a:ext>
            </a:extLst>
          </p:cNvPr>
          <p:cNvSpPr txBox="1"/>
          <p:nvPr/>
        </p:nvSpPr>
        <p:spPr>
          <a:xfrm>
            <a:off x="519673" y="944823"/>
            <a:ext cx="84312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自分なりの答え</a:t>
            </a:r>
            <a:endParaRPr kumimoji="1"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（２）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言語（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長所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年以上の歴史を持つ成熟したフレームワーク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Struts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Seasar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といった主要なフレームワークがすべて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EOL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となり、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　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系フレームワークは事実上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に一本化されつつある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・依存性の注入（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）・アスペクト指向プログラミング（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）の仕組み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　を導入したモダンで一般的なフレームワーク（後述します）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⇒モジュール間を疎結合化する仕組み（現代では常識に）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⇒テスト容易性、保守性、再利用性の高いコードを書く上で重要なコア技術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・オープンソースだが、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Pivotal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社（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Dell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の孫会社）がバックについている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・エンタープライズ向けで、企業での採用事例が豊富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や書籍などで得られる情報も多い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短所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・学習コストがかなり高い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B3CE963-A3DB-4A94-B517-71289B5E1E37}"/>
              </a:ext>
            </a:extLst>
          </p:cNvPr>
          <p:cNvSpPr/>
          <p:nvPr/>
        </p:nvSpPr>
        <p:spPr>
          <a:xfrm>
            <a:off x="954630" y="6115469"/>
            <a:ext cx="7446420" cy="5054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BA1019-655D-4E88-84B4-B1413AA1A053}"/>
              </a:ext>
            </a:extLst>
          </p:cNvPr>
          <p:cNvSpPr/>
          <p:nvPr/>
        </p:nvSpPr>
        <p:spPr>
          <a:xfrm>
            <a:off x="1208941" y="6189089"/>
            <a:ext cx="5925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lang="ja-JP" alt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での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開発が有力という結論に。</a:t>
            </a:r>
          </a:p>
        </p:txBody>
      </p:sp>
    </p:spTree>
    <p:extLst>
      <p:ext uri="{BB962C8B-B14F-4D97-AF65-F5344CB8AC3E}">
        <p14:creationId xmlns:p14="http://schemas.microsoft.com/office/powerpoint/2010/main" val="388935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なのか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218FFC-744C-4EEC-9300-47C4AB68BB86}"/>
              </a:ext>
            </a:extLst>
          </p:cNvPr>
          <p:cNvSpPr txBox="1"/>
          <p:nvPr/>
        </p:nvSpPr>
        <p:spPr>
          <a:xfrm>
            <a:off x="519673" y="944823"/>
            <a:ext cx="84312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自分なりの答え</a:t>
            </a:r>
            <a:endParaRPr kumimoji="1"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（２）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言語（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長所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年以上の歴史を持つ成熟したフレームワーク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Struts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Seasar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といった主要なフレームワークがすべて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EOL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となり、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　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系フレームワークは事実上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に一本化されつつある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・依存性の注入（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）・アスペクト指向プログラミング（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）の仕組み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　を導入したモダンで一般的なフレームワーク（後述します）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⇒モジュール間を疎結合化する仕組み（現代では常識に）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⇒テスト容易性、保守性、再利用性の高いコードを書く上で重要なコア技術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・オープンソースだが、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Pivotal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社（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Dell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の孫会社）がバックについている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・エンタープライズ向けで、企業での採用事例が豊富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や書籍などで得られる情報も多い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短所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・学習コストがかなり高い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B3CE963-A3DB-4A94-B517-71289B5E1E37}"/>
              </a:ext>
            </a:extLst>
          </p:cNvPr>
          <p:cNvSpPr/>
          <p:nvPr/>
        </p:nvSpPr>
        <p:spPr>
          <a:xfrm>
            <a:off x="789530" y="3194050"/>
            <a:ext cx="7446420" cy="1320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BA1019-655D-4E88-84B4-B1413AA1A053}"/>
              </a:ext>
            </a:extLst>
          </p:cNvPr>
          <p:cNvSpPr/>
          <p:nvPr/>
        </p:nvSpPr>
        <p:spPr>
          <a:xfrm>
            <a:off x="1043841" y="3267670"/>
            <a:ext cx="73404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①ソースコードのメンテナンスのしやすさ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②汎用的な技術を学べるかどうか（フレームワーク固有でない技術）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③将来性（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１０年先でも生き残るフレームワークかどうか）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lang="ja-JP" alt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での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開発が有力という結論に。</a:t>
            </a:r>
          </a:p>
        </p:txBody>
      </p:sp>
    </p:spTree>
    <p:extLst>
      <p:ext uri="{BB962C8B-B14F-4D97-AF65-F5344CB8AC3E}">
        <p14:creationId xmlns:p14="http://schemas.microsoft.com/office/powerpoint/2010/main" val="23387770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4F3C207A-54B7-4D92-B397-B3D76AF504F6}"/>
              </a:ext>
            </a:extLst>
          </p:cNvPr>
          <p:cNvSpPr/>
          <p:nvPr/>
        </p:nvSpPr>
        <p:spPr>
          <a:xfrm>
            <a:off x="6131651" y="136303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6D71DE1-43C2-451B-8EA0-13340D3EA312}"/>
              </a:ext>
            </a:extLst>
          </p:cNvPr>
          <p:cNvSpPr/>
          <p:nvPr/>
        </p:nvSpPr>
        <p:spPr>
          <a:xfrm>
            <a:off x="3300724" y="136303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B3F4972-62AC-4CDB-9DD3-3D1C553A1201}"/>
              </a:ext>
            </a:extLst>
          </p:cNvPr>
          <p:cNvSpPr/>
          <p:nvPr/>
        </p:nvSpPr>
        <p:spPr>
          <a:xfrm>
            <a:off x="713144" y="136303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の良さ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B3CE963-A3DB-4A94-B517-71289B5E1E37}"/>
              </a:ext>
            </a:extLst>
          </p:cNvPr>
          <p:cNvSpPr/>
          <p:nvPr/>
        </p:nvSpPr>
        <p:spPr>
          <a:xfrm>
            <a:off x="776830" y="5022850"/>
            <a:ext cx="7446420" cy="1320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BA1019-655D-4E88-84B4-B1413AA1A053}"/>
              </a:ext>
            </a:extLst>
          </p:cNvPr>
          <p:cNvSpPr/>
          <p:nvPr/>
        </p:nvSpPr>
        <p:spPr>
          <a:xfrm>
            <a:off x="1031141" y="5096470"/>
            <a:ext cx="73404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①ソースコードのメンテナンスのしやすさ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②汎用的な技術を学べるかどうか（フレームワーク固有でない技術）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③将来性（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１０年先でも生き残るフレームワークかどうか）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lang="ja-JP" alt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での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開発が有力という結論に。</a:t>
            </a:r>
          </a:p>
        </p:txBody>
      </p:sp>
      <p:pic>
        <p:nvPicPr>
          <p:cNvPr id="7" name="グラフィックス 6" descr="歯車 2 つ">
            <a:extLst>
              <a:ext uri="{FF2B5EF4-FFF2-40B4-BE49-F238E27FC236}">
                <a16:creationId xmlns:a16="http://schemas.microsoft.com/office/drawing/2014/main" id="{CD0AAE85-A2A5-404C-8272-6651CC36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049" y="1700443"/>
            <a:ext cx="1459035" cy="1459035"/>
          </a:xfrm>
          <a:prstGeom prst="rect">
            <a:avLst/>
          </a:prstGeom>
        </p:spPr>
      </p:pic>
      <p:pic>
        <p:nvPicPr>
          <p:cNvPr id="14" name="グラフィックス 13" descr="リサイクル">
            <a:extLst>
              <a:ext uri="{FF2B5EF4-FFF2-40B4-BE49-F238E27FC236}">
                <a16:creationId xmlns:a16="http://schemas.microsoft.com/office/drawing/2014/main" id="{2AC54204-4008-4B73-947F-58E80EE84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2416" y="1822347"/>
            <a:ext cx="1241371" cy="1241371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AAD527D-68F0-4DC6-BCD2-F372EB4498FC}"/>
              </a:ext>
            </a:extLst>
          </p:cNvPr>
          <p:cNvSpPr/>
          <p:nvPr/>
        </p:nvSpPr>
        <p:spPr>
          <a:xfrm>
            <a:off x="803129" y="3662083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ソースコードの</a:t>
            </a:r>
            <a:endParaRPr lang="en-US" altLang="ja-JP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ja-JP" altLang="en-US" sz="2000" b="1" dirty="0">
                <a:solidFill>
                  <a:schemeClr val="accent1"/>
                </a:solidFill>
              </a:rPr>
              <a:t>保守性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1F0860A-50EA-4D62-A2A0-929F7FFE632C}"/>
              </a:ext>
            </a:extLst>
          </p:cNvPr>
          <p:cNvSpPr/>
          <p:nvPr/>
        </p:nvSpPr>
        <p:spPr>
          <a:xfrm>
            <a:off x="3518949" y="3771990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技術の</a:t>
            </a:r>
            <a:r>
              <a:rPr lang="ja-JP" altLang="en-US" sz="2000" b="1" dirty="0">
                <a:solidFill>
                  <a:schemeClr val="accent1"/>
                </a:solidFill>
              </a:rPr>
              <a:t>汎用性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A7D1DA9-B1DA-4F8B-A56C-13E7BA8654F0}"/>
              </a:ext>
            </a:extLst>
          </p:cNvPr>
          <p:cNvSpPr/>
          <p:nvPr/>
        </p:nvSpPr>
        <p:spPr>
          <a:xfrm>
            <a:off x="6762721" y="3771990"/>
            <a:ext cx="954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</a:rPr>
              <a:t>将来性</a:t>
            </a:r>
          </a:p>
        </p:txBody>
      </p:sp>
      <p:pic>
        <p:nvPicPr>
          <p:cNvPr id="23" name="グラフィックス 22" descr="上昇基調">
            <a:extLst>
              <a:ext uri="{FF2B5EF4-FFF2-40B4-BE49-F238E27FC236}">
                <a16:creationId xmlns:a16="http://schemas.microsoft.com/office/drawing/2014/main" id="{F8D89AAD-2033-459D-B93D-ABDB837D94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3800" y="1822347"/>
            <a:ext cx="1260999" cy="126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9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なのか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123972-50C6-41A6-BC9E-54539A2FFD7C}"/>
              </a:ext>
            </a:extLst>
          </p:cNvPr>
          <p:cNvSpPr txBox="1"/>
          <p:nvPr/>
        </p:nvSpPr>
        <p:spPr>
          <a:xfrm>
            <a:off x="490447" y="1542064"/>
            <a:ext cx="7252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新規に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アプリケーションの開発を行うとして、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グラフィックス 2" descr="ヘルプ">
            <a:extLst>
              <a:ext uri="{FF2B5EF4-FFF2-40B4-BE49-F238E27FC236}">
                <a16:creationId xmlns:a16="http://schemas.microsoft.com/office/drawing/2014/main" id="{9B8EEF01-BEA5-4AFA-810B-BF74F549A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924" y="2191388"/>
            <a:ext cx="2895600" cy="28956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3D339C2-3F9B-45C2-8FC3-0BF4FD2CF0B9}"/>
              </a:ext>
            </a:extLst>
          </p:cNvPr>
          <p:cNvSpPr/>
          <p:nvPr/>
        </p:nvSpPr>
        <p:spPr>
          <a:xfrm>
            <a:off x="3353827" y="3223689"/>
            <a:ext cx="5505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バックエンドを開発する上で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最良の</a:t>
            </a:r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言語・フレームワーク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は何か？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019057-155D-4BD9-924E-4B937F55165A}"/>
              </a:ext>
            </a:extLst>
          </p:cNvPr>
          <p:cNvSpPr txBox="1"/>
          <p:nvPr/>
        </p:nvSpPr>
        <p:spPr>
          <a:xfrm>
            <a:off x="490447" y="1018844"/>
            <a:ext cx="154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疑問点</a:t>
            </a:r>
            <a:endParaRPr kumimoji="1" lang="en-US" altLang="ja-JP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6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なのか</a:t>
            </a:r>
          </a:p>
        </p:txBody>
      </p:sp>
      <p:pic>
        <p:nvPicPr>
          <p:cNvPr id="3" name="グラフィックス 2" descr="ヘルプ">
            <a:extLst>
              <a:ext uri="{FF2B5EF4-FFF2-40B4-BE49-F238E27FC236}">
                <a16:creationId xmlns:a16="http://schemas.microsoft.com/office/drawing/2014/main" id="{9B8EEF01-BEA5-4AFA-810B-BF74F549A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924" y="2191388"/>
            <a:ext cx="2895600" cy="28956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3D339C2-3F9B-45C2-8FC3-0BF4FD2CF0B9}"/>
              </a:ext>
            </a:extLst>
          </p:cNvPr>
          <p:cNvSpPr/>
          <p:nvPr/>
        </p:nvSpPr>
        <p:spPr>
          <a:xfrm>
            <a:off x="3353827" y="3223689"/>
            <a:ext cx="5505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バックエンドを開発する上で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最良の</a:t>
            </a:r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言語・フレームワーク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は何か？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E22827-8C6A-4D7B-A1FF-311C93203C28}"/>
              </a:ext>
            </a:extLst>
          </p:cNvPr>
          <p:cNvSpPr/>
          <p:nvPr/>
        </p:nvSpPr>
        <p:spPr>
          <a:xfrm>
            <a:off x="599543" y="5630062"/>
            <a:ext cx="7944913" cy="8309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89DFD0C-0299-45A4-B2BF-D03DD53B3525}"/>
              </a:ext>
            </a:extLst>
          </p:cNvPr>
          <p:cNvSpPr/>
          <p:nvPr/>
        </p:nvSpPr>
        <p:spPr>
          <a:xfrm>
            <a:off x="665376" y="5848942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言語・フレームワーク選びで何を判断基準とすべきか？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79C0EF-8512-4B86-A839-BBF7273831AC}"/>
              </a:ext>
            </a:extLst>
          </p:cNvPr>
          <p:cNvSpPr txBox="1"/>
          <p:nvPr/>
        </p:nvSpPr>
        <p:spPr>
          <a:xfrm>
            <a:off x="490447" y="1542064"/>
            <a:ext cx="7252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新規に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アプリケーションの開発を行うとして、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7724705-703C-48B4-BC08-F9B4545864D5}"/>
              </a:ext>
            </a:extLst>
          </p:cNvPr>
          <p:cNvSpPr txBox="1"/>
          <p:nvPr/>
        </p:nvSpPr>
        <p:spPr>
          <a:xfrm>
            <a:off x="490447" y="1018844"/>
            <a:ext cx="154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疑問点</a:t>
            </a:r>
            <a:endParaRPr kumimoji="1" lang="en-US" altLang="ja-JP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6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795BAD9-F2DB-4D2E-A209-582A779BF2E4}"/>
              </a:ext>
            </a:extLst>
          </p:cNvPr>
          <p:cNvSpPr/>
          <p:nvPr/>
        </p:nvSpPr>
        <p:spPr>
          <a:xfrm>
            <a:off x="0" y="783769"/>
            <a:ext cx="9144000" cy="3332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F3C207A-54B7-4D92-B397-B3D76AF504F6}"/>
              </a:ext>
            </a:extLst>
          </p:cNvPr>
          <p:cNvSpPr/>
          <p:nvPr/>
        </p:nvSpPr>
        <p:spPr>
          <a:xfrm>
            <a:off x="6147576" y="96933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6D71DE1-43C2-451B-8EA0-13340D3EA312}"/>
              </a:ext>
            </a:extLst>
          </p:cNvPr>
          <p:cNvSpPr/>
          <p:nvPr/>
        </p:nvSpPr>
        <p:spPr>
          <a:xfrm>
            <a:off x="3430949" y="96933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B3F4972-62AC-4CDB-9DD3-3D1C553A1201}"/>
              </a:ext>
            </a:extLst>
          </p:cNvPr>
          <p:cNvSpPr/>
          <p:nvPr/>
        </p:nvSpPr>
        <p:spPr>
          <a:xfrm>
            <a:off x="729069" y="96933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45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フレームワークの採用条件（個人的な考え）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BA1019-655D-4E88-84B4-B1413AA1A053}"/>
              </a:ext>
            </a:extLst>
          </p:cNvPr>
          <p:cNvSpPr/>
          <p:nvPr/>
        </p:nvSpPr>
        <p:spPr>
          <a:xfrm>
            <a:off x="579956" y="4149566"/>
            <a:ext cx="8723863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①ソースコードの保守性</a:t>
            </a:r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テスト容易性、コードの再利用性、各モジュールの疎結合性など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②技術の汎用性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使われている技術・設計思想はその他の言語・フレームワークに応用できるものか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フレームワーク固有となる技術が使われていないかどうか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③将来性</a:t>
            </a:r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- 5,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年先も生き残るフレームワークかどうか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フレームワーク固有の技術が革新的であり、今後のデファクトスタンダードとなりうるか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グラフィックス 6" descr="歯車 2 つ">
            <a:extLst>
              <a:ext uri="{FF2B5EF4-FFF2-40B4-BE49-F238E27FC236}">
                <a16:creationId xmlns:a16="http://schemas.microsoft.com/office/drawing/2014/main" id="{CD0AAE85-A2A5-404C-8272-6651CC36A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974" y="1306743"/>
            <a:ext cx="1459035" cy="1459035"/>
          </a:xfrm>
          <a:prstGeom prst="rect">
            <a:avLst/>
          </a:prstGeom>
        </p:spPr>
      </p:pic>
      <p:pic>
        <p:nvPicPr>
          <p:cNvPr id="14" name="グラフィックス 13" descr="リサイクル">
            <a:extLst>
              <a:ext uri="{FF2B5EF4-FFF2-40B4-BE49-F238E27FC236}">
                <a16:creationId xmlns:a16="http://schemas.microsoft.com/office/drawing/2014/main" id="{2AC54204-4008-4B73-947F-58E80EE8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8191" y="1428647"/>
            <a:ext cx="1241371" cy="1241371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AAD527D-68F0-4DC6-BCD2-F372EB4498FC}"/>
              </a:ext>
            </a:extLst>
          </p:cNvPr>
          <p:cNvSpPr/>
          <p:nvPr/>
        </p:nvSpPr>
        <p:spPr>
          <a:xfrm>
            <a:off x="819054" y="3268383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ソースコードの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ja-JP" altLang="en-US" sz="2000" b="1" dirty="0"/>
              <a:t>保守性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1F0860A-50EA-4D62-A2A0-929F7FFE632C}"/>
              </a:ext>
            </a:extLst>
          </p:cNvPr>
          <p:cNvSpPr/>
          <p:nvPr/>
        </p:nvSpPr>
        <p:spPr>
          <a:xfrm>
            <a:off x="3701551" y="3372090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技術の</a:t>
            </a:r>
            <a:r>
              <a:rPr lang="ja-JP" altLang="en-US" sz="2000" b="1" dirty="0"/>
              <a:t>汎用性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A7D1DA9-B1DA-4F8B-A56C-13E7BA8654F0}"/>
              </a:ext>
            </a:extLst>
          </p:cNvPr>
          <p:cNvSpPr/>
          <p:nvPr/>
        </p:nvSpPr>
        <p:spPr>
          <a:xfrm>
            <a:off x="6778646" y="3378290"/>
            <a:ext cx="954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/>
              <a:t>将来性</a:t>
            </a:r>
          </a:p>
        </p:txBody>
      </p:sp>
      <p:pic>
        <p:nvPicPr>
          <p:cNvPr id="23" name="グラフィックス 22" descr="上昇基調">
            <a:extLst>
              <a:ext uri="{FF2B5EF4-FFF2-40B4-BE49-F238E27FC236}">
                <a16:creationId xmlns:a16="http://schemas.microsoft.com/office/drawing/2014/main" id="{F8D89AAD-2033-459D-B93D-ABDB837D9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9725" y="1428647"/>
            <a:ext cx="1260999" cy="126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8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0865672-984B-417C-9910-B64A043E354C}"/>
              </a:ext>
            </a:extLst>
          </p:cNvPr>
          <p:cNvSpPr/>
          <p:nvPr/>
        </p:nvSpPr>
        <p:spPr>
          <a:xfrm>
            <a:off x="2997014" y="783769"/>
            <a:ext cx="6146985" cy="6074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45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の特徴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4D13C4-915F-44A0-9F97-C4259D6B054A}"/>
              </a:ext>
            </a:extLst>
          </p:cNvPr>
          <p:cNvSpPr/>
          <p:nvPr/>
        </p:nvSpPr>
        <p:spPr>
          <a:xfrm>
            <a:off x="3079074" y="1306743"/>
            <a:ext cx="621097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エンタープライズ向け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  </a:t>
            </a: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アプリケーション開発の定番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Struts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Seasar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といった主要なフレームワークが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すべて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EOL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となり、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系フレームワークは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事実上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に一本化されつつある</a:t>
            </a:r>
            <a:b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新しい技術・ニーズに即座に対応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⇒セキュリティ対策（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⇒クラウド対応（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 Cloud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など）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⇒リアクティブプログラミングなどの新技術の導入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オープンソース＆企業側のバックアップ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⇒オープンソースで開発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Pivotal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社（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Dell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の孫会社）が開発をサポート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⇒多くの日本企業での導入実績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6AD1B102-D07A-4654-8401-3F07C5291A90}"/>
              </a:ext>
            </a:extLst>
          </p:cNvPr>
          <p:cNvSpPr/>
          <p:nvPr/>
        </p:nvSpPr>
        <p:spPr>
          <a:xfrm>
            <a:off x="415274" y="94393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06C65AF-FEC5-4159-8D3D-F9D8654B1F6F}"/>
              </a:ext>
            </a:extLst>
          </p:cNvPr>
          <p:cNvSpPr/>
          <p:nvPr/>
        </p:nvSpPr>
        <p:spPr>
          <a:xfrm>
            <a:off x="1046344" y="3352890"/>
            <a:ext cx="954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/>
              <a:t>将来性</a:t>
            </a:r>
          </a:p>
        </p:txBody>
      </p:sp>
      <p:pic>
        <p:nvPicPr>
          <p:cNvPr id="33" name="グラフィックス 32" descr="上昇基調">
            <a:extLst>
              <a:ext uri="{FF2B5EF4-FFF2-40B4-BE49-F238E27FC236}">
                <a16:creationId xmlns:a16="http://schemas.microsoft.com/office/drawing/2014/main" id="{560B5ABB-5D01-4872-911B-92C51F5E2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423" y="1403247"/>
            <a:ext cx="1260999" cy="126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1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0865672-984B-417C-9910-B64A043E354C}"/>
              </a:ext>
            </a:extLst>
          </p:cNvPr>
          <p:cNvSpPr/>
          <p:nvPr/>
        </p:nvSpPr>
        <p:spPr>
          <a:xfrm>
            <a:off x="2997014" y="783769"/>
            <a:ext cx="6146985" cy="6074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45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の特徴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4D13C4-915F-44A0-9F97-C4259D6B054A}"/>
              </a:ext>
            </a:extLst>
          </p:cNvPr>
          <p:cNvSpPr/>
          <p:nvPr/>
        </p:nvSpPr>
        <p:spPr>
          <a:xfrm>
            <a:off x="3079074" y="1306743"/>
            <a:ext cx="606492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・依存オブジェクトの注入（</a:t>
            </a: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・アスペクト指向プログラミング（</a:t>
            </a: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⇒モジュール間を疎結合化する仕組み・設計思想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⇒テスト容易性、保守性、再利用性の高いコードを書く上で重要なコア技術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FEEC7DA-82B6-4686-8B24-B9F8E43C0F16}"/>
              </a:ext>
            </a:extLst>
          </p:cNvPr>
          <p:cNvSpPr/>
          <p:nvPr/>
        </p:nvSpPr>
        <p:spPr>
          <a:xfrm>
            <a:off x="418507" y="94482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グラフィックス 28" descr="歯車 2 つ">
            <a:extLst>
              <a:ext uri="{FF2B5EF4-FFF2-40B4-BE49-F238E27FC236}">
                <a16:creationId xmlns:a16="http://schemas.microsoft.com/office/drawing/2014/main" id="{D41A83E9-E7E0-4014-B591-E36756E1B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412" y="1282233"/>
            <a:ext cx="1459035" cy="1459035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B6EF1DD-1340-4094-9B1E-48F054B00381}"/>
              </a:ext>
            </a:extLst>
          </p:cNvPr>
          <p:cNvSpPr/>
          <p:nvPr/>
        </p:nvSpPr>
        <p:spPr>
          <a:xfrm>
            <a:off x="516419" y="3110623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ソースコードの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ja-JP" altLang="en-US" sz="2000" b="1" dirty="0"/>
              <a:t>保守性</a:t>
            </a:r>
          </a:p>
        </p:txBody>
      </p:sp>
    </p:spTree>
    <p:extLst>
      <p:ext uri="{BB962C8B-B14F-4D97-AF65-F5344CB8AC3E}">
        <p14:creationId xmlns:p14="http://schemas.microsoft.com/office/powerpoint/2010/main" val="215397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5051</TotalTime>
  <Words>3114</Words>
  <Application>Microsoft Office PowerPoint</Application>
  <PresentationFormat>画面に合わせる (4:3)</PresentationFormat>
  <Paragraphs>591</Paragraphs>
  <Slides>45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3" baseType="lpstr">
      <vt:lpstr>-apple-system</vt:lpstr>
      <vt:lpstr>游ゴシック</vt:lpstr>
      <vt:lpstr>游ゴシック Light</vt:lpstr>
      <vt:lpstr>Arial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Imamachi Naoto</dc:creator>
  <cp:lastModifiedBy>Imamachi Naoto</cp:lastModifiedBy>
  <cp:revision>621</cp:revision>
  <dcterms:created xsi:type="dcterms:W3CDTF">2018-07-25T10:52:48Z</dcterms:created>
  <dcterms:modified xsi:type="dcterms:W3CDTF">2018-07-29T10:19:23Z</dcterms:modified>
</cp:coreProperties>
</file>