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0"/>
  </p:notesMasterIdLst>
  <p:sldIdLst>
    <p:sldId id="261" r:id="rId2"/>
    <p:sldId id="266" r:id="rId3"/>
    <p:sldId id="262" r:id="rId4"/>
    <p:sldId id="263" r:id="rId5"/>
    <p:sldId id="264" r:id="rId6"/>
    <p:sldId id="25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3822-A30E-48D3-95D1-AA7CF76BA6C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11D50-AD7E-4368-985D-E095F92D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eaLnBrk="1" hangingPunct="1"/>
            <a:fld id="{1F1A3756-C3ED-4C95-B62F-05CF1A285E3A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46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1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eaLnBrk="1" hangingPunct="1"/>
            <a:fld id="{EE1D1D7D-F782-45CA-B2EB-47B93734C0DF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937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eaLnBrk="1" hangingPunct="1"/>
            <a:fld id="{E123B183-FD8A-479E-A5A6-05BB32C256D7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3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eaLnBrk="1" hangingPunct="1"/>
            <a:fld id="{CC5CADB5-C377-4704-A354-61A9606491C0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391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0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00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C21-9578-41A6-ADB3-0EA570B034F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C08ED8-8FCF-4996-B77E-A3E9321A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011385" y="1551709"/>
            <a:ext cx="8147893" cy="105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algn="ctr"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GB" altLang="en-US" sz="4409" dirty="0">
                <a:solidFill>
                  <a:srgbClr val="000000"/>
                </a:solidFill>
                <a:latin typeface="Arial" panose="020B0604020202020204" pitchFamily="34" charset="0"/>
              </a:rPr>
              <a:t>What are </a:t>
            </a:r>
            <a:r>
              <a:rPr lang="en-GB" altLang="en-US" sz="4409" dirty="0" err="1">
                <a:solidFill>
                  <a:srgbClr val="000000"/>
                </a:solidFill>
                <a:latin typeface="Arial" panose="020B0604020202020204" pitchFamily="34" charset="0"/>
              </a:rPr>
              <a:t>chatbots</a:t>
            </a:r>
            <a:r>
              <a:rPr lang="en-GB" altLang="en-US" sz="4409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92026" y="2435336"/>
            <a:ext cx="9650047" cy="374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indent="-3429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conversational agent that interacts with users using natural language. </a:t>
            </a:r>
            <a:endParaRPr lang="en-GB" altLang="en-US" sz="3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ChatterBot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machine-learning based conversational dialog engine build in Python. </a:t>
            </a:r>
          </a:p>
          <a:p>
            <a:pPr marL="114300" lvl="1" indent="0" eaLnBrk="1" hangingPunct="1">
              <a:lnSpc>
                <a:spcPct val="95000"/>
              </a:lnSpc>
            </a:pPr>
            <a:endParaRPr lang="en-GB" altLang="en-US" sz="3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generate responses based on collections of known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conversations</a:t>
            </a:r>
            <a:endParaRPr lang="en-GB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hatterBot: Machine learning in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55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1327" y="7318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Real time examples of </a:t>
            </a:r>
            <a:r>
              <a:rPr lang="en-US" dirty="0" err="1" smtClean="0"/>
              <a:t>ChatBot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057400"/>
            <a:ext cx="7772400" cy="3962400"/>
          </a:xfrm>
        </p:spPr>
        <p:txBody>
          <a:bodyPr/>
          <a:lstStyle/>
          <a:p>
            <a:r>
              <a:rPr lang="en-US" sz="3200" dirty="0"/>
              <a:t>Phone-based Personal Assistants </a:t>
            </a:r>
          </a:p>
          <a:p>
            <a:r>
              <a:rPr lang="en-US" sz="3200" dirty="0" smtClean="0"/>
              <a:t>SIRI</a:t>
            </a:r>
            <a:r>
              <a:rPr lang="en-US" sz="3200" dirty="0"/>
              <a:t>, Cortana, Google Now</a:t>
            </a:r>
          </a:p>
          <a:p>
            <a:r>
              <a:rPr lang="en-US" sz="3200" dirty="0"/>
              <a:t>Talking to your car</a:t>
            </a:r>
          </a:p>
          <a:p>
            <a:r>
              <a:rPr lang="en-US" sz="3200" dirty="0"/>
              <a:t>Communicating with robots</a:t>
            </a:r>
          </a:p>
          <a:p>
            <a:r>
              <a:rPr lang="en-US" sz="3200" dirty="0" smtClean="0"/>
              <a:t>Chatting </a:t>
            </a:r>
            <a:r>
              <a:rPr lang="en-US" sz="3200" dirty="0"/>
              <a:t>for fun</a:t>
            </a:r>
          </a:p>
        </p:txBody>
      </p:sp>
    </p:spTree>
    <p:extLst>
      <p:ext uri="{BB962C8B-B14F-4D97-AF65-F5344CB8AC3E}">
        <p14:creationId xmlns:p14="http://schemas.microsoft.com/office/powerpoint/2010/main" val="12640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211324" y="608520"/>
            <a:ext cx="7770781" cy="1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3959">
                <a:solidFill>
                  <a:srgbClr val="000000"/>
                </a:solidFill>
                <a:latin typeface="Arial" panose="020B0604020202020204" pitchFamily="34" charset="0"/>
              </a:rPr>
              <a:t>Need for chatbots?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211324" y="1979835"/>
            <a:ext cx="7770781" cy="411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eaLnBrk="1" hangingPunct="1"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Widespread use of personal machines</a:t>
            </a:r>
          </a:p>
          <a:p>
            <a:pPr eaLnBrk="1" hangingPunct="1"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Better Human Computer Interaction</a:t>
            </a:r>
          </a:p>
          <a:p>
            <a:pPr eaLnBrk="1" hangingPunct="1">
              <a:spcBef>
                <a:spcPts val="720"/>
              </a:spcBef>
            </a:pPr>
            <a:endParaRPr lang="en-GB" altLang="en-US" sz="2879" dirty="0">
              <a:solidFill>
                <a:srgbClr val="000000"/>
              </a:solidFill>
            </a:endParaRPr>
          </a:p>
          <a:p>
            <a:pPr eaLnBrk="1" hangingPunct="1"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“To express their interest, wishes, or queries directly and naturally, by speaking, typing, and pointing”.</a:t>
            </a:r>
          </a:p>
        </p:txBody>
      </p:sp>
    </p:spTree>
    <p:extLst>
      <p:ext uri="{BB962C8B-B14F-4D97-AF65-F5344CB8AC3E}">
        <p14:creationId xmlns:p14="http://schemas.microsoft.com/office/powerpoint/2010/main" val="1701736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2022768" y="319973"/>
            <a:ext cx="8147893" cy="105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algn="ctr"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GB" altLang="en-US" sz="4409">
                <a:solidFill>
                  <a:srgbClr val="000000"/>
                </a:solidFill>
                <a:latin typeface="Arial" panose="020B0604020202020204" pitchFamily="34" charset="0"/>
              </a:rPr>
              <a:t>Need for chatbots?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022768" y="1645577"/>
            <a:ext cx="8147893" cy="47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341313" indent="-341313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marL="0" lvl="1" indent="0" eaLnBrk="1" hangingPunct="1">
              <a:lnSpc>
                <a:spcPct val="95000"/>
              </a:lnSpc>
              <a:spcBef>
                <a:spcPts val="720"/>
              </a:spcBef>
            </a:pPr>
            <a:r>
              <a:rPr lang="en-GB" altLang="en-US" sz="3200" b="1" dirty="0" smtClean="0">
                <a:solidFill>
                  <a:srgbClr val="000000"/>
                </a:solidFill>
              </a:rPr>
              <a:t>Example conversation:</a:t>
            </a:r>
          </a:p>
          <a:p>
            <a:pPr lvl="1" eaLnBrk="1" hangingPunct="1">
              <a:lnSpc>
                <a:spcPct val="95000"/>
              </a:lnSpc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 smtClean="0">
                <a:solidFill>
                  <a:srgbClr val="000000"/>
                </a:solidFill>
              </a:rPr>
              <a:t>You</a:t>
            </a:r>
            <a:r>
              <a:rPr lang="en-GB" altLang="en-US" sz="2879" dirty="0">
                <a:solidFill>
                  <a:srgbClr val="000000"/>
                </a:solidFill>
              </a:rPr>
              <a:t>: </a:t>
            </a:r>
            <a:r>
              <a:rPr lang="en-GB" altLang="en-US" sz="2879" dirty="0" smtClean="0">
                <a:solidFill>
                  <a:srgbClr val="000000"/>
                </a:solidFill>
              </a:rPr>
              <a:t>Hello</a:t>
            </a:r>
            <a:endParaRPr lang="en-GB" altLang="en-US" sz="2879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Op: Hi. This is Railway Enquiry</a:t>
            </a:r>
          </a:p>
          <a:p>
            <a:pPr lvl="1" eaLnBrk="1" hangingPunct="1">
              <a:lnSpc>
                <a:spcPct val="95000"/>
              </a:lnSpc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You: What is the status of train 2803? </a:t>
            </a:r>
          </a:p>
          <a:p>
            <a:pPr lvl="1" eaLnBrk="1" hangingPunct="1">
              <a:lnSpc>
                <a:spcPct val="95000"/>
              </a:lnSpc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Op: It’s right on time. The train will leave CST at 5:45 pm. Is there anything else I could assist you with?</a:t>
            </a:r>
          </a:p>
          <a:p>
            <a:pPr lvl="1" eaLnBrk="1" hangingPunct="1">
              <a:lnSpc>
                <a:spcPct val="95000"/>
              </a:lnSpc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You : No, thank you</a:t>
            </a:r>
          </a:p>
          <a:p>
            <a:pPr lvl="1" eaLnBrk="1" hangingPunct="1">
              <a:lnSpc>
                <a:spcPct val="95000"/>
              </a:lnSpc>
              <a:spcBef>
                <a:spcPts val="720"/>
              </a:spcBef>
              <a:buFont typeface="Times New Roman" panose="02020603050405020304" pitchFamily="18" charset="0"/>
              <a:buChar char="•"/>
            </a:pPr>
            <a:r>
              <a:rPr lang="en-GB" altLang="en-US" sz="2879" dirty="0">
                <a:solidFill>
                  <a:srgbClr val="000000"/>
                </a:solidFill>
              </a:rPr>
              <a:t>Op: You are welcome. Indian railways wishes a nice and happy journey. </a:t>
            </a:r>
          </a:p>
        </p:txBody>
      </p:sp>
    </p:spTree>
    <p:extLst>
      <p:ext uri="{BB962C8B-B14F-4D97-AF65-F5344CB8AC3E}">
        <p14:creationId xmlns:p14="http://schemas.microsoft.com/office/powerpoint/2010/main" val="14610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211324" y="608520"/>
            <a:ext cx="7770781" cy="1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3959">
                <a:solidFill>
                  <a:srgbClr val="000000"/>
                </a:solidFill>
              </a:rPr>
              <a:t>How Do Chatbots Work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11324" y="1979835"/>
            <a:ext cx="7770781" cy="716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 Condensed" charset="0"/>
              </a:defRPr>
            </a:lvl9pPr>
          </a:lstStyle>
          <a:p>
            <a:pPr eaLnBrk="1" hangingPunct="1">
              <a:spcBef>
                <a:spcPts val="697"/>
              </a:spcBef>
              <a:buFont typeface="Times New Roman" panose="02020603050405020304" pitchFamily="18" charset="0"/>
              <a:buChar char="•"/>
            </a:pPr>
            <a:r>
              <a:rPr lang="en-GB" altLang="en-US" sz="2789">
                <a:solidFill>
                  <a:srgbClr val="000000"/>
                </a:solidFill>
              </a:rPr>
              <a:t>Don’t have a good understanding of conversation</a:t>
            </a:r>
          </a:p>
          <a:p>
            <a:pPr eaLnBrk="1" hangingPunct="1">
              <a:spcBef>
                <a:spcPts val="697"/>
              </a:spcBef>
              <a:buFont typeface="Times New Roman" panose="02020603050405020304" pitchFamily="18" charset="0"/>
              <a:buChar char="•"/>
            </a:pPr>
            <a:r>
              <a:rPr lang="en-GB" altLang="en-US" sz="2789">
                <a:solidFill>
                  <a:srgbClr val="000000"/>
                </a:solidFill>
              </a:rPr>
              <a:t>Are based on pattern matching</a:t>
            </a:r>
          </a:p>
          <a:p>
            <a:pPr eaLnBrk="1" hangingPunct="1">
              <a:spcBef>
                <a:spcPts val="697"/>
              </a:spcBef>
              <a:buFont typeface="Times New Roman" panose="02020603050405020304" pitchFamily="18" charset="0"/>
              <a:buChar char="•"/>
            </a:pPr>
            <a:r>
              <a:rPr lang="en-GB" altLang="en-US" sz="2789">
                <a:solidFill>
                  <a:srgbClr val="000000"/>
                </a:solidFill>
              </a:rPr>
              <a:t>Chatterbots have a set of input and output rules</a:t>
            </a:r>
          </a:p>
          <a:p>
            <a:pPr eaLnBrk="1" hangingPunct="1">
              <a:spcBef>
                <a:spcPts val="697"/>
              </a:spcBef>
              <a:buFont typeface="Times New Roman" panose="02020603050405020304" pitchFamily="18" charset="0"/>
              <a:buChar char="•"/>
            </a:pPr>
            <a:r>
              <a:rPr lang="en-GB" altLang="en-US" sz="2789">
                <a:solidFill>
                  <a:srgbClr val="000000"/>
                </a:solidFill>
              </a:rPr>
              <a:t>Recognize cue words from user and responds with a pre-calculated response</a:t>
            </a:r>
          </a:p>
          <a:p>
            <a:pPr eaLnBrk="1" hangingPunct="1">
              <a:spcBef>
                <a:spcPts val="697"/>
              </a:spcBef>
              <a:buFont typeface="Times New Roman" panose="02020603050405020304" pitchFamily="18" charset="0"/>
              <a:buChar char="•"/>
            </a:pPr>
            <a:r>
              <a:rPr lang="en-GB" altLang="en-US" sz="2789">
                <a:solidFill>
                  <a:srgbClr val="000000"/>
                </a:solidFill>
              </a:rPr>
              <a:t>For e.g.:- Human: “I am feeling very worried today.”</a:t>
            </a:r>
          </a:p>
          <a:p>
            <a:pPr eaLnBrk="1" hangingPunct="1">
              <a:spcBef>
                <a:spcPts val="697"/>
              </a:spcBef>
            </a:pPr>
            <a:r>
              <a:rPr lang="en-GB" altLang="en-US" sz="2789">
                <a:solidFill>
                  <a:srgbClr val="000000"/>
                </a:solidFill>
              </a:rPr>
              <a:t>	Chatterbot: “Why are you feeling worried lately?”</a:t>
            </a:r>
          </a:p>
          <a:p>
            <a:pPr eaLnBrk="1" hangingPunct="1">
              <a:spcBef>
                <a:spcPts val="697"/>
              </a:spcBef>
              <a:buFont typeface="Times New Roman" panose="02020603050405020304" pitchFamily="18" charset="0"/>
              <a:buChar char="•"/>
            </a:pPr>
            <a:r>
              <a:rPr lang="en-GB" altLang="en-US" sz="2789">
                <a:solidFill>
                  <a:srgbClr val="000000"/>
                </a:solidFill>
              </a:rPr>
              <a:t>Other chatterbots learn through user interactions</a:t>
            </a:r>
          </a:p>
          <a:p>
            <a:pPr eaLnBrk="1" hangingPunct="1">
              <a:spcBef>
                <a:spcPts val="697"/>
              </a:spcBef>
            </a:pPr>
            <a:endParaRPr lang="en-GB" altLang="en-US" sz="2789">
              <a:solidFill>
                <a:srgbClr val="000000"/>
              </a:solidFill>
            </a:endParaRPr>
          </a:p>
          <a:p>
            <a:pPr eaLnBrk="1" hangingPunct="1">
              <a:spcBef>
                <a:spcPts val="697"/>
              </a:spcBef>
            </a:pPr>
            <a:endParaRPr lang="en-GB" altLang="en-US" sz="278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45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56309" y="9921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56309" y="127238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094508" y="1242219"/>
            <a:ext cx="90193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Rasa NLU (Natural Language Understanding) is a tool for understanding what is being said in short pieces of text.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example, taking a short message like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I'm looking for a Mexican restaurant in the center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town“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 returning structured data like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intent: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search_restaurant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entities: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cuisine : Mexican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location : center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931" y="209054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RASA NLU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910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ter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15761"/>
            <a:ext cx="3659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works: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777" y="1247600"/>
            <a:ext cx="6096000" cy="35317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 :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windows 7/8/10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Programing language :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   Anaconda,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: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Rasa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NLU,Rasa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           :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Weather API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3777" y="312510"/>
            <a:ext cx="50321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193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329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Calibri</vt:lpstr>
      <vt:lpstr>DejaVu Sans Condensed</vt:lpstr>
      <vt:lpstr>Times New Roman</vt:lpstr>
      <vt:lpstr>Trebuchet MS</vt:lpstr>
      <vt:lpstr>Wingdings 2</vt:lpstr>
      <vt:lpstr>Wingdings 3</vt:lpstr>
      <vt:lpstr>Facet</vt:lpstr>
      <vt:lpstr>PowerPoint Presentation</vt:lpstr>
      <vt:lpstr>Real time examples of ChatBot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Kamaloori, Ismail (Cognizant)</dc:creator>
  <cp:lastModifiedBy>Kamaloori, Ismail (Cognizant)</cp:lastModifiedBy>
  <cp:revision>14</cp:revision>
  <dcterms:created xsi:type="dcterms:W3CDTF">2019-09-25T10:58:48Z</dcterms:created>
  <dcterms:modified xsi:type="dcterms:W3CDTF">2019-09-25T14:08:21Z</dcterms:modified>
</cp:coreProperties>
</file>