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9.wmf" ContentType="image/x-wmf"/>
  <Override PartName="/ppt/media/image28.jpeg" ContentType="image/jpeg"/>
  <Override PartName="/ppt/media/image24.png" ContentType="image/png"/>
  <Override PartName="/ppt/media/image23.jpeg" ContentType="image/jpeg"/>
  <Override PartName="/ppt/media/image49.png" ContentType="image/png"/>
  <Override PartName="/ppt/media/image21.jpeg" ContentType="image/jpeg"/>
  <Override PartName="/ppt/media/image32.wmf" ContentType="image/x-wmf"/>
  <Override PartName="/ppt/media/image26.jpeg" ContentType="image/jpeg"/>
  <Override PartName="/ppt/media/image20.wmf" ContentType="image/x-wmf"/>
  <Override PartName="/ppt/media/image19.png" ContentType="image/png"/>
  <Override PartName="/ppt/media/image18.jpeg" ContentType="image/jpeg"/>
  <Override PartName="/ppt/media/image17.wmf" ContentType="image/x-wmf"/>
  <Override PartName="/ppt/media/image16.wmf" ContentType="image/x-wmf"/>
  <Override PartName="/ppt/media/image45.jpeg" ContentType="image/jpeg"/>
  <Override PartName="/ppt/media/image15.jpeg" ContentType="image/jpeg"/>
  <Override PartName="/ppt/media/image14.png" ContentType="image/png"/>
  <Override PartName="/ppt/media/image9.jpeg" ContentType="image/jpeg"/>
  <Override PartName="/ppt/media/image3.jpeg" ContentType="image/jpeg"/>
  <Override PartName="/ppt/media/image25.png" ContentType="image/png"/>
  <Override PartName="/ppt/media/image42.jpeg" ContentType="image/jpeg"/>
  <Override PartName="/ppt/media/image2.png" ContentType="image/png"/>
  <Override PartName="/ppt/media/image31.wmf" ContentType="image/x-wmf"/>
  <Override PartName="/ppt/media/image33.wmf" ContentType="image/x-wmf"/>
  <Override PartName="/ppt/media/image12.jpeg" ContentType="image/jpeg"/>
  <Override PartName="/ppt/media/image34.wmf" ContentType="image/x-wmf"/>
  <Override PartName="/ppt/media/image36.png" ContentType="image/png"/>
  <Override PartName="/ppt/media/image44.jpeg" ContentType="image/jpeg"/>
  <Override PartName="/ppt/media/image46.jpeg" ContentType="image/jpeg"/>
  <Override PartName="/ppt/media/image30.jpeg" ContentType="image/jpeg"/>
  <Override PartName="/ppt/media/image43.png" ContentType="image/png"/>
  <Override PartName="/ppt/media/image47.jpeg" ContentType="image/jpeg"/>
  <Override PartName="/ppt/media/image39.wmf" ContentType="image/x-wmf"/>
  <Override PartName="/ppt/media/image41.png" ContentType="image/png"/>
  <Override PartName="/ppt/media/image48.jpeg" ContentType="image/jpeg"/>
  <Override PartName="/ppt/media/image38.png" ContentType="image/png"/>
  <Override PartName="/ppt/media/image8.jpeg" ContentType="image/jpeg"/>
  <Override PartName="/ppt/media/image5.png" ContentType="image/png"/>
  <Override PartName="/ppt/media/image35.png" ContentType="image/png"/>
  <Override PartName="/ppt/media/image11.wmf" ContentType="image/x-wmf"/>
  <Override PartName="/ppt/media/image37.png" ContentType="image/png"/>
  <Override PartName="/ppt/media/image7.png" ContentType="image/png"/>
  <Override PartName="/ppt/media/image22.jpeg" ContentType="image/jpeg"/>
  <Override PartName="/ppt/media/image6.jpeg" ContentType="image/jpeg"/>
  <Override PartName="/ppt/media/image1.jpeg" ContentType="image/jpeg"/>
  <Override PartName="/ppt/media/image10.png" ContentType="image/png"/>
  <Override PartName="/ppt/media/image50.jpeg" ContentType="image/jpeg"/>
  <Override PartName="/ppt/media/image13.wmf" ContentType="image/x-wmf"/>
  <Override PartName="/ppt/media/image27.jpeg" ContentType="image/jpeg"/>
  <Override PartName="/ppt/media/image40.png" ContentType="image/png"/>
  <Override PartName="/ppt/media/image4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4758988" cy="107997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DE672E8-456F-4018-8468-F308768DB227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1085760" y="685800"/>
            <a:ext cx="4685400" cy="342792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53C0C3-83DB-4451-951B-A34EF6F00077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085760" y="685800"/>
            <a:ext cx="4685400" cy="342792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818385"/>
                </a:solidFill>
                <a:latin typeface="Bitter-Regular"/>
              </a:rPr>
              <a:t>The Human Disease Network, whose nodes are diseases connected if they </a:t>
            </a:r>
            <a:r>
              <a:rPr b="0" lang="en-IN" sz="1800" spc="-1" strike="noStrike">
                <a:solidFill>
                  <a:srgbClr val="818385"/>
                </a:solidFill>
                <a:latin typeface="Bitter-Regular"/>
              </a:rPr>
              <a:t>have common genetic origin.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Bitter-Regular"/>
              </a:rPr>
              <a:t>K.-I. Goh, M. E. Cusick, D. Valle, B. Childs, M. Vidal, and A.-L. Barabasi.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Bitter-Regular"/>
              </a:rPr>
              <a:t>The human disease network. PNAS, 104:8685–8690, 2007.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53EDF7-83AA-46EB-B78B-53E91C192CBE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1085760" y="685800"/>
            <a:ext cx="4685400" cy="342792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69DA51-8662-4A3E-A3F9-37D6CFEC7614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1085760" y="685800"/>
            <a:ext cx="4685400" cy="342792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818385"/>
                </a:solidFill>
                <a:latin typeface="Bitter-Regular"/>
              </a:rPr>
              <a:t>The Human Disease Network, whose nodes are diseases connected if they </a:t>
            </a:r>
            <a:r>
              <a:rPr b="0" lang="en-IN" sz="1800" spc="-1" strike="noStrike">
                <a:solidFill>
                  <a:srgbClr val="818385"/>
                </a:solidFill>
                <a:latin typeface="Bitter-Regular"/>
              </a:rPr>
              <a:t>have common genetic origin.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Bitter-Regular"/>
              </a:rPr>
              <a:t>K.-I. Goh, M. E. Cusick, D. Valle, B. Childs, M. Vidal, and A.-L. Barabasi.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Bitter-Regular"/>
              </a:rPr>
              <a:t>The human disease network. PNAS, 104:8685–8690, 2007.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1A5BB5-CB40-4865-8FBA-1D9BC3F8798E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1085760" y="685800"/>
            <a:ext cx="4685400" cy="342792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818385"/>
                </a:solidFill>
                <a:latin typeface="Bitter-Regular"/>
              </a:rPr>
              <a:t>The Human Disease Network, whose nodes are diseases connected if they </a:t>
            </a:r>
            <a:r>
              <a:rPr b="0" lang="en-IN" sz="1800" spc="-1" strike="noStrike">
                <a:solidFill>
                  <a:srgbClr val="818385"/>
                </a:solidFill>
                <a:latin typeface="Bitter-Regular"/>
              </a:rPr>
              <a:t>have common genetic origin.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Bitter-Regular"/>
              </a:rPr>
              <a:t>K.-I. Goh, M. E. Cusick, D. Valle, B. Childs, M. Vidal, and A.-L. Barabasi.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Bitter-Regular"/>
              </a:rPr>
              <a:t>The human disease network. PNAS, 104:8685–8690, 2007.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1DCC43-CE99-4B5F-9048-43D023E8F3B7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1085760" y="685800"/>
            <a:ext cx="4685400" cy="342792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818385"/>
                </a:solidFill>
                <a:latin typeface="Bitter-Regular"/>
              </a:rPr>
              <a:t>The Human Disease Network, whose nodes are diseases connected if they </a:t>
            </a:r>
            <a:r>
              <a:rPr b="0" lang="en-IN" sz="1800" spc="-1" strike="noStrike">
                <a:solidFill>
                  <a:srgbClr val="818385"/>
                </a:solidFill>
                <a:latin typeface="Bitter-Regular"/>
              </a:rPr>
              <a:t>have common genetic origin.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Bitter-Regular"/>
              </a:rPr>
              <a:t>K.-I. Goh, M. E. Cusick, D. Valle, B. Childs, M. Vidal, and A.-L. Barabasi.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Bitter-Regular"/>
              </a:rPr>
              <a:t>The human disease network. PNAS, 104:8685–8690, 2007.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991DD8-02E4-46FF-8B87-54681A896679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1085760" y="685800"/>
            <a:ext cx="4685400" cy="342792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818385"/>
                </a:solidFill>
                <a:latin typeface="Bitter-Regular"/>
              </a:rPr>
              <a:t>The Human Disease Network, whose nodes are diseases connected if they </a:t>
            </a:r>
            <a:r>
              <a:rPr b="0" lang="en-IN" sz="1800" spc="-1" strike="noStrike">
                <a:solidFill>
                  <a:srgbClr val="818385"/>
                </a:solidFill>
                <a:latin typeface="Bitter-Regular"/>
              </a:rPr>
              <a:t>have common genetic origin.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Bitter-Regular"/>
              </a:rPr>
              <a:t>K.-I. Goh, M. E. Cusick, D. Valle, B. Childs, M. Vidal, and A.-L. Barabasi.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Bitter-Regular"/>
              </a:rPr>
              <a:t>The human disease network. PNAS, 104:8685–8690, 2007.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3F5A69-A5D1-4AD4-B37F-29C3E1AE5466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1085760" y="685800"/>
            <a:ext cx="4685400" cy="342792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C3DC26-D8E6-4429-8DEE-F9448F4641BF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563AA4-D43D-41FC-A64E-97011E12F1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37640" y="430560"/>
            <a:ext cx="13282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737640" y="2526840"/>
            <a:ext cx="1328256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737640" y="5798160"/>
            <a:ext cx="1328256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C44EE7-072E-4CE1-ACEF-72597D2FB7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37640" y="430560"/>
            <a:ext cx="13282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737640" y="2526840"/>
            <a:ext cx="6481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7543800" y="2526840"/>
            <a:ext cx="6481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737640" y="5798160"/>
            <a:ext cx="6481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7543800" y="5798160"/>
            <a:ext cx="6481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8D85C5-8960-40D0-ADEC-0C306CCB8E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37640" y="430560"/>
            <a:ext cx="13282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37640" y="2526840"/>
            <a:ext cx="4276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228640" y="2526840"/>
            <a:ext cx="4276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9719640" y="2526840"/>
            <a:ext cx="4276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737640" y="5798160"/>
            <a:ext cx="4276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5228640" y="5798160"/>
            <a:ext cx="4276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9719640" y="5798160"/>
            <a:ext cx="4276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389D3D-B1A5-4D36-BE09-F7FF5100EDB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198634-5081-48ED-977E-2DC0D9F74F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37640" y="430560"/>
            <a:ext cx="13282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737640" y="2526840"/>
            <a:ext cx="1328256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38C488-9949-41EE-A1BA-115BE5CAE4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37640" y="430560"/>
            <a:ext cx="13282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737640" y="2526840"/>
            <a:ext cx="1328256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C34DB2-06E3-4472-A6E0-509ABE200E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37640" y="430560"/>
            <a:ext cx="13282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737640" y="2526840"/>
            <a:ext cx="648180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7543800" y="2526840"/>
            <a:ext cx="648180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AE0EBD-43F2-4896-A49B-546C0428CC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37640" y="430560"/>
            <a:ext cx="13282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B7C6F2-FDD6-40E7-9C1C-D6BAD092FC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737640" y="430560"/>
            <a:ext cx="13282560" cy="835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E9D395-CB12-4C7F-A83B-5CABED0EC8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37640" y="430560"/>
            <a:ext cx="13282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737640" y="2526840"/>
            <a:ext cx="6481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7543800" y="2526840"/>
            <a:ext cx="648180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737640" y="5798160"/>
            <a:ext cx="6481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6158E4-F4B8-4035-B6B2-874B3A1028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7640" y="430560"/>
            <a:ext cx="13282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37640" y="2526840"/>
            <a:ext cx="1328256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E19616-683D-406F-A5E4-0390BC9BE8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37640" y="430560"/>
            <a:ext cx="13282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37640" y="2526840"/>
            <a:ext cx="648180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7543800" y="2526840"/>
            <a:ext cx="6481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7543800" y="5798160"/>
            <a:ext cx="6481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A3EDCB-3FF9-43B4-8A58-0CBCF9B1BA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37640" y="430560"/>
            <a:ext cx="13282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737640" y="2526840"/>
            <a:ext cx="6481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7543800" y="2526840"/>
            <a:ext cx="6481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737640" y="5798160"/>
            <a:ext cx="1328256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EC6B37-BD59-46BA-8E7A-CEAB1B5534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37640" y="430560"/>
            <a:ext cx="13282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737640" y="2526840"/>
            <a:ext cx="1328256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737640" y="5798160"/>
            <a:ext cx="1328256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453CD7-97B5-490E-96D3-6454E8ED88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37640" y="430560"/>
            <a:ext cx="13282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37640" y="2526840"/>
            <a:ext cx="6481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7543800" y="2526840"/>
            <a:ext cx="6481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737640" y="5798160"/>
            <a:ext cx="6481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7543800" y="5798160"/>
            <a:ext cx="6481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843DBA-2E20-4F98-A4A5-245165D3F4F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37640" y="430560"/>
            <a:ext cx="13282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737640" y="2526840"/>
            <a:ext cx="4276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228640" y="2526840"/>
            <a:ext cx="4276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9719640" y="2526840"/>
            <a:ext cx="4276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737640" y="5798160"/>
            <a:ext cx="4276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5228640" y="5798160"/>
            <a:ext cx="4276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9719640" y="5798160"/>
            <a:ext cx="4276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4F2F3E-6139-4E87-82EC-34EFE5B446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7640" y="430560"/>
            <a:ext cx="13282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737640" y="2526840"/>
            <a:ext cx="1328256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7DBBE7-4044-44C4-95A1-40D1AC2B87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37640" y="430560"/>
            <a:ext cx="13282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737640" y="2526840"/>
            <a:ext cx="648180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7543800" y="2526840"/>
            <a:ext cx="648180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2360FC-2456-44DA-88B0-4757B5F886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7640" y="430560"/>
            <a:ext cx="13282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3BFE46-2CCC-4A79-9D9A-AED5D9619B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37640" y="430560"/>
            <a:ext cx="13282560" cy="835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241324-310D-4004-AB83-E96F887CD1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7640" y="430560"/>
            <a:ext cx="13282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37640" y="2526840"/>
            <a:ext cx="6481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7543800" y="2526840"/>
            <a:ext cx="648180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37640" y="5798160"/>
            <a:ext cx="6481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A60701-26EB-45C4-B9AE-D9BD94688E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7640" y="430560"/>
            <a:ext cx="13282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37640" y="2526840"/>
            <a:ext cx="648180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7543800" y="2526840"/>
            <a:ext cx="6481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7543800" y="5798160"/>
            <a:ext cx="6481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0F644C-DE03-44A2-BFA7-0EEE6756A4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7640" y="430560"/>
            <a:ext cx="13282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37640" y="2526840"/>
            <a:ext cx="6481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7543800" y="2526840"/>
            <a:ext cx="64818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737640" y="5798160"/>
            <a:ext cx="1328256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BCD1A6-7B80-478E-A232-A349818382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7640" y="430560"/>
            <a:ext cx="1328220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7640" y="2526840"/>
            <a:ext cx="6481440" cy="626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543800" y="2526840"/>
            <a:ext cx="6481440" cy="626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1"/>
          </p:nvPr>
        </p:nvSpPr>
        <p:spPr>
          <a:xfrm>
            <a:off x="5042520" y="10009800"/>
            <a:ext cx="467244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2"/>
          </p:nvPr>
        </p:nvSpPr>
        <p:spPr>
          <a:xfrm>
            <a:off x="10577160" y="10009800"/>
            <a:ext cx="344268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94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63C458-6E54-4757-9EEB-255668EF2B58}" type="slidenum">
              <a:rPr b="0" lang="en-IN" sz="194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94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 idx="3"/>
          </p:nvPr>
        </p:nvSpPr>
        <p:spPr>
          <a:xfrm>
            <a:off x="738000" y="10009800"/>
            <a:ext cx="344268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4"/>
          </p:nvPr>
        </p:nvSpPr>
        <p:spPr>
          <a:xfrm>
            <a:off x="5042520" y="10009800"/>
            <a:ext cx="467244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5"/>
          </p:nvPr>
        </p:nvSpPr>
        <p:spPr>
          <a:xfrm>
            <a:off x="10577160" y="10009800"/>
            <a:ext cx="344268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94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8F2749-2C91-4243-BA28-0F712893936C}" type="slidenum">
              <a:rPr b="0" lang="en-IN" sz="194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94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6"/>
          </p:nvPr>
        </p:nvSpPr>
        <p:spPr>
          <a:xfrm>
            <a:off x="738000" y="10009800"/>
            <a:ext cx="344268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737640" y="430560"/>
            <a:ext cx="13282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737640" y="2526840"/>
            <a:ext cx="1328256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wmf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wmf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wmf"/><Relationship Id="rId3" Type="http://schemas.openxmlformats.org/officeDocument/2006/relationships/image" Target="../media/image34.wmf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wmf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image" Target="../media/image45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image" Target="../media/image47.jpe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image" Target="../media/image11.wmf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wmf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wmf"/><Relationship Id="rId3" Type="http://schemas.openxmlformats.org/officeDocument/2006/relationships/image" Target="../media/image17.wmf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image" Target="../media/image20.wmf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" descr="Network Technology Background"/>
          <p:cNvPicPr/>
          <p:nvPr/>
        </p:nvPicPr>
        <p:blipFill>
          <a:blip r:embed="rId1">
            <a:alphaModFix amt="60000"/>
          </a:blip>
          <a:srcRect l="0" t="0" r="-2" b="3428"/>
          <a:stretch/>
        </p:blipFill>
        <p:spPr>
          <a:xfrm>
            <a:off x="538560" y="1877400"/>
            <a:ext cx="13680360" cy="7695000"/>
          </a:xfrm>
          <a:prstGeom prst="rect">
            <a:avLst/>
          </a:prstGeom>
          <a:ln cap="sq" w="444500">
            <a:solidFill>
              <a:srgbClr val="000000"/>
            </a:solidFill>
            <a:miter/>
          </a:ln>
          <a:effectLst>
            <a:outerShdw algn="bl" blurRad="254160" dir="2700000" dist="190409" rotWithShape="0" sy="90000">
              <a:srgbClr val="000000">
                <a:alpha val="40000"/>
              </a:srgbClr>
            </a:outerShdw>
          </a:effectLst>
        </p:spPr>
      </p:pic>
      <p:sp>
        <p:nvSpPr>
          <p:cNvPr id="90" name="PlaceHolder 1"/>
          <p:cNvSpPr>
            <a:spLocks noGrp="1"/>
          </p:cNvSpPr>
          <p:nvPr>
            <p:ph type="dt" idx="10"/>
          </p:nvPr>
        </p:nvSpPr>
        <p:spPr>
          <a:xfrm>
            <a:off x="738000" y="10009800"/>
            <a:ext cx="344268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94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940" spc="-1" strike="noStrike">
                <a:solidFill>
                  <a:srgbClr val="8b8b8b"/>
                </a:solidFill>
                <a:latin typeface="Calibri"/>
              </a:rPr>
              <a:t>Help Barabasi</a:t>
            </a:r>
            <a:endParaRPr b="0" lang="en-IN" sz="1940" spc="-1" strike="noStrike">
              <a:latin typeface="Times New Roman"/>
            </a:endParaRPr>
          </a:p>
        </p:txBody>
      </p:sp>
      <p:sp>
        <p:nvSpPr>
          <p:cNvPr id="91" name="TextBox 2"/>
          <p:cNvSpPr/>
          <p:nvPr/>
        </p:nvSpPr>
        <p:spPr>
          <a:xfrm>
            <a:off x="745560" y="431280"/>
            <a:ext cx="13041360" cy="820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00ff"/>
                </a:solidFill>
                <a:latin typeface="Cambria"/>
                <a:ea typeface="Cambria"/>
              </a:rPr>
              <a:t>Network :structural chracteristics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92" name="Picture 6" descr=""/>
          <p:cNvPicPr/>
          <p:nvPr/>
        </p:nvPicPr>
        <p:blipFill>
          <a:blip r:embed="rId2"/>
          <a:stretch/>
        </p:blipFill>
        <p:spPr>
          <a:xfrm>
            <a:off x="3706920" y="2019960"/>
            <a:ext cx="6795720" cy="740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" descr="Network Technology Background"/>
          <p:cNvPicPr/>
          <p:nvPr/>
        </p:nvPicPr>
        <p:blipFill>
          <a:blip r:embed="rId1">
            <a:alphaModFix amt="60000"/>
          </a:blip>
          <a:srcRect l="0" t="0" r="-2" b="3428"/>
          <a:stretch/>
        </p:blipFill>
        <p:spPr>
          <a:xfrm>
            <a:off x="538560" y="1866600"/>
            <a:ext cx="13680360" cy="7695000"/>
          </a:xfrm>
          <a:prstGeom prst="rect">
            <a:avLst/>
          </a:prstGeom>
          <a:ln cap="sq" w="444500">
            <a:solidFill>
              <a:srgbClr val="000000"/>
            </a:solidFill>
            <a:miter/>
          </a:ln>
          <a:effectLst>
            <a:outerShdw algn="bl" blurRad="254160" dir="2700000" dist="190409" rotWithShape="0" sy="90000">
              <a:srgbClr val="000000">
                <a:alpha val="40000"/>
              </a:srgbClr>
            </a:outerShdw>
          </a:effectLst>
        </p:spPr>
      </p:pic>
      <p:sp>
        <p:nvSpPr>
          <p:cNvPr id="144" name="PlaceHolder 1"/>
          <p:cNvSpPr>
            <a:spLocks noGrp="1"/>
          </p:cNvSpPr>
          <p:nvPr>
            <p:ph/>
          </p:nvPr>
        </p:nvSpPr>
        <p:spPr>
          <a:xfrm>
            <a:off x="884520" y="1320120"/>
            <a:ext cx="13573800" cy="851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882"/>
              </a:spcBef>
              <a:buNone/>
              <a:tabLst>
                <a:tab algn="l" pos="0"/>
              </a:tabLst>
            </a:pPr>
            <a:endParaRPr b="0" lang="en-IN" sz="441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32"/>
              </a:spcBef>
              <a:buNone/>
              <a:tabLst>
                <a:tab algn="l" pos="0"/>
              </a:tabLst>
            </a:pPr>
            <a:endParaRPr b="0" lang="en-IN" sz="516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title"/>
          </p:nvPr>
        </p:nvSpPr>
        <p:spPr>
          <a:xfrm>
            <a:off x="384480" y="93240"/>
            <a:ext cx="13680360" cy="1198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ff"/>
                </a:solidFill>
                <a:latin typeface="Cambria"/>
                <a:ea typeface="Cambria"/>
              </a:rPr>
              <a:t>Closeness Centrality</a:t>
            </a:r>
            <a:endParaRPr b="0" lang="en-IN" sz="4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6" name="Rectangle 2"/>
              <p:cNvSpPr txBox="1"/>
              <p:nvPr/>
            </p:nvSpPr>
            <p:spPr>
              <a:xfrm>
                <a:off x="10453680" y="5580000"/>
                <a:ext cx="4342320" cy="1491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=</m:t>
                    </m:r>
                    <m:f>
                      <m:fPr>
                        <m:type m:val="lin"/>
                      </m:fPr>
                      <m:num>
                        <m:r>
                          <m:t xml:space="preserve">1</m:t>
                        </m:r>
                      </m:num>
                      <m:den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𝑗</m:t>
                            </m:r>
                            <m:r>
                              <m:t xml:space="preserve">=</m:t>
                            </m:r>
                            <m:r>
                              <m:t xml:space="preserve">1</m:t>
                            </m:r>
                          </m:sub>
                          <m:sup>
                            <m:r>
                              <m:t xml:space="preserve">𝑛</m:t>
                            </m:r>
                          </m:sup>
                          <m:e>
                            <m:r>
                              <m:t xml:space="preserve">𝑑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𝑖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𝑗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47" name="TextBox 9"/>
          <p:cNvSpPr/>
          <p:nvPr/>
        </p:nvSpPr>
        <p:spPr>
          <a:xfrm>
            <a:off x="11451960" y="9098640"/>
            <a:ext cx="3055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Ralucca Gera, NPS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48" name="Picture 7" descr=""/>
          <p:cNvPicPr/>
          <p:nvPr/>
        </p:nvPicPr>
        <p:blipFill>
          <a:blip r:embed="rId2"/>
          <a:stretch/>
        </p:blipFill>
        <p:spPr>
          <a:xfrm>
            <a:off x="2114280" y="4679640"/>
            <a:ext cx="10899720" cy="3815280"/>
          </a:xfrm>
          <a:prstGeom prst="rect">
            <a:avLst/>
          </a:prstGeom>
          <a:ln w="0">
            <a:noFill/>
          </a:ln>
        </p:spPr>
      </p:pic>
      <p:pic>
        <p:nvPicPr>
          <p:cNvPr id="149" name="Picture 11" descr=""/>
          <p:cNvPicPr/>
          <p:nvPr/>
        </p:nvPicPr>
        <p:blipFill>
          <a:blip r:embed="rId3"/>
          <a:stretch/>
        </p:blipFill>
        <p:spPr>
          <a:xfrm>
            <a:off x="2114280" y="2139480"/>
            <a:ext cx="10999080" cy="117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" descr="Network Technology Background"/>
          <p:cNvPicPr/>
          <p:nvPr/>
        </p:nvPicPr>
        <p:blipFill>
          <a:blip r:embed="rId1">
            <a:alphaModFix amt="60000"/>
          </a:blip>
          <a:srcRect l="0" t="0" r="-2" b="3428"/>
          <a:stretch/>
        </p:blipFill>
        <p:spPr>
          <a:xfrm>
            <a:off x="538560" y="1866600"/>
            <a:ext cx="13680360" cy="7695000"/>
          </a:xfrm>
          <a:prstGeom prst="rect">
            <a:avLst/>
          </a:prstGeom>
          <a:ln cap="sq" w="444500">
            <a:solidFill>
              <a:srgbClr val="000000"/>
            </a:solidFill>
            <a:miter/>
          </a:ln>
          <a:effectLst>
            <a:outerShdw algn="bl" blurRad="254160" dir="2700000" dist="190409" rotWithShape="0" sy="90000">
              <a:srgbClr val="000000">
                <a:alpha val="40000"/>
              </a:srgbClr>
            </a:outerShdw>
          </a:effectLst>
        </p:spPr>
      </p:pic>
      <p:sp>
        <p:nvSpPr>
          <p:cNvPr id="151" name="PlaceHolder 1"/>
          <p:cNvSpPr>
            <a:spLocks noGrp="1"/>
          </p:cNvSpPr>
          <p:nvPr>
            <p:ph/>
          </p:nvPr>
        </p:nvSpPr>
        <p:spPr>
          <a:xfrm>
            <a:off x="884520" y="1320120"/>
            <a:ext cx="13573800" cy="851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882"/>
              </a:spcBef>
              <a:buNone/>
              <a:tabLst>
                <a:tab algn="l" pos="0"/>
              </a:tabLst>
            </a:pPr>
            <a:endParaRPr b="0" lang="en-IN" sz="441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32"/>
              </a:spcBef>
              <a:buNone/>
              <a:tabLst>
                <a:tab algn="l" pos="0"/>
              </a:tabLst>
            </a:pPr>
            <a:endParaRPr b="0" lang="en-IN" sz="516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title"/>
          </p:nvPr>
        </p:nvSpPr>
        <p:spPr>
          <a:xfrm>
            <a:off x="384480" y="93240"/>
            <a:ext cx="13680360" cy="1198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ff"/>
                </a:solidFill>
                <a:latin typeface="Cambria"/>
                <a:ea typeface="Cambria"/>
              </a:rPr>
              <a:t>Eigenvector Centrality</a:t>
            </a:r>
            <a:endParaRPr b="0" lang="en-IN" sz="4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3" name="Rectangle 2"/>
              <p:cNvSpPr txBox="1"/>
              <p:nvPr/>
            </p:nvSpPr>
            <p:spPr>
              <a:xfrm>
                <a:off x="10453680" y="5580000"/>
                <a:ext cx="4342320" cy="1491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=</m:t>
                    </m:r>
                    <m:f>
                      <m:fPr>
                        <m:type m:val="lin"/>
                      </m:fPr>
                      <m:num>
                        <m:r>
                          <m:t xml:space="preserve">1</m:t>
                        </m:r>
                      </m:num>
                      <m:den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𝑗</m:t>
                            </m:r>
                            <m:r>
                              <m:t xml:space="preserve">=</m:t>
                            </m:r>
                            <m:r>
                              <m:t xml:space="preserve">1</m:t>
                            </m:r>
                          </m:sub>
                          <m:sup>
                            <m:r>
                              <m:t xml:space="preserve">𝑛</m:t>
                            </m:r>
                          </m:sup>
                          <m:e>
                            <m:r>
                              <m:t xml:space="preserve">𝑑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𝑖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𝑗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54" name="TextBox 9"/>
          <p:cNvSpPr/>
          <p:nvPr/>
        </p:nvSpPr>
        <p:spPr>
          <a:xfrm>
            <a:off x="11451960" y="9098640"/>
            <a:ext cx="3055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Ralucca Gera, NPS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5" name="TextBox 8"/>
          <p:cNvSpPr/>
          <p:nvPr/>
        </p:nvSpPr>
        <p:spPr>
          <a:xfrm>
            <a:off x="460080" y="1589400"/>
            <a:ext cx="14043240" cy="5574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685800" indent="-685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Cambria"/>
              </a:rPr>
              <a:t>A natural extension of degree centrality is </a:t>
            </a:r>
            <a:r>
              <a:rPr b="1" lang="en-US" sz="4000" spc="-1" strike="noStrike">
                <a:solidFill>
                  <a:srgbClr val="000000"/>
                </a:solidFill>
                <a:latin typeface="Cambria"/>
                <a:ea typeface="Cambria"/>
              </a:rPr>
              <a:t>eigenvector centrality</a:t>
            </a: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Cambria"/>
              </a:rPr>
              <a:t>.</a:t>
            </a:r>
            <a:endParaRPr b="0" lang="en-IN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4000" spc="-1" strike="noStrike">
              <a:latin typeface="Arial"/>
            </a:endParaRPr>
          </a:p>
          <a:p>
            <a:pPr marL="685800" indent="-685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Cambria"/>
              </a:rPr>
              <a:t>In-degree centrality awards one centrality point for every link a node receives. But not all vertices are equivalent: some are more relevant than others, and, reasonably, endorsements from important nodes count more.</a:t>
            </a:r>
            <a:endParaRPr b="0" lang="en-IN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" descr="Network Technology Background"/>
          <p:cNvPicPr/>
          <p:nvPr/>
        </p:nvPicPr>
        <p:blipFill>
          <a:blip r:embed="rId1">
            <a:alphaModFix amt="60000"/>
          </a:blip>
          <a:srcRect l="0" t="0" r="-2" b="3428"/>
          <a:stretch/>
        </p:blipFill>
        <p:spPr>
          <a:xfrm>
            <a:off x="538560" y="1866600"/>
            <a:ext cx="13680360" cy="7695000"/>
          </a:xfrm>
          <a:prstGeom prst="rect">
            <a:avLst/>
          </a:prstGeom>
          <a:ln cap="sq" w="444500">
            <a:solidFill>
              <a:srgbClr val="000000"/>
            </a:solidFill>
            <a:miter/>
          </a:ln>
          <a:effectLst>
            <a:outerShdw algn="bl" blurRad="254160" dir="2700000" dist="190409" rotWithShape="0" sy="90000">
              <a:srgbClr val="000000">
                <a:alpha val="40000"/>
              </a:srgbClr>
            </a:outerShdw>
          </a:effectLst>
        </p:spPr>
      </p:pic>
      <p:sp>
        <p:nvSpPr>
          <p:cNvPr id="157" name="PlaceHolder 1"/>
          <p:cNvSpPr>
            <a:spLocks noGrp="1"/>
          </p:cNvSpPr>
          <p:nvPr>
            <p:ph/>
          </p:nvPr>
        </p:nvSpPr>
        <p:spPr>
          <a:xfrm>
            <a:off x="884520" y="1320120"/>
            <a:ext cx="13573800" cy="851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882"/>
              </a:spcBef>
              <a:buNone/>
              <a:tabLst>
                <a:tab algn="l" pos="0"/>
              </a:tabLst>
            </a:pPr>
            <a:endParaRPr b="0" lang="en-IN" sz="441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32"/>
              </a:spcBef>
              <a:buNone/>
              <a:tabLst>
                <a:tab algn="l" pos="0"/>
              </a:tabLst>
            </a:pPr>
            <a:endParaRPr b="0" lang="en-IN" sz="516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384480" y="93240"/>
            <a:ext cx="13680360" cy="1198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ff"/>
                </a:solidFill>
                <a:latin typeface="Cambria"/>
                <a:ea typeface="Cambria"/>
              </a:rPr>
              <a:t>Eigenvector Centrality</a:t>
            </a:r>
            <a:endParaRPr b="0" lang="en-IN" sz="4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9" name="Rectangle 2"/>
              <p:cNvSpPr txBox="1"/>
              <p:nvPr/>
            </p:nvSpPr>
            <p:spPr>
              <a:xfrm>
                <a:off x="10453680" y="5580000"/>
                <a:ext cx="4342320" cy="1491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=</m:t>
                    </m:r>
                    <m:f>
                      <m:fPr>
                        <m:type m:val="lin"/>
                      </m:fPr>
                      <m:num>
                        <m:r>
                          <m:t xml:space="preserve">1</m:t>
                        </m:r>
                      </m:num>
                      <m:den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𝑗</m:t>
                            </m:r>
                            <m:r>
                              <m:t xml:space="preserve">=</m:t>
                            </m:r>
                            <m:r>
                              <m:t xml:space="preserve">1</m:t>
                            </m:r>
                          </m:sub>
                          <m:sup>
                            <m:r>
                              <m:t xml:space="preserve">𝑛</m:t>
                            </m:r>
                          </m:sup>
                          <m:e>
                            <m:r>
                              <m:t xml:space="preserve">𝑑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𝑖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𝑗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60" name="TextBox 9"/>
          <p:cNvSpPr/>
          <p:nvPr/>
        </p:nvSpPr>
        <p:spPr>
          <a:xfrm>
            <a:off x="11451960" y="9098640"/>
            <a:ext cx="3055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Ralucca Gera, NPS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61" name="TextBox 8"/>
          <p:cNvSpPr/>
          <p:nvPr/>
        </p:nvSpPr>
        <p:spPr>
          <a:xfrm>
            <a:off x="464040" y="1564560"/>
            <a:ext cx="14043240" cy="5574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685800" indent="-685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Cambria"/>
              </a:rPr>
              <a:t>A natural extension of degree centrality is </a:t>
            </a:r>
            <a:r>
              <a:rPr b="1" lang="en-US" sz="4000" spc="-1" strike="noStrike">
                <a:solidFill>
                  <a:srgbClr val="000000"/>
                </a:solidFill>
                <a:latin typeface="Cambria"/>
                <a:ea typeface="Cambria"/>
              </a:rPr>
              <a:t>eigenvector centrality</a:t>
            </a: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Cambria"/>
              </a:rPr>
              <a:t>.</a:t>
            </a:r>
            <a:endParaRPr b="0" lang="en-IN" sz="4000" spc="-1" strike="noStrike">
              <a:latin typeface="Arial"/>
            </a:endParaRPr>
          </a:p>
          <a:p>
            <a:pPr marL="685800" indent="-685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Cambria"/>
              </a:rPr>
              <a:t>In-degree centrality awards one centrality point for every link a node receives. But not all vertices are equivalent: some are more relevant than others, and, reasonably, endorsements from important nodes count more.</a:t>
            </a:r>
            <a:endParaRPr b="0" lang="en-IN" sz="4000" spc="-1" strike="noStrike">
              <a:latin typeface="Arial"/>
            </a:endParaRPr>
          </a:p>
          <a:p>
            <a:pPr marL="685800" indent="-685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Cambria"/>
              </a:rPr>
              <a:t>EVC : </a:t>
            </a:r>
            <a:r>
              <a:rPr b="0" i="1" lang="en-US" sz="4000" spc="-1" strike="noStrike">
                <a:solidFill>
                  <a:srgbClr val="ff0000"/>
                </a:solidFill>
                <a:latin typeface="Cambria"/>
                <a:ea typeface="Cambria"/>
              </a:rPr>
              <a:t>A node is important if it is linked to by other important nodes.</a:t>
            </a:r>
            <a:endParaRPr b="0" lang="en-IN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1" descr="Network Technology Background"/>
          <p:cNvPicPr/>
          <p:nvPr/>
        </p:nvPicPr>
        <p:blipFill>
          <a:blip r:embed="rId1">
            <a:alphaModFix amt="60000"/>
          </a:blip>
          <a:srcRect l="0" t="0" r="-2" b="3428"/>
          <a:stretch/>
        </p:blipFill>
        <p:spPr>
          <a:xfrm>
            <a:off x="538560" y="1866600"/>
            <a:ext cx="13680360" cy="7695000"/>
          </a:xfrm>
          <a:prstGeom prst="rect">
            <a:avLst/>
          </a:prstGeom>
          <a:ln cap="sq" w="444500">
            <a:solidFill>
              <a:srgbClr val="000000"/>
            </a:solidFill>
            <a:miter/>
          </a:ln>
          <a:effectLst>
            <a:outerShdw algn="bl" blurRad="254160" dir="2700000" dist="190409" rotWithShape="0" sy="90000">
              <a:srgbClr val="000000">
                <a:alpha val="40000"/>
              </a:srgbClr>
            </a:outerShdw>
          </a:effectLst>
        </p:spPr>
      </p:pic>
      <p:sp>
        <p:nvSpPr>
          <p:cNvPr id="163" name="PlaceHolder 1"/>
          <p:cNvSpPr>
            <a:spLocks noGrp="1"/>
          </p:cNvSpPr>
          <p:nvPr>
            <p:ph/>
          </p:nvPr>
        </p:nvSpPr>
        <p:spPr>
          <a:xfrm>
            <a:off x="884520" y="1320120"/>
            <a:ext cx="13573800" cy="851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882"/>
              </a:spcBef>
              <a:buNone/>
              <a:tabLst>
                <a:tab algn="l" pos="0"/>
              </a:tabLst>
            </a:pPr>
            <a:endParaRPr b="0" lang="en-IN" sz="441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32"/>
              </a:spcBef>
              <a:buNone/>
              <a:tabLst>
                <a:tab algn="l" pos="0"/>
              </a:tabLst>
            </a:pPr>
            <a:endParaRPr b="0" lang="en-IN" sz="516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title"/>
          </p:nvPr>
        </p:nvSpPr>
        <p:spPr>
          <a:xfrm>
            <a:off x="384480" y="93240"/>
            <a:ext cx="13680360" cy="1198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ff"/>
                </a:solidFill>
                <a:latin typeface="Cambria"/>
                <a:ea typeface="Cambria"/>
              </a:rPr>
              <a:t>Eigenvector Centrality</a:t>
            </a:r>
            <a:endParaRPr b="0" lang="en-IN" sz="4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65" name="Rectangle 2"/>
              <p:cNvSpPr txBox="1"/>
              <p:nvPr/>
            </p:nvSpPr>
            <p:spPr>
              <a:xfrm>
                <a:off x="10453680" y="5580000"/>
                <a:ext cx="4342320" cy="1491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=</m:t>
                    </m:r>
                    <m:f>
                      <m:fPr>
                        <m:type m:val="lin"/>
                      </m:fPr>
                      <m:num>
                        <m:r>
                          <m:t xml:space="preserve">1</m:t>
                        </m:r>
                      </m:num>
                      <m:den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𝑗</m:t>
                            </m:r>
                            <m:r>
                              <m:t xml:space="preserve">=</m:t>
                            </m:r>
                            <m:r>
                              <m:t xml:space="preserve">1</m:t>
                            </m:r>
                          </m:sub>
                          <m:sup>
                            <m:r>
                              <m:t xml:space="preserve">𝑛</m:t>
                            </m:r>
                          </m:sup>
                          <m:e>
                            <m:r>
                              <m:t xml:space="preserve">𝑑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𝑖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𝑗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66" name="TextBox 9"/>
          <p:cNvSpPr/>
          <p:nvPr/>
        </p:nvSpPr>
        <p:spPr>
          <a:xfrm>
            <a:off x="11451960" y="9098640"/>
            <a:ext cx="3055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Ralucca Gera, NPS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67" name="Picture 5" descr=""/>
          <p:cNvPicPr/>
          <p:nvPr/>
        </p:nvPicPr>
        <p:blipFill>
          <a:blip r:embed="rId2"/>
          <a:stretch/>
        </p:blipFill>
        <p:spPr>
          <a:xfrm>
            <a:off x="835560" y="1839960"/>
            <a:ext cx="13323960" cy="197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" descr="Network Technology Background"/>
          <p:cNvPicPr/>
          <p:nvPr/>
        </p:nvPicPr>
        <p:blipFill>
          <a:blip r:embed="rId1">
            <a:alphaModFix amt="60000"/>
          </a:blip>
          <a:srcRect l="0" t="0" r="-2" b="3428"/>
          <a:stretch/>
        </p:blipFill>
        <p:spPr>
          <a:xfrm>
            <a:off x="538560" y="1866600"/>
            <a:ext cx="13680360" cy="7695000"/>
          </a:xfrm>
          <a:prstGeom prst="rect">
            <a:avLst/>
          </a:prstGeom>
          <a:ln cap="sq" w="444500">
            <a:solidFill>
              <a:srgbClr val="000000"/>
            </a:solidFill>
            <a:miter/>
          </a:ln>
          <a:effectLst>
            <a:outerShdw algn="bl" blurRad="254160" dir="2700000" dist="190409" rotWithShape="0" sy="90000">
              <a:srgbClr val="000000">
                <a:alpha val="40000"/>
              </a:srgbClr>
            </a:outerShdw>
          </a:effectLst>
        </p:spPr>
      </p:pic>
      <p:sp>
        <p:nvSpPr>
          <p:cNvPr id="169" name="PlaceHolder 1"/>
          <p:cNvSpPr>
            <a:spLocks noGrp="1"/>
          </p:cNvSpPr>
          <p:nvPr>
            <p:ph/>
          </p:nvPr>
        </p:nvSpPr>
        <p:spPr>
          <a:xfrm>
            <a:off x="884520" y="1320120"/>
            <a:ext cx="13573800" cy="851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882"/>
              </a:spcBef>
              <a:buNone/>
              <a:tabLst>
                <a:tab algn="l" pos="0"/>
              </a:tabLst>
            </a:pPr>
            <a:endParaRPr b="0" lang="en-IN" sz="441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32"/>
              </a:spcBef>
              <a:buNone/>
              <a:tabLst>
                <a:tab algn="l" pos="0"/>
              </a:tabLst>
            </a:pPr>
            <a:endParaRPr b="0" lang="en-IN" sz="516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title"/>
          </p:nvPr>
        </p:nvSpPr>
        <p:spPr>
          <a:xfrm>
            <a:off x="384480" y="93240"/>
            <a:ext cx="13680360" cy="1198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ff"/>
                </a:solidFill>
                <a:latin typeface="Cambria"/>
                <a:ea typeface="Cambria"/>
              </a:rPr>
              <a:t>Eigenvector Centrality</a:t>
            </a:r>
            <a:endParaRPr b="0" lang="en-IN" sz="4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71" name="Rectangle 2"/>
              <p:cNvSpPr txBox="1"/>
              <p:nvPr/>
            </p:nvSpPr>
            <p:spPr>
              <a:xfrm>
                <a:off x="10453680" y="5580000"/>
                <a:ext cx="4342320" cy="1491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=</m:t>
                    </m:r>
                    <m:f>
                      <m:fPr>
                        <m:type m:val="lin"/>
                      </m:fPr>
                      <m:num>
                        <m:r>
                          <m:t xml:space="preserve">1</m:t>
                        </m:r>
                      </m:num>
                      <m:den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𝑗</m:t>
                            </m:r>
                            <m:r>
                              <m:t xml:space="preserve">=</m:t>
                            </m:r>
                            <m:r>
                              <m:t xml:space="preserve">1</m:t>
                            </m:r>
                          </m:sub>
                          <m:sup>
                            <m:r>
                              <m:t xml:space="preserve">𝑛</m:t>
                            </m:r>
                          </m:sup>
                          <m:e>
                            <m:r>
                              <m:t xml:space="preserve">𝑑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𝑖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𝑗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72" name="TextBox 9"/>
          <p:cNvSpPr/>
          <p:nvPr/>
        </p:nvSpPr>
        <p:spPr>
          <a:xfrm>
            <a:off x="11451960" y="9098640"/>
            <a:ext cx="3055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Ralucca Gera, NPS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173" name="Group 11"/>
          <p:cNvGrpSpPr/>
          <p:nvPr/>
        </p:nvGrpSpPr>
        <p:grpSpPr>
          <a:xfrm>
            <a:off x="1546920" y="2087640"/>
            <a:ext cx="12150720" cy="6407640"/>
            <a:chOff x="1546920" y="2087640"/>
            <a:chExt cx="12150720" cy="6407640"/>
          </a:xfrm>
        </p:grpSpPr>
        <p:pic>
          <p:nvPicPr>
            <p:cNvPr id="174" name="Picture 7" descr=""/>
            <p:cNvPicPr/>
            <p:nvPr/>
          </p:nvPicPr>
          <p:blipFill>
            <a:blip r:embed="rId2"/>
            <a:stretch/>
          </p:blipFill>
          <p:spPr>
            <a:xfrm>
              <a:off x="1546920" y="2087640"/>
              <a:ext cx="12150720" cy="640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5" name="Rectangle 8"/>
            <p:cNvSpPr/>
            <p:nvPr/>
          </p:nvSpPr>
          <p:spPr>
            <a:xfrm>
              <a:off x="9395640" y="7704000"/>
              <a:ext cx="3887280" cy="3589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Rectangle 10"/>
            <p:cNvSpPr/>
            <p:nvPr/>
          </p:nvSpPr>
          <p:spPr>
            <a:xfrm>
              <a:off x="1978920" y="8136360"/>
              <a:ext cx="1582920" cy="3589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/>
          </p:nvPr>
        </p:nvSpPr>
        <p:spPr>
          <a:xfrm>
            <a:off x="884520" y="1320120"/>
            <a:ext cx="13573800" cy="851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882"/>
              </a:spcBef>
              <a:buNone/>
              <a:tabLst>
                <a:tab algn="l" pos="0"/>
              </a:tabLst>
            </a:pPr>
            <a:endParaRPr b="0" lang="en-IN" sz="441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32"/>
              </a:spcBef>
              <a:buNone/>
              <a:tabLst>
                <a:tab algn="l" pos="0"/>
              </a:tabLst>
            </a:pPr>
            <a:endParaRPr b="0" lang="en-IN" sz="516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title"/>
          </p:nvPr>
        </p:nvSpPr>
        <p:spPr>
          <a:xfrm>
            <a:off x="384480" y="93240"/>
            <a:ext cx="13680360" cy="1198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ff"/>
                </a:solidFill>
                <a:latin typeface="Cambria"/>
                <a:ea typeface="Cambria"/>
              </a:rPr>
              <a:t>Eigenvector Centrality</a:t>
            </a:r>
            <a:endParaRPr b="0" lang="en-IN" sz="4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79" name="Rectangle 2"/>
              <p:cNvSpPr txBox="1"/>
              <p:nvPr/>
            </p:nvSpPr>
            <p:spPr>
              <a:xfrm>
                <a:off x="10453680" y="5580000"/>
                <a:ext cx="4342320" cy="1491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=</m:t>
                    </m:r>
                    <m:f>
                      <m:fPr>
                        <m:type m:val="lin"/>
                      </m:fPr>
                      <m:num>
                        <m:r>
                          <m:t xml:space="preserve">1</m:t>
                        </m:r>
                      </m:num>
                      <m:den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𝑗</m:t>
                            </m:r>
                            <m:r>
                              <m:t xml:space="preserve">=</m:t>
                            </m:r>
                            <m:r>
                              <m:t xml:space="preserve">1</m:t>
                            </m:r>
                          </m:sub>
                          <m:sup>
                            <m:r>
                              <m:t xml:space="preserve">𝑛</m:t>
                            </m:r>
                          </m:sup>
                          <m:e>
                            <m:r>
                              <m:t xml:space="preserve">𝑑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𝑖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𝑗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80" name="TextBox 9"/>
          <p:cNvSpPr/>
          <p:nvPr/>
        </p:nvSpPr>
        <p:spPr>
          <a:xfrm>
            <a:off x="11451960" y="9098640"/>
            <a:ext cx="3055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Ralucca Gera, NPS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81" name="Picture 5" descr=""/>
          <p:cNvPicPr/>
          <p:nvPr/>
        </p:nvPicPr>
        <p:blipFill>
          <a:blip r:embed="rId1"/>
          <a:stretch/>
        </p:blipFill>
        <p:spPr>
          <a:xfrm>
            <a:off x="1690920" y="2018880"/>
            <a:ext cx="2762280" cy="106200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13" descr=""/>
          <p:cNvPicPr/>
          <p:nvPr/>
        </p:nvPicPr>
        <p:blipFill>
          <a:blip r:embed="rId2"/>
          <a:srcRect l="0" t="17474" r="0" b="0"/>
          <a:stretch/>
        </p:blipFill>
        <p:spPr>
          <a:xfrm>
            <a:off x="11435400" y="2038320"/>
            <a:ext cx="1935360" cy="1176840"/>
          </a:xfrm>
          <a:prstGeom prst="rect">
            <a:avLst/>
          </a:prstGeom>
          <a:ln w="0">
            <a:noFill/>
          </a:ln>
        </p:spPr>
      </p:pic>
      <p:pic>
        <p:nvPicPr>
          <p:cNvPr id="183" name="Picture 15" descr=""/>
          <p:cNvPicPr/>
          <p:nvPr/>
        </p:nvPicPr>
        <p:blipFill>
          <a:blip r:embed="rId3"/>
          <a:stretch/>
        </p:blipFill>
        <p:spPr>
          <a:xfrm>
            <a:off x="4894200" y="4051800"/>
            <a:ext cx="6540120" cy="482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884520" y="1320120"/>
            <a:ext cx="13573800" cy="851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882"/>
              </a:spcBef>
              <a:buNone/>
              <a:tabLst>
                <a:tab algn="l" pos="0"/>
              </a:tabLst>
            </a:pPr>
            <a:endParaRPr b="0" lang="en-IN" sz="441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32"/>
              </a:spcBef>
              <a:buNone/>
              <a:tabLst>
                <a:tab algn="l" pos="0"/>
              </a:tabLst>
            </a:pPr>
            <a:endParaRPr b="0" lang="en-IN" sz="516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title"/>
          </p:nvPr>
        </p:nvSpPr>
        <p:spPr>
          <a:xfrm>
            <a:off x="384480" y="93240"/>
            <a:ext cx="13680360" cy="1198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ff"/>
                </a:solidFill>
                <a:latin typeface="Cambria"/>
                <a:ea typeface="Cambria"/>
              </a:rPr>
              <a:t>Eigenvector Centrality</a:t>
            </a:r>
            <a:endParaRPr b="0" lang="en-IN" sz="4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86" name="Rectangle 2"/>
              <p:cNvSpPr txBox="1"/>
              <p:nvPr/>
            </p:nvSpPr>
            <p:spPr>
              <a:xfrm>
                <a:off x="10440000" y="180000"/>
                <a:ext cx="4342320" cy="1491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=</m:t>
                    </m:r>
                    <m:f>
                      <m:fPr>
                        <m:type m:val="lin"/>
                      </m:fPr>
                      <m:num>
                        <m:r>
                          <m:t xml:space="preserve">1</m:t>
                        </m:r>
                      </m:num>
                      <m:den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𝑗</m:t>
                            </m:r>
                            <m:r>
                              <m:t xml:space="preserve">=</m:t>
                            </m:r>
                            <m:r>
                              <m:t xml:space="preserve">1</m:t>
                            </m:r>
                          </m:sub>
                          <m:sup>
                            <m:r>
                              <m:t xml:space="preserve">𝑛</m:t>
                            </m:r>
                          </m:sup>
                          <m:e>
                            <m:r>
                              <m:t xml:space="preserve">𝑑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𝑖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𝑗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87" name="TextBox 9"/>
          <p:cNvSpPr/>
          <p:nvPr/>
        </p:nvSpPr>
        <p:spPr>
          <a:xfrm>
            <a:off x="11451960" y="9098640"/>
            <a:ext cx="3055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Ralucca Gera, NPS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88" name="Picture 7" descr=""/>
          <p:cNvPicPr/>
          <p:nvPr/>
        </p:nvPicPr>
        <p:blipFill>
          <a:blip r:embed="rId1"/>
          <a:stretch/>
        </p:blipFill>
        <p:spPr>
          <a:xfrm>
            <a:off x="1384200" y="2923560"/>
            <a:ext cx="2999160" cy="4951800"/>
          </a:xfrm>
          <a:prstGeom prst="rect">
            <a:avLst/>
          </a:prstGeom>
          <a:ln w="0">
            <a:noFill/>
          </a:ln>
        </p:spPr>
      </p:pic>
      <p:pic>
        <p:nvPicPr>
          <p:cNvPr id="189" name="Picture 10" descr=""/>
          <p:cNvPicPr/>
          <p:nvPr/>
        </p:nvPicPr>
        <p:blipFill>
          <a:blip r:embed="rId2"/>
          <a:stretch/>
        </p:blipFill>
        <p:spPr>
          <a:xfrm>
            <a:off x="5930280" y="1760760"/>
            <a:ext cx="7434360" cy="379584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12" descr=""/>
          <p:cNvPicPr/>
          <p:nvPr/>
        </p:nvPicPr>
        <p:blipFill>
          <a:blip r:embed="rId3"/>
          <a:stretch/>
        </p:blipFill>
        <p:spPr>
          <a:xfrm>
            <a:off x="5760000" y="5855400"/>
            <a:ext cx="7434360" cy="4044240"/>
          </a:xfrm>
          <a:prstGeom prst="rect">
            <a:avLst/>
          </a:prstGeom>
          <a:ln w="0">
            <a:noFill/>
          </a:ln>
        </p:spPr>
      </p:pic>
      <p:sp>
        <p:nvSpPr>
          <p:cNvPr id="191" name="TextBox 14"/>
          <p:cNvSpPr/>
          <p:nvPr/>
        </p:nvSpPr>
        <p:spPr>
          <a:xfrm>
            <a:off x="421920" y="8891640"/>
            <a:ext cx="5110560" cy="5770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Dr. Natarajan Meghanathan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/>
          </p:nvPr>
        </p:nvSpPr>
        <p:spPr>
          <a:xfrm>
            <a:off x="884520" y="1320120"/>
            <a:ext cx="13573800" cy="851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882"/>
              </a:spcBef>
              <a:buNone/>
              <a:tabLst>
                <a:tab algn="l" pos="0"/>
              </a:tabLst>
            </a:pPr>
            <a:endParaRPr b="0" lang="en-IN" sz="441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32"/>
              </a:spcBef>
              <a:buNone/>
              <a:tabLst>
                <a:tab algn="l" pos="0"/>
              </a:tabLst>
            </a:pPr>
            <a:endParaRPr b="0" lang="en-IN" sz="516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title"/>
          </p:nvPr>
        </p:nvSpPr>
        <p:spPr>
          <a:xfrm>
            <a:off x="5580000" y="0"/>
            <a:ext cx="8999280" cy="1198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ff"/>
                </a:solidFill>
                <a:latin typeface="Cambria"/>
                <a:ea typeface="Cambria"/>
              </a:rPr>
              <a:t>Eigenvector Centrality</a:t>
            </a:r>
            <a:endParaRPr b="0" lang="en-IN" sz="4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4" name="Rectangle 2"/>
              <p:cNvSpPr txBox="1"/>
              <p:nvPr/>
            </p:nvSpPr>
            <p:spPr>
              <a:xfrm>
                <a:off x="10453680" y="5580000"/>
                <a:ext cx="4342320" cy="1491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=</m:t>
                    </m:r>
                    <m:f>
                      <m:fPr>
                        <m:type m:val="lin"/>
                      </m:fPr>
                      <m:num>
                        <m:r>
                          <m:t xml:space="preserve">1</m:t>
                        </m:r>
                      </m:num>
                      <m:den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𝑗</m:t>
                            </m:r>
                            <m:r>
                              <m:t xml:space="preserve">=</m:t>
                            </m:r>
                            <m:r>
                              <m:t xml:space="preserve">1</m:t>
                            </m:r>
                          </m:sub>
                          <m:sup>
                            <m:r>
                              <m:t xml:space="preserve">𝑛</m:t>
                            </m:r>
                          </m:sup>
                          <m:e>
                            <m:r>
                              <m:t xml:space="preserve">𝑑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𝑖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𝑗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95" name="TextBox 9"/>
          <p:cNvSpPr/>
          <p:nvPr/>
        </p:nvSpPr>
        <p:spPr>
          <a:xfrm>
            <a:off x="11451960" y="9098640"/>
            <a:ext cx="3055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Ralucca Gera, NPS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96" name="Picture 7" descr=""/>
          <p:cNvPicPr/>
          <p:nvPr/>
        </p:nvPicPr>
        <p:blipFill>
          <a:blip r:embed="rId1"/>
          <a:stretch/>
        </p:blipFill>
        <p:spPr>
          <a:xfrm>
            <a:off x="360000" y="3780000"/>
            <a:ext cx="2999160" cy="4951800"/>
          </a:xfrm>
          <a:prstGeom prst="rect">
            <a:avLst/>
          </a:prstGeom>
          <a:ln w="0">
            <a:noFill/>
          </a:ln>
        </p:spPr>
      </p:pic>
      <p:pic>
        <p:nvPicPr>
          <p:cNvPr id="197" name="Picture 5" descr=""/>
          <p:cNvPicPr/>
          <p:nvPr/>
        </p:nvPicPr>
        <p:blipFill>
          <a:blip r:embed="rId2"/>
          <a:stretch/>
        </p:blipFill>
        <p:spPr>
          <a:xfrm>
            <a:off x="6343200" y="1755000"/>
            <a:ext cx="6983640" cy="64886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11" descr=""/>
          <p:cNvPicPr/>
          <p:nvPr/>
        </p:nvPicPr>
        <p:blipFill>
          <a:blip r:embed="rId3"/>
          <a:stretch/>
        </p:blipFill>
        <p:spPr>
          <a:xfrm>
            <a:off x="2340000" y="9180000"/>
            <a:ext cx="8762040" cy="1294200"/>
          </a:xfrm>
          <a:prstGeom prst="rect">
            <a:avLst/>
          </a:prstGeom>
          <a:ln w="0">
            <a:noFill/>
          </a:ln>
        </p:spPr>
      </p:pic>
      <p:pic>
        <p:nvPicPr>
          <p:cNvPr id="199" name="Picture 14" descr=""/>
          <p:cNvPicPr/>
          <p:nvPr/>
        </p:nvPicPr>
        <p:blipFill>
          <a:blip r:embed="rId4"/>
          <a:stretch/>
        </p:blipFill>
        <p:spPr>
          <a:xfrm>
            <a:off x="415080" y="180000"/>
            <a:ext cx="4984200" cy="347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" descr="Network Technology Background"/>
          <p:cNvPicPr/>
          <p:nvPr/>
        </p:nvPicPr>
        <p:blipFill>
          <a:blip r:embed="rId1">
            <a:alphaModFix amt="60000"/>
          </a:blip>
          <a:srcRect l="0" t="0" r="-2" b="3428"/>
          <a:stretch/>
        </p:blipFill>
        <p:spPr>
          <a:xfrm>
            <a:off x="538560" y="1866600"/>
            <a:ext cx="13680360" cy="7695000"/>
          </a:xfrm>
          <a:prstGeom prst="rect">
            <a:avLst/>
          </a:prstGeom>
          <a:ln cap="sq" w="444500">
            <a:solidFill>
              <a:srgbClr val="000000"/>
            </a:solidFill>
            <a:miter/>
          </a:ln>
          <a:effectLst>
            <a:outerShdw algn="bl" blurRad="254160" dir="2700000" dist="190409" rotWithShape="0" sy="90000">
              <a:srgbClr val="000000">
                <a:alpha val="40000"/>
              </a:srgbClr>
            </a:outerShdw>
          </a:effectLst>
        </p:spPr>
      </p:pic>
      <p:sp>
        <p:nvSpPr>
          <p:cNvPr id="201" name="PlaceHolder 1"/>
          <p:cNvSpPr>
            <a:spLocks noGrp="1"/>
          </p:cNvSpPr>
          <p:nvPr>
            <p:ph/>
          </p:nvPr>
        </p:nvSpPr>
        <p:spPr>
          <a:xfrm>
            <a:off x="884520" y="1320120"/>
            <a:ext cx="13573800" cy="851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882"/>
              </a:spcBef>
              <a:buNone/>
              <a:tabLst>
                <a:tab algn="l" pos="0"/>
              </a:tabLst>
            </a:pPr>
            <a:endParaRPr b="0" lang="en-IN" sz="441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32"/>
              </a:spcBef>
              <a:buNone/>
              <a:tabLst>
                <a:tab algn="l" pos="0"/>
              </a:tabLst>
            </a:pPr>
            <a:endParaRPr b="0" lang="en-IN" sz="516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title"/>
          </p:nvPr>
        </p:nvSpPr>
        <p:spPr>
          <a:xfrm>
            <a:off x="384480" y="93240"/>
            <a:ext cx="13680360" cy="1198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ff"/>
                </a:solidFill>
                <a:latin typeface="Cambria"/>
                <a:ea typeface="Cambria"/>
              </a:rPr>
              <a:t>Node Betweenness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03" name="TextBox 9"/>
          <p:cNvSpPr/>
          <p:nvPr/>
        </p:nvSpPr>
        <p:spPr>
          <a:xfrm>
            <a:off x="11451960" y="9098640"/>
            <a:ext cx="3055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Ralucca Gera, NPS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04" name="Picture 7" descr=""/>
          <p:cNvPicPr/>
          <p:nvPr/>
        </p:nvPicPr>
        <p:blipFill>
          <a:blip r:embed="rId2"/>
          <a:stretch/>
        </p:blipFill>
        <p:spPr>
          <a:xfrm>
            <a:off x="1107720" y="2206440"/>
            <a:ext cx="12247200" cy="189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1" descr="Network Technology Background"/>
          <p:cNvPicPr/>
          <p:nvPr/>
        </p:nvPicPr>
        <p:blipFill>
          <a:blip r:embed="rId1">
            <a:alphaModFix amt="60000"/>
          </a:blip>
          <a:srcRect l="0" t="0" r="-2" b="3428"/>
          <a:stretch/>
        </p:blipFill>
        <p:spPr>
          <a:xfrm>
            <a:off x="538560" y="1866600"/>
            <a:ext cx="13680360" cy="7695000"/>
          </a:xfrm>
          <a:prstGeom prst="rect">
            <a:avLst/>
          </a:prstGeom>
          <a:ln cap="sq" w="444500">
            <a:solidFill>
              <a:srgbClr val="000000"/>
            </a:solidFill>
            <a:miter/>
          </a:ln>
          <a:effectLst>
            <a:outerShdw algn="bl" blurRad="254160" dir="2700000" dist="190409" rotWithShape="0" sy="90000">
              <a:srgbClr val="000000">
                <a:alpha val="40000"/>
              </a:srgbClr>
            </a:outerShdw>
          </a:effectLst>
        </p:spPr>
      </p:pic>
      <p:sp>
        <p:nvSpPr>
          <p:cNvPr id="206" name="PlaceHolder 1"/>
          <p:cNvSpPr>
            <a:spLocks noGrp="1"/>
          </p:cNvSpPr>
          <p:nvPr>
            <p:ph/>
          </p:nvPr>
        </p:nvSpPr>
        <p:spPr>
          <a:xfrm>
            <a:off x="884520" y="1320120"/>
            <a:ext cx="13573800" cy="851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882"/>
              </a:spcBef>
              <a:buNone/>
              <a:tabLst>
                <a:tab algn="l" pos="0"/>
              </a:tabLst>
            </a:pPr>
            <a:endParaRPr b="0" lang="en-IN" sz="441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32"/>
              </a:spcBef>
              <a:buNone/>
              <a:tabLst>
                <a:tab algn="l" pos="0"/>
              </a:tabLst>
            </a:pPr>
            <a:endParaRPr b="0" lang="en-IN" sz="516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title"/>
          </p:nvPr>
        </p:nvSpPr>
        <p:spPr>
          <a:xfrm>
            <a:off x="384480" y="93240"/>
            <a:ext cx="13680360" cy="1198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ff"/>
                </a:solidFill>
                <a:latin typeface="Cambria"/>
                <a:ea typeface="Cambria"/>
              </a:rPr>
              <a:t>Node Betweenness</a:t>
            </a:r>
            <a:endParaRPr b="0" lang="en-IN" sz="4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08" name="Rectangle 2"/>
              <p:cNvSpPr txBox="1"/>
              <p:nvPr/>
            </p:nvSpPr>
            <p:spPr>
              <a:xfrm>
                <a:off x="10453680" y="5580000"/>
                <a:ext cx="4342320" cy="1491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=</m:t>
                    </m:r>
                    <m:f>
                      <m:fPr>
                        <m:type m:val="lin"/>
                      </m:fPr>
                      <m:num>
                        <m:r>
                          <m:t xml:space="preserve">1</m:t>
                        </m:r>
                      </m:num>
                      <m:den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𝑗</m:t>
                            </m:r>
                            <m:r>
                              <m:t xml:space="preserve">=</m:t>
                            </m:r>
                            <m:r>
                              <m:t xml:space="preserve">1</m:t>
                            </m:r>
                          </m:sub>
                          <m:sup>
                            <m:r>
                              <m:t xml:space="preserve">𝑛</m:t>
                            </m:r>
                          </m:sup>
                          <m:e>
                            <m:r>
                              <m:t xml:space="preserve">𝑑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𝑖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𝑗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209" name="TextBox 9"/>
          <p:cNvSpPr/>
          <p:nvPr/>
        </p:nvSpPr>
        <p:spPr>
          <a:xfrm>
            <a:off x="11451960" y="9098640"/>
            <a:ext cx="3055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Ralucca Gera, NPS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10" name="object 2"/>
          <p:cNvSpPr/>
          <p:nvPr/>
        </p:nvSpPr>
        <p:spPr>
          <a:xfrm>
            <a:off x="2919600" y="2176200"/>
            <a:ext cx="9503640" cy="66484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1" descr="Network Technology Background"/>
          <p:cNvPicPr/>
          <p:nvPr/>
        </p:nvPicPr>
        <p:blipFill>
          <a:blip r:embed="rId1">
            <a:alphaModFix amt="60000"/>
          </a:blip>
          <a:srcRect l="0" t="0" r="-2" b="3428"/>
          <a:stretch/>
        </p:blipFill>
        <p:spPr>
          <a:xfrm>
            <a:off x="538560" y="1877400"/>
            <a:ext cx="13680360" cy="7695000"/>
          </a:xfrm>
          <a:prstGeom prst="rect">
            <a:avLst/>
          </a:prstGeom>
          <a:ln cap="sq" w="444500">
            <a:solidFill>
              <a:srgbClr val="000000"/>
            </a:solidFill>
            <a:miter/>
          </a:ln>
          <a:effectLst>
            <a:outerShdw algn="bl" blurRad="254160" dir="2700000" dist="190409" rotWithShape="0" sy="90000">
              <a:srgbClr val="000000">
                <a:alpha val="40000"/>
              </a:srgbClr>
            </a:outerShdw>
          </a:effectLst>
        </p:spPr>
      </p:pic>
      <p:sp>
        <p:nvSpPr>
          <p:cNvPr id="94" name="PlaceHolder 1"/>
          <p:cNvSpPr>
            <a:spLocks noGrp="1"/>
          </p:cNvSpPr>
          <p:nvPr>
            <p:ph type="dt" idx="11"/>
          </p:nvPr>
        </p:nvSpPr>
        <p:spPr>
          <a:xfrm>
            <a:off x="738000" y="10009800"/>
            <a:ext cx="344268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94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940" spc="-1" strike="noStrike">
                <a:solidFill>
                  <a:srgbClr val="8b8b8b"/>
                </a:solidFill>
                <a:latin typeface="Calibri"/>
              </a:rPr>
              <a:t>Help Barabasi</a:t>
            </a:r>
            <a:endParaRPr b="0" lang="en-IN" sz="1940" spc="-1" strike="noStrike">
              <a:latin typeface="Times New Roman"/>
            </a:endParaRPr>
          </a:p>
        </p:txBody>
      </p:sp>
      <p:sp>
        <p:nvSpPr>
          <p:cNvPr id="95" name="TextBox 5"/>
          <p:cNvSpPr/>
          <p:nvPr/>
        </p:nvSpPr>
        <p:spPr>
          <a:xfrm>
            <a:off x="2374920" y="4391640"/>
            <a:ext cx="10008000" cy="2284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685800" indent="-685800" algn="ctr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IN" sz="3600" spc="-1" strike="noStrike">
                <a:solidFill>
                  <a:srgbClr val="0000ff"/>
                </a:solidFill>
                <a:latin typeface="Cambria"/>
                <a:ea typeface="Cambria"/>
              </a:rPr>
              <a:t>Clustering Coefficients</a:t>
            </a:r>
            <a:endParaRPr b="0" lang="en-IN" sz="3600" spc="-1" strike="noStrike">
              <a:latin typeface="Arial"/>
            </a:endParaRPr>
          </a:p>
          <a:p>
            <a:pPr marL="685800" indent="-685800" algn="ctr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IN" sz="3600" spc="-1" strike="noStrike">
                <a:solidFill>
                  <a:srgbClr val="0000ff"/>
                </a:solidFill>
                <a:latin typeface="Cambria"/>
                <a:ea typeface="Cambria"/>
              </a:rPr>
              <a:t>Closeness Centrality</a:t>
            </a:r>
            <a:endParaRPr b="0" lang="en-IN" sz="3600" spc="-1" strike="noStrike">
              <a:latin typeface="Arial"/>
            </a:endParaRPr>
          </a:p>
          <a:p>
            <a:pPr marL="685800" indent="-685800" algn="ctr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IN" sz="3600" spc="-1" strike="noStrike">
                <a:solidFill>
                  <a:srgbClr val="0000ff"/>
                </a:solidFill>
                <a:latin typeface="Cambria"/>
                <a:ea typeface="Cambria"/>
              </a:rPr>
              <a:t>Betweenness Centrality</a:t>
            </a:r>
            <a:endParaRPr b="0" lang="en-IN" sz="3600" spc="-1" strike="noStrike">
              <a:latin typeface="Arial"/>
            </a:endParaRPr>
          </a:p>
          <a:p>
            <a:pPr marL="685800" indent="-685800" algn="ctr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IN" sz="3600" spc="-1" strike="noStrike">
                <a:solidFill>
                  <a:srgbClr val="0000ff"/>
                </a:solidFill>
                <a:latin typeface="Cambria"/>
                <a:ea typeface="Cambria"/>
              </a:rPr>
              <a:t>Eigenvector Centrality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6" name="TextBox 2"/>
          <p:cNvSpPr/>
          <p:nvPr/>
        </p:nvSpPr>
        <p:spPr>
          <a:xfrm>
            <a:off x="745560" y="431280"/>
            <a:ext cx="13041360" cy="820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00ff"/>
                </a:solidFill>
                <a:latin typeface="Cambria"/>
                <a:ea typeface="Cambria"/>
              </a:rPr>
              <a:t>Network :structural chracteristics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1" descr="Network Technology Background"/>
          <p:cNvPicPr/>
          <p:nvPr/>
        </p:nvPicPr>
        <p:blipFill>
          <a:blip r:embed="rId1">
            <a:alphaModFix amt="60000"/>
          </a:blip>
          <a:srcRect l="0" t="0" r="-2" b="3428"/>
          <a:stretch/>
        </p:blipFill>
        <p:spPr>
          <a:xfrm>
            <a:off x="538560" y="1866600"/>
            <a:ext cx="13680360" cy="7695000"/>
          </a:xfrm>
          <a:prstGeom prst="rect">
            <a:avLst/>
          </a:prstGeom>
          <a:ln cap="sq" w="444500">
            <a:solidFill>
              <a:srgbClr val="000000"/>
            </a:solidFill>
            <a:miter/>
          </a:ln>
          <a:effectLst>
            <a:outerShdw algn="bl" blurRad="254160" dir="2700000" dist="190409" rotWithShape="0" sy="90000">
              <a:srgbClr val="000000">
                <a:alpha val="40000"/>
              </a:srgbClr>
            </a:outerShdw>
          </a:effectLst>
        </p:spPr>
      </p:pic>
      <p:sp>
        <p:nvSpPr>
          <p:cNvPr id="212" name="PlaceHolder 1"/>
          <p:cNvSpPr>
            <a:spLocks noGrp="1"/>
          </p:cNvSpPr>
          <p:nvPr>
            <p:ph/>
          </p:nvPr>
        </p:nvSpPr>
        <p:spPr>
          <a:xfrm>
            <a:off x="884520" y="1320120"/>
            <a:ext cx="13573800" cy="851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882"/>
              </a:spcBef>
              <a:buNone/>
              <a:tabLst>
                <a:tab algn="l" pos="0"/>
              </a:tabLst>
            </a:pPr>
            <a:endParaRPr b="0" lang="en-IN" sz="441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32"/>
              </a:spcBef>
              <a:buNone/>
              <a:tabLst>
                <a:tab algn="l" pos="0"/>
              </a:tabLst>
            </a:pPr>
            <a:endParaRPr b="0" lang="en-IN" sz="516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title"/>
          </p:nvPr>
        </p:nvSpPr>
        <p:spPr>
          <a:xfrm>
            <a:off x="384480" y="93240"/>
            <a:ext cx="13680360" cy="1198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ff"/>
                </a:solidFill>
                <a:latin typeface="Cambria"/>
                <a:ea typeface="Cambria"/>
              </a:rPr>
              <a:t>Node Betweenness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14" name="TextBox 9"/>
          <p:cNvSpPr/>
          <p:nvPr/>
        </p:nvSpPr>
        <p:spPr>
          <a:xfrm>
            <a:off x="11451960" y="9098640"/>
            <a:ext cx="3055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Ralucca Gera, NPS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15" name="object 2"/>
          <p:cNvSpPr/>
          <p:nvPr/>
        </p:nvSpPr>
        <p:spPr>
          <a:xfrm>
            <a:off x="2091240" y="1964520"/>
            <a:ext cx="10903680" cy="71114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1" descr="Network Technology Background"/>
          <p:cNvPicPr/>
          <p:nvPr/>
        </p:nvPicPr>
        <p:blipFill>
          <a:blip r:embed="rId1">
            <a:alphaModFix amt="60000"/>
          </a:blip>
          <a:srcRect l="0" t="0" r="-2" b="3428"/>
          <a:stretch/>
        </p:blipFill>
        <p:spPr>
          <a:xfrm>
            <a:off x="538560" y="1866600"/>
            <a:ext cx="13680360" cy="7695000"/>
          </a:xfrm>
          <a:prstGeom prst="rect">
            <a:avLst/>
          </a:prstGeom>
          <a:ln cap="sq" w="444500">
            <a:solidFill>
              <a:srgbClr val="000000"/>
            </a:solidFill>
            <a:miter/>
          </a:ln>
          <a:effectLst>
            <a:outerShdw algn="bl" blurRad="254160" dir="2700000" dist="190409" rotWithShape="0" sy="90000">
              <a:srgbClr val="000000">
                <a:alpha val="40000"/>
              </a:srgbClr>
            </a:outerShdw>
          </a:effectLst>
        </p:spPr>
      </p:pic>
      <p:sp>
        <p:nvSpPr>
          <p:cNvPr id="217" name="PlaceHolder 1"/>
          <p:cNvSpPr>
            <a:spLocks noGrp="1"/>
          </p:cNvSpPr>
          <p:nvPr>
            <p:ph/>
          </p:nvPr>
        </p:nvSpPr>
        <p:spPr>
          <a:xfrm>
            <a:off x="884520" y="1320120"/>
            <a:ext cx="13573800" cy="851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882"/>
              </a:spcBef>
              <a:buNone/>
              <a:tabLst>
                <a:tab algn="l" pos="0"/>
              </a:tabLst>
            </a:pPr>
            <a:endParaRPr b="0" lang="en-IN" sz="441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32"/>
              </a:spcBef>
              <a:buNone/>
              <a:tabLst>
                <a:tab algn="l" pos="0"/>
              </a:tabLst>
            </a:pPr>
            <a:endParaRPr b="0" lang="en-IN" sz="516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title"/>
          </p:nvPr>
        </p:nvSpPr>
        <p:spPr>
          <a:xfrm>
            <a:off x="384480" y="93240"/>
            <a:ext cx="13680360" cy="1198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ff"/>
                </a:solidFill>
                <a:latin typeface="Cambria"/>
                <a:ea typeface="Cambria"/>
              </a:rPr>
              <a:t>Centralities</a:t>
            </a:r>
            <a:endParaRPr b="0" lang="en-IN" sz="4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19" name="Rectangle 2"/>
              <p:cNvSpPr txBox="1"/>
              <p:nvPr/>
            </p:nvSpPr>
            <p:spPr>
              <a:xfrm>
                <a:off x="10453680" y="5580000"/>
                <a:ext cx="4342320" cy="1491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=</m:t>
                    </m:r>
                    <m:f>
                      <m:fPr>
                        <m:type m:val="lin"/>
                      </m:fPr>
                      <m:num>
                        <m:r>
                          <m:t xml:space="preserve">1</m:t>
                        </m:r>
                      </m:num>
                      <m:den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𝑗</m:t>
                            </m:r>
                            <m:r>
                              <m:t xml:space="preserve">=</m:t>
                            </m:r>
                            <m:r>
                              <m:t xml:space="preserve">1</m:t>
                            </m:r>
                          </m:sub>
                          <m:sup>
                            <m:r>
                              <m:t xml:space="preserve">𝑛</m:t>
                            </m:r>
                          </m:sup>
                          <m:e>
                            <m:r>
                              <m:t xml:space="preserve">𝑑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𝑖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𝑗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220" name="TextBox 9"/>
          <p:cNvSpPr/>
          <p:nvPr/>
        </p:nvSpPr>
        <p:spPr>
          <a:xfrm>
            <a:off x="11451960" y="9098640"/>
            <a:ext cx="3055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Ralucca Gera, NPS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21" name="Picture 8" descr="Chart, rad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2616840" y="2451960"/>
            <a:ext cx="10666080" cy="660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1" descr="Network Technology Background"/>
          <p:cNvPicPr/>
          <p:nvPr/>
        </p:nvPicPr>
        <p:blipFill>
          <a:blip r:embed="rId1">
            <a:alphaModFix amt="60000"/>
          </a:blip>
          <a:srcRect l="0" t="0" r="-2" b="3428"/>
          <a:stretch/>
        </p:blipFill>
        <p:spPr>
          <a:xfrm>
            <a:off x="538560" y="1866600"/>
            <a:ext cx="13680360" cy="7695000"/>
          </a:xfrm>
          <a:prstGeom prst="rect">
            <a:avLst/>
          </a:prstGeom>
          <a:ln cap="sq" w="444500">
            <a:solidFill>
              <a:srgbClr val="000000"/>
            </a:solidFill>
            <a:miter/>
          </a:ln>
          <a:effectLst>
            <a:outerShdw algn="bl" blurRad="254160" dir="2700000" dist="190409" rotWithShape="0" sy="90000">
              <a:srgbClr val="000000">
                <a:alpha val="40000"/>
              </a:srgbClr>
            </a:outerShdw>
          </a:effectLst>
        </p:spPr>
      </p:pic>
      <p:sp>
        <p:nvSpPr>
          <p:cNvPr id="223" name="PlaceHolder 1"/>
          <p:cNvSpPr>
            <a:spLocks noGrp="1"/>
          </p:cNvSpPr>
          <p:nvPr>
            <p:ph/>
          </p:nvPr>
        </p:nvSpPr>
        <p:spPr>
          <a:xfrm>
            <a:off x="884520" y="1320120"/>
            <a:ext cx="13573800" cy="851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882"/>
              </a:spcBef>
              <a:buNone/>
              <a:tabLst>
                <a:tab algn="l" pos="0"/>
              </a:tabLst>
            </a:pPr>
            <a:endParaRPr b="0" lang="en-IN" sz="441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32"/>
              </a:spcBef>
              <a:buNone/>
              <a:tabLst>
                <a:tab algn="l" pos="0"/>
              </a:tabLst>
            </a:pPr>
            <a:endParaRPr b="0" lang="en-IN" sz="516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title"/>
          </p:nvPr>
        </p:nvSpPr>
        <p:spPr>
          <a:xfrm>
            <a:off x="384480" y="93240"/>
            <a:ext cx="13680360" cy="1198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ff"/>
                </a:solidFill>
                <a:latin typeface="Cambria"/>
                <a:ea typeface="Cambria"/>
              </a:rPr>
              <a:t>Route Problem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25" name="TextBox 9"/>
          <p:cNvSpPr/>
          <p:nvPr/>
        </p:nvSpPr>
        <p:spPr>
          <a:xfrm>
            <a:off x="11451960" y="9098640"/>
            <a:ext cx="3055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Ralucca Gera, NPS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226" name="Group 2"/>
          <p:cNvGrpSpPr/>
          <p:nvPr/>
        </p:nvGrpSpPr>
        <p:grpSpPr>
          <a:xfrm>
            <a:off x="3350520" y="2632680"/>
            <a:ext cx="8108280" cy="6185160"/>
            <a:chOff x="3350520" y="2632680"/>
            <a:chExt cx="8108280" cy="6185160"/>
          </a:xfrm>
        </p:grpSpPr>
        <p:sp>
          <p:nvSpPr>
            <p:cNvPr id="227" name="Oval 3"/>
            <p:cNvSpPr/>
            <p:nvPr/>
          </p:nvSpPr>
          <p:spPr>
            <a:xfrm>
              <a:off x="4916880" y="3137040"/>
              <a:ext cx="587520" cy="6044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152280" dir="5400000" dist="317520" rotWithShape="0" sx="90000" sy="-19000">
                <a:srgbClr val="000000">
                  <a:alpha val="15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w="228600" h="228600"/>
              <a:bevelB w="228600" h="228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Oval 5"/>
            <p:cNvSpPr/>
            <p:nvPr/>
          </p:nvSpPr>
          <p:spPr>
            <a:xfrm>
              <a:off x="3404160" y="5022720"/>
              <a:ext cx="587520" cy="604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2280" dir="5400000" dist="317520" rotWithShape="0" sx="90000" sy="-19000">
                <a:srgbClr val="000000">
                  <a:alpha val="15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w="228600" h="228600"/>
              <a:bevelB w="228600" h="228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TextBox 7"/>
            <p:cNvSpPr/>
            <p:nvPr/>
          </p:nvSpPr>
          <p:spPr>
            <a:xfrm>
              <a:off x="3350520" y="4549680"/>
              <a:ext cx="4759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ffffff"/>
                  </a:solidFill>
                  <a:latin typeface="Bookman Old Style"/>
                  <a:ea typeface="DejaVu Sans"/>
                </a:rPr>
                <a:t>ISI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230" name="Oval 8"/>
            <p:cNvSpPr/>
            <p:nvPr/>
          </p:nvSpPr>
          <p:spPr>
            <a:xfrm>
              <a:off x="4622400" y="6265080"/>
              <a:ext cx="587520" cy="6044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152280" dir="5400000" dist="317520" rotWithShape="0" sx="90000" sy="-19000">
                <a:srgbClr val="000000">
                  <a:alpha val="15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w="228600" h="228600"/>
              <a:bevelB w="228600" h="228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Oval 10"/>
            <p:cNvSpPr/>
            <p:nvPr/>
          </p:nvSpPr>
          <p:spPr>
            <a:xfrm>
              <a:off x="10871280" y="4980600"/>
              <a:ext cx="587520" cy="60444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52280" dir="5400000" dist="317520" rotWithShape="0" sx="90000" sy="-19000">
                <a:srgbClr val="000000">
                  <a:alpha val="15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w="228600" h="228600"/>
              <a:bevelB w="228600" h="228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TextBox 11"/>
            <p:cNvSpPr/>
            <p:nvPr/>
          </p:nvSpPr>
          <p:spPr>
            <a:xfrm>
              <a:off x="10612800" y="4549680"/>
              <a:ext cx="8449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ffffff"/>
                  </a:solidFill>
                  <a:latin typeface="Bookman Old Style"/>
                  <a:ea typeface="DejaVu Sans"/>
                </a:rPr>
                <a:t>HOME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233" name="Oval 12"/>
            <p:cNvSpPr/>
            <p:nvPr/>
          </p:nvSpPr>
          <p:spPr>
            <a:xfrm>
              <a:off x="7369920" y="3137040"/>
              <a:ext cx="587520" cy="6044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152280" dir="5400000" dist="317520" rotWithShape="0" sx="90000" sy="-19000">
                <a:srgbClr val="000000">
                  <a:alpha val="15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w="228600" h="228600"/>
              <a:bevelB w="228600" h="228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Oval 13"/>
            <p:cNvSpPr/>
            <p:nvPr/>
          </p:nvSpPr>
          <p:spPr>
            <a:xfrm>
              <a:off x="7664040" y="6230880"/>
              <a:ext cx="587520" cy="6044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152280" dir="5400000" dist="317520" rotWithShape="0" sx="90000" sy="-19000">
                <a:srgbClr val="000000">
                  <a:alpha val="15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w="228600" h="228600"/>
              <a:bevelB w="228600" h="228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Oval 14"/>
            <p:cNvSpPr/>
            <p:nvPr/>
          </p:nvSpPr>
          <p:spPr>
            <a:xfrm>
              <a:off x="6094440" y="7778520"/>
              <a:ext cx="587520" cy="6044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152280" dir="5400000" dist="317520" rotWithShape="0" sx="90000" sy="-19000">
                <a:srgbClr val="000000">
                  <a:alpha val="15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w="228600" h="228600"/>
              <a:bevelB w="228600" h="228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Oval 15"/>
            <p:cNvSpPr/>
            <p:nvPr/>
          </p:nvSpPr>
          <p:spPr>
            <a:xfrm>
              <a:off x="8743320" y="4953240"/>
              <a:ext cx="587520" cy="6044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152280" dir="5400000" dist="317520" rotWithShape="0" sx="90000" sy="-19000">
                <a:srgbClr val="000000">
                  <a:alpha val="15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w="228600" h="228600"/>
              <a:bevelB w="228600" h="228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TextBox 16"/>
            <p:cNvSpPr/>
            <p:nvPr/>
          </p:nvSpPr>
          <p:spPr>
            <a:xfrm>
              <a:off x="6486840" y="4953240"/>
              <a:ext cx="16855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ffffff"/>
                  </a:solidFill>
                  <a:latin typeface="Bookman Old Style"/>
                  <a:ea typeface="DejaVu Sans"/>
                </a:rPr>
                <a:t>NAGERBAZAR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238" name="TextBox 17"/>
            <p:cNvSpPr/>
            <p:nvPr/>
          </p:nvSpPr>
          <p:spPr>
            <a:xfrm>
              <a:off x="6884640" y="2632680"/>
              <a:ext cx="11664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ffffff"/>
                  </a:solidFill>
                  <a:latin typeface="Bookman Old Style"/>
                  <a:ea typeface="DejaVu Sans"/>
                </a:rPr>
                <a:t>AIRPORT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239" name="TextBox 18"/>
            <p:cNvSpPr/>
            <p:nvPr/>
          </p:nvSpPr>
          <p:spPr>
            <a:xfrm>
              <a:off x="4531320" y="2632680"/>
              <a:ext cx="10659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ffffff"/>
                  </a:solidFill>
                  <a:latin typeface="Bookman Old Style"/>
                  <a:ea typeface="DejaVu Sans"/>
                </a:rPr>
                <a:t>DUNLOP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240" name="TextBox 19"/>
            <p:cNvSpPr/>
            <p:nvPr/>
          </p:nvSpPr>
          <p:spPr>
            <a:xfrm>
              <a:off x="6396480" y="5760720"/>
              <a:ext cx="11772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ffffff"/>
                  </a:solidFill>
                  <a:latin typeface="Bookman Old Style"/>
                  <a:ea typeface="DejaVu Sans"/>
                </a:rPr>
                <a:t>DUMDUM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241" name="TextBox 20"/>
            <p:cNvSpPr/>
            <p:nvPr/>
          </p:nvSpPr>
          <p:spPr>
            <a:xfrm>
              <a:off x="4333320" y="5760720"/>
              <a:ext cx="9378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ffffff"/>
                  </a:solidFill>
                  <a:latin typeface="Bookman Old Style"/>
                  <a:ea typeface="DejaVu Sans"/>
                </a:rPr>
                <a:t>SINTHI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242" name="TextBox 21"/>
            <p:cNvSpPr/>
            <p:nvPr/>
          </p:nvSpPr>
          <p:spPr>
            <a:xfrm>
              <a:off x="5309280" y="8484840"/>
              <a:ext cx="16387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ffffff"/>
                  </a:solidFill>
                  <a:latin typeface="Bookman Old Style"/>
                  <a:ea typeface="DejaVu Sans"/>
                </a:rPr>
                <a:t>CHIRIAMORE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243" name="Straight Connector 7"/>
            <p:cNvSpPr/>
            <p:nvPr/>
          </p:nvSpPr>
          <p:spPr>
            <a:xfrm flipV="1">
              <a:off x="5211000" y="6533280"/>
              <a:ext cx="2453040" cy="34200"/>
            </a:xfrm>
            <a:prstGeom prst="line">
              <a:avLst/>
            </a:prstGeom>
            <a:ln cap="rnd" w="57150">
              <a:solidFill>
                <a:srgbClr val="77933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Straight Connector 7"/>
            <p:cNvSpPr/>
            <p:nvPr/>
          </p:nvSpPr>
          <p:spPr>
            <a:xfrm flipV="1">
              <a:off x="6584760" y="6769440"/>
              <a:ext cx="1177200" cy="1109880"/>
            </a:xfrm>
            <a:prstGeom prst="line">
              <a:avLst/>
            </a:prstGeom>
            <a:ln cap="rnd" w="57150">
              <a:solidFill>
                <a:srgbClr val="558ed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Straight Connector 7"/>
            <p:cNvSpPr/>
            <p:nvPr/>
          </p:nvSpPr>
          <p:spPr>
            <a:xfrm>
              <a:off x="5124960" y="6781680"/>
              <a:ext cx="1055520" cy="1085400"/>
            </a:xfrm>
            <a:prstGeom prst="line">
              <a:avLst/>
            </a:prstGeom>
            <a:ln cap="rnd" w="57150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Straight Connector 7"/>
            <p:cNvSpPr/>
            <p:nvPr/>
          </p:nvSpPr>
          <p:spPr>
            <a:xfrm>
              <a:off x="3837600" y="5558760"/>
              <a:ext cx="870840" cy="794880"/>
            </a:xfrm>
            <a:prstGeom prst="line">
              <a:avLst/>
            </a:prstGeom>
            <a:ln cap="rnd" w="57150">
              <a:solidFill>
                <a:srgbClr val="26262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Straight Connector 7"/>
            <p:cNvSpPr/>
            <p:nvPr/>
          </p:nvSpPr>
          <p:spPr>
            <a:xfrm>
              <a:off x="5505480" y="3439800"/>
              <a:ext cx="1864080" cy="2160"/>
            </a:xfrm>
            <a:prstGeom prst="line">
              <a:avLst/>
            </a:prstGeom>
            <a:ln cap="rnd" w="57150">
              <a:solidFill>
                <a:srgbClr val="26262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Straight Connector 7"/>
            <p:cNvSpPr/>
            <p:nvPr/>
          </p:nvSpPr>
          <p:spPr>
            <a:xfrm>
              <a:off x="7860240" y="3641400"/>
              <a:ext cx="969120" cy="1400400"/>
            </a:xfrm>
            <a:prstGeom prst="line">
              <a:avLst/>
            </a:prstGeom>
            <a:ln cap="rnd" w="57150">
              <a:solidFill>
                <a:srgbClr val="26262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Straight Connector 7"/>
            <p:cNvSpPr/>
            <p:nvPr/>
          </p:nvSpPr>
          <p:spPr>
            <a:xfrm flipV="1">
              <a:off x="8154720" y="5469840"/>
              <a:ext cx="674640" cy="795240"/>
            </a:xfrm>
            <a:prstGeom prst="line">
              <a:avLst/>
            </a:prstGeom>
            <a:ln cap="rnd" w="57150">
              <a:solidFill>
                <a:srgbClr val="26262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Straight Connector 7"/>
            <p:cNvSpPr/>
            <p:nvPr/>
          </p:nvSpPr>
          <p:spPr>
            <a:xfrm>
              <a:off x="9331920" y="5256000"/>
              <a:ext cx="1569960" cy="2160"/>
            </a:xfrm>
            <a:prstGeom prst="line">
              <a:avLst/>
            </a:prstGeom>
            <a:ln cap="rnd" w="57150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Straight Connector 7"/>
            <p:cNvSpPr/>
            <p:nvPr/>
          </p:nvSpPr>
          <p:spPr>
            <a:xfrm flipV="1">
              <a:off x="3837600" y="3653640"/>
              <a:ext cx="1165320" cy="1400400"/>
            </a:xfrm>
            <a:prstGeom prst="line">
              <a:avLst/>
            </a:prstGeom>
            <a:ln cap="rnd" w="57150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1" descr="Network Technology Background"/>
          <p:cNvPicPr/>
          <p:nvPr/>
        </p:nvPicPr>
        <p:blipFill>
          <a:blip r:embed="rId1">
            <a:alphaModFix amt="60000"/>
          </a:blip>
          <a:srcRect l="0" t="0" r="-2" b="3428"/>
          <a:stretch/>
        </p:blipFill>
        <p:spPr>
          <a:xfrm>
            <a:off x="538560" y="1877400"/>
            <a:ext cx="13680360" cy="7695000"/>
          </a:xfrm>
          <a:prstGeom prst="rect">
            <a:avLst/>
          </a:prstGeom>
          <a:ln cap="sq" w="444500">
            <a:solidFill>
              <a:srgbClr val="000000"/>
            </a:solidFill>
            <a:miter/>
          </a:ln>
          <a:effectLst>
            <a:outerShdw algn="bl" blurRad="254160" dir="2700000" dist="190409" rotWithShape="0" sy="90000">
              <a:srgbClr val="000000">
                <a:alpha val="40000"/>
              </a:srgbClr>
            </a:outerShdw>
          </a:effectLst>
        </p:spPr>
      </p:pic>
      <p:sp>
        <p:nvSpPr>
          <p:cNvPr id="98" name="PlaceHolder 1"/>
          <p:cNvSpPr>
            <a:spLocks noGrp="1"/>
          </p:cNvSpPr>
          <p:nvPr>
            <p:ph type="dt" idx="12"/>
          </p:nvPr>
        </p:nvSpPr>
        <p:spPr>
          <a:xfrm>
            <a:off x="738000" y="10009800"/>
            <a:ext cx="344268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94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940" spc="-1" strike="noStrike">
                <a:solidFill>
                  <a:srgbClr val="8b8b8b"/>
                </a:solidFill>
                <a:latin typeface="Calibri"/>
              </a:rPr>
              <a:t>Help Barabasi</a:t>
            </a:r>
            <a:endParaRPr b="0" lang="en-IN" sz="1940" spc="-1" strike="noStrike">
              <a:latin typeface="Times New Roman"/>
            </a:endParaRPr>
          </a:p>
        </p:txBody>
      </p:sp>
      <p:sp>
        <p:nvSpPr>
          <p:cNvPr id="99" name="TextBox 3"/>
          <p:cNvSpPr/>
          <p:nvPr/>
        </p:nvSpPr>
        <p:spPr>
          <a:xfrm>
            <a:off x="745560" y="431280"/>
            <a:ext cx="13041360" cy="820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00ff"/>
                </a:solidFill>
                <a:latin typeface="Cambria"/>
                <a:ea typeface="Cambria"/>
              </a:rPr>
              <a:t>Clustering Coefficients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00" name="TextBox 4"/>
          <p:cNvSpPr/>
          <p:nvPr/>
        </p:nvSpPr>
        <p:spPr>
          <a:xfrm>
            <a:off x="538560" y="2030040"/>
            <a:ext cx="13104360" cy="19180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Cambria"/>
              </a:rPr>
              <a:t>The clustering coefficient captures the degree to which the neighbors of a given node link to each other. For a node </a:t>
            </a:r>
            <a:r>
              <a:rPr b="0" i="1" lang="en-US" sz="4000" spc="-1" strike="noStrike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Cambria"/>
              </a:rPr>
              <a:t>with degree </a:t>
            </a:r>
            <a:r>
              <a:rPr b="0" i="1" lang="en-US" sz="4000" spc="-1" strike="noStrike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Cambria"/>
              </a:rPr>
              <a:t>the </a:t>
            </a:r>
            <a:r>
              <a:rPr b="0" i="1" lang="en-US" sz="4000" spc="-1" strike="noStrike">
                <a:solidFill>
                  <a:srgbClr val="000000"/>
                </a:solidFill>
                <a:latin typeface="Cambria"/>
                <a:ea typeface="Cambria"/>
              </a:rPr>
              <a:t>local clustering </a:t>
            </a:r>
            <a:r>
              <a:rPr b="0" i="1" lang="en-IN" sz="4000" spc="-1" strike="noStrike">
                <a:solidFill>
                  <a:srgbClr val="000000"/>
                </a:solidFill>
                <a:latin typeface="Cambria"/>
                <a:ea typeface="Cambria"/>
              </a:rPr>
              <a:t>coefficient </a:t>
            </a:r>
            <a:r>
              <a:rPr b="0" lang="en-IN" sz="4000" spc="-1" strike="noStrike">
                <a:solidFill>
                  <a:srgbClr val="000000"/>
                </a:solidFill>
                <a:latin typeface="Cambria"/>
                <a:ea typeface="Cambria"/>
              </a:rPr>
              <a:t>is defined as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01" name="Picture 6" descr=""/>
          <p:cNvPicPr/>
          <p:nvPr/>
        </p:nvPicPr>
        <p:blipFill>
          <a:blip r:embed="rId2"/>
          <a:stretch/>
        </p:blipFill>
        <p:spPr>
          <a:xfrm>
            <a:off x="5003280" y="4463640"/>
            <a:ext cx="3940200" cy="226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" descr="Network Technology Background"/>
          <p:cNvPicPr/>
          <p:nvPr/>
        </p:nvPicPr>
        <p:blipFill>
          <a:blip r:embed="rId1">
            <a:alphaModFix amt="60000"/>
          </a:blip>
          <a:srcRect l="0" t="0" r="-2" b="3428"/>
          <a:stretch/>
        </p:blipFill>
        <p:spPr>
          <a:xfrm>
            <a:off x="538560" y="1877400"/>
            <a:ext cx="13680360" cy="7695000"/>
          </a:xfrm>
          <a:prstGeom prst="rect">
            <a:avLst/>
          </a:prstGeom>
          <a:ln cap="sq" w="444500">
            <a:solidFill>
              <a:srgbClr val="000000"/>
            </a:solidFill>
            <a:miter/>
          </a:ln>
          <a:effectLst>
            <a:outerShdw algn="bl" blurRad="254160" dir="2700000" dist="190409" rotWithShape="0" sy="90000">
              <a:srgbClr val="000000">
                <a:alpha val="40000"/>
              </a:srgbClr>
            </a:outerShdw>
          </a:effectLst>
        </p:spPr>
      </p:pic>
      <p:sp>
        <p:nvSpPr>
          <p:cNvPr id="103" name="PlaceHolder 1"/>
          <p:cNvSpPr>
            <a:spLocks noGrp="1"/>
          </p:cNvSpPr>
          <p:nvPr>
            <p:ph type="dt" idx="13"/>
          </p:nvPr>
        </p:nvSpPr>
        <p:spPr>
          <a:xfrm>
            <a:off x="738000" y="10009800"/>
            <a:ext cx="344268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94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940" spc="-1" strike="noStrike">
                <a:solidFill>
                  <a:srgbClr val="8b8b8b"/>
                </a:solidFill>
                <a:latin typeface="Calibri"/>
              </a:rPr>
              <a:t>Help Barabasi</a:t>
            </a:r>
            <a:endParaRPr b="0" lang="en-IN" sz="1940" spc="-1" strike="noStrike">
              <a:latin typeface="Times New Roman"/>
            </a:endParaRPr>
          </a:p>
        </p:txBody>
      </p:sp>
      <p:sp>
        <p:nvSpPr>
          <p:cNvPr id="104" name="TextBox 3"/>
          <p:cNvSpPr/>
          <p:nvPr/>
        </p:nvSpPr>
        <p:spPr>
          <a:xfrm>
            <a:off x="745560" y="431280"/>
            <a:ext cx="13041360" cy="820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00ff"/>
                </a:solidFill>
                <a:latin typeface="Cambria"/>
                <a:ea typeface="Cambria"/>
              </a:rPr>
              <a:t>Clustering Coefficients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05" name="TextBox 4"/>
          <p:cNvSpPr/>
          <p:nvPr/>
        </p:nvSpPr>
        <p:spPr>
          <a:xfrm>
            <a:off x="538560" y="2030040"/>
            <a:ext cx="13104360" cy="19180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Cambria"/>
              </a:rPr>
              <a:t>The clustering coefficient captures the degree to which the neighbors of a given node link to each other. For a node </a:t>
            </a:r>
            <a:r>
              <a:rPr b="0" i="1" lang="en-US" sz="4000" spc="-1" strike="noStrike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Cambria"/>
              </a:rPr>
              <a:t>with degree </a:t>
            </a:r>
            <a:r>
              <a:rPr b="0" i="1" lang="en-US" sz="4000" spc="-1" strike="noStrike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Cambria"/>
              </a:rPr>
              <a:t>the </a:t>
            </a:r>
            <a:r>
              <a:rPr b="0" i="1" lang="en-US" sz="4000" spc="-1" strike="noStrike">
                <a:solidFill>
                  <a:srgbClr val="000000"/>
                </a:solidFill>
                <a:latin typeface="Cambria"/>
                <a:ea typeface="Cambria"/>
              </a:rPr>
              <a:t>local clustering </a:t>
            </a:r>
            <a:r>
              <a:rPr b="0" i="1" lang="en-IN" sz="4000" spc="-1" strike="noStrike">
                <a:solidFill>
                  <a:srgbClr val="000000"/>
                </a:solidFill>
                <a:latin typeface="Cambria"/>
                <a:ea typeface="Cambria"/>
              </a:rPr>
              <a:t>coefficient </a:t>
            </a:r>
            <a:r>
              <a:rPr b="0" lang="en-IN" sz="4000" spc="-1" strike="noStrike">
                <a:solidFill>
                  <a:srgbClr val="000000"/>
                </a:solidFill>
                <a:latin typeface="Cambria"/>
                <a:ea typeface="Cambria"/>
              </a:rPr>
              <a:t>is defined as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06" name="Picture 6" descr=""/>
          <p:cNvPicPr/>
          <p:nvPr/>
        </p:nvPicPr>
        <p:blipFill>
          <a:blip r:embed="rId2"/>
          <a:stretch/>
        </p:blipFill>
        <p:spPr>
          <a:xfrm>
            <a:off x="5120640" y="3969000"/>
            <a:ext cx="3940200" cy="22611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7"/>
          <p:cNvSpPr/>
          <p:nvPr/>
        </p:nvSpPr>
        <p:spPr>
          <a:xfrm flipH="1">
            <a:off x="898200" y="5907960"/>
            <a:ext cx="4103280" cy="8211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Cambria"/>
              </a:rPr>
              <a:t>CC of the center node (purple) 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08" name="Picture 24" descr="cluster"/>
          <p:cNvPicPr/>
          <p:nvPr/>
        </p:nvPicPr>
        <p:blipFill>
          <a:blip r:embed="rId3"/>
          <a:stretch/>
        </p:blipFill>
        <p:spPr>
          <a:xfrm>
            <a:off x="4181760" y="7025400"/>
            <a:ext cx="8247240" cy="2261160"/>
          </a:xfrm>
          <a:prstGeom prst="rect">
            <a:avLst/>
          </a:prstGeom>
          <a:ln cap="sq" w="3810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" descr="Network Technology Background"/>
          <p:cNvPicPr/>
          <p:nvPr/>
        </p:nvPicPr>
        <p:blipFill>
          <a:blip r:embed="rId1">
            <a:alphaModFix amt="60000"/>
          </a:blip>
          <a:srcRect l="0" t="0" r="-2" b="3428"/>
          <a:stretch/>
        </p:blipFill>
        <p:spPr>
          <a:xfrm>
            <a:off x="538560" y="1877400"/>
            <a:ext cx="13680360" cy="7695000"/>
          </a:xfrm>
          <a:prstGeom prst="rect">
            <a:avLst/>
          </a:prstGeom>
          <a:ln cap="sq" w="444500">
            <a:solidFill>
              <a:srgbClr val="000000"/>
            </a:solidFill>
            <a:miter/>
          </a:ln>
          <a:effectLst>
            <a:outerShdw algn="bl" blurRad="254160" dir="2700000" dist="190409" rotWithShape="0" sy="90000">
              <a:srgbClr val="000000">
                <a:alpha val="40000"/>
              </a:srgbClr>
            </a:outerShdw>
          </a:effectLst>
        </p:spPr>
      </p:pic>
      <p:sp>
        <p:nvSpPr>
          <p:cNvPr id="110" name="PlaceHolder 1"/>
          <p:cNvSpPr>
            <a:spLocks noGrp="1"/>
          </p:cNvSpPr>
          <p:nvPr>
            <p:ph type="dt" idx="14"/>
          </p:nvPr>
        </p:nvSpPr>
        <p:spPr>
          <a:xfrm>
            <a:off x="738000" y="10009800"/>
            <a:ext cx="344268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94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940" spc="-1" strike="noStrike">
                <a:solidFill>
                  <a:srgbClr val="8b8b8b"/>
                </a:solidFill>
                <a:latin typeface="Calibri"/>
              </a:rPr>
              <a:t>Help Barabasi</a:t>
            </a:r>
            <a:endParaRPr b="0" lang="en-IN" sz="1940" spc="-1" strike="noStrike">
              <a:latin typeface="Times New Roman"/>
            </a:endParaRPr>
          </a:p>
        </p:txBody>
      </p:sp>
      <p:sp>
        <p:nvSpPr>
          <p:cNvPr id="111" name="TextBox 3"/>
          <p:cNvSpPr/>
          <p:nvPr/>
        </p:nvSpPr>
        <p:spPr>
          <a:xfrm>
            <a:off x="745560" y="431280"/>
            <a:ext cx="13041360" cy="820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00ff"/>
                </a:solidFill>
                <a:latin typeface="Cambria"/>
                <a:ea typeface="Cambria"/>
              </a:rPr>
              <a:t>Clustering Coefficients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112" name="Picture 6" descr=""/>
          <p:cNvPicPr/>
          <p:nvPr/>
        </p:nvPicPr>
        <p:blipFill>
          <a:blip r:embed="rId2"/>
          <a:stretch/>
        </p:blipFill>
        <p:spPr>
          <a:xfrm>
            <a:off x="722880" y="2375640"/>
            <a:ext cx="3940200" cy="2261160"/>
          </a:xfrm>
          <a:prstGeom prst="rect">
            <a:avLst/>
          </a:prstGeom>
          <a:ln w="0">
            <a:noFill/>
          </a:ln>
        </p:spPr>
      </p:pic>
      <p:grpSp>
        <p:nvGrpSpPr>
          <p:cNvPr id="113" name="Group 10"/>
          <p:cNvGrpSpPr/>
          <p:nvPr/>
        </p:nvGrpSpPr>
        <p:grpSpPr>
          <a:xfrm>
            <a:off x="6371280" y="2663640"/>
            <a:ext cx="5649120" cy="4953960"/>
            <a:chOff x="6371280" y="2663640"/>
            <a:chExt cx="5649120" cy="4953960"/>
          </a:xfrm>
        </p:grpSpPr>
        <p:pic>
          <p:nvPicPr>
            <p:cNvPr id="114" name="Picture 11" descr=""/>
            <p:cNvPicPr/>
            <p:nvPr/>
          </p:nvPicPr>
          <p:blipFill>
            <a:blip r:embed="rId3"/>
            <a:stretch/>
          </p:blipFill>
          <p:spPr>
            <a:xfrm>
              <a:off x="6371280" y="2663640"/>
              <a:ext cx="5615640" cy="4953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5" name="Rectangle 2"/>
            <p:cNvSpPr/>
            <p:nvPr/>
          </p:nvSpPr>
          <p:spPr>
            <a:xfrm>
              <a:off x="8819640" y="3206160"/>
              <a:ext cx="934920" cy="5029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22385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Rectangle 5"/>
            <p:cNvSpPr/>
            <p:nvPr/>
          </p:nvSpPr>
          <p:spPr>
            <a:xfrm>
              <a:off x="11085480" y="5156640"/>
              <a:ext cx="934920" cy="5029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22385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Rectangle 7"/>
            <p:cNvSpPr/>
            <p:nvPr/>
          </p:nvSpPr>
          <p:spPr>
            <a:xfrm>
              <a:off x="7485120" y="5162760"/>
              <a:ext cx="934920" cy="5029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22385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Rectangle 8"/>
            <p:cNvSpPr/>
            <p:nvPr/>
          </p:nvSpPr>
          <p:spPr>
            <a:xfrm>
              <a:off x="10149120" y="6734880"/>
              <a:ext cx="934920" cy="5029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22385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" descr="Network Technology Background"/>
          <p:cNvPicPr/>
          <p:nvPr/>
        </p:nvPicPr>
        <p:blipFill>
          <a:blip r:embed="rId1">
            <a:alphaModFix amt="60000"/>
          </a:blip>
          <a:srcRect l="0" t="0" r="-2" b="3428"/>
          <a:stretch/>
        </p:blipFill>
        <p:spPr>
          <a:xfrm>
            <a:off x="538560" y="1877400"/>
            <a:ext cx="13680360" cy="7695000"/>
          </a:xfrm>
          <a:prstGeom prst="rect">
            <a:avLst/>
          </a:prstGeom>
          <a:ln cap="sq" w="444500">
            <a:solidFill>
              <a:srgbClr val="000000"/>
            </a:solidFill>
            <a:miter/>
          </a:ln>
          <a:effectLst>
            <a:outerShdw algn="bl" blurRad="254160" dir="2700000" dist="190409" rotWithShape="0" sy="90000">
              <a:srgbClr val="000000">
                <a:alpha val="40000"/>
              </a:srgbClr>
            </a:outerShdw>
          </a:effectLst>
        </p:spPr>
      </p:pic>
      <p:sp>
        <p:nvSpPr>
          <p:cNvPr id="120" name="PlaceHolder 1"/>
          <p:cNvSpPr>
            <a:spLocks noGrp="1"/>
          </p:cNvSpPr>
          <p:nvPr>
            <p:ph type="dt" idx="15"/>
          </p:nvPr>
        </p:nvSpPr>
        <p:spPr>
          <a:xfrm>
            <a:off x="738000" y="10009800"/>
            <a:ext cx="344268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94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940" spc="-1" strike="noStrike">
                <a:solidFill>
                  <a:srgbClr val="8b8b8b"/>
                </a:solidFill>
                <a:latin typeface="Calibri"/>
              </a:rPr>
              <a:t>Help Barabasi</a:t>
            </a:r>
            <a:endParaRPr b="0" lang="en-IN" sz="1940" spc="-1" strike="noStrike">
              <a:latin typeface="Times New Roman"/>
            </a:endParaRPr>
          </a:p>
        </p:txBody>
      </p:sp>
      <p:sp>
        <p:nvSpPr>
          <p:cNvPr id="121" name="TextBox 3"/>
          <p:cNvSpPr/>
          <p:nvPr/>
        </p:nvSpPr>
        <p:spPr>
          <a:xfrm>
            <a:off x="745560" y="431280"/>
            <a:ext cx="13041360" cy="820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00ff"/>
                </a:solidFill>
                <a:latin typeface="Cambria"/>
                <a:ea typeface="Cambria"/>
              </a:rPr>
              <a:t>Clustering Coefficients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122" name="Picture 11" descr=""/>
          <p:cNvPicPr/>
          <p:nvPr/>
        </p:nvPicPr>
        <p:blipFill>
          <a:blip r:embed="rId2"/>
          <a:stretch/>
        </p:blipFill>
        <p:spPr>
          <a:xfrm>
            <a:off x="6634080" y="2807640"/>
            <a:ext cx="5615640" cy="4953960"/>
          </a:xfrm>
          <a:prstGeom prst="rect">
            <a:avLst/>
          </a:prstGeom>
          <a:ln w="0">
            <a:noFill/>
          </a:ln>
        </p:spPr>
      </p:pic>
      <p:sp>
        <p:nvSpPr>
          <p:cNvPr id="123" name="TextBox 7"/>
          <p:cNvSpPr/>
          <p:nvPr/>
        </p:nvSpPr>
        <p:spPr>
          <a:xfrm>
            <a:off x="4451760" y="9018000"/>
            <a:ext cx="7545960" cy="455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https://github.com/mdhumphries/SmallWorldNess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3"/>
          <a:stretch/>
        </p:blipFill>
        <p:spPr>
          <a:xfrm>
            <a:off x="722880" y="2375640"/>
            <a:ext cx="3940200" cy="226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" descr="Network Technology Background"/>
          <p:cNvPicPr/>
          <p:nvPr/>
        </p:nvPicPr>
        <p:blipFill>
          <a:blip r:embed="rId1">
            <a:alphaModFix amt="60000"/>
          </a:blip>
          <a:srcRect l="0" t="0" r="-2" b="3428"/>
          <a:stretch/>
        </p:blipFill>
        <p:spPr>
          <a:xfrm>
            <a:off x="538560" y="1871640"/>
            <a:ext cx="13680360" cy="7695000"/>
          </a:xfrm>
          <a:prstGeom prst="rect">
            <a:avLst/>
          </a:prstGeom>
          <a:ln cap="sq" w="444500">
            <a:solidFill>
              <a:srgbClr val="000000"/>
            </a:solidFill>
            <a:miter/>
          </a:ln>
          <a:effectLst>
            <a:outerShdw algn="bl" blurRad="254160" dir="2700000" dist="190409" rotWithShape="0" sy="90000">
              <a:srgbClr val="000000">
                <a:alpha val="40000"/>
              </a:srgbClr>
            </a:outerShdw>
          </a:effectLst>
        </p:spPr>
      </p:pic>
      <p:sp>
        <p:nvSpPr>
          <p:cNvPr id="126" name="PlaceHolder 1"/>
          <p:cNvSpPr>
            <a:spLocks noGrp="1"/>
          </p:cNvSpPr>
          <p:nvPr>
            <p:ph type="dt" idx="16"/>
          </p:nvPr>
        </p:nvSpPr>
        <p:spPr>
          <a:xfrm>
            <a:off x="738000" y="10009800"/>
            <a:ext cx="344268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94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940" spc="-1" strike="noStrike">
                <a:solidFill>
                  <a:srgbClr val="8b8b8b"/>
                </a:solidFill>
                <a:latin typeface="Calibri"/>
              </a:rPr>
              <a:t>Help Barabasi</a:t>
            </a:r>
            <a:endParaRPr b="0" lang="en-IN" sz="1940" spc="-1" strike="noStrike">
              <a:latin typeface="Times New Roman"/>
            </a:endParaRPr>
          </a:p>
        </p:txBody>
      </p:sp>
      <p:sp>
        <p:nvSpPr>
          <p:cNvPr id="127" name="TextBox 3"/>
          <p:cNvSpPr/>
          <p:nvPr/>
        </p:nvSpPr>
        <p:spPr>
          <a:xfrm>
            <a:off x="745560" y="431280"/>
            <a:ext cx="13041360" cy="820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00ff"/>
                </a:solidFill>
                <a:latin typeface="Cambria"/>
                <a:ea typeface="Cambria"/>
              </a:rPr>
              <a:t>Clustering Coefficients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128" name="Picture 6" descr=""/>
          <p:cNvPicPr/>
          <p:nvPr/>
        </p:nvPicPr>
        <p:blipFill>
          <a:blip r:embed="rId2"/>
          <a:stretch/>
        </p:blipFill>
        <p:spPr>
          <a:xfrm>
            <a:off x="1006920" y="4317840"/>
            <a:ext cx="13104360" cy="216324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8" descr=""/>
          <p:cNvPicPr/>
          <p:nvPr/>
        </p:nvPicPr>
        <p:blipFill>
          <a:blip r:embed="rId3"/>
          <a:stretch/>
        </p:blipFill>
        <p:spPr>
          <a:xfrm>
            <a:off x="6443280" y="7084800"/>
            <a:ext cx="2897640" cy="133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" descr="Network Technology Background"/>
          <p:cNvPicPr/>
          <p:nvPr/>
        </p:nvPicPr>
        <p:blipFill>
          <a:blip r:embed="rId1">
            <a:alphaModFix amt="60000"/>
          </a:blip>
          <a:srcRect l="0" t="0" r="-2" b="3428"/>
          <a:stretch/>
        </p:blipFill>
        <p:spPr>
          <a:xfrm>
            <a:off x="538560" y="1877400"/>
            <a:ext cx="13680360" cy="7695000"/>
          </a:xfrm>
          <a:prstGeom prst="rect">
            <a:avLst/>
          </a:prstGeom>
          <a:ln cap="sq" w="444500">
            <a:solidFill>
              <a:srgbClr val="000000"/>
            </a:solidFill>
            <a:miter/>
          </a:ln>
          <a:effectLst>
            <a:outerShdw algn="bl" blurRad="254160" dir="2700000" dist="190409" rotWithShape="0" sy="90000">
              <a:srgbClr val="000000">
                <a:alpha val="40000"/>
              </a:srgbClr>
            </a:outerShdw>
          </a:effectLst>
        </p:spPr>
      </p:pic>
      <p:sp>
        <p:nvSpPr>
          <p:cNvPr id="131" name="PlaceHolder 1"/>
          <p:cNvSpPr>
            <a:spLocks noGrp="1"/>
          </p:cNvSpPr>
          <p:nvPr>
            <p:ph type="dt" idx="17"/>
          </p:nvPr>
        </p:nvSpPr>
        <p:spPr>
          <a:xfrm>
            <a:off x="738000" y="10009800"/>
            <a:ext cx="344268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94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940" spc="-1" strike="noStrike">
                <a:solidFill>
                  <a:srgbClr val="8b8b8b"/>
                </a:solidFill>
                <a:latin typeface="Calibri"/>
              </a:rPr>
              <a:t>Help Barabasi</a:t>
            </a:r>
            <a:endParaRPr b="0" lang="en-IN" sz="1940" spc="-1" strike="noStrike">
              <a:latin typeface="Times New Roman"/>
            </a:endParaRPr>
          </a:p>
        </p:txBody>
      </p:sp>
      <p:sp>
        <p:nvSpPr>
          <p:cNvPr id="132" name="TextBox 3"/>
          <p:cNvSpPr/>
          <p:nvPr/>
        </p:nvSpPr>
        <p:spPr>
          <a:xfrm>
            <a:off x="745560" y="431280"/>
            <a:ext cx="10233000" cy="638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>
                <a:solidFill>
                  <a:srgbClr val="0000ff"/>
                </a:solidFill>
                <a:latin typeface="Cambria"/>
                <a:ea typeface="Cambria"/>
              </a:rPr>
              <a:t>Network Analysis: Centrality measures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33" name="Picture 4" descr=""/>
          <p:cNvPicPr/>
          <p:nvPr/>
        </p:nvPicPr>
        <p:blipFill>
          <a:blip r:embed="rId2"/>
          <a:stretch/>
        </p:blipFill>
        <p:spPr>
          <a:xfrm>
            <a:off x="558720" y="2087640"/>
            <a:ext cx="13495680" cy="208476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5" descr=""/>
          <p:cNvPicPr/>
          <p:nvPr/>
        </p:nvPicPr>
        <p:blipFill>
          <a:blip r:embed="rId3"/>
          <a:stretch/>
        </p:blipFill>
        <p:spPr>
          <a:xfrm>
            <a:off x="3490920" y="5042160"/>
            <a:ext cx="6727680" cy="316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" descr="Network Technology Background"/>
          <p:cNvPicPr/>
          <p:nvPr/>
        </p:nvPicPr>
        <p:blipFill>
          <a:blip r:embed="rId1">
            <a:alphaModFix amt="60000"/>
          </a:blip>
          <a:srcRect l="0" t="0" r="-2" b="3428"/>
          <a:stretch/>
        </p:blipFill>
        <p:spPr>
          <a:xfrm>
            <a:off x="538560" y="1866600"/>
            <a:ext cx="13680360" cy="7695000"/>
          </a:xfrm>
          <a:prstGeom prst="rect">
            <a:avLst/>
          </a:prstGeom>
          <a:ln cap="sq" w="444500">
            <a:solidFill>
              <a:srgbClr val="000000"/>
            </a:solidFill>
            <a:miter/>
          </a:ln>
          <a:effectLst>
            <a:outerShdw algn="bl" blurRad="254160" dir="2700000" dist="190409" rotWithShape="0" sy="90000">
              <a:srgbClr val="000000">
                <a:alpha val="40000"/>
              </a:srgbClr>
            </a:outerShdw>
          </a:effectLst>
        </p:spPr>
      </p:pic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884520" y="1320120"/>
            <a:ext cx="13573800" cy="851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882"/>
              </a:spcBef>
              <a:buNone/>
              <a:tabLst>
                <a:tab algn="l" pos="0"/>
              </a:tabLst>
            </a:pPr>
            <a:endParaRPr b="0" lang="en-IN" sz="441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32"/>
              </a:spcBef>
              <a:buNone/>
              <a:tabLst>
                <a:tab algn="l" pos="0"/>
              </a:tabLst>
            </a:pPr>
            <a:endParaRPr b="0" lang="en-IN" sz="516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title"/>
          </p:nvPr>
        </p:nvSpPr>
        <p:spPr>
          <a:xfrm>
            <a:off x="384480" y="93240"/>
            <a:ext cx="13680360" cy="1198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ff"/>
                </a:solidFill>
                <a:latin typeface="Cambria"/>
                <a:ea typeface="Cambria"/>
              </a:rPr>
              <a:t>Closeness Centrality</a:t>
            </a:r>
            <a:endParaRPr b="0" lang="en-IN" sz="4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8" name="Rectangle 2"/>
              <p:cNvSpPr txBox="1"/>
              <p:nvPr/>
            </p:nvSpPr>
            <p:spPr>
              <a:xfrm>
                <a:off x="10453680" y="5580000"/>
                <a:ext cx="4342320" cy="1491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=</m:t>
                    </m:r>
                    <m:f>
                      <m:fPr>
                        <m:type m:val="lin"/>
                      </m:fPr>
                      <m:num>
                        <m:r>
                          <m:t xml:space="preserve">1</m:t>
                        </m:r>
                      </m:num>
                      <m:den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𝑗</m:t>
                            </m:r>
                            <m:r>
                              <m:t xml:space="preserve">=</m:t>
                            </m:r>
                            <m:r>
                              <m:t xml:space="preserve">1</m:t>
                            </m:r>
                          </m:sub>
                          <m:sup>
                            <m:r>
                              <m:t xml:space="preserve">𝑛</m:t>
                            </m:r>
                          </m:sup>
                          <m:e>
                            <m:r>
                              <m:t xml:space="preserve">𝑑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𝑖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𝑗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39" name="TextBox 9"/>
          <p:cNvSpPr/>
          <p:nvPr/>
        </p:nvSpPr>
        <p:spPr>
          <a:xfrm>
            <a:off x="11451960" y="9098640"/>
            <a:ext cx="3055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Ralucca Gera, NPS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0" name="TextBox 5"/>
          <p:cNvSpPr/>
          <p:nvPr/>
        </p:nvSpPr>
        <p:spPr>
          <a:xfrm>
            <a:off x="999720" y="7976880"/>
            <a:ext cx="13438440" cy="11869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mbria"/>
                <a:ea typeface="Cambria"/>
              </a:rPr>
              <a:t>Closeness centrality can be viewed as the efficiency of a vertex in spreading information to all other vertices.</a:t>
            </a:r>
            <a:endParaRPr b="0" lang="en-IN" sz="3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1" name="Rectangle 10"/>
              <p:cNvSpPr txBox="1"/>
              <p:nvPr/>
            </p:nvSpPr>
            <p:spPr>
              <a:xfrm>
                <a:off x="5207760" y="3715200"/>
                <a:ext cx="4342320" cy="1432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𝑢</m:t>
                        </m:r>
                      </m:sub>
                    </m:sSub>
                    <m:r>
                      <m:t xml:space="preserve">=</m:t>
                    </m:r>
                    <m:f>
                      <m:fPr>
                        <m:type m:val="lin"/>
                      </m:fPr>
                      <m:num>
                        <m:r>
                          <m:t xml:space="preserve">1</m:t>
                        </m:r>
                      </m:num>
                      <m:den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𝑣</m:t>
                            </m:r>
                            <m:r>
                              <m:t xml:space="preserve">=</m:t>
                            </m:r>
                            <m:r>
                              <m:t xml:space="preserve">1</m:t>
                            </m:r>
                          </m:sub>
                          <m:sup>
                            <m:r>
                              <m:t xml:space="preserve">𝑛</m:t>
                            </m:r>
                          </m:sup>
                          <m:e>
                            <m:r>
                              <m:t xml:space="preserve">𝑑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𝑢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𝑣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42" name="object 2"/>
          <p:cNvSpPr/>
          <p:nvPr/>
        </p:nvSpPr>
        <p:spPr>
          <a:xfrm>
            <a:off x="2410920" y="1479600"/>
            <a:ext cx="10329480" cy="64371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2556</TotalTime>
  <Application>LibreOffice/7.3.7.2$Linux_X86_64 LibreOffice_project/30$Build-2</Application>
  <AppVersion>15.0000</AppVersion>
  <Words>695</Words>
  <Paragraphs>103</Paragraphs>
  <Company>Hewlett-Packard 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2012-11-09T11:52:54Z</dcterms:created>
  <dc:creator>Dr S K Dana</dc:creator>
  <dc:description/>
  <dc:language>en-IN</dc:language>
  <cp:lastModifiedBy/>
  <dcterms:modified xsi:type="dcterms:W3CDTF">2024-01-29T09:34:19Z</dcterms:modified>
  <cp:revision>103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Custom</vt:lpwstr>
  </property>
  <property fmtid="{D5CDD505-2E9C-101B-9397-08002B2CF9AE}" pid="4" name="Slides">
    <vt:i4>22</vt:i4>
  </property>
</Properties>
</file>