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6" r:id="rId5"/>
    <p:sldId id="294" r:id="rId6"/>
    <p:sldId id="307" r:id="rId7"/>
    <p:sldId id="314" r:id="rId8"/>
    <p:sldId id="297" r:id="rId9"/>
    <p:sldId id="31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A2BEE-8625-4EB7-989F-443B5D0A1A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EE6D8E-C55F-4777-90C9-D7BE50C48BC0}">
      <dgm:prSet/>
      <dgm:spPr/>
      <dgm:t>
        <a:bodyPr/>
        <a:lstStyle/>
        <a:p>
          <a:r>
            <a:rPr lang="en-IN" baseline="0" dirty="0">
              <a:latin typeface="Bahnschrift SemiBold" panose="020B0502040204020203" pitchFamily="34" charset="0"/>
            </a:rPr>
            <a:t>To democratize gender relations, abolish power differentials, not to reproduce hierarchy</a:t>
          </a:r>
          <a:endParaRPr lang="en-IN" dirty="0">
            <a:latin typeface="Bahnschrift SemiBold" panose="020B0502040204020203" pitchFamily="34" charset="0"/>
          </a:endParaRPr>
        </a:p>
      </dgm:t>
    </dgm:pt>
    <dgm:pt modelId="{6CDA69A7-301E-4416-8183-34FA8E67C0C0}" type="parTrans" cxnId="{0D95731E-7CF8-4A62-93D3-7650ACDF32F8}">
      <dgm:prSet/>
      <dgm:spPr/>
      <dgm:t>
        <a:bodyPr/>
        <a:lstStyle/>
        <a:p>
          <a:endParaRPr lang="en-IN"/>
        </a:p>
      </dgm:t>
    </dgm:pt>
    <dgm:pt modelId="{65E1E90F-CEB7-4CC5-9AF5-7EED27C3C91A}" type="sibTrans" cxnId="{0D95731E-7CF8-4A62-93D3-7650ACDF32F8}">
      <dgm:prSet/>
      <dgm:spPr/>
      <dgm:t>
        <a:bodyPr/>
        <a:lstStyle/>
        <a:p>
          <a:endParaRPr lang="en-IN"/>
        </a:p>
      </dgm:t>
    </dgm:pt>
    <dgm:pt modelId="{4B2C83B7-7809-4326-AC5E-182B7E6F81C5}">
      <dgm:prSet/>
      <dgm:spPr/>
      <dgm:t>
        <a:bodyPr/>
        <a:lstStyle/>
        <a:p>
          <a:r>
            <a:rPr lang="en-IN" baseline="0" dirty="0">
              <a:latin typeface="Bahnschrift SemiBold" panose="020B0502040204020203" pitchFamily="34" charset="0"/>
            </a:rPr>
            <a:t>Why should men </a:t>
          </a:r>
          <a:r>
            <a:rPr lang="en-IN" i="1" u="sng" baseline="0" dirty="0">
              <a:latin typeface="Bahnschrift SemiBold" panose="020B0502040204020203" pitchFamily="34" charset="0"/>
            </a:rPr>
            <a:t>not</a:t>
          </a:r>
          <a:r>
            <a:rPr lang="en-IN" baseline="0" dirty="0">
              <a:latin typeface="Bahnschrift SemiBold" panose="020B0502040204020203" pitchFamily="34" charset="0"/>
            </a:rPr>
            <a:t> defend patriarchy?</a:t>
          </a:r>
          <a:endParaRPr lang="en-IN" dirty="0">
            <a:latin typeface="Bahnschrift SemiBold" panose="020B0502040204020203" pitchFamily="34" charset="0"/>
          </a:endParaRPr>
        </a:p>
      </dgm:t>
    </dgm:pt>
    <dgm:pt modelId="{FA171B30-C321-4DFC-84ED-D56F24430E5C}" type="parTrans" cxnId="{53DD98DF-D1C7-4AED-8C24-BC882C110DFD}">
      <dgm:prSet/>
      <dgm:spPr/>
      <dgm:t>
        <a:bodyPr/>
        <a:lstStyle/>
        <a:p>
          <a:endParaRPr lang="en-IN"/>
        </a:p>
      </dgm:t>
    </dgm:pt>
    <dgm:pt modelId="{73CEF718-95E2-4D62-AE6A-395C49BD18D5}" type="sibTrans" cxnId="{53DD98DF-D1C7-4AED-8C24-BC882C110DFD}">
      <dgm:prSet/>
      <dgm:spPr/>
      <dgm:t>
        <a:bodyPr/>
        <a:lstStyle/>
        <a:p>
          <a:endParaRPr lang="en-IN"/>
        </a:p>
      </dgm:t>
    </dgm:pt>
    <dgm:pt modelId="{316B5EFD-76D8-427B-A36D-27574FFD5402}">
      <dgm:prSet/>
      <dgm:spPr/>
      <dgm:t>
        <a:bodyPr/>
        <a:lstStyle/>
        <a:p>
          <a:r>
            <a:rPr lang="en-IN" baseline="0" dirty="0">
              <a:latin typeface="Bahnschrift SemiBold" panose="020B0502040204020203" pitchFamily="34" charset="0"/>
            </a:rPr>
            <a:t>may not lead to satisfying lives</a:t>
          </a:r>
          <a:endParaRPr lang="en-IN" dirty="0">
            <a:latin typeface="Bahnschrift SemiBold" panose="020B0502040204020203" pitchFamily="34" charset="0"/>
          </a:endParaRPr>
        </a:p>
      </dgm:t>
    </dgm:pt>
    <dgm:pt modelId="{C0689D6C-C718-4907-BC00-9AB30587973B}" type="parTrans" cxnId="{A0514AED-9F8A-4C8A-A632-DD76345FB30D}">
      <dgm:prSet/>
      <dgm:spPr/>
      <dgm:t>
        <a:bodyPr/>
        <a:lstStyle/>
        <a:p>
          <a:endParaRPr lang="en-IN"/>
        </a:p>
      </dgm:t>
    </dgm:pt>
    <dgm:pt modelId="{7F4AE8DF-83B5-48F6-9332-5DDA03D3FFAF}" type="sibTrans" cxnId="{A0514AED-9F8A-4C8A-A632-DD76345FB30D}">
      <dgm:prSet/>
      <dgm:spPr/>
      <dgm:t>
        <a:bodyPr/>
        <a:lstStyle/>
        <a:p>
          <a:endParaRPr lang="en-IN"/>
        </a:p>
      </dgm:t>
    </dgm:pt>
    <dgm:pt modelId="{E69143B5-8A5F-49A9-9727-2CF2766F6E53}">
      <dgm:prSet/>
      <dgm:spPr/>
      <dgm:t>
        <a:bodyPr/>
        <a:lstStyle/>
        <a:p>
          <a:r>
            <a:rPr lang="en-US" baseline="0" dirty="0">
              <a:latin typeface="Bahnschrift SemiBold" panose="020B0502040204020203" pitchFamily="34" charset="0"/>
            </a:rPr>
            <a:t>committed in important ways to women and may want better lives for them</a:t>
          </a:r>
          <a:endParaRPr lang="en-IN" dirty="0">
            <a:latin typeface="Bahnschrift SemiBold" panose="020B0502040204020203" pitchFamily="34" charset="0"/>
          </a:endParaRPr>
        </a:p>
      </dgm:t>
    </dgm:pt>
    <dgm:pt modelId="{ACAE8DFD-C000-4BEC-AC77-1DBA3F81EA09}" type="parTrans" cxnId="{39398EC7-8CF6-40A5-A43C-B5460C051804}">
      <dgm:prSet/>
      <dgm:spPr/>
      <dgm:t>
        <a:bodyPr/>
        <a:lstStyle/>
        <a:p>
          <a:endParaRPr lang="en-IN"/>
        </a:p>
      </dgm:t>
    </dgm:pt>
    <dgm:pt modelId="{58500E09-920E-413C-A79C-D3AC932594D4}" type="sibTrans" cxnId="{39398EC7-8CF6-40A5-A43C-B5460C051804}">
      <dgm:prSet/>
      <dgm:spPr/>
      <dgm:t>
        <a:bodyPr/>
        <a:lstStyle/>
        <a:p>
          <a:endParaRPr lang="en-IN"/>
        </a:p>
      </dgm:t>
    </dgm:pt>
    <dgm:pt modelId="{A7C08F17-6CF7-4B43-BA9D-D4325DB71298}">
      <dgm:prSet/>
      <dgm:spPr/>
      <dgm:t>
        <a:bodyPr/>
        <a:lstStyle/>
        <a:p>
          <a:r>
            <a:rPr lang="en-US" baseline="0" dirty="0">
              <a:latin typeface="Bahnschrift SemiBold" panose="020B0502040204020203" pitchFamily="34" charset="0"/>
            </a:rPr>
            <a:t>Change in gender relations is taking place anyway, therefore no point in clinging to past privileges	</a:t>
          </a:r>
          <a:endParaRPr lang="en-IN" i="1" dirty="0">
            <a:latin typeface="Bahnschrift SemiBold" panose="020B0502040204020203" pitchFamily="34" charset="0"/>
          </a:endParaRPr>
        </a:p>
      </dgm:t>
    </dgm:pt>
    <dgm:pt modelId="{2B8B73F9-6B1F-49FA-9D72-1611C83846C2}" type="parTrans" cxnId="{DCCB8D61-4188-44CA-A8DA-11F648942B63}">
      <dgm:prSet/>
      <dgm:spPr/>
      <dgm:t>
        <a:bodyPr/>
        <a:lstStyle/>
        <a:p>
          <a:endParaRPr lang="en-IN"/>
        </a:p>
      </dgm:t>
    </dgm:pt>
    <dgm:pt modelId="{19DE4DB2-F0CC-4ABA-9105-46C0021254FB}" type="sibTrans" cxnId="{DCCB8D61-4188-44CA-A8DA-11F648942B63}">
      <dgm:prSet/>
      <dgm:spPr/>
      <dgm:t>
        <a:bodyPr/>
        <a:lstStyle/>
        <a:p>
          <a:endParaRPr lang="en-IN"/>
        </a:p>
      </dgm:t>
    </dgm:pt>
    <dgm:pt modelId="{6123A654-DC7B-421E-BEC4-60CD656B63A5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Raewyn W. Connell </a:t>
          </a:r>
          <a:r>
            <a:rPr lang="en-IN" i="1" dirty="0">
              <a:latin typeface="Bahnschrift SemiBold" panose="020B0502040204020203" pitchFamily="34" charset="0"/>
            </a:rPr>
            <a:t>(Masculinities, 1995)</a:t>
          </a:r>
          <a:endParaRPr lang="en-IN" dirty="0">
            <a:latin typeface="Bahnschrift SemiBold" panose="020B0502040204020203" pitchFamily="34" charset="0"/>
          </a:endParaRPr>
        </a:p>
      </dgm:t>
    </dgm:pt>
    <dgm:pt modelId="{ECF11FC3-1370-4E4D-B592-1A5F79422CB3}" type="sibTrans" cxnId="{B07807FE-8494-43E3-9A30-6EF2184EC9E0}">
      <dgm:prSet/>
      <dgm:spPr/>
      <dgm:t>
        <a:bodyPr/>
        <a:lstStyle/>
        <a:p>
          <a:endParaRPr lang="en-IN"/>
        </a:p>
      </dgm:t>
    </dgm:pt>
    <dgm:pt modelId="{C32FE199-A371-40D9-8147-CD422EDD0D22}" type="parTrans" cxnId="{B07807FE-8494-43E3-9A30-6EF2184EC9E0}">
      <dgm:prSet/>
      <dgm:spPr/>
      <dgm:t>
        <a:bodyPr/>
        <a:lstStyle/>
        <a:p>
          <a:endParaRPr lang="en-IN"/>
        </a:p>
      </dgm:t>
    </dgm:pt>
    <dgm:pt modelId="{37C0BEE1-BF63-4CF1-B337-A34E64F04062}">
      <dgm:prSet/>
      <dgm:spPr/>
      <dgm:t>
        <a:bodyPr/>
        <a:lstStyle/>
        <a:p>
          <a:r>
            <a:rPr lang="en-US" baseline="0" dirty="0">
              <a:latin typeface="Bahnschrift SemiBold" panose="020B0502040204020203" pitchFamily="34" charset="0"/>
            </a:rPr>
            <a:t>oppression of gays</a:t>
          </a:r>
          <a:endParaRPr lang="en-IN" dirty="0">
            <a:latin typeface="Bahnschrift SemiBold" panose="020B0502040204020203" pitchFamily="34" charset="0"/>
          </a:endParaRPr>
        </a:p>
      </dgm:t>
    </dgm:pt>
    <dgm:pt modelId="{55852AB5-4EF1-4D5B-9C23-8BF5089F615F}" type="parTrans" cxnId="{6BDFF4FC-9A6F-40F8-A9BC-72D152217EB7}">
      <dgm:prSet/>
      <dgm:spPr/>
      <dgm:t>
        <a:bodyPr/>
        <a:lstStyle/>
        <a:p>
          <a:endParaRPr lang="en-IN"/>
        </a:p>
      </dgm:t>
    </dgm:pt>
    <dgm:pt modelId="{4DF9CEED-C1AD-4D79-BD1E-DEA9AE83AB04}" type="sibTrans" cxnId="{6BDFF4FC-9A6F-40F8-A9BC-72D152217EB7}">
      <dgm:prSet/>
      <dgm:spPr/>
      <dgm:t>
        <a:bodyPr/>
        <a:lstStyle/>
        <a:p>
          <a:endParaRPr lang="en-IN"/>
        </a:p>
      </dgm:t>
    </dgm:pt>
    <dgm:pt modelId="{BC4689E7-D987-41C5-8F13-F8FEF38D7D6C}">
      <dgm:prSet/>
      <dgm:spPr/>
      <dgm:t>
        <a:bodyPr/>
        <a:lstStyle/>
        <a:p>
          <a:endParaRPr lang="en-IN" dirty="0">
            <a:latin typeface="Bahnschrift SemiBold" panose="020B0502040204020203" pitchFamily="34" charset="0"/>
          </a:endParaRPr>
        </a:p>
      </dgm:t>
    </dgm:pt>
    <dgm:pt modelId="{4D68D358-5729-4FA4-8B5B-A9DDDB55A60C}" type="parTrans" cxnId="{DA57A14F-7F32-4A92-943A-3084D4B399BA}">
      <dgm:prSet/>
      <dgm:spPr/>
      <dgm:t>
        <a:bodyPr/>
        <a:lstStyle/>
        <a:p>
          <a:endParaRPr lang="en-IN"/>
        </a:p>
      </dgm:t>
    </dgm:pt>
    <dgm:pt modelId="{5C343C9E-628B-45F5-89BB-8C753DCA75E2}" type="sibTrans" cxnId="{DA57A14F-7F32-4A92-943A-3084D4B399BA}">
      <dgm:prSet/>
      <dgm:spPr/>
      <dgm:t>
        <a:bodyPr/>
        <a:lstStyle/>
        <a:p>
          <a:endParaRPr lang="en-IN"/>
        </a:p>
      </dgm:t>
    </dgm:pt>
    <dgm:pt modelId="{003C0F2D-58ED-4D50-9173-E024A48C28F6}" type="pres">
      <dgm:prSet presAssocID="{D79A2BEE-8625-4EB7-989F-443B5D0A1A1E}" presName="linear" presStyleCnt="0">
        <dgm:presLayoutVars>
          <dgm:animLvl val="lvl"/>
          <dgm:resizeHandles val="exact"/>
        </dgm:presLayoutVars>
      </dgm:prSet>
      <dgm:spPr/>
    </dgm:pt>
    <dgm:pt modelId="{5A31A1E1-936C-444A-AB53-C601BE0C93D3}" type="pres">
      <dgm:prSet presAssocID="{6123A654-DC7B-421E-BEC4-60CD656B63A5}" presName="parentText" presStyleLbl="node1" presStyleIdx="0" presStyleCnt="1" custScaleX="59440" custLinFactNeighborX="-17300" custLinFactNeighborY="-134">
        <dgm:presLayoutVars>
          <dgm:chMax val="0"/>
          <dgm:bulletEnabled val="1"/>
        </dgm:presLayoutVars>
      </dgm:prSet>
      <dgm:spPr/>
    </dgm:pt>
    <dgm:pt modelId="{46654D79-DCC3-4573-A295-2DB68E3C2B78}" type="pres">
      <dgm:prSet presAssocID="{6123A654-DC7B-421E-BEC4-60CD656B63A5}" presName="childText" presStyleLbl="revTx" presStyleIdx="0" presStyleCnt="1" custScaleX="62589" custScaleY="88314" custLinFactNeighborX="-23900" custLinFactNeighborY="2625">
        <dgm:presLayoutVars>
          <dgm:bulletEnabled val="1"/>
        </dgm:presLayoutVars>
      </dgm:prSet>
      <dgm:spPr/>
    </dgm:pt>
  </dgm:ptLst>
  <dgm:cxnLst>
    <dgm:cxn modelId="{B3021A16-BC91-476C-97AD-5D5AE2037E3B}" type="presOf" srcId="{DFEE6D8E-C55F-4777-90C9-D7BE50C48BC0}" destId="{46654D79-DCC3-4573-A295-2DB68E3C2B78}" srcOrd="0" destOrd="0" presId="urn:microsoft.com/office/officeart/2005/8/layout/vList2"/>
    <dgm:cxn modelId="{0D95731E-7CF8-4A62-93D3-7650ACDF32F8}" srcId="{6123A654-DC7B-421E-BEC4-60CD656B63A5}" destId="{DFEE6D8E-C55F-4777-90C9-D7BE50C48BC0}" srcOrd="0" destOrd="0" parTransId="{6CDA69A7-301E-4416-8183-34FA8E67C0C0}" sibTransId="{65E1E90F-CEB7-4CC5-9AF5-7EED27C3C91A}"/>
    <dgm:cxn modelId="{DCCB8D61-4188-44CA-A8DA-11F648942B63}" srcId="{4B2C83B7-7809-4326-AC5E-182B7E6F81C5}" destId="{A7C08F17-6CF7-4B43-BA9D-D4325DB71298}" srcOrd="3" destOrd="0" parTransId="{2B8B73F9-6B1F-49FA-9D72-1611C83846C2}" sibTransId="{19DE4DB2-F0CC-4ABA-9105-46C0021254FB}"/>
    <dgm:cxn modelId="{79C01D49-E1EA-4B7A-8EBE-8467806883E3}" type="presOf" srcId="{37C0BEE1-BF63-4CF1-B337-A34E64F04062}" destId="{46654D79-DCC3-4573-A295-2DB68E3C2B78}" srcOrd="0" destOrd="5" presId="urn:microsoft.com/office/officeart/2005/8/layout/vList2"/>
    <dgm:cxn modelId="{DA57A14F-7F32-4A92-943A-3084D4B399BA}" srcId="{6123A654-DC7B-421E-BEC4-60CD656B63A5}" destId="{BC4689E7-D987-41C5-8F13-F8FEF38D7D6C}" srcOrd="1" destOrd="0" parTransId="{4D68D358-5729-4FA4-8B5B-A9DDDB55A60C}" sibTransId="{5C343C9E-628B-45F5-89BB-8C753DCA75E2}"/>
    <dgm:cxn modelId="{34E3A484-6676-4E6F-8AB7-6930ABFB2F5A}" type="presOf" srcId="{4B2C83B7-7809-4326-AC5E-182B7E6F81C5}" destId="{46654D79-DCC3-4573-A295-2DB68E3C2B78}" srcOrd="0" destOrd="2" presId="urn:microsoft.com/office/officeart/2005/8/layout/vList2"/>
    <dgm:cxn modelId="{DF7D0F89-69DA-4198-845B-DA5C78500526}" type="presOf" srcId="{6123A654-DC7B-421E-BEC4-60CD656B63A5}" destId="{5A31A1E1-936C-444A-AB53-C601BE0C93D3}" srcOrd="0" destOrd="0" presId="urn:microsoft.com/office/officeart/2005/8/layout/vList2"/>
    <dgm:cxn modelId="{A436B08E-BB63-4906-8B21-29951AF0D5C2}" type="presOf" srcId="{316B5EFD-76D8-427B-A36D-27574FFD5402}" destId="{46654D79-DCC3-4573-A295-2DB68E3C2B78}" srcOrd="0" destOrd="3" presId="urn:microsoft.com/office/officeart/2005/8/layout/vList2"/>
    <dgm:cxn modelId="{7A48B1BE-5BB2-45E6-9C95-93039AC048C5}" type="presOf" srcId="{E69143B5-8A5F-49A9-9727-2CF2766F6E53}" destId="{46654D79-DCC3-4573-A295-2DB68E3C2B78}" srcOrd="0" destOrd="4" presId="urn:microsoft.com/office/officeart/2005/8/layout/vList2"/>
    <dgm:cxn modelId="{39398EC7-8CF6-40A5-A43C-B5460C051804}" srcId="{4B2C83B7-7809-4326-AC5E-182B7E6F81C5}" destId="{E69143B5-8A5F-49A9-9727-2CF2766F6E53}" srcOrd="1" destOrd="0" parTransId="{ACAE8DFD-C000-4BEC-AC77-1DBA3F81EA09}" sibTransId="{58500E09-920E-413C-A79C-D3AC932594D4}"/>
    <dgm:cxn modelId="{36D219CE-FC83-4FC4-82E5-B4EDCF3DD352}" type="presOf" srcId="{BC4689E7-D987-41C5-8F13-F8FEF38D7D6C}" destId="{46654D79-DCC3-4573-A295-2DB68E3C2B78}" srcOrd="0" destOrd="1" presId="urn:microsoft.com/office/officeart/2005/8/layout/vList2"/>
    <dgm:cxn modelId="{53DD98DF-D1C7-4AED-8C24-BC882C110DFD}" srcId="{6123A654-DC7B-421E-BEC4-60CD656B63A5}" destId="{4B2C83B7-7809-4326-AC5E-182B7E6F81C5}" srcOrd="2" destOrd="0" parTransId="{FA171B30-C321-4DFC-84ED-D56F24430E5C}" sibTransId="{73CEF718-95E2-4D62-AE6A-395C49BD18D5}"/>
    <dgm:cxn modelId="{A0514AED-9F8A-4C8A-A632-DD76345FB30D}" srcId="{4B2C83B7-7809-4326-AC5E-182B7E6F81C5}" destId="{316B5EFD-76D8-427B-A36D-27574FFD5402}" srcOrd="0" destOrd="0" parTransId="{C0689D6C-C718-4907-BC00-9AB30587973B}" sibTransId="{7F4AE8DF-83B5-48F6-9332-5DDA03D3FFAF}"/>
    <dgm:cxn modelId="{6BDFF4FC-9A6F-40F8-A9BC-72D152217EB7}" srcId="{4B2C83B7-7809-4326-AC5E-182B7E6F81C5}" destId="{37C0BEE1-BF63-4CF1-B337-A34E64F04062}" srcOrd="2" destOrd="0" parTransId="{55852AB5-4EF1-4D5B-9C23-8BF5089F615F}" sibTransId="{4DF9CEED-C1AD-4D79-BD1E-DEA9AE83AB04}"/>
    <dgm:cxn modelId="{F22186FD-0572-4E52-A163-C0AC59085167}" type="presOf" srcId="{A7C08F17-6CF7-4B43-BA9D-D4325DB71298}" destId="{46654D79-DCC3-4573-A295-2DB68E3C2B78}" srcOrd="0" destOrd="6" presId="urn:microsoft.com/office/officeart/2005/8/layout/vList2"/>
    <dgm:cxn modelId="{B07807FE-8494-43E3-9A30-6EF2184EC9E0}" srcId="{D79A2BEE-8625-4EB7-989F-443B5D0A1A1E}" destId="{6123A654-DC7B-421E-BEC4-60CD656B63A5}" srcOrd="0" destOrd="0" parTransId="{C32FE199-A371-40D9-8147-CD422EDD0D22}" sibTransId="{ECF11FC3-1370-4E4D-B592-1A5F79422CB3}"/>
    <dgm:cxn modelId="{2B59FDFF-2C86-49E2-BD42-1AEDF4FEC2E1}" type="presOf" srcId="{D79A2BEE-8625-4EB7-989F-443B5D0A1A1E}" destId="{003C0F2D-58ED-4D50-9173-E024A48C28F6}" srcOrd="0" destOrd="0" presId="urn:microsoft.com/office/officeart/2005/8/layout/vList2"/>
    <dgm:cxn modelId="{ABD9E05D-1670-48AF-82CF-40E058A03BDF}" type="presParOf" srcId="{003C0F2D-58ED-4D50-9173-E024A48C28F6}" destId="{5A31A1E1-936C-444A-AB53-C601BE0C93D3}" srcOrd="0" destOrd="0" presId="urn:microsoft.com/office/officeart/2005/8/layout/vList2"/>
    <dgm:cxn modelId="{D9E648BC-1AB0-47C1-9453-C01CDE7ED81A}" type="presParOf" srcId="{003C0F2D-58ED-4D50-9173-E024A48C28F6}" destId="{46654D79-DCC3-4573-A295-2DB68E3C2B7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1ACCE-8025-4194-B047-63C4EB7A18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93726E-EF13-4FD2-9AB2-D576264B9EB2}">
      <dgm:prSet custT="1"/>
      <dgm:spPr/>
      <dgm:t>
        <a:bodyPr/>
        <a:lstStyle/>
        <a:p>
          <a:pPr rtl="0"/>
          <a:r>
            <a:rPr lang="en-US" sz="2800" dirty="0">
              <a:latin typeface="Bahnschrift SemiBold" panose="020B0502040204020203" pitchFamily="34" charset="0"/>
            </a:rPr>
            <a:t>Supporting women’s reproductive rights and freedom of            choice on abortion</a:t>
          </a:r>
        </a:p>
      </dgm:t>
    </dgm:pt>
    <dgm:pt modelId="{004DC000-1556-484A-8226-AFB35ACE8F9B}" type="parTrans" cxnId="{957CA0A1-4BF6-42C0-914B-2435BC120AA1}">
      <dgm:prSet/>
      <dgm:spPr/>
      <dgm:t>
        <a:bodyPr/>
        <a:lstStyle/>
        <a:p>
          <a:endParaRPr lang="en-US"/>
        </a:p>
      </dgm:t>
    </dgm:pt>
    <dgm:pt modelId="{C6233248-8A61-4D88-9ED3-64FA8B69560B}" type="sibTrans" cxnId="{957CA0A1-4BF6-42C0-914B-2435BC120AA1}">
      <dgm:prSet/>
      <dgm:spPr/>
      <dgm:t>
        <a:bodyPr/>
        <a:lstStyle/>
        <a:p>
          <a:endParaRPr lang="en-US"/>
        </a:p>
      </dgm:t>
    </dgm:pt>
    <dgm:pt modelId="{35CAA772-B218-4AC1-BB30-D57EF7AABE13}">
      <dgm:prSet custT="1"/>
      <dgm:spPr/>
      <dgm:t>
        <a:bodyPr/>
        <a:lstStyle/>
        <a:p>
          <a:pPr rtl="0"/>
          <a:r>
            <a:rPr lang="en-US" sz="2800" dirty="0">
              <a:latin typeface="Bahnschrift SemiBold" panose="020B0502040204020203" pitchFamily="34" charset="0"/>
            </a:rPr>
            <a:t>Challenging homophobia</a:t>
          </a:r>
        </a:p>
      </dgm:t>
    </dgm:pt>
    <dgm:pt modelId="{1D98A0DB-7735-485C-9A84-A8FCAB5DFC3F}" type="parTrans" cxnId="{B541558E-3CEA-45D0-B610-784833153A17}">
      <dgm:prSet/>
      <dgm:spPr/>
      <dgm:t>
        <a:bodyPr/>
        <a:lstStyle/>
        <a:p>
          <a:endParaRPr lang="en-US"/>
        </a:p>
      </dgm:t>
    </dgm:pt>
    <dgm:pt modelId="{6744229F-3C92-4B57-A96A-1001D6F83C8F}" type="sibTrans" cxnId="{B541558E-3CEA-45D0-B610-784833153A17}">
      <dgm:prSet/>
      <dgm:spPr/>
      <dgm:t>
        <a:bodyPr/>
        <a:lstStyle/>
        <a:p>
          <a:endParaRPr lang="en-US"/>
        </a:p>
      </dgm:t>
    </dgm:pt>
    <dgm:pt modelId="{6CD717A7-07D1-4C53-842D-C501A9CDED52}">
      <dgm:prSet custT="1"/>
      <dgm:spPr/>
      <dgm:t>
        <a:bodyPr/>
        <a:lstStyle/>
        <a:p>
          <a:pPr rtl="0"/>
          <a:r>
            <a:rPr lang="en-US" sz="2800" dirty="0">
              <a:latin typeface="Bahnschrift SemiBold" panose="020B0502040204020203" pitchFamily="34" charset="0"/>
            </a:rPr>
            <a:t>Developing a gay-affirmative culture</a:t>
          </a:r>
        </a:p>
      </dgm:t>
    </dgm:pt>
    <dgm:pt modelId="{7E418819-B397-4D08-9957-BCA31C02E6F2}" type="parTrans" cxnId="{5B752AF5-A0DD-4D45-B54D-B46610D0DED6}">
      <dgm:prSet/>
      <dgm:spPr/>
      <dgm:t>
        <a:bodyPr/>
        <a:lstStyle/>
        <a:p>
          <a:endParaRPr lang="en-US"/>
        </a:p>
      </dgm:t>
    </dgm:pt>
    <dgm:pt modelId="{5FDD6CF3-E48F-4590-A5CB-CD987D44EC64}" type="sibTrans" cxnId="{5B752AF5-A0DD-4D45-B54D-B46610D0DED6}">
      <dgm:prSet/>
      <dgm:spPr/>
      <dgm:t>
        <a:bodyPr/>
        <a:lstStyle/>
        <a:p>
          <a:endParaRPr lang="en-US"/>
        </a:p>
      </dgm:t>
    </dgm:pt>
    <dgm:pt modelId="{138671F8-A5B8-4C57-AC0B-F7EF02537952}">
      <dgm:prSet custT="1"/>
      <dgm:spPr/>
      <dgm:t>
        <a:bodyPr/>
        <a:lstStyle/>
        <a:p>
          <a:pPr rtl="0"/>
          <a:r>
            <a:rPr lang="en-US" sz="2800" dirty="0">
              <a:latin typeface="Bahnschrift SemiBold" panose="020B0502040204020203" pitchFamily="34" charset="0"/>
            </a:rPr>
            <a:t>Developing anti-sexist initiatives in educational system</a:t>
          </a:r>
        </a:p>
      </dgm:t>
    </dgm:pt>
    <dgm:pt modelId="{CD1246C9-FAB4-41B1-A86C-7AF8D427F467}" type="parTrans" cxnId="{FE6B0702-96D9-40C6-B2C9-EB07F6396648}">
      <dgm:prSet/>
      <dgm:spPr/>
      <dgm:t>
        <a:bodyPr/>
        <a:lstStyle/>
        <a:p>
          <a:endParaRPr lang="en-US"/>
        </a:p>
      </dgm:t>
    </dgm:pt>
    <dgm:pt modelId="{6E82F93A-79DA-42BE-BA42-B9D2AE9A9BE7}" type="sibTrans" cxnId="{FE6B0702-96D9-40C6-B2C9-EB07F6396648}">
      <dgm:prSet/>
      <dgm:spPr/>
      <dgm:t>
        <a:bodyPr/>
        <a:lstStyle/>
        <a:p>
          <a:endParaRPr lang="en-US"/>
        </a:p>
      </dgm:t>
    </dgm:pt>
    <dgm:pt modelId="{0A63FCA4-154F-4732-BD92-CB97032FE462}">
      <dgm:prSet custT="1"/>
      <dgm:spPr/>
      <dgm:t>
        <a:bodyPr/>
        <a:lstStyle/>
        <a:p>
          <a:pPr rtl="0"/>
          <a:r>
            <a:rPr lang="en-US" sz="2800" dirty="0">
              <a:latin typeface="Bahnschrift SemiBold" panose="020B0502040204020203" pitchFamily="34" charset="0"/>
            </a:rPr>
            <a:t>Recognition of diversity</a:t>
          </a:r>
        </a:p>
      </dgm:t>
    </dgm:pt>
    <dgm:pt modelId="{A3940947-6B12-4D48-8D7D-2C3926AF2345}" type="parTrans" cxnId="{AB200B32-7B9E-4284-AD52-3FF62A5B3D52}">
      <dgm:prSet/>
      <dgm:spPr/>
      <dgm:t>
        <a:bodyPr/>
        <a:lstStyle/>
        <a:p>
          <a:endParaRPr lang="en-US"/>
        </a:p>
      </dgm:t>
    </dgm:pt>
    <dgm:pt modelId="{8FD31947-2C4F-448E-A441-0508798EC40A}" type="sibTrans" cxnId="{AB200B32-7B9E-4284-AD52-3FF62A5B3D52}">
      <dgm:prSet/>
      <dgm:spPr/>
      <dgm:t>
        <a:bodyPr/>
        <a:lstStyle/>
        <a:p>
          <a:endParaRPr lang="en-US"/>
        </a:p>
      </dgm:t>
    </dgm:pt>
    <dgm:pt modelId="{F7411877-C834-4C7C-AAA6-DE5C08C698A0}">
      <dgm:prSet custT="1"/>
      <dgm:spPr/>
      <dgm:t>
        <a:bodyPr/>
        <a:lstStyle/>
        <a:p>
          <a:r>
            <a:rPr lang="en-US" sz="2800" dirty="0">
              <a:latin typeface="Bahnschrift SemiBold" panose="020B0502040204020203" pitchFamily="34" charset="0"/>
            </a:rPr>
            <a:t>Not supporting men’s violence</a:t>
          </a:r>
        </a:p>
      </dgm:t>
    </dgm:pt>
    <dgm:pt modelId="{9B51799D-1AAB-4033-A0FC-6B21441D7F2E}" type="parTrans" cxnId="{E696B08D-828C-42ED-ACA6-B92FDECD148B}">
      <dgm:prSet/>
      <dgm:spPr/>
      <dgm:t>
        <a:bodyPr/>
        <a:lstStyle/>
        <a:p>
          <a:endParaRPr lang="en-IN"/>
        </a:p>
      </dgm:t>
    </dgm:pt>
    <dgm:pt modelId="{8B62794A-3C70-4993-B1C3-4F2890C2A5EA}" type="sibTrans" cxnId="{E696B08D-828C-42ED-ACA6-B92FDECD148B}">
      <dgm:prSet/>
      <dgm:spPr/>
      <dgm:t>
        <a:bodyPr/>
        <a:lstStyle/>
        <a:p>
          <a:endParaRPr lang="en-IN"/>
        </a:p>
      </dgm:t>
    </dgm:pt>
    <dgm:pt modelId="{F59DB8F9-B18D-4CA3-A7E1-E81AB9EC278B}">
      <dgm:prSet custT="1"/>
      <dgm:spPr/>
      <dgm:t>
        <a:bodyPr/>
        <a:lstStyle/>
        <a:p>
          <a:pPr rtl="0"/>
          <a:endParaRPr lang="en-US" sz="2800" dirty="0">
            <a:latin typeface="Bahnschrift SemiBold" panose="020B0502040204020203" pitchFamily="34" charset="0"/>
          </a:endParaRPr>
        </a:p>
      </dgm:t>
    </dgm:pt>
    <dgm:pt modelId="{7BCCA129-CCAF-44F4-BC39-386BC20F326B}" type="sibTrans" cxnId="{F6A73D99-E8C6-4AC9-B7F1-EAC4BDFDCC7F}">
      <dgm:prSet/>
      <dgm:spPr/>
      <dgm:t>
        <a:bodyPr/>
        <a:lstStyle/>
        <a:p>
          <a:endParaRPr lang="en-US"/>
        </a:p>
      </dgm:t>
    </dgm:pt>
    <dgm:pt modelId="{2946A657-C78B-4539-BDA5-52886FE6FC0F}" type="parTrans" cxnId="{F6A73D99-E8C6-4AC9-B7F1-EAC4BDFDCC7F}">
      <dgm:prSet/>
      <dgm:spPr/>
      <dgm:t>
        <a:bodyPr/>
        <a:lstStyle/>
        <a:p>
          <a:endParaRPr lang="en-US"/>
        </a:p>
      </dgm:t>
    </dgm:pt>
    <dgm:pt modelId="{2C521887-FDEA-405E-89BE-139FE3CD8C5E}" type="pres">
      <dgm:prSet presAssocID="{99E1ACCE-8025-4194-B047-63C4EB7A18D4}" presName="linear" presStyleCnt="0">
        <dgm:presLayoutVars>
          <dgm:animLvl val="lvl"/>
          <dgm:resizeHandles val="exact"/>
        </dgm:presLayoutVars>
      </dgm:prSet>
      <dgm:spPr/>
    </dgm:pt>
    <dgm:pt modelId="{9D25F01F-4B99-4079-8EC1-50DCBDDA8BD3}" type="pres">
      <dgm:prSet presAssocID="{F59DB8F9-B18D-4CA3-A7E1-E81AB9EC278B}" presName="parentText" presStyleLbl="node1" presStyleIdx="0" presStyleCnt="1" custScaleX="403" custScaleY="3837" custLinFactNeighborX="56886" custLinFactNeighborY="-11044">
        <dgm:presLayoutVars>
          <dgm:chMax val="0"/>
          <dgm:bulletEnabled val="1"/>
        </dgm:presLayoutVars>
      </dgm:prSet>
      <dgm:spPr/>
    </dgm:pt>
    <dgm:pt modelId="{410213BA-65A9-4FA2-99ED-C0F79593D461}" type="pres">
      <dgm:prSet presAssocID="{F59DB8F9-B18D-4CA3-A7E1-E81AB9EC278B}" presName="childText" presStyleLbl="revTx" presStyleIdx="0" presStyleCnt="1" custScaleY="75246" custLinFactY="-13064" custLinFactNeighborY="-100000">
        <dgm:presLayoutVars>
          <dgm:bulletEnabled val="1"/>
        </dgm:presLayoutVars>
      </dgm:prSet>
      <dgm:spPr/>
    </dgm:pt>
  </dgm:ptLst>
  <dgm:cxnLst>
    <dgm:cxn modelId="{FE6B0702-96D9-40C6-B2C9-EB07F6396648}" srcId="{F59DB8F9-B18D-4CA3-A7E1-E81AB9EC278B}" destId="{138671F8-A5B8-4C57-AC0B-F7EF02537952}" srcOrd="4" destOrd="0" parTransId="{CD1246C9-FAB4-41B1-A86C-7AF8D427F467}" sibTransId="{6E82F93A-79DA-42BE-BA42-B9D2AE9A9BE7}"/>
    <dgm:cxn modelId="{7D2A130B-3441-4684-9091-00BD71178D9A}" type="presOf" srcId="{4D93726E-EF13-4FD2-9AB2-D576264B9EB2}" destId="{410213BA-65A9-4FA2-99ED-C0F79593D461}" srcOrd="0" destOrd="1" presId="urn:microsoft.com/office/officeart/2005/8/layout/vList2"/>
    <dgm:cxn modelId="{E51E771A-6324-4926-8EFB-5B2A4EAF15B7}" type="presOf" srcId="{138671F8-A5B8-4C57-AC0B-F7EF02537952}" destId="{410213BA-65A9-4FA2-99ED-C0F79593D461}" srcOrd="0" destOrd="4" presId="urn:microsoft.com/office/officeart/2005/8/layout/vList2"/>
    <dgm:cxn modelId="{AB200B32-7B9E-4284-AD52-3FF62A5B3D52}" srcId="{F59DB8F9-B18D-4CA3-A7E1-E81AB9EC278B}" destId="{0A63FCA4-154F-4732-BD92-CB97032FE462}" srcOrd="5" destOrd="0" parTransId="{A3940947-6B12-4D48-8D7D-2C3926AF2345}" sibTransId="{8FD31947-2C4F-448E-A441-0508798EC40A}"/>
    <dgm:cxn modelId="{2E318667-289E-4769-9067-2694D7B8D685}" type="presOf" srcId="{6CD717A7-07D1-4C53-842D-C501A9CDED52}" destId="{410213BA-65A9-4FA2-99ED-C0F79593D461}" srcOrd="0" destOrd="3" presId="urn:microsoft.com/office/officeart/2005/8/layout/vList2"/>
    <dgm:cxn modelId="{E696B08D-828C-42ED-ACA6-B92FDECD148B}" srcId="{F59DB8F9-B18D-4CA3-A7E1-E81AB9EC278B}" destId="{F7411877-C834-4C7C-AAA6-DE5C08C698A0}" srcOrd="0" destOrd="0" parTransId="{9B51799D-1AAB-4033-A0FC-6B21441D7F2E}" sibTransId="{8B62794A-3C70-4993-B1C3-4F2890C2A5EA}"/>
    <dgm:cxn modelId="{B541558E-3CEA-45D0-B610-784833153A17}" srcId="{F59DB8F9-B18D-4CA3-A7E1-E81AB9EC278B}" destId="{35CAA772-B218-4AC1-BB30-D57EF7AABE13}" srcOrd="2" destOrd="0" parTransId="{1D98A0DB-7735-485C-9A84-A8FCAB5DFC3F}" sibTransId="{6744229F-3C92-4B57-A96A-1001D6F83C8F}"/>
    <dgm:cxn modelId="{F6A73D99-E8C6-4AC9-B7F1-EAC4BDFDCC7F}" srcId="{99E1ACCE-8025-4194-B047-63C4EB7A18D4}" destId="{F59DB8F9-B18D-4CA3-A7E1-E81AB9EC278B}" srcOrd="0" destOrd="0" parTransId="{2946A657-C78B-4539-BDA5-52886FE6FC0F}" sibTransId="{7BCCA129-CCAF-44F4-BC39-386BC20F326B}"/>
    <dgm:cxn modelId="{957CA0A1-4BF6-42C0-914B-2435BC120AA1}" srcId="{F59DB8F9-B18D-4CA3-A7E1-E81AB9EC278B}" destId="{4D93726E-EF13-4FD2-9AB2-D576264B9EB2}" srcOrd="1" destOrd="0" parTransId="{004DC000-1556-484A-8226-AFB35ACE8F9B}" sibTransId="{C6233248-8A61-4D88-9ED3-64FA8B69560B}"/>
    <dgm:cxn modelId="{97A0F6A4-C746-4D35-B2C1-184203CBABCC}" type="presOf" srcId="{99E1ACCE-8025-4194-B047-63C4EB7A18D4}" destId="{2C521887-FDEA-405E-89BE-139FE3CD8C5E}" srcOrd="0" destOrd="0" presId="urn:microsoft.com/office/officeart/2005/8/layout/vList2"/>
    <dgm:cxn modelId="{FB9090BB-6FD8-4BAB-9914-F2CBCCE357C0}" type="presOf" srcId="{0A63FCA4-154F-4732-BD92-CB97032FE462}" destId="{410213BA-65A9-4FA2-99ED-C0F79593D461}" srcOrd="0" destOrd="5" presId="urn:microsoft.com/office/officeart/2005/8/layout/vList2"/>
    <dgm:cxn modelId="{0C0624C2-5EE3-4238-ABAD-F80BF52F5E02}" type="presOf" srcId="{F59DB8F9-B18D-4CA3-A7E1-E81AB9EC278B}" destId="{9D25F01F-4B99-4079-8EC1-50DCBDDA8BD3}" srcOrd="0" destOrd="0" presId="urn:microsoft.com/office/officeart/2005/8/layout/vList2"/>
    <dgm:cxn modelId="{AC7717F0-8194-4A21-96B5-2B44866F36A0}" type="presOf" srcId="{35CAA772-B218-4AC1-BB30-D57EF7AABE13}" destId="{410213BA-65A9-4FA2-99ED-C0F79593D461}" srcOrd="0" destOrd="2" presId="urn:microsoft.com/office/officeart/2005/8/layout/vList2"/>
    <dgm:cxn modelId="{5B752AF5-A0DD-4D45-B54D-B46610D0DED6}" srcId="{F59DB8F9-B18D-4CA3-A7E1-E81AB9EC278B}" destId="{6CD717A7-07D1-4C53-842D-C501A9CDED52}" srcOrd="3" destOrd="0" parTransId="{7E418819-B397-4D08-9957-BCA31C02E6F2}" sibTransId="{5FDD6CF3-E48F-4590-A5CB-CD987D44EC64}"/>
    <dgm:cxn modelId="{EED5F0F5-8A08-457F-943A-E66B6151171E}" type="presOf" srcId="{F7411877-C834-4C7C-AAA6-DE5C08C698A0}" destId="{410213BA-65A9-4FA2-99ED-C0F79593D461}" srcOrd="0" destOrd="0" presId="urn:microsoft.com/office/officeart/2005/8/layout/vList2"/>
    <dgm:cxn modelId="{4A563938-7E35-442C-8CF2-6BAE2CA02A4F}" type="presParOf" srcId="{2C521887-FDEA-405E-89BE-139FE3CD8C5E}" destId="{9D25F01F-4B99-4079-8EC1-50DCBDDA8BD3}" srcOrd="0" destOrd="0" presId="urn:microsoft.com/office/officeart/2005/8/layout/vList2"/>
    <dgm:cxn modelId="{7F6C5DE6-FDB4-49E0-AB7D-AC17EE0B0206}" type="presParOf" srcId="{2C521887-FDEA-405E-89BE-139FE3CD8C5E}" destId="{410213BA-65A9-4FA2-99ED-C0F79593D46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23D1D1-7FD8-4403-BA65-E73ECD4D98C7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F2E058A3-CE89-43B2-A79F-156454387348}">
      <dgm:prSet custT="1"/>
      <dgm:spPr/>
      <dgm:t>
        <a:bodyPr/>
        <a:lstStyle/>
        <a:p>
          <a:r>
            <a:rPr lang="en-IN" sz="2800">
              <a:latin typeface="Abadi" panose="020B0604020104020204" pitchFamily="34" charset="0"/>
            </a:rPr>
            <a:t>Visibility to men’s involvement in gender equality since 1980s in international development forums</a:t>
          </a:r>
        </a:p>
      </dgm:t>
    </dgm:pt>
    <dgm:pt modelId="{FBAE554C-C70E-4B5F-9EB8-3AEA0DAD2CB5}" type="parTrans" cxnId="{9BFDA471-C7E4-444A-8B75-D44BD7933EEB}">
      <dgm:prSet/>
      <dgm:spPr/>
      <dgm:t>
        <a:bodyPr/>
        <a:lstStyle/>
        <a:p>
          <a:endParaRPr lang="en-IN"/>
        </a:p>
      </dgm:t>
    </dgm:pt>
    <dgm:pt modelId="{EE7EA0FF-AE04-4D8D-8DC3-3983A16999CC}" type="sibTrans" cxnId="{9BFDA471-C7E4-444A-8B75-D44BD7933EEB}">
      <dgm:prSet/>
      <dgm:spPr/>
      <dgm:t>
        <a:bodyPr/>
        <a:lstStyle/>
        <a:p>
          <a:endParaRPr lang="en-IN"/>
        </a:p>
      </dgm:t>
    </dgm:pt>
    <dgm:pt modelId="{B8B955D4-B5FE-45EB-9ED8-408129AC331E}">
      <dgm:prSet custT="1"/>
      <dgm:spPr/>
      <dgm:t>
        <a:bodyPr/>
        <a:lstStyle/>
        <a:p>
          <a:r>
            <a:rPr lang="en-US" sz="3200">
              <a:latin typeface="Abadi" panose="020B0604020104020204" pitchFamily="34" charset="0"/>
            </a:rPr>
            <a:t>Some landmark events:</a:t>
          </a:r>
          <a:endParaRPr lang="en-IN" sz="3200">
            <a:latin typeface="Abadi" panose="020B0604020104020204" pitchFamily="34" charset="0"/>
          </a:endParaRPr>
        </a:p>
      </dgm:t>
    </dgm:pt>
    <dgm:pt modelId="{6898B941-8DF9-492B-9C55-D8574FC76BC6}" type="parTrans" cxnId="{BCD8F4B2-B6EB-4413-9C96-C6F98AA4016A}">
      <dgm:prSet/>
      <dgm:spPr/>
      <dgm:t>
        <a:bodyPr/>
        <a:lstStyle/>
        <a:p>
          <a:endParaRPr lang="en-IN"/>
        </a:p>
      </dgm:t>
    </dgm:pt>
    <dgm:pt modelId="{B70AF7C2-13E3-4C44-8A27-073534439D56}" type="sibTrans" cxnId="{BCD8F4B2-B6EB-4413-9C96-C6F98AA4016A}">
      <dgm:prSet/>
      <dgm:spPr/>
      <dgm:t>
        <a:bodyPr/>
        <a:lstStyle/>
        <a:p>
          <a:endParaRPr lang="en-IN"/>
        </a:p>
      </dgm:t>
    </dgm:pt>
    <dgm:pt modelId="{42E829E2-544C-44E5-A7AE-8AA48ECD475B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Fourth World Conference on Women in Beijing (1995) acknowledged men’s participation in promoting gender equality </a:t>
          </a:r>
          <a:endParaRPr lang="en-IN" dirty="0">
            <a:latin typeface="Abadi" panose="020B0604020104020204" pitchFamily="34" charset="0"/>
          </a:endParaRPr>
        </a:p>
      </dgm:t>
    </dgm:pt>
    <dgm:pt modelId="{BF2198ED-F163-49D7-9B5B-FC723199FA71}" type="parTrans" cxnId="{8BD4DA11-3D24-4118-B650-D59A48F9C344}">
      <dgm:prSet/>
      <dgm:spPr/>
      <dgm:t>
        <a:bodyPr/>
        <a:lstStyle/>
        <a:p>
          <a:endParaRPr lang="en-IN"/>
        </a:p>
      </dgm:t>
    </dgm:pt>
    <dgm:pt modelId="{776AC76C-1730-402F-906A-D79C95E19EA6}" type="sibTrans" cxnId="{8BD4DA11-3D24-4118-B650-D59A48F9C344}">
      <dgm:prSet/>
      <dgm:spPr/>
      <dgm:t>
        <a:bodyPr/>
        <a:lstStyle/>
        <a:p>
          <a:endParaRPr lang="en-IN"/>
        </a:p>
      </dgm:t>
    </dgm:pt>
    <dgm:pt modelId="{2DDE96D1-8736-4C6A-9812-CC1CEFCA2EFF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World Summit on Social Development (1995/2000) addressed role of men and boys in Gender equality and in preventing HIV/AIDS and other diseases. </a:t>
          </a:r>
          <a:endParaRPr lang="en-IN" dirty="0">
            <a:latin typeface="Abadi" panose="020B0604020104020204" pitchFamily="34" charset="0"/>
          </a:endParaRPr>
        </a:p>
      </dgm:t>
    </dgm:pt>
    <dgm:pt modelId="{59054ADD-C523-4C0E-903A-C891BE4CAD8E}" type="parTrans" cxnId="{FA4A4BDB-E5AC-4A6D-AB09-B10B35847E96}">
      <dgm:prSet/>
      <dgm:spPr/>
      <dgm:t>
        <a:bodyPr/>
        <a:lstStyle/>
        <a:p>
          <a:endParaRPr lang="en-IN"/>
        </a:p>
      </dgm:t>
    </dgm:pt>
    <dgm:pt modelId="{DC579BA2-9A69-496A-A359-DC94531E851F}" type="sibTrans" cxnId="{FA4A4BDB-E5AC-4A6D-AB09-B10B35847E96}">
      <dgm:prSet/>
      <dgm:spPr/>
      <dgm:t>
        <a:bodyPr/>
        <a:lstStyle/>
        <a:p>
          <a:endParaRPr lang="en-IN"/>
        </a:p>
      </dgm:t>
    </dgm:pt>
    <dgm:pt modelId="{E910B086-4F7C-44A3-BBD1-0CE99E7D739B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Involving men in gender equality mentioned in </a:t>
          </a:r>
          <a:r>
            <a:rPr lang="en-US" dirty="0" err="1">
              <a:latin typeface="Abadi" panose="020B0604020104020204" pitchFamily="34" charset="0"/>
            </a:rPr>
            <a:t>MDGs</a:t>
          </a:r>
          <a:r>
            <a:rPr lang="en-US" dirty="0">
              <a:latin typeface="Abadi" panose="020B0604020104020204" pitchFamily="34" charset="0"/>
            </a:rPr>
            <a:t> (2000) and SDGs (2015) adopted by UN  </a:t>
          </a:r>
          <a:endParaRPr lang="en-IN" dirty="0">
            <a:latin typeface="Abadi" panose="020B0604020104020204" pitchFamily="34" charset="0"/>
          </a:endParaRPr>
        </a:p>
      </dgm:t>
    </dgm:pt>
    <dgm:pt modelId="{B968DF50-ECF2-44FC-8CDD-746FD67C6B81}" type="parTrans" cxnId="{E5232A73-537A-4BA7-B26E-379D0735478F}">
      <dgm:prSet/>
      <dgm:spPr/>
      <dgm:t>
        <a:bodyPr/>
        <a:lstStyle/>
        <a:p>
          <a:endParaRPr lang="en-IN"/>
        </a:p>
      </dgm:t>
    </dgm:pt>
    <dgm:pt modelId="{7A5A16BB-86FA-4E31-BC8C-7930A8DB5EAA}" type="sibTrans" cxnId="{E5232A73-537A-4BA7-B26E-379D0735478F}">
      <dgm:prSet/>
      <dgm:spPr/>
      <dgm:t>
        <a:bodyPr/>
        <a:lstStyle/>
        <a:p>
          <a:endParaRPr lang="en-IN"/>
        </a:p>
      </dgm:t>
    </dgm:pt>
    <dgm:pt modelId="{A211DFB6-57A6-4276-BDDD-B5AC23A181C8}" type="pres">
      <dgm:prSet presAssocID="{9F23D1D1-7FD8-4403-BA65-E73ECD4D98C7}" presName="linear" presStyleCnt="0">
        <dgm:presLayoutVars>
          <dgm:dir/>
          <dgm:animLvl val="lvl"/>
          <dgm:resizeHandles val="exact"/>
        </dgm:presLayoutVars>
      </dgm:prSet>
      <dgm:spPr/>
    </dgm:pt>
    <dgm:pt modelId="{C1A8A078-A320-4B4A-AAB4-F47B6299AFB9}" type="pres">
      <dgm:prSet presAssocID="{F2E058A3-CE89-43B2-A79F-156454387348}" presName="parentLin" presStyleCnt="0"/>
      <dgm:spPr/>
    </dgm:pt>
    <dgm:pt modelId="{AB7C7F70-2082-4025-855A-C1A6951887CF}" type="pres">
      <dgm:prSet presAssocID="{F2E058A3-CE89-43B2-A79F-156454387348}" presName="parentLeftMargin" presStyleLbl="node1" presStyleIdx="0" presStyleCnt="2"/>
      <dgm:spPr/>
    </dgm:pt>
    <dgm:pt modelId="{81FBEC10-23FA-4EB7-8D5F-5753FAB9234B}" type="pres">
      <dgm:prSet presAssocID="{F2E058A3-CE89-43B2-A79F-156454387348}" presName="parentText" presStyleLbl="node1" presStyleIdx="0" presStyleCnt="2" custScaleX="120833">
        <dgm:presLayoutVars>
          <dgm:chMax val="0"/>
          <dgm:bulletEnabled val="1"/>
        </dgm:presLayoutVars>
      </dgm:prSet>
      <dgm:spPr/>
    </dgm:pt>
    <dgm:pt modelId="{21459F44-2736-4C5E-BE53-79233674628E}" type="pres">
      <dgm:prSet presAssocID="{F2E058A3-CE89-43B2-A79F-156454387348}" presName="negativeSpace" presStyleCnt="0"/>
      <dgm:spPr/>
    </dgm:pt>
    <dgm:pt modelId="{BE1D4844-45E9-4740-8AB9-A850BC7BBE07}" type="pres">
      <dgm:prSet presAssocID="{F2E058A3-CE89-43B2-A79F-156454387348}" presName="childText" presStyleLbl="conFgAcc1" presStyleIdx="0" presStyleCnt="2">
        <dgm:presLayoutVars>
          <dgm:bulletEnabled val="1"/>
        </dgm:presLayoutVars>
      </dgm:prSet>
      <dgm:spPr/>
    </dgm:pt>
    <dgm:pt modelId="{36FD7CDF-970B-410D-9232-0C8098747267}" type="pres">
      <dgm:prSet presAssocID="{EE7EA0FF-AE04-4D8D-8DC3-3983A16999CC}" presName="spaceBetweenRectangles" presStyleCnt="0"/>
      <dgm:spPr/>
    </dgm:pt>
    <dgm:pt modelId="{ECE6E0E8-681D-467D-9CD0-4196F1250CDB}" type="pres">
      <dgm:prSet presAssocID="{B8B955D4-B5FE-45EB-9ED8-408129AC331E}" presName="parentLin" presStyleCnt="0"/>
      <dgm:spPr/>
    </dgm:pt>
    <dgm:pt modelId="{77D4BA8C-42DE-483C-B029-66336AECF1D5}" type="pres">
      <dgm:prSet presAssocID="{B8B955D4-B5FE-45EB-9ED8-408129AC331E}" presName="parentLeftMargin" presStyleLbl="node1" presStyleIdx="0" presStyleCnt="2"/>
      <dgm:spPr/>
    </dgm:pt>
    <dgm:pt modelId="{33420A7D-637B-4CCA-AC85-F6169872DE8E}" type="pres">
      <dgm:prSet presAssocID="{B8B955D4-B5FE-45EB-9ED8-408129AC331E}" presName="parentText" presStyleLbl="node1" presStyleIdx="1" presStyleCnt="2" custScaleX="122074">
        <dgm:presLayoutVars>
          <dgm:chMax val="0"/>
          <dgm:bulletEnabled val="1"/>
        </dgm:presLayoutVars>
      </dgm:prSet>
      <dgm:spPr/>
    </dgm:pt>
    <dgm:pt modelId="{D085F365-F20E-427D-BF4E-E51F88FB3A39}" type="pres">
      <dgm:prSet presAssocID="{B8B955D4-B5FE-45EB-9ED8-408129AC331E}" presName="negativeSpace" presStyleCnt="0"/>
      <dgm:spPr/>
    </dgm:pt>
    <dgm:pt modelId="{902DCE9E-D61A-4A56-8945-88E1C65C8381}" type="pres">
      <dgm:prSet presAssocID="{B8B955D4-B5FE-45EB-9ED8-408129AC331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BD4DA11-3D24-4118-B650-D59A48F9C344}" srcId="{B8B955D4-B5FE-45EB-9ED8-408129AC331E}" destId="{42E829E2-544C-44E5-A7AE-8AA48ECD475B}" srcOrd="0" destOrd="0" parTransId="{BF2198ED-F163-49D7-9B5B-FC723199FA71}" sibTransId="{776AC76C-1730-402F-906A-D79C95E19EA6}"/>
    <dgm:cxn modelId="{A3EF5024-2A97-4591-84C3-160D044515C0}" type="presOf" srcId="{42E829E2-544C-44E5-A7AE-8AA48ECD475B}" destId="{902DCE9E-D61A-4A56-8945-88E1C65C8381}" srcOrd="0" destOrd="0" presId="urn:microsoft.com/office/officeart/2005/8/layout/list1"/>
    <dgm:cxn modelId="{EC632225-6524-48FA-A198-E82F0FCB9F77}" type="presOf" srcId="{9F23D1D1-7FD8-4403-BA65-E73ECD4D98C7}" destId="{A211DFB6-57A6-4276-BDDD-B5AC23A181C8}" srcOrd="0" destOrd="0" presId="urn:microsoft.com/office/officeart/2005/8/layout/list1"/>
    <dgm:cxn modelId="{24DA1033-F1F6-4703-91E9-1CBFEA173296}" type="presOf" srcId="{F2E058A3-CE89-43B2-A79F-156454387348}" destId="{AB7C7F70-2082-4025-855A-C1A6951887CF}" srcOrd="0" destOrd="0" presId="urn:microsoft.com/office/officeart/2005/8/layout/list1"/>
    <dgm:cxn modelId="{0A4B473E-1BB5-4CD2-B6F0-F05352671EA8}" type="presOf" srcId="{2DDE96D1-8736-4C6A-9812-CC1CEFCA2EFF}" destId="{902DCE9E-D61A-4A56-8945-88E1C65C8381}" srcOrd="0" destOrd="1" presId="urn:microsoft.com/office/officeart/2005/8/layout/list1"/>
    <dgm:cxn modelId="{9BFDA471-C7E4-444A-8B75-D44BD7933EEB}" srcId="{9F23D1D1-7FD8-4403-BA65-E73ECD4D98C7}" destId="{F2E058A3-CE89-43B2-A79F-156454387348}" srcOrd="0" destOrd="0" parTransId="{FBAE554C-C70E-4B5F-9EB8-3AEA0DAD2CB5}" sibTransId="{EE7EA0FF-AE04-4D8D-8DC3-3983A16999CC}"/>
    <dgm:cxn modelId="{E5232A73-537A-4BA7-B26E-379D0735478F}" srcId="{B8B955D4-B5FE-45EB-9ED8-408129AC331E}" destId="{E910B086-4F7C-44A3-BBD1-0CE99E7D739B}" srcOrd="2" destOrd="0" parTransId="{B968DF50-ECF2-44FC-8CDD-746FD67C6B81}" sibTransId="{7A5A16BB-86FA-4E31-BC8C-7930A8DB5EAA}"/>
    <dgm:cxn modelId="{62195473-C159-4C9F-BF01-57D5EF595BAA}" type="presOf" srcId="{B8B955D4-B5FE-45EB-9ED8-408129AC331E}" destId="{33420A7D-637B-4CCA-AC85-F6169872DE8E}" srcOrd="1" destOrd="0" presId="urn:microsoft.com/office/officeart/2005/8/layout/list1"/>
    <dgm:cxn modelId="{BCD8F4B2-B6EB-4413-9C96-C6F98AA4016A}" srcId="{9F23D1D1-7FD8-4403-BA65-E73ECD4D98C7}" destId="{B8B955D4-B5FE-45EB-9ED8-408129AC331E}" srcOrd="1" destOrd="0" parTransId="{6898B941-8DF9-492B-9C55-D8574FC76BC6}" sibTransId="{B70AF7C2-13E3-4C44-8A27-073534439D56}"/>
    <dgm:cxn modelId="{C4A962B9-BD38-46B6-B538-92D26614EDFD}" type="presOf" srcId="{F2E058A3-CE89-43B2-A79F-156454387348}" destId="{81FBEC10-23FA-4EB7-8D5F-5753FAB9234B}" srcOrd="1" destOrd="0" presId="urn:microsoft.com/office/officeart/2005/8/layout/list1"/>
    <dgm:cxn modelId="{6CB87CCB-1512-4363-8B5F-53A48211C71D}" type="presOf" srcId="{B8B955D4-B5FE-45EB-9ED8-408129AC331E}" destId="{77D4BA8C-42DE-483C-B029-66336AECF1D5}" srcOrd="0" destOrd="0" presId="urn:microsoft.com/office/officeart/2005/8/layout/list1"/>
    <dgm:cxn modelId="{FA4A4BDB-E5AC-4A6D-AB09-B10B35847E96}" srcId="{B8B955D4-B5FE-45EB-9ED8-408129AC331E}" destId="{2DDE96D1-8736-4C6A-9812-CC1CEFCA2EFF}" srcOrd="1" destOrd="0" parTransId="{59054ADD-C523-4C0E-903A-C891BE4CAD8E}" sibTransId="{DC579BA2-9A69-496A-A359-DC94531E851F}"/>
    <dgm:cxn modelId="{C631CFEA-9181-4AD6-A8AF-CDCE7A3117F6}" type="presOf" srcId="{E910B086-4F7C-44A3-BBD1-0CE99E7D739B}" destId="{902DCE9E-D61A-4A56-8945-88E1C65C8381}" srcOrd="0" destOrd="2" presId="urn:microsoft.com/office/officeart/2005/8/layout/list1"/>
    <dgm:cxn modelId="{B29F9A1E-BB35-4F5E-B6BF-4AF61C3E537F}" type="presParOf" srcId="{A211DFB6-57A6-4276-BDDD-B5AC23A181C8}" destId="{C1A8A078-A320-4B4A-AAB4-F47B6299AFB9}" srcOrd="0" destOrd="0" presId="urn:microsoft.com/office/officeart/2005/8/layout/list1"/>
    <dgm:cxn modelId="{CE8FF0DE-D7C8-4138-9BA3-7B4A6A7E582C}" type="presParOf" srcId="{C1A8A078-A320-4B4A-AAB4-F47B6299AFB9}" destId="{AB7C7F70-2082-4025-855A-C1A6951887CF}" srcOrd="0" destOrd="0" presId="urn:microsoft.com/office/officeart/2005/8/layout/list1"/>
    <dgm:cxn modelId="{0AF28963-5484-4242-AAAA-FF192CA0BB55}" type="presParOf" srcId="{C1A8A078-A320-4B4A-AAB4-F47B6299AFB9}" destId="{81FBEC10-23FA-4EB7-8D5F-5753FAB9234B}" srcOrd="1" destOrd="0" presId="urn:microsoft.com/office/officeart/2005/8/layout/list1"/>
    <dgm:cxn modelId="{C4FAA94A-24E2-46E3-A0FD-FBACB403D96F}" type="presParOf" srcId="{A211DFB6-57A6-4276-BDDD-B5AC23A181C8}" destId="{21459F44-2736-4C5E-BE53-79233674628E}" srcOrd="1" destOrd="0" presId="urn:microsoft.com/office/officeart/2005/8/layout/list1"/>
    <dgm:cxn modelId="{BCB890E9-9586-4D7A-946B-64CD143D167C}" type="presParOf" srcId="{A211DFB6-57A6-4276-BDDD-B5AC23A181C8}" destId="{BE1D4844-45E9-4740-8AB9-A850BC7BBE07}" srcOrd="2" destOrd="0" presId="urn:microsoft.com/office/officeart/2005/8/layout/list1"/>
    <dgm:cxn modelId="{E24839A7-1660-4EAB-AB9B-B4FBF769CEC3}" type="presParOf" srcId="{A211DFB6-57A6-4276-BDDD-B5AC23A181C8}" destId="{36FD7CDF-970B-410D-9232-0C8098747267}" srcOrd="3" destOrd="0" presId="urn:microsoft.com/office/officeart/2005/8/layout/list1"/>
    <dgm:cxn modelId="{9CE7F093-20CA-4FB6-AF7B-F87F796B12E5}" type="presParOf" srcId="{A211DFB6-57A6-4276-BDDD-B5AC23A181C8}" destId="{ECE6E0E8-681D-467D-9CD0-4196F1250CDB}" srcOrd="4" destOrd="0" presId="urn:microsoft.com/office/officeart/2005/8/layout/list1"/>
    <dgm:cxn modelId="{DBCC4370-078B-495E-A627-BF555E0F83C5}" type="presParOf" srcId="{ECE6E0E8-681D-467D-9CD0-4196F1250CDB}" destId="{77D4BA8C-42DE-483C-B029-66336AECF1D5}" srcOrd="0" destOrd="0" presId="urn:microsoft.com/office/officeart/2005/8/layout/list1"/>
    <dgm:cxn modelId="{0A4BD24E-55A9-4F63-8A0F-9D6B61AA3643}" type="presParOf" srcId="{ECE6E0E8-681D-467D-9CD0-4196F1250CDB}" destId="{33420A7D-637B-4CCA-AC85-F6169872DE8E}" srcOrd="1" destOrd="0" presId="urn:microsoft.com/office/officeart/2005/8/layout/list1"/>
    <dgm:cxn modelId="{1BBC0612-F544-47AF-93E3-0B2B37AE31DA}" type="presParOf" srcId="{A211DFB6-57A6-4276-BDDD-B5AC23A181C8}" destId="{D085F365-F20E-427D-BF4E-E51F88FB3A39}" srcOrd="5" destOrd="0" presId="urn:microsoft.com/office/officeart/2005/8/layout/list1"/>
    <dgm:cxn modelId="{3505FB0E-4CBA-4B13-BAA6-4B35A720E902}" type="presParOf" srcId="{A211DFB6-57A6-4276-BDDD-B5AC23A181C8}" destId="{902DCE9E-D61A-4A56-8945-88E1C65C83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B2D270-71BC-4062-AAB0-3A0F34BD94C1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4FEBC48-44CE-4457-9AD8-A11EB1ECEF3E}">
      <dgm:prSet/>
      <dgm:spPr/>
      <dgm:t>
        <a:bodyPr/>
        <a:lstStyle/>
        <a:p>
          <a:pPr rtl="0"/>
          <a:r>
            <a:rPr lang="en-US" b="1" dirty="0"/>
            <a:t>Social reform movements in 19</a:t>
          </a:r>
          <a:r>
            <a:rPr lang="en-US" b="1" baseline="30000" dirty="0"/>
            <a:t>th</a:t>
          </a:r>
          <a:r>
            <a:rPr lang="en-US" b="1" dirty="0"/>
            <a:t> c India</a:t>
          </a:r>
          <a:endParaRPr lang="en-IN" dirty="0"/>
        </a:p>
      </dgm:t>
    </dgm:pt>
    <dgm:pt modelId="{11431319-E770-42FA-8D27-F24B35352378}" type="parTrans" cxnId="{2EF3F0D0-7EB0-46D8-B4EA-594008C2E5C8}">
      <dgm:prSet/>
      <dgm:spPr/>
      <dgm:t>
        <a:bodyPr/>
        <a:lstStyle/>
        <a:p>
          <a:endParaRPr lang="en-IN"/>
        </a:p>
      </dgm:t>
    </dgm:pt>
    <dgm:pt modelId="{06002C9E-17C4-4AAE-A57C-2CF891B046BF}" type="sibTrans" cxnId="{2EF3F0D0-7EB0-46D8-B4EA-594008C2E5C8}">
      <dgm:prSet/>
      <dgm:spPr/>
      <dgm:t>
        <a:bodyPr/>
        <a:lstStyle/>
        <a:p>
          <a:endParaRPr lang="en-IN"/>
        </a:p>
      </dgm:t>
    </dgm:pt>
    <dgm:pt modelId="{801C09D9-DF90-4CCA-ABBA-64EBCF7E7265}">
      <dgm:prSet/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Characterized by male reformers who spoke up for women’s education, widow remarriage, abolishing of sati -- exemplars of supportive practices</a:t>
          </a:r>
          <a:endParaRPr lang="en-IN" dirty="0">
            <a:latin typeface="Bahnschrift SemiBold" panose="020B0502040204020203" pitchFamily="34" charset="0"/>
          </a:endParaRPr>
        </a:p>
      </dgm:t>
    </dgm:pt>
    <dgm:pt modelId="{81DF0910-18B9-4A54-96D0-4537FF4211E8}" type="parTrans" cxnId="{C59E0037-82D4-4B73-9685-4B59EA20F86C}">
      <dgm:prSet/>
      <dgm:spPr/>
      <dgm:t>
        <a:bodyPr/>
        <a:lstStyle/>
        <a:p>
          <a:endParaRPr lang="en-IN"/>
        </a:p>
      </dgm:t>
    </dgm:pt>
    <dgm:pt modelId="{59A96B5D-4070-4145-9284-9F177FB4A381}" type="sibTrans" cxnId="{C59E0037-82D4-4B73-9685-4B59EA20F86C}">
      <dgm:prSet/>
      <dgm:spPr/>
      <dgm:t>
        <a:bodyPr/>
        <a:lstStyle/>
        <a:p>
          <a:endParaRPr lang="en-IN"/>
        </a:p>
      </dgm:t>
    </dgm:pt>
    <dgm:pt modelId="{45B3DDD9-F805-4FE9-8F80-76594F3EA0CD}">
      <dgm:prSet/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But this attention to “women’s issues” was agenda within larger debates on modernity and nationalism</a:t>
          </a:r>
          <a:endParaRPr lang="en-IN" dirty="0">
            <a:latin typeface="Bahnschrift SemiBold" panose="020B0502040204020203" pitchFamily="34" charset="0"/>
          </a:endParaRPr>
        </a:p>
      </dgm:t>
    </dgm:pt>
    <dgm:pt modelId="{2F9E1FB8-7FCD-41BC-88F0-E8F1FCE1ACE2}" type="parTrans" cxnId="{B9DF4E93-B45F-40DD-B34E-DA02DB339F17}">
      <dgm:prSet/>
      <dgm:spPr/>
      <dgm:t>
        <a:bodyPr/>
        <a:lstStyle/>
        <a:p>
          <a:endParaRPr lang="en-IN"/>
        </a:p>
      </dgm:t>
    </dgm:pt>
    <dgm:pt modelId="{7EF066E2-5AAB-4465-B4F2-A7DF14A3A5C3}" type="sibTrans" cxnId="{B9DF4E93-B45F-40DD-B34E-DA02DB339F17}">
      <dgm:prSet/>
      <dgm:spPr/>
      <dgm:t>
        <a:bodyPr/>
        <a:lstStyle/>
        <a:p>
          <a:endParaRPr lang="en-IN"/>
        </a:p>
      </dgm:t>
    </dgm:pt>
    <dgm:pt modelId="{EEFA6070-AE86-49C4-864F-6B9D74731C9F}">
      <dgm:prSet/>
      <dgm:spPr/>
      <dgm:t>
        <a:bodyPr/>
        <a:lstStyle/>
        <a:p>
          <a:pPr rtl="0"/>
          <a:r>
            <a:rPr lang="en-US" b="1" dirty="0"/>
            <a:t>Post-independence</a:t>
          </a:r>
          <a:endParaRPr lang="en-IN" dirty="0"/>
        </a:p>
      </dgm:t>
    </dgm:pt>
    <dgm:pt modelId="{E7C1A5F8-50EC-4448-892B-486E9F1EF7B9}" type="parTrans" cxnId="{3D4F91C5-51DF-486E-82F1-1DBD24DD9C91}">
      <dgm:prSet/>
      <dgm:spPr/>
      <dgm:t>
        <a:bodyPr/>
        <a:lstStyle/>
        <a:p>
          <a:endParaRPr lang="en-IN"/>
        </a:p>
      </dgm:t>
    </dgm:pt>
    <dgm:pt modelId="{472A184B-A1F4-497B-AF2A-1A485F5DF5D6}" type="sibTrans" cxnId="{3D4F91C5-51DF-486E-82F1-1DBD24DD9C91}">
      <dgm:prSet/>
      <dgm:spPr/>
      <dgm:t>
        <a:bodyPr/>
        <a:lstStyle/>
        <a:p>
          <a:endParaRPr lang="en-IN"/>
        </a:p>
      </dgm:t>
    </dgm:pt>
    <dgm:pt modelId="{6AC399E4-42FA-4AEF-8CF9-D32C8EE4627F}">
      <dgm:prSet/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Emergence of the women’s movement in 1970s </a:t>
          </a:r>
          <a:endParaRPr lang="en-IN" dirty="0">
            <a:latin typeface="Bahnschrift SemiBold" panose="020B0502040204020203" pitchFamily="34" charset="0"/>
          </a:endParaRPr>
        </a:p>
      </dgm:t>
    </dgm:pt>
    <dgm:pt modelId="{742644DC-8E40-4F9B-994C-8E3E6FC72DBF}" type="parTrans" cxnId="{03B7B193-02E1-4B45-989A-A8FFB42D6216}">
      <dgm:prSet/>
      <dgm:spPr/>
      <dgm:t>
        <a:bodyPr/>
        <a:lstStyle/>
        <a:p>
          <a:endParaRPr lang="en-IN"/>
        </a:p>
      </dgm:t>
    </dgm:pt>
    <dgm:pt modelId="{D88E513C-596C-414D-A727-9E2788FE98AD}" type="sibTrans" cxnId="{03B7B193-02E1-4B45-989A-A8FFB42D6216}">
      <dgm:prSet/>
      <dgm:spPr/>
      <dgm:t>
        <a:bodyPr/>
        <a:lstStyle/>
        <a:p>
          <a:endParaRPr lang="en-IN"/>
        </a:p>
      </dgm:t>
    </dgm:pt>
    <dgm:pt modelId="{19549D43-7BF9-4719-94AA-A5B1FA2726A9}">
      <dgm:prSet/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Women themselves were marginal to the discourse </a:t>
          </a:r>
          <a:endParaRPr lang="en-IN" dirty="0">
            <a:latin typeface="Bahnschrift SemiBold" panose="020B0502040204020203" pitchFamily="34" charset="0"/>
          </a:endParaRPr>
        </a:p>
      </dgm:t>
    </dgm:pt>
    <dgm:pt modelId="{41382107-145F-40DE-B090-C8D3F8C53138}" type="parTrans" cxnId="{40FF9948-C1BA-434D-8D41-506FFEA3EA49}">
      <dgm:prSet/>
      <dgm:spPr/>
      <dgm:t>
        <a:bodyPr/>
        <a:lstStyle/>
        <a:p>
          <a:endParaRPr lang="en-IN"/>
        </a:p>
      </dgm:t>
    </dgm:pt>
    <dgm:pt modelId="{DFA8A1FB-E136-43EB-904E-D0B2D24B12F3}" type="sibTrans" cxnId="{40FF9948-C1BA-434D-8D41-506FFEA3EA49}">
      <dgm:prSet/>
      <dgm:spPr/>
      <dgm:t>
        <a:bodyPr/>
        <a:lstStyle/>
        <a:p>
          <a:endParaRPr lang="en-IN"/>
        </a:p>
      </dgm:t>
    </dgm:pt>
    <dgm:pt modelId="{075509EF-76E4-4CB3-A20A-D61017D9DCC2}">
      <dgm:prSet/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Role of men in enabling gender equality being recognized in development literature </a:t>
          </a:r>
          <a:endParaRPr lang="en-IN" dirty="0">
            <a:latin typeface="Bahnschrift SemiBold" panose="020B0502040204020203" pitchFamily="34" charset="0"/>
          </a:endParaRPr>
        </a:p>
      </dgm:t>
    </dgm:pt>
    <dgm:pt modelId="{4C4B51C9-D409-4816-80B4-3BAE3EDC8232}" type="parTrans" cxnId="{07F844A3-7D4D-4509-9E70-6B6AD7489074}">
      <dgm:prSet/>
      <dgm:spPr/>
      <dgm:t>
        <a:bodyPr/>
        <a:lstStyle/>
        <a:p>
          <a:endParaRPr lang="en-IN"/>
        </a:p>
      </dgm:t>
    </dgm:pt>
    <dgm:pt modelId="{9F7A2BA8-4564-403D-96B0-64619DE7B99F}" type="sibTrans" cxnId="{07F844A3-7D4D-4509-9E70-6B6AD7489074}">
      <dgm:prSet/>
      <dgm:spPr/>
      <dgm:t>
        <a:bodyPr/>
        <a:lstStyle/>
        <a:p>
          <a:endParaRPr lang="en-IN"/>
        </a:p>
      </dgm:t>
    </dgm:pt>
    <dgm:pt modelId="{23630AA1-4B46-4050-A826-F3EEAA709E8C}" type="pres">
      <dgm:prSet presAssocID="{7DB2D270-71BC-4062-AAB0-3A0F34BD94C1}" presName="linear" presStyleCnt="0">
        <dgm:presLayoutVars>
          <dgm:animLvl val="lvl"/>
          <dgm:resizeHandles val="exact"/>
        </dgm:presLayoutVars>
      </dgm:prSet>
      <dgm:spPr/>
    </dgm:pt>
    <dgm:pt modelId="{7E5D5434-9182-4776-AEA6-B857266C3A94}" type="pres">
      <dgm:prSet presAssocID="{04FEBC48-44CE-4457-9AD8-A11EB1ECEF3E}" presName="parentText" presStyleLbl="node1" presStyleIdx="0" presStyleCnt="2" custScaleX="94516" custLinFactNeighborX="-138" custLinFactNeighborY="-4700">
        <dgm:presLayoutVars>
          <dgm:chMax val="0"/>
          <dgm:bulletEnabled val="1"/>
        </dgm:presLayoutVars>
      </dgm:prSet>
      <dgm:spPr/>
    </dgm:pt>
    <dgm:pt modelId="{89EAA632-F7B5-4C8B-8BF8-3A70DCD5AEF7}" type="pres">
      <dgm:prSet presAssocID="{04FEBC48-44CE-4457-9AD8-A11EB1ECEF3E}" presName="childText" presStyleLbl="revTx" presStyleIdx="0" presStyleCnt="2" custScaleX="100000" custScaleY="108460" custLinFactNeighborX="0" custLinFactNeighborY="-6724">
        <dgm:presLayoutVars>
          <dgm:bulletEnabled val="1"/>
        </dgm:presLayoutVars>
      </dgm:prSet>
      <dgm:spPr/>
    </dgm:pt>
    <dgm:pt modelId="{1937EC3D-8564-4E79-9AD1-35DA28B8C7F9}" type="pres">
      <dgm:prSet presAssocID="{EEFA6070-AE86-49C4-864F-6B9D74731C9F}" presName="parentText" presStyleLbl="node1" presStyleIdx="1" presStyleCnt="2" custScaleX="95000" custLinFactNeighborX="-87" custLinFactNeighborY="-26226">
        <dgm:presLayoutVars>
          <dgm:chMax val="0"/>
          <dgm:bulletEnabled val="1"/>
        </dgm:presLayoutVars>
      </dgm:prSet>
      <dgm:spPr/>
    </dgm:pt>
    <dgm:pt modelId="{7F7F4876-CBF0-494B-A621-6B0F619FC796}" type="pres">
      <dgm:prSet presAssocID="{EEFA6070-AE86-49C4-864F-6B9D74731C9F}" presName="childText" presStyleLbl="revTx" presStyleIdx="1" presStyleCnt="2" custLinFactNeighborX="0" custLinFactNeighborY="-56881">
        <dgm:presLayoutVars>
          <dgm:bulletEnabled val="1"/>
        </dgm:presLayoutVars>
      </dgm:prSet>
      <dgm:spPr/>
    </dgm:pt>
  </dgm:ptLst>
  <dgm:cxnLst>
    <dgm:cxn modelId="{96F54303-A77B-405F-A47F-BE1CA8913B17}" type="presOf" srcId="{19549D43-7BF9-4719-94AA-A5B1FA2726A9}" destId="{89EAA632-F7B5-4C8B-8BF8-3A70DCD5AEF7}" srcOrd="0" destOrd="2" presId="urn:microsoft.com/office/officeart/2005/8/layout/vList2"/>
    <dgm:cxn modelId="{C59E0037-82D4-4B73-9685-4B59EA20F86C}" srcId="{04FEBC48-44CE-4457-9AD8-A11EB1ECEF3E}" destId="{801C09D9-DF90-4CCA-ABBA-64EBCF7E7265}" srcOrd="0" destOrd="0" parTransId="{81DF0910-18B9-4A54-96D0-4537FF4211E8}" sibTransId="{59A96B5D-4070-4145-9284-9F177FB4A381}"/>
    <dgm:cxn modelId="{40FF9948-C1BA-434D-8D41-506FFEA3EA49}" srcId="{45B3DDD9-F805-4FE9-8F80-76594F3EA0CD}" destId="{19549D43-7BF9-4719-94AA-A5B1FA2726A9}" srcOrd="0" destOrd="0" parTransId="{41382107-145F-40DE-B090-C8D3F8C53138}" sibTransId="{DFA8A1FB-E136-43EB-904E-D0B2D24B12F3}"/>
    <dgm:cxn modelId="{0B521D4A-B5B4-4DCC-A364-9DC9D5A44134}" type="presOf" srcId="{801C09D9-DF90-4CCA-ABBA-64EBCF7E7265}" destId="{89EAA632-F7B5-4C8B-8BF8-3A70DCD5AEF7}" srcOrd="0" destOrd="0" presId="urn:microsoft.com/office/officeart/2005/8/layout/vList2"/>
    <dgm:cxn modelId="{C7A7864C-4574-4C1A-A054-03DEC298A9CE}" type="presOf" srcId="{EEFA6070-AE86-49C4-864F-6B9D74731C9F}" destId="{1937EC3D-8564-4E79-9AD1-35DA28B8C7F9}" srcOrd="0" destOrd="0" presId="urn:microsoft.com/office/officeart/2005/8/layout/vList2"/>
    <dgm:cxn modelId="{7FAA8F76-0F9B-4B59-8B01-686066F0EDC9}" type="presOf" srcId="{075509EF-76E4-4CB3-A20A-D61017D9DCC2}" destId="{7F7F4876-CBF0-494B-A621-6B0F619FC796}" srcOrd="0" destOrd="1" presId="urn:microsoft.com/office/officeart/2005/8/layout/vList2"/>
    <dgm:cxn modelId="{C998C281-00B5-4F4B-B11C-3A3D56972FB5}" type="presOf" srcId="{6AC399E4-42FA-4AEF-8CF9-D32C8EE4627F}" destId="{7F7F4876-CBF0-494B-A621-6B0F619FC796}" srcOrd="0" destOrd="0" presId="urn:microsoft.com/office/officeart/2005/8/layout/vList2"/>
    <dgm:cxn modelId="{B9DF4E93-B45F-40DD-B34E-DA02DB339F17}" srcId="{04FEBC48-44CE-4457-9AD8-A11EB1ECEF3E}" destId="{45B3DDD9-F805-4FE9-8F80-76594F3EA0CD}" srcOrd="1" destOrd="0" parTransId="{2F9E1FB8-7FCD-41BC-88F0-E8F1FCE1ACE2}" sibTransId="{7EF066E2-5AAB-4465-B4F2-A7DF14A3A5C3}"/>
    <dgm:cxn modelId="{03B7B193-02E1-4B45-989A-A8FFB42D6216}" srcId="{EEFA6070-AE86-49C4-864F-6B9D74731C9F}" destId="{6AC399E4-42FA-4AEF-8CF9-D32C8EE4627F}" srcOrd="0" destOrd="0" parTransId="{742644DC-8E40-4F9B-994C-8E3E6FC72DBF}" sibTransId="{D88E513C-596C-414D-A727-9E2788FE98AD}"/>
    <dgm:cxn modelId="{94AAE595-81D8-4918-9274-278754161144}" type="presOf" srcId="{04FEBC48-44CE-4457-9AD8-A11EB1ECEF3E}" destId="{7E5D5434-9182-4776-AEA6-B857266C3A94}" srcOrd="0" destOrd="0" presId="urn:microsoft.com/office/officeart/2005/8/layout/vList2"/>
    <dgm:cxn modelId="{07F844A3-7D4D-4509-9E70-6B6AD7489074}" srcId="{EEFA6070-AE86-49C4-864F-6B9D74731C9F}" destId="{075509EF-76E4-4CB3-A20A-D61017D9DCC2}" srcOrd="1" destOrd="0" parTransId="{4C4B51C9-D409-4816-80B4-3BAE3EDC8232}" sibTransId="{9F7A2BA8-4564-403D-96B0-64619DE7B99F}"/>
    <dgm:cxn modelId="{A1BBDCC0-B348-4331-AA91-5ED94B8AAB22}" type="presOf" srcId="{45B3DDD9-F805-4FE9-8F80-76594F3EA0CD}" destId="{89EAA632-F7B5-4C8B-8BF8-3A70DCD5AEF7}" srcOrd="0" destOrd="1" presId="urn:microsoft.com/office/officeart/2005/8/layout/vList2"/>
    <dgm:cxn modelId="{3D4F91C5-51DF-486E-82F1-1DBD24DD9C91}" srcId="{7DB2D270-71BC-4062-AAB0-3A0F34BD94C1}" destId="{EEFA6070-AE86-49C4-864F-6B9D74731C9F}" srcOrd="1" destOrd="0" parTransId="{E7C1A5F8-50EC-4448-892B-486E9F1EF7B9}" sibTransId="{472A184B-A1F4-497B-AF2A-1A485F5DF5D6}"/>
    <dgm:cxn modelId="{391803C9-3A0A-4B49-96AC-198585CCD893}" type="presOf" srcId="{7DB2D270-71BC-4062-AAB0-3A0F34BD94C1}" destId="{23630AA1-4B46-4050-A826-F3EEAA709E8C}" srcOrd="0" destOrd="0" presId="urn:microsoft.com/office/officeart/2005/8/layout/vList2"/>
    <dgm:cxn modelId="{2EF3F0D0-7EB0-46D8-B4EA-594008C2E5C8}" srcId="{7DB2D270-71BC-4062-AAB0-3A0F34BD94C1}" destId="{04FEBC48-44CE-4457-9AD8-A11EB1ECEF3E}" srcOrd="0" destOrd="0" parTransId="{11431319-E770-42FA-8D27-F24B35352378}" sibTransId="{06002C9E-17C4-4AAE-A57C-2CF891B046BF}"/>
    <dgm:cxn modelId="{AA75C4C5-4CC6-480F-8403-2C02CF195232}" type="presParOf" srcId="{23630AA1-4B46-4050-A826-F3EEAA709E8C}" destId="{7E5D5434-9182-4776-AEA6-B857266C3A94}" srcOrd="0" destOrd="0" presId="urn:microsoft.com/office/officeart/2005/8/layout/vList2"/>
    <dgm:cxn modelId="{9E81D3C8-326A-4FDE-809E-58B6062E5246}" type="presParOf" srcId="{23630AA1-4B46-4050-A826-F3EEAA709E8C}" destId="{89EAA632-F7B5-4C8B-8BF8-3A70DCD5AEF7}" srcOrd="1" destOrd="0" presId="urn:microsoft.com/office/officeart/2005/8/layout/vList2"/>
    <dgm:cxn modelId="{D46A8A07-AD75-4D2A-A46F-99EC6857D045}" type="presParOf" srcId="{23630AA1-4B46-4050-A826-F3EEAA709E8C}" destId="{1937EC3D-8564-4E79-9AD1-35DA28B8C7F9}" srcOrd="2" destOrd="0" presId="urn:microsoft.com/office/officeart/2005/8/layout/vList2"/>
    <dgm:cxn modelId="{D7C35436-3A5E-4A76-BCE6-91E27033A1AF}" type="presParOf" srcId="{23630AA1-4B46-4050-A826-F3EEAA709E8C}" destId="{7F7F4876-CBF0-494B-A621-6B0F619FC7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1A1E1-936C-444A-AB53-C601BE0C93D3}">
      <dsp:nvSpPr>
        <dsp:cNvPr id="0" name=""/>
        <dsp:cNvSpPr/>
      </dsp:nvSpPr>
      <dsp:spPr>
        <a:xfrm>
          <a:off x="351175" y="13005"/>
          <a:ext cx="700465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Bahnschrift SemiBold" panose="020B0502040204020203" pitchFamily="34" charset="0"/>
            </a:rPr>
            <a:t>Raewyn W. Connell </a:t>
          </a:r>
          <a:r>
            <a:rPr lang="en-IN" sz="2900" i="1" kern="1200" dirty="0">
              <a:latin typeface="Bahnschrift SemiBold" panose="020B0502040204020203" pitchFamily="34" charset="0"/>
            </a:rPr>
            <a:t>(Masculinities, 1995)</a:t>
          </a:r>
          <a:endParaRPr lang="en-IN" sz="2900" kern="1200" dirty="0">
            <a:latin typeface="Bahnschrift SemiBold" panose="020B0502040204020203" pitchFamily="34" charset="0"/>
          </a:endParaRPr>
        </a:p>
      </dsp:txBody>
      <dsp:txXfrm>
        <a:off x="399180" y="61010"/>
        <a:ext cx="6908649" cy="887374"/>
      </dsp:txXfrm>
    </dsp:sp>
    <dsp:sp modelId="{46654D79-DCC3-4573-A295-2DB68E3C2B78}">
      <dsp:nvSpPr>
        <dsp:cNvPr id="0" name=""/>
        <dsp:cNvSpPr/>
      </dsp:nvSpPr>
      <dsp:spPr>
        <a:xfrm>
          <a:off x="0" y="1023043"/>
          <a:ext cx="7375750" cy="4497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15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baseline="0" dirty="0">
              <a:latin typeface="Bahnschrift SemiBold" panose="020B0502040204020203" pitchFamily="34" charset="0"/>
            </a:rPr>
            <a:t>To democratize gender relations, abolish power differentials, not to reproduce hierarchy</a:t>
          </a:r>
          <a:endParaRPr lang="en-IN" sz="2300" kern="1200" dirty="0">
            <a:latin typeface="Bahnschrift SemiBold" panose="020B0502040204020203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300" kern="1200" dirty="0">
            <a:latin typeface="Bahnschrift SemiBold" panose="020B0502040204020203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baseline="0" dirty="0">
              <a:latin typeface="Bahnschrift SemiBold" panose="020B0502040204020203" pitchFamily="34" charset="0"/>
            </a:rPr>
            <a:t>Why should men </a:t>
          </a:r>
          <a:r>
            <a:rPr lang="en-IN" sz="2300" i="1" u="sng" kern="1200" baseline="0" dirty="0">
              <a:latin typeface="Bahnschrift SemiBold" panose="020B0502040204020203" pitchFamily="34" charset="0"/>
            </a:rPr>
            <a:t>not</a:t>
          </a:r>
          <a:r>
            <a:rPr lang="en-IN" sz="2300" kern="1200" baseline="0" dirty="0">
              <a:latin typeface="Bahnschrift SemiBold" panose="020B0502040204020203" pitchFamily="34" charset="0"/>
            </a:rPr>
            <a:t> defend patriarchy?</a:t>
          </a:r>
          <a:endParaRPr lang="en-IN" sz="2300" kern="1200" dirty="0">
            <a:latin typeface="Bahnschrift SemiBold" panose="020B0502040204020203" pitchFamily="34" charset="0"/>
          </a:endParaRP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baseline="0" dirty="0">
              <a:latin typeface="Bahnschrift SemiBold" panose="020B0502040204020203" pitchFamily="34" charset="0"/>
            </a:rPr>
            <a:t>may not lead to satisfying lives</a:t>
          </a:r>
          <a:endParaRPr lang="en-IN" sz="2300" kern="1200" dirty="0">
            <a:latin typeface="Bahnschrift SemiBold" panose="020B0502040204020203" pitchFamily="34" charset="0"/>
          </a:endParaRP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baseline="0" dirty="0">
              <a:latin typeface="Bahnschrift SemiBold" panose="020B0502040204020203" pitchFamily="34" charset="0"/>
            </a:rPr>
            <a:t>committed in important ways to women and may want better lives for them</a:t>
          </a:r>
          <a:endParaRPr lang="en-IN" sz="2300" kern="1200" dirty="0">
            <a:latin typeface="Bahnschrift SemiBold" panose="020B0502040204020203" pitchFamily="34" charset="0"/>
          </a:endParaRP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baseline="0" dirty="0">
              <a:latin typeface="Bahnschrift SemiBold" panose="020B0502040204020203" pitchFamily="34" charset="0"/>
            </a:rPr>
            <a:t>oppression of gays</a:t>
          </a:r>
          <a:endParaRPr lang="en-IN" sz="2300" kern="1200" dirty="0">
            <a:latin typeface="Bahnschrift SemiBold" panose="020B0502040204020203" pitchFamily="34" charset="0"/>
          </a:endParaRP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baseline="0" dirty="0">
              <a:latin typeface="Bahnschrift SemiBold" panose="020B0502040204020203" pitchFamily="34" charset="0"/>
            </a:rPr>
            <a:t>Change in gender relations is taking place anyway, therefore no point in clinging to past privileges	</a:t>
          </a:r>
          <a:endParaRPr lang="en-IN" sz="2300" i="1" kern="1200" dirty="0">
            <a:latin typeface="Bahnschrift SemiBold" panose="020B0502040204020203" pitchFamily="34" charset="0"/>
          </a:endParaRPr>
        </a:p>
      </dsp:txBody>
      <dsp:txXfrm>
        <a:off x="0" y="1023043"/>
        <a:ext cx="7375750" cy="4497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5F01F-4B99-4079-8EC1-50DCBDDA8BD3}">
      <dsp:nvSpPr>
        <dsp:cNvPr id="0" name=""/>
        <dsp:cNvSpPr/>
      </dsp:nvSpPr>
      <dsp:spPr>
        <a:xfrm>
          <a:off x="11878519" y="1066768"/>
          <a:ext cx="48064" cy="45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Bahnschrift SemiBold" panose="020B0502040204020203" pitchFamily="34" charset="0"/>
          </a:endParaRPr>
        </a:p>
      </dsp:txBody>
      <dsp:txXfrm>
        <a:off x="11880761" y="1069010"/>
        <a:ext cx="43580" cy="41441"/>
      </dsp:txXfrm>
    </dsp:sp>
    <dsp:sp modelId="{410213BA-65A9-4FA2-99ED-C0F79593D461}">
      <dsp:nvSpPr>
        <dsp:cNvPr id="0" name=""/>
        <dsp:cNvSpPr/>
      </dsp:nvSpPr>
      <dsp:spPr>
        <a:xfrm>
          <a:off x="0" y="0"/>
          <a:ext cx="11926584" cy="243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66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Bahnschrift SemiBold" panose="020B0502040204020203" pitchFamily="34" charset="0"/>
            </a:rPr>
            <a:t>Not supporting men’s violence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Bahnschrift SemiBold" panose="020B0502040204020203" pitchFamily="34" charset="0"/>
            </a:rPr>
            <a:t>Supporting women’s reproductive rights and freedom of            choice on abortion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Bahnschrift SemiBold" panose="020B0502040204020203" pitchFamily="34" charset="0"/>
            </a:rPr>
            <a:t>Challenging homophobia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Bahnschrift SemiBold" panose="020B0502040204020203" pitchFamily="34" charset="0"/>
            </a:rPr>
            <a:t>Developing a gay-affirmative culture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Bahnschrift SemiBold" panose="020B0502040204020203" pitchFamily="34" charset="0"/>
            </a:rPr>
            <a:t>Developing anti-sexist initiatives in educational system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Bahnschrift SemiBold" panose="020B0502040204020203" pitchFamily="34" charset="0"/>
            </a:rPr>
            <a:t>Recognition of diversity</a:t>
          </a:r>
        </a:p>
      </dsp:txBody>
      <dsp:txXfrm>
        <a:off x="0" y="0"/>
        <a:ext cx="11926584" cy="2439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844-45E9-4740-8AB9-A850BC7BBE07}">
      <dsp:nvSpPr>
        <dsp:cNvPr id="0" name=""/>
        <dsp:cNvSpPr/>
      </dsp:nvSpPr>
      <dsp:spPr>
        <a:xfrm>
          <a:off x="0" y="378021"/>
          <a:ext cx="11835829" cy="630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BEC10-23FA-4EB7-8D5F-5753FAB9234B}">
      <dsp:nvSpPr>
        <dsp:cNvPr id="0" name=""/>
        <dsp:cNvSpPr/>
      </dsp:nvSpPr>
      <dsp:spPr>
        <a:xfrm>
          <a:off x="591791" y="9021"/>
          <a:ext cx="10011111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156" tIns="0" rIns="31315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Abadi" panose="020B0604020104020204" pitchFamily="34" charset="0"/>
            </a:rPr>
            <a:t>Visibility to men’s involvement in gender equality since 1980s in international development forums</a:t>
          </a:r>
        </a:p>
      </dsp:txBody>
      <dsp:txXfrm>
        <a:off x="627817" y="45047"/>
        <a:ext cx="9939059" cy="665948"/>
      </dsp:txXfrm>
    </dsp:sp>
    <dsp:sp modelId="{902DCE9E-D61A-4A56-8945-88E1C65C8381}">
      <dsp:nvSpPr>
        <dsp:cNvPr id="0" name=""/>
        <dsp:cNvSpPr/>
      </dsp:nvSpPr>
      <dsp:spPr>
        <a:xfrm>
          <a:off x="0" y="1512021"/>
          <a:ext cx="11835829" cy="3150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592" tIns="520700" rIns="91859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badi" panose="020B0604020104020204" pitchFamily="34" charset="0"/>
            </a:rPr>
            <a:t>Fourth World Conference on Women in Beijing (1995) acknowledged men’s participation in promoting gender equality </a:t>
          </a:r>
          <a:endParaRPr lang="en-IN" sz="2500" kern="1200" dirty="0">
            <a:latin typeface="Abadi" panose="020B0604020104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badi" panose="020B0604020104020204" pitchFamily="34" charset="0"/>
            </a:rPr>
            <a:t>World Summit on Social Development (1995/2000) addressed role of men and boys in Gender equality and in preventing HIV/AIDS and other diseases. </a:t>
          </a:r>
          <a:endParaRPr lang="en-IN" sz="2500" kern="1200" dirty="0">
            <a:latin typeface="Abadi" panose="020B0604020104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badi" panose="020B0604020104020204" pitchFamily="34" charset="0"/>
            </a:rPr>
            <a:t>Involving men in gender equality mentioned in </a:t>
          </a:r>
          <a:r>
            <a:rPr lang="en-US" sz="2500" kern="1200" dirty="0" err="1">
              <a:latin typeface="Abadi" panose="020B0604020104020204" pitchFamily="34" charset="0"/>
            </a:rPr>
            <a:t>MDGs</a:t>
          </a:r>
          <a:r>
            <a:rPr lang="en-US" sz="2500" kern="1200" dirty="0">
              <a:latin typeface="Abadi" panose="020B0604020104020204" pitchFamily="34" charset="0"/>
            </a:rPr>
            <a:t> (2000) and SDGs (2015) adopted by UN  </a:t>
          </a:r>
          <a:endParaRPr lang="en-IN" sz="2500" kern="1200" dirty="0">
            <a:latin typeface="Abadi" panose="020B0604020104020204" pitchFamily="34" charset="0"/>
          </a:endParaRPr>
        </a:p>
      </dsp:txBody>
      <dsp:txXfrm>
        <a:off x="0" y="1512021"/>
        <a:ext cx="11835829" cy="3150000"/>
      </dsp:txXfrm>
    </dsp:sp>
    <dsp:sp modelId="{33420A7D-637B-4CCA-AC85-F6169872DE8E}">
      <dsp:nvSpPr>
        <dsp:cNvPr id="0" name=""/>
        <dsp:cNvSpPr/>
      </dsp:nvSpPr>
      <dsp:spPr>
        <a:xfrm>
          <a:off x="591791" y="1143021"/>
          <a:ext cx="10113928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156" tIns="0" rIns="31315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badi" panose="020B0604020104020204" pitchFamily="34" charset="0"/>
            </a:rPr>
            <a:t>Some landmark events:</a:t>
          </a:r>
          <a:endParaRPr lang="en-IN" sz="3200" kern="1200">
            <a:latin typeface="Abadi" panose="020B0604020104020204" pitchFamily="34" charset="0"/>
          </a:endParaRPr>
        </a:p>
      </dsp:txBody>
      <dsp:txXfrm>
        <a:off x="627817" y="1179047"/>
        <a:ext cx="10041876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D5434-9182-4776-AEA6-B857266C3A94}">
      <dsp:nvSpPr>
        <dsp:cNvPr id="0" name=""/>
        <dsp:cNvSpPr/>
      </dsp:nvSpPr>
      <dsp:spPr>
        <a:xfrm>
          <a:off x="315428" y="0"/>
          <a:ext cx="11448941" cy="7985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Social reform movements in 19</a:t>
          </a:r>
          <a:r>
            <a:rPr lang="en-US" sz="3500" b="1" kern="1200" baseline="30000" dirty="0"/>
            <a:t>th</a:t>
          </a:r>
          <a:r>
            <a:rPr lang="en-US" sz="3500" b="1" kern="1200" dirty="0"/>
            <a:t> c India</a:t>
          </a:r>
          <a:endParaRPr lang="en-IN" sz="3500" kern="1200" dirty="0"/>
        </a:p>
      </dsp:txBody>
      <dsp:txXfrm>
        <a:off x="354409" y="38981"/>
        <a:ext cx="11370979" cy="720562"/>
      </dsp:txXfrm>
    </dsp:sp>
    <dsp:sp modelId="{89EAA632-F7B5-4C8B-8BF8-3A70DCD5AEF7}">
      <dsp:nvSpPr>
        <dsp:cNvPr id="0" name=""/>
        <dsp:cNvSpPr/>
      </dsp:nvSpPr>
      <dsp:spPr>
        <a:xfrm>
          <a:off x="0" y="747081"/>
          <a:ext cx="12113231" cy="2750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59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Bahnschrift SemiBold" panose="020B0502040204020203" pitchFamily="34" charset="0"/>
            </a:rPr>
            <a:t>Characterized by male reformers who spoke up for women’s education, widow remarriage, abolishing of sati -- exemplars of supportive practices</a:t>
          </a:r>
          <a:endParaRPr lang="en-IN" sz="2700" kern="1200" dirty="0">
            <a:latin typeface="Bahnschrift SemiBold" panose="020B0502040204020203" pitchFamily="34" charset="0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Bahnschrift SemiBold" panose="020B0502040204020203" pitchFamily="34" charset="0"/>
            </a:rPr>
            <a:t>But this attention to “women’s issues” was agenda within larger debates on modernity and nationalism</a:t>
          </a:r>
          <a:endParaRPr lang="en-IN" sz="2700" kern="1200" dirty="0">
            <a:latin typeface="Bahnschrift SemiBold" panose="020B0502040204020203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Bahnschrift SemiBold" panose="020B0502040204020203" pitchFamily="34" charset="0"/>
            </a:rPr>
            <a:t>Women themselves were marginal to the discourse </a:t>
          </a:r>
          <a:endParaRPr lang="en-IN" sz="2700" kern="1200" dirty="0">
            <a:latin typeface="Bahnschrift SemiBold" panose="020B0502040204020203" pitchFamily="34" charset="0"/>
          </a:endParaRPr>
        </a:p>
      </dsp:txBody>
      <dsp:txXfrm>
        <a:off x="0" y="747081"/>
        <a:ext cx="12113231" cy="2750274"/>
      </dsp:txXfrm>
    </dsp:sp>
    <dsp:sp modelId="{1937EC3D-8564-4E79-9AD1-35DA28B8C7F9}">
      <dsp:nvSpPr>
        <dsp:cNvPr id="0" name=""/>
        <dsp:cNvSpPr/>
      </dsp:nvSpPr>
      <dsp:spPr>
        <a:xfrm>
          <a:off x="292292" y="3209035"/>
          <a:ext cx="11507569" cy="7985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Post-independence</a:t>
          </a:r>
          <a:endParaRPr lang="en-IN" sz="3500" kern="1200" dirty="0"/>
        </a:p>
      </dsp:txBody>
      <dsp:txXfrm>
        <a:off x="331273" y="3248016"/>
        <a:ext cx="11429607" cy="720562"/>
      </dsp:txXfrm>
    </dsp:sp>
    <dsp:sp modelId="{7F7F4876-CBF0-494B-A621-6B0F619FC796}">
      <dsp:nvSpPr>
        <dsp:cNvPr id="0" name=""/>
        <dsp:cNvSpPr/>
      </dsp:nvSpPr>
      <dsp:spPr>
        <a:xfrm>
          <a:off x="0" y="3895365"/>
          <a:ext cx="12113231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59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Bahnschrift SemiBold" panose="020B0502040204020203" pitchFamily="34" charset="0"/>
            </a:rPr>
            <a:t>Emergence of the women’s movement in 1970s </a:t>
          </a:r>
          <a:endParaRPr lang="en-IN" sz="2700" kern="1200" dirty="0">
            <a:latin typeface="Bahnschrift SemiBold" panose="020B0502040204020203" pitchFamily="34" charset="0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Bahnschrift SemiBold" panose="020B0502040204020203" pitchFamily="34" charset="0"/>
            </a:rPr>
            <a:t>Role of men in enabling gender equality being recognized in development literature </a:t>
          </a:r>
          <a:endParaRPr lang="en-IN" sz="2700" kern="1200" dirty="0">
            <a:latin typeface="Bahnschrift SemiBold" panose="020B0502040204020203" pitchFamily="34" charset="0"/>
          </a:endParaRPr>
        </a:p>
      </dsp:txBody>
      <dsp:txXfrm>
        <a:off x="0" y="3895365"/>
        <a:ext cx="12113231" cy="130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914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9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6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9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7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1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2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0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9835-24B5-42BB-9758-DE98B878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Goals of masculinities studies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A8FC7-D473-4C8E-9C2E-0D8185FB8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Bahnschrift SemiBold" panose="020B0502040204020203" pitchFamily="34" charset="0"/>
              </a:rPr>
              <a:t>Module 1, Session 3</a:t>
            </a:r>
          </a:p>
        </p:txBody>
      </p:sp>
    </p:spTree>
    <p:extLst>
      <p:ext uri="{BB962C8B-B14F-4D97-AF65-F5344CB8AC3E}">
        <p14:creationId xmlns:p14="http://schemas.microsoft.com/office/powerpoint/2010/main" val="234800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77" y="186691"/>
            <a:ext cx="8659418" cy="72771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Goals of Masculinities Studies </a:t>
            </a:r>
            <a:endParaRPr lang="en-IN" sz="40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DB139-8738-4AA7-94D6-726BABCB36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03" y="841208"/>
          <a:ext cx="11784420" cy="5520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Masculinities  book cover">
            <a:extLst>
              <a:ext uri="{FF2B5EF4-FFF2-40B4-BE49-F238E27FC236}">
                <a16:creationId xmlns:a16="http://schemas.microsoft.com/office/drawing/2014/main" id="{8915D766-A421-41B4-BC9E-B8C0F477B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81" y="496623"/>
            <a:ext cx="2505075" cy="29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ewyn Connell: Bio">
            <a:extLst>
              <a:ext uri="{FF2B5EF4-FFF2-40B4-BE49-F238E27FC236}">
                <a16:creationId xmlns:a16="http://schemas.microsoft.com/office/drawing/2014/main" id="{27FB621B-B34A-4D94-849A-007FC7BB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85" y="3694376"/>
            <a:ext cx="3011086" cy="30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DE4FAB-65BE-4433-B660-F1F6E2DDD618}"/>
              </a:ext>
            </a:extLst>
          </p:cNvPr>
          <p:cNvSpPr/>
          <p:nvPr/>
        </p:nvSpPr>
        <p:spPr>
          <a:xfrm flipH="1">
            <a:off x="9894770" y="5142272"/>
            <a:ext cx="2066222" cy="737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baseline="0" dirty="0">
                <a:latin typeface="Bahnschrift SemiBold" panose="020B0502040204020203" pitchFamily="34" charset="0"/>
              </a:rPr>
              <a:t>University of Sydney</a:t>
            </a:r>
            <a:endParaRPr lang="en-IN" sz="2000" dirty="0">
              <a:latin typeface="Bahnschrift SemiBold" panose="020B0502040204020203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6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31A1E1-936C-444A-AB53-C601BE0C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A31A1E1-936C-444A-AB53-C601BE0C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654D79-DCC3-4573-A295-2DB68E3C2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6654D79-DCC3-4573-A295-2DB68E3C2B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390525"/>
            <a:ext cx="11174819" cy="903767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Goals of Masculinities Studies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9435"/>
              </p:ext>
            </p:extLst>
          </p:nvPr>
        </p:nvGraphicFramePr>
        <p:xfrm>
          <a:off x="113016" y="1366463"/>
          <a:ext cx="11926584" cy="5335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BEA9273-6471-BA8E-63D6-E757AD112F17}"/>
              </a:ext>
            </a:extLst>
          </p:cNvPr>
          <p:cNvSpPr/>
          <p:nvPr/>
        </p:nvSpPr>
        <p:spPr>
          <a:xfrm flipH="1">
            <a:off x="5979559" y="4643920"/>
            <a:ext cx="5776281" cy="1975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Bahnschrift SemiBold" panose="020B0502040204020203" pitchFamily="34" charset="0"/>
              </a:rPr>
              <a:t>M. Kaufman (1993). Beyond patriarchy: Essays by men on power, pain, and the lives of men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0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25F01F-4B99-4079-8EC1-50DCBDDA8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D25F01F-4B99-4079-8EC1-50DCBDDA8B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0213BA-65A9-4FA2-99ED-C0F79593D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10213BA-65A9-4FA2-99ED-C0F79593D4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07C2-2ACC-5C59-D732-99AB8A17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548640"/>
            <a:ext cx="11342668" cy="149961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Goals of masculinities studies :</a:t>
            </a:r>
            <a:br>
              <a:rPr lang="en-US" sz="4000" dirty="0">
                <a:latin typeface="Bahnschrift SemiBold" panose="020B0502040204020203" pitchFamily="34" charset="0"/>
              </a:rPr>
            </a:br>
            <a:r>
              <a:rPr lang="en-US" sz="4000" dirty="0">
                <a:latin typeface="Bahnschrift SemiBold" panose="020B0502040204020203" pitchFamily="34" charset="0"/>
              </a:rPr>
              <a:t>Men-as-partners in socio-economic development 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E82AB4-BAB9-208C-6E73-953E37D77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426914"/>
              </p:ext>
            </p:extLst>
          </p:nvPr>
        </p:nvGraphicFramePr>
        <p:xfrm>
          <a:off x="184935" y="2048257"/>
          <a:ext cx="11835829" cy="467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57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06" y="390634"/>
            <a:ext cx="11221092" cy="687396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Men-as-partners in Indian context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27567"/>
              </p:ext>
            </p:extLst>
          </p:nvPr>
        </p:nvGraphicFramePr>
        <p:xfrm>
          <a:off x="0" y="1202076"/>
          <a:ext cx="12113231" cy="565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2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D5434-9182-4776-AEA6-B857266C3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E5D5434-9182-4776-AEA6-B857266C3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EAA632-F7B5-4C8B-8BF8-3A70DCD5A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9EAA632-F7B5-4C8B-8BF8-3A70DCD5A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37EC3D-8564-4E79-9AD1-35DA28B8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937EC3D-8564-4E79-9AD1-35DA28B8C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7F4876-CBF0-494B-A621-6B0F619FC7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F7F4876-CBF0-494B-A621-6B0F619FC7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9C54-CE86-4229-9F01-D8C3CF68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314631"/>
            <a:ext cx="5893870" cy="23874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000" dirty="0">
                <a:latin typeface="Bahnschrift SemiBold" panose="020B0502040204020203" pitchFamily="34" charset="0"/>
              </a:rPr>
              <a:t>Some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sz="4000" dirty="0">
                <a:latin typeface="Bahnschrift SemiBold" panose="020B0502040204020203" pitchFamily="34" charset="0"/>
              </a:rPr>
              <a:t>examples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sz="4000" dirty="0">
                <a:latin typeface="Bahnschrift SemiBold" panose="020B0502040204020203" pitchFamily="34" charset="0"/>
              </a:rPr>
              <a:t>of organizations involving men for prevention of </a:t>
            </a:r>
            <a:r>
              <a:rPr lang="en-IN" sz="4000" dirty="0" err="1">
                <a:latin typeface="Bahnschrift SemiBold" panose="020B0502040204020203" pitchFamily="34" charset="0"/>
              </a:rPr>
              <a:t>VAWC</a:t>
            </a:r>
            <a:r>
              <a:rPr lang="en-IN" sz="4000" dirty="0">
                <a:latin typeface="Bahnschrift SemiBold" panose="020B0502040204020203" pitchFamily="34" charset="0"/>
              </a:rPr>
              <a:t>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3074" name="Picture 2" descr="sasa-logo">
            <a:extLst>
              <a:ext uri="{FF2B5EF4-FFF2-40B4-BE49-F238E27FC236}">
                <a16:creationId xmlns:a16="http://schemas.microsoft.com/office/drawing/2014/main" id="{C4F13EC8-BFC6-419F-B3C9-F256BF65EF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70" y="2702103"/>
            <a:ext cx="3195792" cy="17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F8ED497-B184-4109-9063-F9CCBFFA7DB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88" y="134157"/>
            <a:ext cx="4746661" cy="4756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4F62DA-9A0A-48F2-A468-CFF517DF8296}"/>
              </a:ext>
            </a:extLst>
          </p:cNvPr>
          <p:cNvSpPr/>
          <p:nvPr/>
        </p:nvSpPr>
        <p:spPr>
          <a:xfrm>
            <a:off x="202129" y="4516776"/>
            <a:ext cx="5243173" cy="21846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 SemiBold" panose="020B0502040204020203" pitchFamily="34" charset="0"/>
              </a:rPr>
              <a:t>Community mobilization for prevention of violence in Uganda since 1999, now used in over 20 countries.</a:t>
            </a:r>
          </a:p>
          <a:p>
            <a:pPr algn="ctr"/>
            <a:r>
              <a:rPr lang="en-IN" sz="2000" dirty="0">
                <a:latin typeface="Bahnschrift SemiBold" panose="020B0502040204020203" pitchFamily="34" charset="0"/>
              </a:rPr>
              <a:t>Walks communities through process of change, unpacking power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023076-5B80-4564-A936-285AFE0FD884}"/>
              </a:ext>
            </a:extLst>
          </p:cNvPr>
          <p:cNvSpPr/>
          <p:nvPr/>
        </p:nvSpPr>
        <p:spPr>
          <a:xfrm>
            <a:off x="5617483" y="4972324"/>
            <a:ext cx="6485473" cy="17291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 SemiBold" panose="020B0502040204020203" pitchFamily="34" charset="0"/>
              </a:rPr>
              <a:t>Appeal by journalist C. Gopinath in Indian Express in 1991 made about 200 people come together and thus was born Men Against Violence and Abuse (</a:t>
            </a:r>
            <a:r>
              <a:rPr lang="en-IN" sz="2000" dirty="0" err="1">
                <a:latin typeface="Bahnschrift SemiBold" panose="020B0502040204020203" pitchFamily="34" charset="0"/>
              </a:rPr>
              <a:t>MAVA</a:t>
            </a:r>
            <a:r>
              <a:rPr lang="en-IN" sz="2000" dirty="0">
                <a:latin typeface="Bahnschrift SemiBold" panose="020B0502040204020203" pitchFamily="34" charset="0"/>
              </a:rPr>
              <a:t>) in Mumbai</a:t>
            </a:r>
          </a:p>
        </p:txBody>
      </p:sp>
    </p:spTree>
    <p:extLst>
      <p:ext uri="{BB962C8B-B14F-4D97-AF65-F5344CB8AC3E}">
        <p14:creationId xmlns:p14="http://schemas.microsoft.com/office/powerpoint/2010/main" val="2203792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262</TotalTime>
  <Words>375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Bahnschrift SemiBold</vt:lpstr>
      <vt:lpstr>Tw Cen MT</vt:lpstr>
      <vt:lpstr>Tw Cen MT Condensed</vt:lpstr>
      <vt:lpstr>Wingdings 3</vt:lpstr>
      <vt:lpstr>Integral</vt:lpstr>
      <vt:lpstr>Goals of masculinities studies  </vt:lpstr>
      <vt:lpstr>Goals of Masculinities Studies </vt:lpstr>
      <vt:lpstr>Goals of Masculinities Studies</vt:lpstr>
      <vt:lpstr>Goals of masculinities studies : Men-as-partners in socio-economic development </vt:lpstr>
      <vt:lpstr>Men-as-partners in Indian context</vt:lpstr>
      <vt:lpstr>Some examples of organizations involving men for prevention of VAWC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u.vindhya@gmail.com</dc:creator>
  <cp:lastModifiedBy>u.vindhya@gmail.com</cp:lastModifiedBy>
  <cp:revision>14</cp:revision>
  <dcterms:created xsi:type="dcterms:W3CDTF">2022-03-23T10:10:33Z</dcterms:created>
  <dcterms:modified xsi:type="dcterms:W3CDTF">2023-03-20T16:12:52Z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