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sldIdLst>
    <p:sldId id="467" r:id="rId5"/>
    <p:sldId id="479" r:id="rId6"/>
    <p:sldId id="302" r:id="rId7"/>
    <p:sldId id="480" r:id="rId8"/>
    <p:sldId id="477" r:id="rId9"/>
    <p:sldId id="482" r:id="rId10"/>
    <p:sldId id="468" r:id="rId11"/>
    <p:sldId id="258" r:id="rId12"/>
    <p:sldId id="4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ACAF87-AB44-437F-B3E1-B2072F1BA14B}">
          <p14:sldIdLst>
            <p14:sldId id="467"/>
            <p14:sldId id="479"/>
            <p14:sldId id="302"/>
          </p14:sldIdLst>
        </p14:section>
        <p14:section name="Untitled Section" id="{AF3EA621-FB6F-4D93-8DC4-C78A1E27264F}">
          <p14:sldIdLst>
            <p14:sldId id="480"/>
            <p14:sldId id="477"/>
            <p14:sldId id="482"/>
            <p14:sldId id="468"/>
            <p14:sldId id="258"/>
            <p14:sldId id="4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B6A81E-4D38-4520-B70F-1540B4A2D23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D8F5F25-88AD-4F12-BB26-FDD16BE0FEA7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b="0" cap="none" spc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badi" panose="020B0604020104020204" pitchFamily="34" charset="0"/>
            </a:rPr>
            <a:t>Masculinities are socially constructed</a:t>
          </a:r>
          <a:endParaRPr lang="en-I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badi" panose="020B0604020104020204" pitchFamily="34" charset="0"/>
          </a:endParaRPr>
        </a:p>
      </dgm:t>
    </dgm:pt>
    <dgm:pt modelId="{1F05BF92-1AA2-48DA-831F-23A83BBD79AF}" type="parTrans" cxnId="{8B25CDE6-F41E-443B-85E6-F8F3EC91CE9B}">
      <dgm:prSet/>
      <dgm:spPr/>
      <dgm:t>
        <a:bodyPr/>
        <a:lstStyle/>
        <a:p>
          <a:endParaRPr lang="en-IN"/>
        </a:p>
      </dgm:t>
    </dgm:pt>
    <dgm:pt modelId="{9254BB9F-E5E4-4E8B-AF51-B48807263A35}" type="sibTrans" cxnId="{8B25CDE6-F41E-443B-85E6-F8F3EC91CE9B}">
      <dgm:prSet/>
      <dgm:spPr/>
      <dgm:t>
        <a:bodyPr/>
        <a:lstStyle/>
        <a:p>
          <a:endParaRPr lang="en-IN"/>
        </a:p>
      </dgm:t>
    </dgm:pt>
    <dgm:pt modelId="{4BA473D4-47DA-4438-B36A-0882725753DA}">
      <dgm:prSet/>
      <dgm:spPr/>
      <dgm:t>
        <a:bodyPr/>
        <a:lstStyle/>
        <a:p>
          <a:r>
            <a:rPr lang="en-IN" sz="2800" baseline="0" dirty="0">
              <a:latin typeface="Abadi" panose="020B0604020104020204" pitchFamily="34" charset="0"/>
            </a:rPr>
            <a:t>Linked to biological men, but are not biologically driven and not only     performed by men</a:t>
          </a:r>
          <a:endParaRPr lang="en-IN" sz="2800" dirty="0">
            <a:latin typeface="Abadi" panose="020B0604020104020204" pitchFamily="34" charset="0"/>
          </a:endParaRPr>
        </a:p>
      </dgm:t>
    </dgm:pt>
    <dgm:pt modelId="{D735A12B-D475-4E45-B11B-5529D76D077A}" type="parTrans" cxnId="{8B7A7486-51A9-47FF-8BE8-3F062B139A95}">
      <dgm:prSet/>
      <dgm:spPr/>
      <dgm:t>
        <a:bodyPr/>
        <a:lstStyle/>
        <a:p>
          <a:endParaRPr lang="en-IN"/>
        </a:p>
      </dgm:t>
    </dgm:pt>
    <dgm:pt modelId="{765B54CC-B917-49BD-A962-222F3425D825}" type="sibTrans" cxnId="{8B7A7486-51A9-47FF-8BE8-3F062B139A95}">
      <dgm:prSet/>
      <dgm:spPr/>
      <dgm:t>
        <a:bodyPr/>
        <a:lstStyle/>
        <a:p>
          <a:endParaRPr lang="en-IN"/>
        </a:p>
      </dgm:t>
    </dgm:pt>
    <dgm:pt modelId="{46014752-44B7-4F1C-B8F3-0EB346CCA44A}">
      <dgm:prSet/>
      <dgm:spPr/>
      <dgm:t>
        <a:bodyPr/>
        <a:lstStyle/>
        <a:p>
          <a:r>
            <a:rPr lang="en-IN" sz="2800" baseline="0" dirty="0">
              <a:latin typeface="Abadi" panose="020B0604020104020204" pitchFamily="34" charset="0"/>
            </a:rPr>
            <a:t>Learned as social norms </a:t>
          </a:r>
          <a:endParaRPr lang="en-IN" sz="2800" dirty="0">
            <a:latin typeface="Abadi" panose="020B0604020104020204" pitchFamily="34" charset="0"/>
          </a:endParaRPr>
        </a:p>
      </dgm:t>
    </dgm:pt>
    <dgm:pt modelId="{A1AE7A02-F24B-4F86-8CFC-968FE5241429}" type="parTrans" cxnId="{FB080C89-744F-437B-A54D-1EEE12BA4449}">
      <dgm:prSet/>
      <dgm:spPr/>
      <dgm:t>
        <a:bodyPr/>
        <a:lstStyle/>
        <a:p>
          <a:endParaRPr lang="en-IN"/>
        </a:p>
      </dgm:t>
    </dgm:pt>
    <dgm:pt modelId="{A417E1AD-FFAE-4DF4-B0A9-F8C800FE557F}" type="sibTrans" cxnId="{FB080C89-744F-437B-A54D-1EEE12BA4449}">
      <dgm:prSet/>
      <dgm:spPr/>
      <dgm:t>
        <a:bodyPr/>
        <a:lstStyle/>
        <a:p>
          <a:endParaRPr lang="en-IN"/>
        </a:p>
      </dgm:t>
    </dgm:pt>
    <dgm:pt modelId="{AC44E73C-9CB6-4B31-82A6-EB72E5E674BB}">
      <dgm:prSet custT="1"/>
      <dgm:spPr/>
      <dgm:t>
        <a:bodyPr/>
        <a:lstStyle/>
        <a:p>
          <a:r>
            <a:rPr lang="en-IN" sz="2800" baseline="0" dirty="0">
              <a:latin typeface="Abadi" panose="020B0604020104020204" pitchFamily="34" charset="0"/>
            </a:rPr>
            <a:t>Shaped by social institutions                                  </a:t>
          </a:r>
          <a:r>
            <a:rPr lang="en-IN" sz="2000" i="1" baseline="0" dirty="0">
              <a:latin typeface="Abadi" panose="020B0604020104020204" pitchFamily="34" charset="0"/>
            </a:rPr>
            <a:t>Family, religion, education, media, law</a:t>
          </a:r>
          <a:endParaRPr lang="en-IN" sz="2800" dirty="0">
            <a:latin typeface="Abadi" panose="020B0604020104020204" pitchFamily="34" charset="0"/>
          </a:endParaRPr>
        </a:p>
      </dgm:t>
    </dgm:pt>
    <dgm:pt modelId="{A418F062-56C1-499E-B449-7B8AA6265611}" type="parTrans" cxnId="{2ECCF262-E46D-44D2-AD21-CA6C5A2E0C77}">
      <dgm:prSet/>
      <dgm:spPr/>
      <dgm:t>
        <a:bodyPr/>
        <a:lstStyle/>
        <a:p>
          <a:endParaRPr lang="en-IN"/>
        </a:p>
      </dgm:t>
    </dgm:pt>
    <dgm:pt modelId="{FA8774A4-DC73-4695-9E7F-2FEE5BF62BC4}" type="sibTrans" cxnId="{2ECCF262-E46D-44D2-AD21-CA6C5A2E0C77}">
      <dgm:prSet/>
      <dgm:spPr/>
      <dgm:t>
        <a:bodyPr/>
        <a:lstStyle/>
        <a:p>
          <a:endParaRPr lang="en-IN"/>
        </a:p>
      </dgm:t>
    </dgm:pt>
    <dgm:pt modelId="{89175839-2063-4563-9671-6648C5A8B0D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b="0" cap="none" spc="0" baseline="0" dirty="0">
              <a:ln w="0"/>
              <a:solidFill>
                <a:schemeClr val="tx1"/>
              </a:solidFill>
              <a:effectLst/>
              <a:latin typeface="Abadi" panose="020B0604020104020204" pitchFamily="34" charset="0"/>
            </a:rPr>
            <a:t>Plurality and hierarchy of masculinities </a:t>
          </a:r>
          <a:endParaRPr lang="en-IN" b="0" cap="none" spc="0" dirty="0">
            <a:ln w="0"/>
            <a:solidFill>
              <a:schemeClr val="tx1"/>
            </a:solidFill>
            <a:effectLst/>
            <a:latin typeface="Abadi" panose="020B0604020104020204" pitchFamily="34" charset="0"/>
          </a:endParaRPr>
        </a:p>
      </dgm:t>
    </dgm:pt>
    <dgm:pt modelId="{EE398CD9-0AE7-46EF-AA27-9C8311717C5D}" type="parTrans" cxnId="{6509B256-9062-4979-ABD1-CBAD172383DC}">
      <dgm:prSet/>
      <dgm:spPr/>
      <dgm:t>
        <a:bodyPr/>
        <a:lstStyle/>
        <a:p>
          <a:endParaRPr lang="en-IN"/>
        </a:p>
      </dgm:t>
    </dgm:pt>
    <dgm:pt modelId="{D26F17CE-8F08-4BC8-9AE4-3DAD076F2D29}" type="sibTrans" cxnId="{6509B256-9062-4979-ABD1-CBAD172383DC}">
      <dgm:prSet/>
      <dgm:spPr/>
      <dgm:t>
        <a:bodyPr/>
        <a:lstStyle/>
        <a:p>
          <a:endParaRPr lang="en-IN"/>
        </a:p>
      </dgm:t>
    </dgm:pt>
    <dgm:pt modelId="{714CE071-6FA2-441F-99DA-1FB3E6821BD1}">
      <dgm:prSet custT="1"/>
      <dgm:spPr/>
      <dgm:t>
        <a:bodyPr/>
        <a:lstStyle/>
        <a:p>
          <a:r>
            <a:rPr lang="en-IN" sz="2400" baseline="0" dirty="0">
              <a:latin typeface="Abadi" panose="020B0604020104020204" pitchFamily="34" charset="0"/>
            </a:rPr>
            <a:t>Diversity of forms across cultures, geographical locations, time </a:t>
          </a:r>
          <a:endParaRPr lang="en-IN" sz="2400" dirty="0">
            <a:latin typeface="Abadi" panose="020B0604020104020204" pitchFamily="34" charset="0"/>
          </a:endParaRPr>
        </a:p>
      </dgm:t>
    </dgm:pt>
    <dgm:pt modelId="{74D08DFD-46A4-488C-BFD4-2A3CC36E3F21}" type="parTrans" cxnId="{252AEDA0-B1E5-499F-A934-42E37A81FA6D}">
      <dgm:prSet/>
      <dgm:spPr/>
      <dgm:t>
        <a:bodyPr/>
        <a:lstStyle/>
        <a:p>
          <a:endParaRPr lang="en-IN"/>
        </a:p>
      </dgm:t>
    </dgm:pt>
    <dgm:pt modelId="{B5800BF6-5F4E-4D8D-B862-E58AFE0022E9}" type="sibTrans" cxnId="{252AEDA0-B1E5-499F-A934-42E37A81FA6D}">
      <dgm:prSet/>
      <dgm:spPr/>
      <dgm:t>
        <a:bodyPr/>
        <a:lstStyle/>
        <a:p>
          <a:endParaRPr lang="en-IN"/>
        </a:p>
      </dgm:t>
    </dgm:pt>
    <dgm:pt modelId="{63853F31-5AA5-431F-8D83-AEB0B70B002E}">
      <dgm:prSet custT="1"/>
      <dgm:spPr/>
      <dgm:t>
        <a:bodyPr/>
        <a:lstStyle/>
        <a:p>
          <a:r>
            <a:rPr lang="en-IN" sz="2400" baseline="0" dirty="0">
              <a:latin typeface="Abadi" panose="020B0604020104020204" pitchFamily="34" charset="0"/>
            </a:rPr>
            <a:t>Some forms of masculinity encouraged, some discouraged (e.g., ‘’sissiness”)</a:t>
          </a:r>
          <a:endParaRPr lang="en-IN" sz="2400" dirty="0">
            <a:latin typeface="Abadi" panose="020B0604020104020204" pitchFamily="34" charset="0"/>
          </a:endParaRPr>
        </a:p>
      </dgm:t>
    </dgm:pt>
    <dgm:pt modelId="{417CBAA8-B38E-4F06-A9A7-9E3626BEEAB1}" type="parTrans" cxnId="{74D0FC6C-181E-4CB7-B974-D37C41B5F719}">
      <dgm:prSet/>
      <dgm:spPr/>
      <dgm:t>
        <a:bodyPr/>
        <a:lstStyle/>
        <a:p>
          <a:endParaRPr lang="en-IN"/>
        </a:p>
      </dgm:t>
    </dgm:pt>
    <dgm:pt modelId="{371EECCA-EA55-41C4-9DFA-631F5E52B4D9}" type="sibTrans" cxnId="{74D0FC6C-181E-4CB7-B974-D37C41B5F719}">
      <dgm:prSet/>
      <dgm:spPr/>
      <dgm:t>
        <a:bodyPr/>
        <a:lstStyle/>
        <a:p>
          <a:endParaRPr lang="en-IN"/>
        </a:p>
      </dgm:t>
    </dgm:pt>
    <dgm:pt modelId="{AFB7B3FD-D2AF-47A2-982D-C3435CBA3CA6}" type="pres">
      <dgm:prSet presAssocID="{A3B6A81E-4D38-4520-B70F-1540B4A2D23F}" presName="linear" presStyleCnt="0">
        <dgm:presLayoutVars>
          <dgm:dir/>
          <dgm:animLvl val="lvl"/>
          <dgm:resizeHandles val="exact"/>
        </dgm:presLayoutVars>
      </dgm:prSet>
      <dgm:spPr/>
    </dgm:pt>
    <dgm:pt modelId="{9615138C-333C-4573-9425-51BF927CA25A}" type="pres">
      <dgm:prSet presAssocID="{4D8F5F25-88AD-4F12-BB26-FDD16BE0FEA7}" presName="parentLin" presStyleCnt="0"/>
      <dgm:spPr/>
    </dgm:pt>
    <dgm:pt modelId="{16F4EC73-7E87-41E8-A2BE-449A1CCD9347}" type="pres">
      <dgm:prSet presAssocID="{4D8F5F25-88AD-4F12-BB26-FDD16BE0FEA7}" presName="parentLeftMargin" presStyleLbl="node1" presStyleIdx="0" presStyleCnt="2"/>
      <dgm:spPr/>
    </dgm:pt>
    <dgm:pt modelId="{4239413B-CEDB-43ED-BF38-31C7C948FA59}" type="pres">
      <dgm:prSet presAssocID="{4D8F5F25-88AD-4F12-BB26-FDD16BE0FEA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F463E05-EA05-4F54-84CE-CDC705A33263}" type="pres">
      <dgm:prSet presAssocID="{4D8F5F25-88AD-4F12-BB26-FDD16BE0FEA7}" presName="negativeSpace" presStyleCnt="0"/>
      <dgm:spPr/>
    </dgm:pt>
    <dgm:pt modelId="{0DCA674B-4DC5-4A1C-900C-B82AF075286F}" type="pres">
      <dgm:prSet presAssocID="{4D8F5F25-88AD-4F12-BB26-FDD16BE0FEA7}" presName="childText" presStyleLbl="conFgAcc1" presStyleIdx="0" presStyleCnt="2">
        <dgm:presLayoutVars>
          <dgm:bulletEnabled val="1"/>
        </dgm:presLayoutVars>
      </dgm:prSet>
      <dgm:spPr/>
    </dgm:pt>
    <dgm:pt modelId="{9C95F265-1308-4C72-8846-8932E2FC1FE6}" type="pres">
      <dgm:prSet presAssocID="{9254BB9F-E5E4-4E8B-AF51-B48807263A35}" presName="spaceBetweenRectangles" presStyleCnt="0"/>
      <dgm:spPr/>
    </dgm:pt>
    <dgm:pt modelId="{BD0294A5-182C-47F9-88E1-7C098DECC9DA}" type="pres">
      <dgm:prSet presAssocID="{89175839-2063-4563-9671-6648C5A8B0DB}" presName="parentLin" presStyleCnt="0"/>
      <dgm:spPr/>
    </dgm:pt>
    <dgm:pt modelId="{BCEF5A43-6802-45D1-A6C7-E394A88F20AC}" type="pres">
      <dgm:prSet presAssocID="{89175839-2063-4563-9671-6648C5A8B0DB}" presName="parentLeftMargin" presStyleLbl="node1" presStyleIdx="0" presStyleCnt="2"/>
      <dgm:spPr/>
    </dgm:pt>
    <dgm:pt modelId="{D46CF882-34E0-40A1-BBD1-F0552D32F6FE}" type="pres">
      <dgm:prSet presAssocID="{89175839-2063-4563-9671-6648C5A8B0D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7ECA477-EFA9-4B44-8F23-3B5BBFCC8B17}" type="pres">
      <dgm:prSet presAssocID="{89175839-2063-4563-9671-6648C5A8B0DB}" presName="negativeSpace" presStyleCnt="0"/>
      <dgm:spPr/>
    </dgm:pt>
    <dgm:pt modelId="{73F1E64B-8101-4189-B602-5238F39887B5}" type="pres">
      <dgm:prSet presAssocID="{89175839-2063-4563-9671-6648C5A8B0D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138083C-4FB8-43CD-8681-DB615F0D80CE}" type="presOf" srcId="{46014752-44B7-4F1C-B8F3-0EB346CCA44A}" destId="{0DCA674B-4DC5-4A1C-900C-B82AF075286F}" srcOrd="0" destOrd="1" presId="urn:microsoft.com/office/officeart/2005/8/layout/list1"/>
    <dgm:cxn modelId="{1489F641-FCC7-4B20-A802-83F13AF7FC00}" type="presOf" srcId="{89175839-2063-4563-9671-6648C5A8B0DB}" destId="{BCEF5A43-6802-45D1-A6C7-E394A88F20AC}" srcOrd="0" destOrd="0" presId="urn:microsoft.com/office/officeart/2005/8/layout/list1"/>
    <dgm:cxn modelId="{44CD4242-A428-4056-B18B-5ABD5CC300CD}" type="presOf" srcId="{A3B6A81E-4D38-4520-B70F-1540B4A2D23F}" destId="{AFB7B3FD-D2AF-47A2-982D-C3435CBA3CA6}" srcOrd="0" destOrd="0" presId="urn:microsoft.com/office/officeart/2005/8/layout/list1"/>
    <dgm:cxn modelId="{2ECCF262-E46D-44D2-AD21-CA6C5A2E0C77}" srcId="{4D8F5F25-88AD-4F12-BB26-FDD16BE0FEA7}" destId="{AC44E73C-9CB6-4B31-82A6-EB72E5E674BB}" srcOrd="2" destOrd="0" parTransId="{A418F062-56C1-499E-B449-7B8AA6265611}" sibTransId="{FA8774A4-DC73-4695-9E7F-2FEE5BF62BC4}"/>
    <dgm:cxn modelId="{74D0FC6C-181E-4CB7-B974-D37C41B5F719}" srcId="{89175839-2063-4563-9671-6648C5A8B0DB}" destId="{63853F31-5AA5-431F-8D83-AEB0B70B002E}" srcOrd="1" destOrd="0" parTransId="{417CBAA8-B38E-4F06-A9A7-9E3626BEEAB1}" sibTransId="{371EECCA-EA55-41C4-9DFA-631F5E52B4D9}"/>
    <dgm:cxn modelId="{89DA8C6F-84E2-4033-A335-D3ED0CEC13EB}" type="presOf" srcId="{4BA473D4-47DA-4438-B36A-0882725753DA}" destId="{0DCA674B-4DC5-4A1C-900C-B82AF075286F}" srcOrd="0" destOrd="0" presId="urn:microsoft.com/office/officeart/2005/8/layout/list1"/>
    <dgm:cxn modelId="{6509B256-9062-4979-ABD1-CBAD172383DC}" srcId="{A3B6A81E-4D38-4520-B70F-1540B4A2D23F}" destId="{89175839-2063-4563-9671-6648C5A8B0DB}" srcOrd="1" destOrd="0" parTransId="{EE398CD9-0AE7-46EF-AA27-9C8311717C5D}" sibTransId="{D26F17CE-8F08-4BC8-9AE4-3DAD076F2D29}"/>
    <dgm:cxn modelId="{D475F878-6BD5-4241-A468-1BF67337F293}" type="presOf" srcId="{AC44E73C-9CB6-4B31-82A6-EB72E5E674BB}" destId="{0DCA674B-4DC5-4A1C-900C-B82AF075286F}" srcOrd="0" destOrd="2" presId="urn:microsoft.com/office/officeart/2005/8/layout/list1"/>
    <dgm:cxn modelId="{D3780E83-950B-454D-8C23-C288462382C7}" type="presOf" srcId="{89175839-2063-4563-9671-6648C5A8B0DB}" destId="{D46CF882-34E0-40A1-BBD1-F0552D32F6FE}" srcOrd="1" destOrd="0" presId="urn:microsoft.com/office/officeart/2005/8/layout/list1"/>
    <dgm:cxn modelId="{8B7A7486-51A9-47FF-8BE8-3F062B139A95}" srcId="{4D8F5F25-88AD-4F12-BB26-FDD16BE0FEA7}" destId="{4BA473D4-47DA-4438-B36A-0882725753DA}" srcOrd="0" destOrd="0" parTransId="{D735A12B-D475-4E45-B11B-5529D76D077A}" sibTransId="{765B54CC-B917-49BD-A962-222F3425D825}"/>
    <dgm:cxn modelId="{FB080C89-744F-437B-A54D-1EEE12BA4449}" srcId="{4D8F5F25-88AD-4F12-BB26-FDD16BE0FEA7}" destId="{46014752-44B7-4F1C-B8F3-0EB346CCA44A}" srcOrd="1" destOrd="0" parTransId="{A1AE7A02-F24B-4F86-8CFC-968FE5241429}" sibTransId="{A417E1AD-FFAE-4DF4-B0A9-F8C800FE557F}"/>
    <dgm:cxn modelId="{252AEDA0-B1E5-499F-A934-42E37A81FA6D}" srcId="{89175839-2063-4563-9671-6648C5A8B0DB}" destId="{714CE071-6FA2-441F-99DA-1FB3E6821BD1}" srcOrd="0" destOrd="0" parTransId="{74D08DFD-46A4-488C-BFD4-2A3CC36E3F21}" sibTransId="{B5800BF6-5F4E-4D8D-B862-E58AFE0022E9}"/>
    <dgm:cxn modelId="{391583C7-1B37-4C48-90A8-A428033F8FAD}" type="presOf" srcId="{63853F31-5AA5-431F-8D83-AEB0B70B002E}" destId="{73F1E64B-8101-4189-B602-5238F39887B5}" srcOrd="0" destOrd="1" presId="urn:microsoft.com/office/officeart/2005/8/layout/list1"/>
    <dgm:cxn modelId="{8B25CDE6-F41E-443B-85E6-F8F3EC91CE9B}" srcId="{A3B6A81E-4D38-4520-B70F-1540B4A2D23F}" destId="{4D8F5F25-88AD-4F12-BB26-FDD16BE0FEA7}" srcOrd="0" destOrd="0" parTransId="{1F05BF92-1AA2-48DA-831F-23A83BBD79AF}" sibTransId="{9254BB9F-E5E4-4E8B-AF51-B48807263A35}"/>
    <dgm:cxn modelId="{7FFED6ED-7536-4BB2-ABA7-DE67108F44E1}" type="presOf" srcId="{4D8F5F25-88AD-4F12-BB26-FDD16BE0FEA7}" destId="{4239413B-CEDB-43ED-BF38-31C7C948FA59}" srcOrd="1" destOrd="0" presId="urn:microsoft.com/office/officeart/2005/8/layout/list1"/>
    <dgm:cxn modelId="{72866AFB-6D56-4CA2-9F03-C97BF8E83622}" type="presOf" srcId="{714CE071-6FA2-441F-99DA-1FB3E6821BD1}" destId="{73F1E64B-8101-4189-B602-5238F39887B5}" srcOrd="0" destOrd="0" presId="urn:microsoft.com/office/officeart/2005/8/layout/list1"/>
    <dgm:cxn modelId="{FED5D6FF-EA83-4999-B5AE-8030AFE737E4}" type="presOf" srcId="{4D8F5F25-88AD-4F12-BB26-FDD16BE0FEA7}" destId="{16F4EC73-7E87-41E8-A2BE-449A1CCD9347}" srcOrd="0" destOrd="0" presId="urn:microsoft.com/office/officeart/2005/8/layout/list1"/>
    <dgm:cxn modelId="{68966E25-3002-42A0-823D-66A148AB45D5}" type="presParOf" srcId="{AFB7B3FD-D2AF-47A2-982D-C3435CBA3CA6}" destId="{9615138C-333C-4573-9425-51BF927CA25A}" srcOrd="0" destOrd="0" presId="urn:microsoft.com/office/officeart/2005/8/layout/list1"/>
    <dgm:cxn modelId="{04543D7F-5457-4D3C-BA2F-F7CFB07164D6}" type="presParOf" srcId="{9615138C-333C-4573-9425-51BF927CA25A}" destId="{16F4EC73-7E87-41E8-A2BE-449A1CCD9347}" srcOrd="0" destOrd="0" presId="urn:microsoft.com/office/officeart/2005/8/layout/list1"/>
    <dgm:cxn modelId="{636D6DEF-6ED3-46A8-85CA-92F40CF96302}" type="presParOf" srcId="{9615138C-333C-4573-9425-51BF927CA25A}" destId="{4239413B-CEDB-43ED-BF38-31C7C948FA59}" srcOrd="1" destOrd="0" presId="urn:microsoft.com/office/officeart/2005/8/layout/list1"/>
    <dgm:cxn modelId="{43DFC627-F341-4758-9F66-FFAE7A276D72}" type="presParOf" srcId="{AFB7B3FD-D2AF-47A2-982D-C3435CBA3CA6}" destId="{7F463E05-EA05-4F54-84CE-CDC705A33263}" srcOrd="1" destOrd="0" presId="urn:microsoft.com/office/officeart/2005/8/layout/list1"/>
    <dgm:cxn modelId="{5FC2A72E-3EBB-4F8C-92A1-92AACD3F6F65}" type="presParOf" srcId="{AFB7B3FD-D2AF-47A2-982D-C3435CBA3CA6}" destId="{0DCA674B-4DC5-4A1C-900C-B82AF075286F}" srcOrd="2" destOrd="0" presId="urn:microsoft.com/office/officeart/2005/8/layout/list1"/>
    <dgm:cxn modelId="{CC8530A6-4C55-4A1B-8305-224075229CEA}" type="presParOf" srcId="{AFB7B3FD-D2AF-47A2-982D-C3435CBA3CA6}" destId="{9C95F265-1308-4C72-8846-8932E2FC1FE6}" srcOrd="3" destOrd="0" presId="urn:microsoft.com/office/officeart/2005/8/layout/list1"/>
    <dgm:cxn modelId="{AA568B5F-F62C-4DD3-8FAB-65358C2F5675}" type="presParOf" srcId="{AFB7B3FD-D2AF-47A2-982D-C3435CBA3CA6}" destId="{BD0294A5-182C-47F9-88E1-7C098DECC9DA}" srcOrd="4" destOrd="0" presId="urn:microsoft.com/office/officeart/2005/8/layout/list1"/>
    <dgm:cxn modelId="{B4F05ED4-4427-4C69-A0AA-E6C0CC449BCE}" type="presParOf" srcId="{BD0294A5-182C-47F9-88E1-7C098DECC9DA}" destId="{BCEF5A43-6802-45D1-A6C7-E394A88F20AC}" srcOrd="0" destOrd="0" presId="urn:microsoft.com/office/officeart/2005/8/layout/list1"/>
    <dgm:cxn modelId="{C7BE3EB5-2595-4C77-8103-E1C524638BF5}" type="presParOf" srcId="{BD0294A5-182C-47F9-88E1-7C098DECC9DA}" destId="{D46CF882-34E0-40A1-BBD1-F0552D32F6FE}" srcOrd="1" destOrd="0" presId="urn:microsoft.com/office/officeart/2005/8/layout/list1"/>
    <dgm:cxn modelId="{C5730D24-6FD3-4C14-9FB0-80F43D9A1A14}" type="presParOf" srcId="{AFB7B3FD-D2AF-47A2-982D-C3435CBA3CA6}" destId="{F7ECA477-EFA9-4B44-8F23-3B5BBFCC8B17}" srcOrd="5" destOrd="0" presId="urn:microsoft.com/office/officeart/2005/8/layout/list1"/>
    <dgm:cxn modelId="{ED571E71-4A1A-44D7-A297-5D884BDA9190}" type="presParOf" srcId="{AFB7B3FD-D2AF-47A2-982D-C3435CBA3CA6}" destId="{73F1E64B-8101-4189-B602-5238F39887B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A1ECA9-33BA-49AE-A379-01ED9733C79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EEDB5ED-5B1F-41D3-836C-ABA89DB6EAE8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/>
              <a:latin typeface="Abadi" panose="020B0604020104020204" pitchFamily="34" charset="0"/>
            </a:rPr>
            <a:t>Masculinity is defined as s</a:t>
          </a:r>
          <a:r>
            <a:rPr lang="en-US" baseline="0" dirty="0">
              <a:latin typeface="Bahnschrift SemiBold" panose="020B0502040204020203" pitchFamily="34" charset="0"/>
            </a:rPr>
            <a:t>et of definable attitudes, values, practices and behaviors underlying being a man and </a:t>
          </a:r>
          <a:r>
            <a:rPr lang="en-IN" b="0" cap="none" spc="0" dirty="0">
              <a:ln w="0"/>
              <a:solidFill>
                <a:schemeClr val="tx1"/>
              </a:solidFill>
              <a:effectLst/>
              <a:latin typeface="Abadi" panose="020B0604020104020204" pitchFamily="34" charset="0"/>
            </a:rPr>
            <a:t>in terms of place in gender relations </a:t>
          </a:r>
        </a:p>
      </dgm:t>
    </dgm:pt>
    <dgm:pt modelId="{17C8ED0D-6598-42DD-9134-97F7B759AA78}" type="parTrans" cxnId="{02D45FD1-1E8F-4627-89B4-4AD832DA47EC}">
      <dgm:prSet/>
      <dgm:spPr/>
      <dgm:t>
        <a:bodyPr/>
        <a:lstStyle/>
        <a:p>
          <a:endParaRPr lang="en-IN"/>
        </a:p>
      </dgm:t>
    </dgm:pt>
    <dgm:pt modelId="{E64A428D-E36F-4764-8B2B-F10D859D555B}" type="sibTrans" cxnId="{02D45FD1-1E8F-4627-89B4-4AD832DA47EC}">
      <dgm:prSet/>
      <dgm:spPr/>
      <dgm:t>
        <a:bodyPr/>
        <a:lstStyle/>
        <a:p>
          <a:endParaRPr lang="en-IN"/>
        </a:p>
      </dgm:t>
    </dgm:pt>
    <dgm:pt modelId="{C5A0A1DE-F515-4031-953B-2C89B4F30A81}">
      <dgm:prSet/>
      <dgm:spPr/>
      <dgm:t>
        <a:bodyPr/>
        <a:lstStyle/>
        <a:p>
          <a:r>
            <a:rPr lang="en-US" b="1" i="1" dirty="0">
              <a:latin typeface="Bahnschrift SemiBold" panose="020B0502040204020203" pitchFamily="34" charset="0"/>
            </a:rPr>
            <a:t>Power:</a:t>
          </a:r>
          <a:r>
            <a:rPr lang="en-US" dirty="0">
              <a:latin typeface="Bahnschrift SemiBold" panose="020B0502040204020203" pitchFamily="34" charset="0"/>
            </a:rPr>
            <a:t> subordination of women and dominance of men</a:t>
          </a:r>
          <a:r>
            <a:rPr lang="en-IN" baseline="0" dirty="0">
              <a:latin typeface="Bahnschrift SemiBold" panose="020B0502040204020203" pitchFamily="34" charset="0"/>
            </a:rPr>
            <a:t> </a:t>
          </a:r>
          <a:endParaRPr lang="en-IN" dirty="0">
            <a:latin typeface="Bahnschrift SemiBold" panose="020B0502040204020203" pitchFamily="34" charset="0"/>
          </a:endParaRPr>
        </a:p>
      </dgm:t>
    </dgm:pt>
    <dgm:pt modelId="{B077A354-BD22-44CC-B55F-E460FF0B99E7}" type="parTrans" cxnId="{65838E82-C10C-458B-A2AA-B868F1AB13DC}">
      <dgm:prSet/>
      <dgm:spPr/>
      <dgm:t>
        <a:bodyPr/>
        <a:lstStyle/>
        <a:p>
          <a:endParaRPr lang="en-IN"/>
        </a:p>
      </dgm:t>
    </dgm:pt>
    <dgm:pt modelId="{50C1266F-A158-415A-AC13-2BC09CA1A4FC}" type="sibTrans" cxnId="{65838E82-C10C-458B-A2AA-B868F1AB13DC}">
      <dgm:prSet/>
      <dgm:spPr/>
      <dgm:t>
        <a:bodyPr/>
        <a:lstStyle/>
        <a:p>
          <a:endParaRPr lang="en-IN"/>
        </a:p>
      </dgm:t>
    </dgm:pt>
    <dgm:pt modelId="{12581633-0F32-4EBB-8D28-17901A004B42}">
      <dgm:prSet/>
      <dgm:spPr/>
      <dgm:t>
        <a:bodyPr/>
        <a:lstStyle/>
        <a:p>
          <a:r>
            <a:rPr lang="en-US" b="1" i="1" dirty="0">
              <a:latin typeface="Bahnschrift SemiBold" panose="020B0502040204020203" pitchFamily="34" charset="0"/>
            </a:rPr>
            <a:t>Production</a:t>
          </a:r>
          <a:r>
            <a:rPr lang="en-US" dirty="0">
              <a:latin typeface="Bahnschrift SemiBold" panose="020B0502040204020203" pitchFamily="34" charset="0"/>
            </a:rPr>
            <a:t>: division of </a:t>
          </a:r>
          <a:r>
            <a:rPr lang="en-US" dirty="0" err="1">
              <a:latin typeface="Bahnschrift SemiBold" panose="020B0502040204020203" pitchFamily="34" charset="0"/>
            </a:rPr>
            <a:t>labour</a:t>
          </a:r>
          <a:r>
            <a:rPr lang="en-US" dirty="0">
              <a:latin typeface="Bahnschrift SemiBold" panose="020B0502040204020203" pitchFamily="34" charset="0"/>
            </a:rPr>
            <a:t> and allocation of tasks</a:t>
          </a:r>
          <a:endParaRPr lang="en-IN" dirty="0">
            <a:latin typeface="Bahnschrift SemiBold" panose="020B0502040204020203" pitchFamily="34" charset="0"/>
          </a:endParaRPr>
        </a:p>
      </dgm:t>
    </dgm:pt>
    <dgm:pt modelId="{D2FA005C-531E-43FE-93C1-7F1118675C9E}" type="parTrans" cxnId="{7602F5E1-1A70-4CA5-98BB-4F48834841AD}">
      <dgm:prSet/>
      <dgm:spPr/>
      <dgm:t>
        <a:bodyPr/>
        <a:lstStyle/>
        <a:p>
          <a:endParaRPr lang="en-IN"/>
        </a:p>
      </dgm:t>
    </dgm:pt>
    <dgm:pt modelId="{F5A2CC97-B1BC-45A3-80C5-1F2A9CF60E12}" type="sibTrans" cxnId="{7602F5E1-1A70-4CA5-98BB-4F48834841AD}">
      <dgm:prSet/>
      <dgm:spPr/>
      <dgm:t>
        <a:bodyPr/>
        <a:lstStyle/>
        <a:p>
          <a:endParaRPr lang="en-IN"/>
        </a:p>
      </dgm:t>
    </dgm:pt>
    <dgm:pt modelId="{16FB12C7-3890-4D6E-8A91-36D0C8E9DB61}">
      <dgm:prSet/>
      <dgm:spPr/>
      <dgm:t>
        <a:bodyPr/>
        <a:lstStyle/>
        <a:p>
          <a:r>
            <a:rPr lang="en-US" b="1" i="1" dirty="0">
              <a:latin typeface="Bahnschrift SemiBold" panose="020B0502040204020203" pitchFamily="34" charset="0"/>
            </a:rPr>
            <a:t>Cathexis</a:t>
          </a:r>
          <a:r>
            <a:rPr lang="en-US" dirty="0">
              <a:latin typeface="Bahnschrift SemiBold" panose="020B0502040204020203" pitchFamily="34" charset="0"/>
            </a:rPr>
            <a:t>: choice of sexual object; whether sexual relations are consensual or coercive</a:t>
          </a:r>
          <a:endParaRPr lang="en-IN" dirty="0">
            <a:latin typeface="Bahnschrift SemiBold" panose="020B0502040204020203" pitchFamily="34" charset="0"/>
          </a:endParaRPr>
        </a:p>
      </dgm:t>
    </dgm:pt>
    <dgm:pt modelId="{83AFE893-13F1-4800-B8E1-5BFA6B125980}" type="parTrans" cxnId="{C900B088-2FCA-4650-975B-8B9F11A320B5}">
      <dgm:prSet/>
      <dgm:spPr/>
      <dgm:t>
        <a:bodyPr/>
        <a:lstStyle/>
        <a:p>
          <a:endParaRPr lang="en-IN"/>
        </a:p>
      </dgm:t>
    </dgm:pt>
    <dgm:pt modelId="{3C847C9B-86D2-4BD7-9EBC-17DF844AFBD8}" type="sibTrans" cxnId="{C900B088-2FCA-4650-975B-8B9F11A320B5}">
      <dgm:prSet/>
      <dgm:spPr/>
      <dgm:t>
        <a:bodyPr/>
        <a:lstStyle/>
        <a:p>
          <a:endParaRPr lang="en-IN"/>
        </a:p>
      </dgm:t>
    </dgm:pt>
    <dgm:pt modelId="{B3D7F1C6-F1E5-4B49-B040-9879C5FCC16F}">
      <dgm:prSet/>
      <dgm:spPr/>
      <dgm:t>
        <a:bodyPr/>
        <a:lstStyle/>
        <a:p>
          <a:endParaRPr lang="en-IN" dirty="0">
            <a:latin typeface="Bahnschrift SemiBold" panose="020B0502040204020203" pitchFamily="34" charset="0"/>
          </a:endParaRPr>
        </a:p>
      </dgm:t>
    </dgm:pt>
    <dgm:pt modelId="{0590ECAC-EFF6-4B89-ADFF-914DD43089D3}" type="parTrans" cxnId="{585B4E09-2EE8-4242-9EFC-F1D281EBD1AB}">
      <dgm:prSet/>
      <dgm:spPr/>
      <dgm:t>
        <a:bodyPr/>
        <a:lstStyle/>
        <a:p>
          <a:endParaRPr lang="en-IN"/>
        </a:p>
      </dgm:t>
    </dgm:pt>
    <dgm:pt modelId="{B7EE29D4-B3E8-4B19-B2C3-D5D5B37E24E0}" type="sibTrans" cxnId="{585B4E09-2EE8-4242-9EFC-F1D281EBD1AB}">
      <dgm:prSet/>
      <dgm:spPr/>
      <dgm:t>
        <a:bodyPr/>
        <a:lstStyle/>
        <a:p>
          <a:endParaRPr lang="en-IN"/>
        </a:p>
      </dgm:t>
    </dgm:pt>
    <dgm:pt modelId="{427A5CB7-2E46-437B-B3F7-64682DF4C4BA}">
      <dgm:prSet/>
      <dgm:spPr/>
      <dgm:t>
        <a:bodyPr/>
        <a:lstStyle/>
        <a:p>
          <a:endParaRPr lang="en-IN" dirty="0">
            <a:latin typeface="Bahnschrift SemiBold" panose="020B0502040204020203" pitchFamily="34" charset="0"/>
          </a:endParaRPr>
        </a:p>
      </dgm:t>
    </dgm:pt>
    <dgm:pt modelId="{539D3C0D-9CC2-4E08-930B-3784499C98B9}" type="parTrans" cxnId="{E2C7C4FE-A023-41C6-8EFC-CFB93A20A9AD}">
      <dgm:prSet/>
      <dgm:spPr/>
      <dgm:t>
        <a:bodyPr/>
        <a:lstStyle/>
        <a:p>
          <a:endParaRPr lang="en-IN"/>
        </a:p>
      </dgm:t>
    </dgm:pt>
    <dgm:pt modelId="{79B99E26-60F2-46C3-B1C1-D7E46CF1BF22}" type="sibTrans" cxnId="{E2C7C4FE-A023-41C6-8EFC-CFB93A20A9AD}">
      <dgm:prSet/>
      <dgm:spPr/>
      <dgm:t>
        <a:bodyPr/>
        <a:lstStyle/>
        <a:p>
          <a:endParaRPr lang="en-IN"/>
        </a:p>
      </dgm:t>
    </dgm:pt>
    <dgm:pt modelId="{CBA27881-A9A9-44C1-A6AE-6848790EEA41}" type="pres">
      <dgm:prSet presAssocID="{D5A1ECA9-33BA-49AE-A379-01ED9733C797}" presName="Name0" presStyleCnt="0">
        <dgm:presLayoutVars>
          <dgm:dir/>
          <dgm:animLvl val="lvl"/>
          <dgm:resizeHandles val="exact"/>
        </dgm:presLayoutVars>
      </dgm:prSet>
      <dgm:spPr/>
    </dgm:pt>
    <dgm:pt modelId="{3D8684D1-3232-4899-80F4-D3AFC06C19D1}" type="pres">
      <dgm:prSet presAssocID="{EEEDB5ED-5B1F-41D3-836C-ABA89DB6EAE8}" presName="linNode" presStyleCnt="0"/>
      <dgm:spPr/>
    </dgm:pt>
    <dgm:pt modelId="{7842D950-7D6F-4C23-897F-17BF26DEECCC}" type="pres">
      <dgm:prSet presAssocID="{EEEDB5ED-5B1F-41D3-836C-ABA89DB6EAE8}" presName="parentText" presStyleLbl="node1" presStyleIdx="0" presStyleCnt="1" custScaleX="96332" custScaleY="100000" custLinFactNeighborX="-5475" custLinFactNeighborY="-2697">
        <dgm:presLayoutVars>
          <dgm:chMax val="1"/>
          <dgm:bulletEnabled val="1"/>
        </dgm:presLayoutVars>
      </dgm:prSet>
      <dgm:spPr/>
    </dgm:pt>
    <dgm:pt modelId="{F19BFD2F-EBCA-4DD8-BD24-C7F64F7ED839}" type="pres">
      <dgm:prSet presAssocID="{EEEDB5ED-5B1F-41D3-836C-ABA89DB6EAE8}" presName="descendantText" presStyleLbl="alignAccFollowNode1" presStyleIdx="0" presStyleCnt="1" custScaleX="105951" custScaleY="119872" custLinFactNeighborX="7283" custLinFactNeighborY="-2564">
        <dgm:presLayoutVars>
          <dgm:bulletEnabled val="1"/>
        </dgm:presLayoutVars>
      </dgm:prSet>
      <dgm:spPr/>
    </dgm:pt>
  </dgm:ptLst>
  <dgm:cxnLst>
    <dgm:cxn modelId="{585B4E09-2EE8-4242-9EFC-F1D281EBD1AB}" srcId="{EEEDB5ED-5B1F-41D3-836C-ABA89DB6EAE8}" destId="{B3D7F1C6-F1E5-4B49-B040-9879C5FCC16F}" srcOrd="1" destOrd="0" parTransId="{0590ECAC-EFF6-4B89-ADFF-914DD43089D3}" sibTransId="{B7EE29D4-B3E8-4B19-B2C3-D5D5B37E24E0}"/>
    <dgm:cxn modelId="{B6644533-193B-423B-9318-BAF6720D5262}" type="presOf" srcId="{16FB12C7-3890-4D6E-8A91-36D0C8E9DB61}" destId="{F19BFD2F-EBCA-4DD8-BD24-C7F64F7ED839}" srcOrd="0" destOrd="4" presId="urn:microsoft.com/office/officeart/2005/8/layout/vList5"/>
    <dgm:cxn modelId="{25483E70-6C0B-4750-ACAE-F83429D66169}" type="presOf" srcId="{EEEDB5ED-5B1F-41D3-836C-ABA89DB6EAE8}" destId="{7842D950-7D6F-4C23-897F-17BF26DEECCC}" srcOrd="0" destOrd="0" presId="urn:microsoft.com/office/officeart/2005/8/layout/vList5"/>
    <dgm:cxn modelId="{C32B8873-1ED7-46F7-A5AA-5B15DE3CAC86}" type="presOf" srcId="{12581633-0F32-4EBB-8D28-17901A004B42}" destId="{F19BFD2F-EBCA-4DD8-BD24-C7F64F7ED839}" srcOrd="0" destOrd="2" presId="urn:microsoft.com/office/officeart/2005/8/layout/vList5"/>
    <dgm:cxn modelId="{65838E82-C10C-458B-A2AA-B868F1AB13DC}" srcId="{EEEDB5ED-5B1F-41D3-836C-ABA89DB6EAE8}" destId="{C5A0A1DE-F515-4031-953B-2C89B4F30A81}" srcOrd="0" destOrd="0" parTransId="{B077A354-BD22-44CC-B55F-E460FF0B99E7}" sibTransId="{50C1266F-A158-415A-AC13-2BC09CA1A4FC}"/>
    <dgm:cxn modelId="{C900B088-2FCA-4650-975B-8B9F11A320B5}" srcId="{EEEDB5ED-5B1F-41D3-836C-ABA89DB6EAE8}" destId="{16FB12C7-3890-4D6E-8A91-36D0C8E9DB61}" srcOrd="4" destOrd="0" parTransId="{83AFE893-13F1-4800-B8E1-5BFA6B125980}" sibTransId="{3C847C9B-86D2-4BD7-9EBC-17DF844AFBD8}"/>
    <dgm:cxn modelId="{076C7DB4-9909-4C93-BDDB-A8AC8FCEDC8A}" type="presOf" srcId="{D5A1ECA9-33BA-49AE-A379-01ED9733C797}" destId="{CBA27881-A9A9-44C1-A6AE-6848790EEA41}" srcOrd="0" destOrd="0" presId="urn:microsoft.com/office/officeart/2005/8/layout/vList5"/>
    <dgm:cxn modelId="{986387BE-7086-431B-802B-653DDC3BF134}" type="presOf" srcId="{427A5CB7-2E46-437B-B3F7-64682DF4C4BA}" destId="{F19BFD2F-EBCA-4DD8-BD24-C7F64F7ED839}" srcOrd="0" destOrd="3" presId="urn:microsoft.com/office/officeart/2005/8/layout/vList5"/>
    <dgm:cxn modelId="{FC1F90BF-4DA4-40BC-8A28-C85A4D193106}" type="presOf" srcId="{C5A0A1DE-F515-4031-953B-2C89B4F30A81}" destId="{F19BFD2F-EBCA-4DD8-BD24-C7F64F7ED839}" srcOrd="0" destOrd="0" presId="urn:microsoft.com/office/officeart/2005/8/layout/vList5"/>
    <dgm:cxn modelId="{02D45FD1-1E8F-4627-89B4-4AD832DA47EC}" srcId="{D5A1ECA9-33BA-49AE-A379-01ED9733C797}" destId="{EEEDB5ED-5B1F-41D3-836C-ABA89DB6EAE8}" srcOrd="0" destOrd="0" parTransId="{17C8ED0D-6598-42DD-9134-97F7B759AA78}" sibTransId="{E64A428D-E36F-4764-8B2B-F10D859D555B}"/>
    <dgm:cxn modelId="{92EF62D9-359B-43F5-BE9D-E3DCDA3C629C}" type="presOf" srcId="{B3D7F1C6-F1E5-4B49-B040-9879C5FCC16F}" destId="{F19BFD2F-EBCA-4DD8-BD24-C7F64F7ED839}" srcOrd="0" destOrd="1" presId="urn:microsoft.com/office/officeart/2005/8/layout/vList5"/>
    <dgm:cxn modelId="{7602F5E1-1A70-4CA5-98BB-4F48834841AD}" srcId="{EEEDB5ED-5B1F-41D3-836C-ABA89DB6EAE8}" destId="{12581633-0F32-4EBB-8D28-17901A004B42}" srcOrd="2" destOrd="0" parTransId="{D2FA005C-531E-43FE-93C1-7F1118675C9E}" sibTransId="{F5A2CC97-B1BC-45A3-80C5-1F2A9CF60E12}"/>
    <dgm:cxn modelId="{E2C7C4FE-A023-41C6-8EFC-CFB93A20A9AD}" srcId="{EEEDB5ED-5B1F-41D3-836C-ABA89DB6EAE8}" destId="{427A5CB7-2E46-437B-B3F7-64682DF4C4BA}" srcOrd="3" destOrd="0" parTransId="{539D3C0D-9CC2-4E08-930B-3784499C98B9}" sibTransId="{79B99E26-60F2-46C3-B1C1-D7E46CF1BF22}"/>
    <dgm:cxn modelId="{41F02D40-001B-47B9-8D81-8D6A3AE7FDCF}" type="presParOf" srcId="{CBA27881-A9A9-44C1-A6AE-6848790EEA41}" destId="{3D8684D1-3232-4899-80F4-D3AFC06C19D1}" srcOrd="0" destOrd="0" presId="urn:microsoft.com/office/officeart/2005/8/layout/vList5"/>
    <dgm:cxn modelId="{C927C20E-74A3-46E7-A278-3151616FC439}" type="presParOf" srcId="{3D8684D1-3232-4899-80F4-D3AFC06C19D1}" destId="{7842D950-7D6F-4C23-897F-17BF26DEECCC}" srcOrd="0" destOrd="0" presId="urn:microsoft.com/office/officeart/2005/8/layout/vList5"/>
    <dgm:cxn modelId="{60FA8002-0118-404A-A606-DDEBC20AEBAC}" type="presParOf" srcId="{3D8684D1-3232-4899-80F4-D3AFC06C19D1}" destId="{F19BFD2F-EBCA-4DD8-BD24-C7F64F7ED83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CDE9F0-71EA-4895-887E-01689B820897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A8C3225-9B8A-4D90-8D60-EF40292C0549}">
      <dgm:prSet/>
      <dgm:spPr/>
      <dgm:t>
        <a:bodyPr/>
        <a:lstStyle/>
        <a:p>
          <a:r>
            <a:rPr lang="en-IN" baseline="0">
              <a:latin typeface="Abadi" panose="020B0604020104020204" pitchFamily="34" charset="0"/>
            </a:rPr>
            <a:t>Hegemonic</a:t>
          </a:r>
          <a:endParaRPr lang="en-IN">
            <a:latin typeface="Abadi" panose="020B0604020104020204" pitchFamily="34" charset="0"/>
          </a:endParaRPr>
        </a:p>
      </dgm:t>
    </dgm:pt>
    <dgm:pt modelId="{3981364E-99A5-4B15-8998-87D95F1E824B}" type="parTrans" cxnId="{738E58F3-F59C-4B60-B08D-559091A54741}">
      <dgm:prSet/>
      <dgm:spPr/>
      <dgm:t>
        <a:bodyPr/>
        <a:lstStyle/>
        <a:p>
          <a:endParaRPr lang="en-IN"/>
        </a:p>
      </dgm:t>
    </dgm:pt>
    <dgm:pt modelId="{BCA5E0F4-731C-4396-8B01-9B5592861D74}" type="sibTrans" cxnId="{738E58F3-F59C-4B60-B08D-559091A54741}">
      <dgm:prSet/>
      <dgm:spPr/>
      <dgm:t>
        <a:bodyPr/>
        <a:lstStyle/>
        <a:p>
          <a:endParaRPr lang="en-IN"/>
        </a:p>
      </dgm:t>
    </dgm:pt>
    <dgm:pt modelId="{28BAD011-7067-484B-94C0-ABF9DDD4206E}">
      <dgm:prSet/>
      <dgm:spPr/>
      <dgm:t>
        <a:bodyPr/>
        <a:lstStyle/>
        <a:p>
          <a:r>
            <a:rPr lang="en-IN" baseline="0">
              <a:latin typeface="Abadi" panose="020B0604020104020204" pitchFamily="34" charset="0"/>
            </a:rPr>
            <a:t>Complicit</a:t>
          </a:r>
          <a:endParaRPr lang="en-IN">
            <a:latin typeface="Abadi" panose="020B0604020104020204" pitchFamily="34" charset="0"/>
          </a:endParaRPr>
        </a:p>
      </dgm:t>
    </dgm:pt>
    <dgm:pt modelId="{86683514-DFD2-4BC5-9CF8-5EE95ECDC22B}" type="parTrans" cxnId="{DAF0EA3E-75F6-4781-8C1B-B60D2A3A1977}">
      <dgm:prSet/>
      <dgm:spPr/>
      <dgm:t>
        <a:bodyPr/>
        <a:lstStyle/>
        <a:p>
          <a:endParaRPr lang="en-IN"/>
        </a:p>
      </dgm:t>
    </dgm:pt>
    <dgm:pt modelId="{D67CA1BE-1CAE-4200-841B-16817CBE2AA8}" type="sibTrans" cxnId="{DAF0EA3E-75F6-4781-8C1B-B60D2A3A1977}">
      <dgm:prSet/>
      <dgm:spPr/>
      <dgm:t>
        <a:bodyPr/>
        <a:lstStyle/>
        <a:p>
          <a:endParaRPr lang="en-IN"/>
        </a:p>
      </dgm:t>
    </dgm:pt>
    <dgm:pt modelId="{095B06FE-86AA-4BD1-94DE-1B88B9861649}">
      <dgm:prSet/>
      <dgm:spPr/>
      <dgm:t>
        <a:bodyPr/>
        <a:lstStyle/>
        <a:p>
          <a:r>
            <a:rPr lang="en-IN" baseline="0">
              <a:latin typeface="Abadi" panose="020B0604020104020204" pitchFamily="34" charset="0"/>
            </a:rPr>
            <a:t>Marginalised</a:t>
          </a:r>
          <a:endParaRPr lang="en-IN">
            <a:latin typeface="Abadi" panose="020B0604020104020204" pitchFamily="34" charset="0"/>
          </a:endParaRPr>
        </a:p>
      </dgm:t>
    </dgm:pt>
    <dgm:pt modelId="{99E1CF2E-F5AC-42DF-BEB1-F924BEA3DDB5}" type="parTrans" cxnId="{454BB56C-31E2-49F9-8596-D244748E8923}">
      <dgm:prSet/>
      <dgm:spPr/>
      <dgm:t>
        <a:bodyPr/>
        <a:lstStyle/>
        <a:p>
          <a:endParaRPr lang="en-IN"/>
        </a:p>
      </dgm:t>
    </dgm:pt>
    <dgm:pt modelId="{BA1E339E-024A-42D9-AB22-F2EAAE239B4D}" type="sibTrans" cxnId="{454BB56C-31E2-49F9-8596-D244748E8923}">
      <dgm:prSet/>
      <dgm:spPr/>
      <dgm:t>
        <a:bodyPr/>
        <a:lstStyle/>
        <a:p>
          <a:endParaRPr lang="en-IN"/>
        </a:p>
      </dgm:t>
    </dgm:pt>
    <dgm:pt modelId="{C827B562-300F-4C7F-A485-13DDFED1C915}">
      <dgm:prSet/>
      <dgm:spPr/>
      <dgm:t>
        <a:bodyPr/>
        <a:lstStyle/>
        <a:p>
          <a:r>
            <a:rPr lang="en-IN" baseline="0" dirty="0">
              <a:latin typeface="Abadi" panose="020B0604020104020204" pitchFamily="34" charset="0"/>
            </a:rPr>
            <a:t>Subordinate</a:t>
          </a:r>
          <a:endParaRPr lang="en-IN" dirty="0">
            <a:latin typeface="Abadi" panose="020B0604020104020204" pitchFamily="34" charset="0"/>
          </a:endParaRPr>
        </a:p>
      </dgm:t>
    </dgm:pt>
    <dgm:pt modelId="{3A3DCA1A-B341-44B9-B9F0-FF612944DDAB}" type="parTrans" cxnId="{310979C8-8B31-497E-AFCC-0AD506482A3C}">
      <dgm:prSet/>
      <dgm:spPr/>
      <dgm:t>
        <a:bodyPr/>
        <a:lstStyle/>
        <a:p>
          <a:endParaRPr lang="en-IN"/>
        </a:p>
      </dgm:t>
    </dgm:pt>
    <dgm:pt modelId="{6685EB61-07E0-46B0-A32F-4C7816E8EB9A}" type="sibTrans" cxnId="{310979C8-8B31-497E-AFCC-0AD506482A3C}">
      <dgm:prSet/>
      <dgm:spPr/>
      <dgm:t>
        <a:bodyPr/>
        <a:lstStyle/>
        <a:p>
          <a:endParaRPr lang="en-IN"/>
        </a:p>
      </dgm:t>
    </dgm:pt>
    <dgm:pt modelId="{2026ACAD-4A61-4B3F-8BA7-C5CB90434CBF}" type="pres">
      <dgm:prSet presAssocID="{2FCDE9F0-71EA-4895-887E-01689B820897}" presName="compositeShape" presStyleCnt="0">
        <dgm:presLayoutVars>
          <dgm:dir/>
          <dgm:resizeHandles/>
        </dgm:presLayoutVars>
      </dgm:prSet>
      <dgm:spPr/>
    </dgm:pt>
    <dgm:pt modelId="{E4F6B18A-7E32-49A0-BF5C-A72D9E96AE13}" type="pres">
      <dgm:prSet presAssocID="{2FCDE9F0-71EA-4895-887E-01689B820897}" presName="pyramid" presStyleLbl="node1" presStyleIdx="0" presStyleCnt="1"/>
      <dgm:spPr/>
    </dgm:pt>
    <dgm:pt modelId="{A15F4723-C8D8-4A65-834E-30953C6F1ED7}" type="pres">
      <dgm:prSet presAssocID="{2FCDE9F0-71EA-4895-887E-01689B820897}" presName="theList" presStyleCnt="0"/>
      <dgm:spPr/>
    </dgm:pt>
    <dgm:pt modelId="{52215BCE-0FC6-4664-A135-156E363B21C0}" type="pres">
      <dgm:prSet presAssocID="{4A8C3225-9B8A-4D90-8D60-EF40292C0549}" presName="aNode" presStyleLbl="fgAcc1" presStyleIdx="0" presStyleCnt="4">
        <dgm:presLayoutVars>
          <dgm:bulletEnabled val="1"/>
        </dgm:presLayoutVars>
      </dgm:prSet>
      <dgm:spPr/>
    </dgm:pt>
    <dgm:pt modelId="{F44525C3-47D3-44C6-B0CB-C3D575ABC6A7}" type="pres">
      <dgm:prSet presAssocID="{4A8C3225-9B8A-4D90-8D60-EF40292C0549}" presName="aSpace" presStyleCnt="0"/>
      <dgm:spPr/>
    </dgm:pt>
    <dgm:pt modelId="{41C1F1FE-5D49-485F-8557-5AA44B4D2730}" type="pres">
      <dgm:prSet presAssocID="{28BAD011-7067-484B-94C0-ABF9DDD4206E}" presName="aNode" presStyleLbl="fgAcc1" presStyleIdx="1" presStyleCnt="4">
        <dgm:presLayoutVars>
          <dgm:bulletEnabled val="1"/>
        </dgm:presLayoutVars>
      </dgm:prSet>
      <dgm:spPr/>
    </dgm:pt>
    <dgm:pt modelId="{8DAB47F7-D7B5-4D06-971A-C8A0A24BDDC9}" type="pres">
      <dgm:prSet presAssocID="{28BAD011-7067-484B-94C0-ABF9DDD4206E}" presName="aSpace" presStyleCnt="0"/>
      <dgm:spPr/>
    </dgm:pt>
    <dgm:pt modelId="{B67406BC-7F35-41CE-AC6B-F8CDFAE3D9A3}" type="pres">
      <dgm:prSet presAssocID="{095B06FE-86AA-4BD1-94DE-1B88B9861649}" presName="aNode" presStyleLbl="fgAcc1" presStyleIdx="2" presStyleCnt="4">
        <dgm:presLayoutVars>
          <dgm:bulletEnabled val="1"/>
        </dgm:presLayoutVars>
      </dgm:prSet>
      <dgm:spPr/>
    </dgm:pt>
    <dgm:pt modelId="{F34E947E-DDCE-43CC-B78D-B63D5D51406A}" type="pres">
      <dgm:prSet presAssocID="{095B06FE-86AA-4BD1-94DE-1B88B9861649}" presName="aSpace" presStyleCnt="0"/>
      <dgm:spPr/>
    </dgm:pt>
    <dgm:pt modelId="{E140827B-D609-43C7-8A64-7DB58234AF63}" type="pres">
      <dgm:prSet presAssocID="{C827B562-300F-4C7F-A485-13DDFED1C915}" presName="aNode" presStyleLbl="fgAcc1" presStyleIdx="3" presStyleCnt="4">
        <dgm:presLayoutVars>
          <dgm:bulletEnabled val="1"/>
        </dgm:presLayoutVars>
      </dgm:prSet>
      <dgm:spPr/>
    </dgm:pt>
    <dgm:pt modelId="{31785354-7C17-45AC-81C4-84055EC804BB}" type="pres">
      <dgm:prSet presAssocID="{C827B562-300F-4C7F-A485-13DDFED1C915}" presName="aSpace" presStyleCnt="0"/>
      <dgm:spPr/>
    </dgm:pt>
  </dgm:ptLst>
  <dgm:cxnLst>
    <dgm:cxn modelId="{728D281E-022D-4A4C-8074-4907939BA5C6}" type="presOf" srcId="{095B06FE-86AA-4BD1-94DE-1B88B9861649}" destId="{B67406BC-7F35-41CE-AC6B-F8CDFAE3D9A3}" srcOrd="0" destOrd="0" presId="urn:microsoft.com/office/officeart/2005/8/layout/pyramid2"/>
    <dgm:cxn modelId="{1891652D-1976-405F-9387-1AC3139131B4}" type="presOf" srcId="{28BAD011-7067-484B-94C0-ABF9DDD4206E}" destId="{41C1F1FE-5D49-485F-8557-5AA44B4D2730}" srcOrd="0" destOrd="0" presId="urn:microsoft.com/office/officeart/2005/8/layout/pyramid2"/>
    <dgm:cxn modelId="{DAF0EA3E-75F6-4781-8C1B-B60D2A3A1977}" srcId="{2FCDE9F0-71EA-4895-887E-01689B820897}" destId="{28BAD011-7067-484B-94C0-ABF9DDD4206E}" srcOrd="1" destOrd="0" parTransId="{86683514-DFD2-4BC5-9CF8-5EE95ECDC22B}" sibTransId="{D67CA1BE-1CAE-4200-841B-16817CBE2AA8}"/>
    <dgm:cxn modelId="{454BB56C-31E2-49F9-8596-D244748E8923}" srcId="{2FCDE9F0-71EA-4895-887E-01689B820897}" destId="{095B06FE-86AA-4BD1-94DE-1B88B9861649}" srcOrd="2" destOrd="0" parTransId="{99E1CF2E-F5AC-42DF-BEB1-F924BEA3DDB5}" sibTransId="{BA1E339E-024A-42D9-AB22-F2EAAE239B4D}"/>
    <dgm:cxn modelId="{B3753ABA-CF9D-4937-BF3A-139B6390B166}" type="presOf" srcId="{2FCDE9F0-71EA-4895-887E-01689B820897}" destId="{2026ACAD-4A61-4B3F-8BA7-C5CB90434CBF}" srcOrd="0" destOrd="0" presId="urn:microsoft.com/office/officeart/2005/8/layout/pyramid2"/>
    <dgm:cxn modelId="{310979C8-8B31-497E-AFCC-0AD506482A3C}" srcId="{2FCDE9F0-71EA-4895-887E-01689B820897}" destId="{C827B562-300F-4C7F-A485-13DDFED1C915}" srcOrd="3" destOrd="0" parTransId="{3A3DCA1A-B341-44B9-B9F0-FF612944DDAB}" sibTransId="{6685EB61-07E0-46B0-A32F-4C7816E8EB9A}"/>
    <dgm:cxn modelId="{FAF437D5-82AC-43D6-8402-6AB7201768F6}" type="presOf" srcId="{4A8C3225-9B8A-4D90-8D60-EF40292C0549}" destId="{52215BCE-0FC6-4664-A135-156E363B21C0}" srcOrd="0" destOrd="0" presId="urn:microsoft.com/office/officeart/2005/8/layout/pyramid2"/>
    <dgm:cxn modelId="{F960D0F2-11BB-488A-99B4-992A788A3477}" type="presOf" srcId="{C827B562-300F-4C7F-A485-13DDFED1C915}" destId="{E140827B-D609-43C7-8A64-7DB58234AF63}" srcOrd="0" destOrd="0" presId="urn:microsoft.com/office/officeart/2005/8/layout/pyramid2"/>
    <dgm:cxn modelId="{738E58F3-F59C-4B60-B08D-559091A54741}" srcId="{2FCDE9F0-71EA-4895-887E-01689B820897}" destId="{4A8C3225-9B8A-4D90-8D60-EF40292C0549}" srcOrd="0" destOrd="0" parTransId="{3981364E-99A5-4B15-8998-87D95F1E824B}" sibTransId="{BCA5E0F4-731C-4396-8B01-9B5592861D74}"/>
    <dgm:cxn modelId="{965450C4-3E45-496D-8ED9-94810A51A9D8}" type="presParOf" srcId="{2026ACAD-4A61-4B3F-8BA7-C5CB90434CBF}" destId="{E4F6B18A-7E32-49A0-BF5C-A72D9E96AE13}" srcOrd="0" destOrd="0" presId="urn:microsoft.com/office/officeart/2005/8/layout/pyramid2"/>
    <dgm:cxn modelId="{CE66D86E-250A-4FCF-947D-16E9BA1DDB15}" type="presParOf" srcId="{2026ACAD-4A61-4B3F-8BA7-C5CB90434CBF}" destId="{A15F4723-C8D8-4A65-834E-30953C6F1ED7}" srcOrd="1" destOrd="0" presId="urn:microsoft.com/office/officeart/2005/8/layout/pyramid2"/>
    <dgm:cxn modelId="{B34B471A-6D42-4F3E-9A1F-AED65A676344}" type="presParOf" srcId="{A15F4723-C8D8-4A65-834E-30953C6F1ED7}" destId="{52215BCE-0FC6-4664-A135-156E363B21C0}" srcOrd="0" destOrd="0" presId="urn:microsoft.com/office/officeart/2005/8/layout/pyramid2"/>
    <dgm:cxn modelId="{4A6CBC7D-1CA6-493F-8C8C-2A17C5AEB6DD}" type="presParOf" srcId="{A15F4723-C8D8-4A65-834E-30953C6F1ED7}" destId="{F44525C3-47D3-44C6-B0CB-C3D575ABC6A7}" srcOrd="1" destOrd="0" presId="urn:microsoft.com/office/officeart/2005/8/layout/pyramid2"/>
    <dgm:cxn modelId="{98D36121-12E3-4048-9EB4-1CC63687840A}" type="presParOf" srcId="{A15F4723-C8D8-4A65-834E-30953C6F1ED7}" destId="{41C1F1FE-5D49-485F-8557-5AA44B4D2730}" srcOrd="2" destOrd="0" presId="urn:microsoft.com/office/officeart/2005/8/layout/pyramid2"/>
    <dgm:cxn modelId="{3AF4E24C-BAD3-4803-AF14-716BDFF4D593}" type="presParOf" srcId="{A15F4723-C8D8-4A65-834E-30953C6F1ED7}" destId="{8DAB47F7-D7B5-4D06-971A-C8A0A24BDDC9}" srcOrd="3" destOrd="0" presId="urn:microsoft.com/office/officeart/2005/8/layout/pyramid2"/>
    <dgm:cxn modelId="{B3F3EA86-BE2D-43CA-BDBC-3BB7BE3EA314}" type="presParOf" srcId="{A15F4723-C8D8-4A65-834E-30953C6F1ED7}" destId="{B67406BC-7F35-41CE-AC6B-F8CDFAE3D9A3}" srcOrd="4" destOrd="0" presId="urn:microsoft.com/office/officeart/2005/8/layout/pyramid2"/>
    <dgm:cxn modelId="{5A5137C5-6BA2-407C-BBBA-0874D702DAFD}" type="presParOf" srcId="{A15F4723-C8D8-4A65-834E-30953C6F1ED7}" destId="{F34E947E-DDCE-43CC-B78D-B63D5D51406A}" srcOrd="5" destOrd="0" presId="urn:microsoft.com/office/officeart/2005/8/layout/pyramid2"/>
    <dgm:cxn modelId="{ED901C29-2850-4280-A2A3-970A9543FDE6}" type="presParOf" srcId="{A15F4723-C8D8-4A65-834E-30953C6F1ED7}" destId="{E140827B-D609-43C7-8A64-7DB58234AF63}" srcOrd="6" destOrd="0" presId="urn:microsoft.com/office/officeart/2005/8/layout/pyramid2"/>
    <dgm:cxn modelId="{86DC3CD2-57B6-4106-AD30-7BBF36D22564}" type="presParOf" srcId="{A15F4723-C8D8-4A65-834E-30953C6F1ED7}" destId="{31785354-7C17-45AC-81C4-84055EC804BB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E1F601-1DBC-48D4-8B31-6C96BC210974}" type="doc">
      <dgm:prSet loTypeId="urn:microsoft.com/office/officeart/2005/8/layout/vList5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BD555FF3-FC01-45AE-89BE-89DB0BB412D5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2400" dirty="0">
              <a:latin typeface="Bahnschrift SemiBold" panose="020B0502040204020203" pitchFamily="34" charset="0"/>
            </a:rPr>
            <a:t>Hegemonic</a:t>
          </a:r>
        </a:p>
      </dgm:t>
    </dgm:pt>
    <dgm:pt modelId="{737C6A99-033E-40B7-9984-EFA22AA1080E}" type="parTrans" cxnId="{CCF3AE6F-7726-4F5B-BFAE-49D9826DB605}">
      <dgm:prSet/>
      <dgm:spPr/>
      <dgm:t>
        <a:bodyPr/>
        <a:lstStyle/>
        <a:p>
          <a:endParaRPr lang="en-IN" sz="2000">
            <a:latin typeface="Bahnschrift SemiBold" panose="020B0502040204020203" pitchFamily="34" charset="0"/>
          </a:endParaRPr>
        </a:p>
      </dgm:t>
    </dgm:pt>
    <dgm:pt modelId="{15C93633-4C94-4C00-A351-9E7F77A60E6F}" type="sibTrans" cxnId="{CCF3AE6F-7726-4F5B-BFAE-49D9826DB605}">
      <dgm:prSet/>
      <dgm:spPr/>
      <dgm:t>
        <a:bodyPr/>
        <a:lstStyle/>
        <a:p>
          <a:endParaRPr lang="en-IN" sz="2000">
            <a:latin typeface="Bahnschrift SemiBold" panose="020B0502040204020203" pitchFamily="34" charset="0"/>
          </a:endParaRPr>
        </a:p>
      </dgm:t>
    </dgm:pt>
    <dgm:pt modelId="{D8B034F9-1140-4FA0-9B76-32FDA821B528}">
      <dgm:prSet custT="1"/>
      <dgm:spPr/>
      <dgm:t>
        <a:bodyPr/>
        <a:lstStyle/>
        <a:p>
          <a:r>
            <a:rPr lang="en-IN" sz="2000" dirty="0">
              <a:latin typeface="Bahnschrift SemiBold" panose="020B0502040204020203" pitchFamily="34" charset="0"/>
            </a:rPr>
            <a:t>May not be the most prevalent, but prescriptive, and culturally valued the most</a:t>
          </a:r>
        </a:p>
      </dgm:t>
    </dgm:pt>
    <dgm:pt modelId="{3E21DA0B-21E1-4F19-A5FC-EB66B40B90C9}" type="parTrans" cxnId="{34E43105-C661-4653-9CB9-C3BDE8791C48}">
      <dgm:prSet/>
      <dgm:spPr/>
      <dgm:t>
        <a:bodyPr/>
        <a:lstStyle/>
        <a:p>
          <a:endParaRPr lang="en-IN" sz="2000">
            <a:latin typeface="Bahnschrift SemiBold" panose="020B0502040204020203" pitchFamily="34" charset="0"/>
          </a:endParaRPr>
        </a:p>
      </dgm:t>
    </dgm:pt>
    <dgm:pt modelId="{D0110C9E-1E6A-451D-9069-5463D06D4DD8}" type="sibTrans" cxnId="{34E43105-C661-4653-9CB9-C3BDE8791C48}">
      <dgm:prSet/>
      <dgm:spPr/>
      <dgm:t>
        <a:bodyPr/>
        <a:lstStyle/>
        <a:p>
          <a:endParaRPr lang="en-IN" sz="2000">
            <a:latin typeface="Bahnschrift SemiBold" panose="020B0502040204020203" pitchFamily="34" charset="0"/>
          </a:endParaRPr>
        </a:p>
      </dgm:t>
    </dgm:pt>
    <dgm:pt modelId="{14EA077E-119D-4EB8-9E9C-9A2EC55562C2}">
      <dgm:prSet custT="1"/>
      <dgm:spPr/>
      <dgm:t>
        <a:bodyPr/>
        <a:lstStyle/>
        <a:p>
          <a:r>
            <a:rPr lang="en-IN" sz="2000" dirty="0">
              <a:latin typeface="Bahnschrift SemiBold" panose="020B0502040204020203" pitchFamily="34" charset="0"/>
            </a:rPr>
            <a:t>Heterosexuality, physical strength/aggression, suppression of emotions such as sadness; wealth and fame</a:t>
          </a:r>
        </a:p>
      </dgm:t>
    </dgm:pt>
    <dgm:pt modelId="{1E353A39-F9B0-458D-8A7F-E0B633A2B298}" type="parTrans" cxnId="{7C57930E-4712-44B8-AA4F-2A300E7900B3}">
      <dgm:prSet/>
      <dgm:spPr/>
      <dgm:t>
        <a:bodyPr/>
        <a:lstStyle/>
        <a:p>
          <a:endParaRPr lang="en-IN" sz="2000">
            <a:latin typeface="Bahnschrift SemiBold" panose="020B0502040204020203" pitchFamily="34" charset="0"/>
          </a:endParaRPr>
        </a:p>
      </dgm:t>
    </dgm:pt>
    <dgm:pt modelId="{74FEC251-F661-4DFF-A1F1-0CC8251B6FA0}" type="sibTrans" cxnId="{7C57930E-4712-44B8-AA4F-2A300E7900B3}">
      <dgm:prSet/>
      <dgm:spPr/>
      <dgm:t>
        <a:bodyPr/>
        <a:lstStyle/>
        <a:p>
          <a:endParaRPr lang="en-IN" sz="2000">
            <a:latin typeface="Bahnschrift SemiBold" panose="020B0502040204020203" pitchFamily="34" charset="0"/>
          </a:endParaRPr>
        </a:p>
      </dgm:t>
    </dgm:pt>
    <dgm:pt modelId="{42463710-2780-4186-9C5E-8BAB8AB97D85}">
      <dgm:prSet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2400" dirty="0">
              <a:latin typeface="Bahnschrift SemiBold" panose="020B0502040204020203" pitchFamily="34" charset="0"/>
            </a:rPr>
            <a:t>Complicit</a:t>
          </a:r>
        </a:p>
      </dgm:t>
    </dgm:pt>
    <dgm:pt modelId="{2933723D-18E1-4F80-A59F-BD4B0C7AB2C2}" type="parTrans" cxnId="{7322A72F-489E-4541-B01E-F0593F2FD48F}">
      <dgm:prSet/>
      <dgm:spPr/>
      <dgm:t>
        <a:bodyPr/>
        <a:lstStyle/>
        <a:p>
          <a:endParaRPr lang="en-IN" sz="2000">
            <a:latin typeface="Bahnschrift SemiBold" panose="020B0502040204020203" pitchFamily="34" charset="0"/>
          </a:endParaRPr>
        </a:p>
      </dgm:t>
    </dgm:pt>
    <dgm:pt modelId="{1D31B326-7DD0-41BC-B9C6-42F1CF21B6F9}" type="sibTrans" cxnId="{7322A72F-489E-4541-B01E-F0593F2FD48F}">
      <dgm:prSet/>
      <dgm:spPr/>
      <dgm:t>
        <a:bodyPr/>
        <a:lstStyle/>
        <a:p>
          <a:endParaRPr lang="en-IN" sz="2000">
            <a:latin typeface="Bahnschrift SemiBold" panose="020B0502040204020203" pitchFamily="34" charset="0"/>
          </a:endParaRPr>
        </a:p>
      </dgm:t>
    </dgm:pt>
    <dgm:pt modelId="{DAEE8E60-B970-466C-B884-8E20706FCC8F}">
      <dgm:prSet custT="1"/>
      <dgm:spPr/>
      <dgm:t>
        <a:bodyPr/>
        <a:lstStyle/>
        <a:p>
          <a:r>
            <a:rPr lang="en-IN" sz="2000" dirty="0">
              <a:latin typeface="Bahnschrift SemiBold" panose="020B0502040204020203" pitchFamily="34" charset="0"/>
            </a:rPr>
            <a:t>May not fit into all the features of HM but does not challenge this as they receive benefits from being a male</a:t>
          </a:r>
        </a:p>
      </dgm:t>
    </dgm:pt>
    <dgm:pt modelId="{5AB7F6AC-3C0E-4B1E-AD47-D1D4AB4D3771}" type="parTrans" cxnId="{1F8CF315-778B-4004-8E5F-91AE466DDC7F}">
      <dgm:prSet/>
      <dgm:spPr/>
      <dgm:t>
        <a:bodyPr/>
        <a:lstStyle/>
        <a:p>
          <a:endParaRPr lang="en-IN" sz="2000">
            <a:latin typeface="Bahnschrift SemiBold" panose="020B0502040204020203" pitchFamily="34" charset="0"/>
          </a:endParaRPr>
        </a:p>
      </dgm:t>
    </dgm:pt>
    <dgm:pt modelId="{E2C8BE81-10A7-444C-A8EA-58B1B82B15C0}" type="sibTrans" cxnId="{1F8CF315-778B-4004-8E5F-91AE466DDC7F}">
      <dgm:prSet/>
      <dgm:spPr/>
      <dgm:t>
        <a:bodyPr/>
        <a:lstStyle/>
        <a:p>
          <a:endParaRPr lang="en-IN" sz="2000">
            <a:latin typeface="Bahnschrift SemiBold" panose="020B0502040204020203" pitchFamily="34" charset="0"/>
          </a:endParaRPr>
        </a:p>
      </dgm:t>
    </dgm:pt>
    <dgm:pt modelId="{B8A590B2-8E0F-485A-9467-5CA6E308C68F}">
      <dgm:prSet custT="1"/>
      <dgm:spPr/>
      <dgm:t>
        <a:bodyPr/>
        <a:lstStyle/>
        <a:p>
          <a:r>
            <a:rPr lang="en-IN" sz="2000" dirty="0">
              <a:latin typeface="Bahnschrift SemiBold" panose="020B0502040204020203" pitchFamily="34" charset="0"/>
            </a:rPr>
            <a:t>Provider, not violent but not pro-feminist</a:t>
          </a:r>
        </a:p>
      </dgm:t>
    </dgm:pt>
    <dgm:pt modelId="{6BB4107C-CD2E-48EC-B550-D7C1102A4507}" type="parTrans" cxnId="{1E8971AA-98D2-46F6-ABFD-98F093844EB6}">
      <dgm:prSet/>
      <dgm:spPr/>
      <dgm:t>
        <a:bodyPr/>
        <a:lstStyle/>
        <a:p>
          <a:endParaRPr lang="en-IN" sz="2000">
            <a:latin typeface="Bahnschrift SemiBold" panose="020B0502040204020203" pitchFamily="34" charset="0"/>
          </a:endParaRPr>
        </a:p>
      </dgm:t>
    </dgm:pt>
    <dgm:pt modelId="{D9F96A01-3957-4ACA-B249-3957E28F8A99}" type="sibTrans" cxnId="{1E8971AA-98D2-46F6-ABFD-98F093844EB6}">
      <dgm:prSet/>
      <dgm:spPr/>
      <dgm:t>
        <a:bodyPr/>
        <a:lstStyle/>
        <a:p>
          <a:endParaRPr lang="en-IN" sz="2000">
            <a:latin typeface="Bahnschrift SemiBold" panose="020B0502040204020203" pitchFamily="34" charset="0"/>
          </a:endParaRPr>
        </a:p>
      </dgm:t>
    </dgm:pt>
    <dgm:pt modelId="{FF61E8EA-3D9C-4012-A9D6-DEFF9937A9E6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2400" dirty="0">
              <a:latin typeface="Bahnschrift SemiBold" panose="020B0502040204020203" pitchFamily="34" charset="0"/>
            </a:rPr>
            <a:t>Marginalized</a:t>
          </a:r>
        </a:p>
      </dgm:t>
    </dgm:pt>
    <dgm:pt modelId="{85156C32-4EB2-4E09-B81B-09D427434ABF}" type="parTrans" cxnId="{EA4C1A1C-BEBC-4B6A-B4AA-D30EAF9D0650}">
      <dgm:prSet/>
      <dgm:spPr/>
      <dgm:t>
        <a:bodyPr/>
        <a:lstStyle/>
        <a:p>
          <a:endParaRPr lang="en-IN" sz="2000">
            <a:latin typeface="Bahnschrift SemiBold" panose="020B0502040204020203" pitchFamily="34" charset="0"/>
          </a:endParaRPr>
        </a:p>
      </dgm:t>
    </dgm:pt>
    <dgm:pt modelId="{568E6547-630C-4CD7-B57E-BF6F3266919D}" type="sibTrans" cxnId="{EA4C1A1C-BEBC-4B6A-B4AA-D30EAF9D0650}">
      <dgm:prSet/>
      <dgm:spPr/>
      <dgm:t>
        <a:bodyPr/>
        <a:lstStyle/>
        <a:p>
          <a:endParaRPr lang="en-IN" sz="2000">
            <a:latin typeface="Bahnschrift SemiBold" panose="020B0502040204020203" pitchFamily="34" charset="0"/>
          </a:endParaRPr>
        </a:p>
      </dgm:t>
    </dgm:pt>
    <dgm:pt modelId="{C3C0B4DF-0E3F-4B7F-A350-BAC41F060C30}">
      <dgm:prSet custT="1"/>
      <dgm:spPr/>
      <dgm:t>
        <a:bodyPr/>
        <a:lstStyle/>
        <a:p>
          <a:r>
            <a:rPr lang="en-IN" sz="1800" dirty="0">
              <a:latin typeface="Bahnschrift SemiBold" panose="020B0502040204020203" pitchFamily="34" charset="0"/>
            </a:rPr>
            <a:t>Does not have access to characteristics of HM because of race/caste/class/disability etc</a:t>
          </a:r>
        </a:p>
      </dgm:t>
    </dgm:pt>
    <dgm:pt modelId="{42F07F4D-54A1-4158-8D74-21690A46D4BF}" type="parTrans" cxnId="{7D1BD383-4FF1-4CCA-A575-85493996ADFF}">
      <dgm:prSet/>
      <dgm:spPr/>
      <dgm:t>
        <a:bodyPr/>
        <a:lstStyle/>
        <a:p>
          <a:endParaRPr lang="en-IN" sz="2000">
            <a:latin typeface="Bahnschrift SemiBold" panose="020B0502040204020203" pitchFamily="34" charset="0"/>
          </a:endParaRPr>
        </a:p>
      </dgm:t>
    </dgm:pt>
    <dgm:pt modelId="{B1B93B68-CA7A-48BD-B464-33B43CF48870}" type="sibTrans" cxnId="{7D1BD383-4FF1-4CCA-A575-85493996ADFF}">
      <dgm:prSet/>
      <dgm:spPr/>
      <dgm:t>
        <a:bodyPr/>
        <a:lstStyle/>
        <a:p>
          <a:endParaRPr lang="en-IN" sz="2000">
            <a:latin typeface="Bahnschrift SemiBold" panose="020B0502040204020203" pitchFamily="34" charset="0"/>
          </a:endParaRPr>
        </a:p>
      </dgm:t>
    </dgm:pt>
    <dgm:pt modelId="{8713E66A-39E2-4484-8373-F4292F1D48BB}">
      <dgm:prSet custT="1"/>
      <dgm:spPr/>
      <dgm:t>
        <a:bodyPr/>
        <a:lstStyle/>
        <a:p>
          <a:r>
            <a:rPr lang="en-IN" sz="1800" dirty="0">
              <a:latin typeface="Bahnschrift SemiBold" panose="020B0502040204020203" pitchFamily="34" charset="0"/>
            </a:rPr>
            <a:t>Subscribe to norms of HM such as aggression, suppressing of emotions, physical strength</a:t>
          </a:r>
        </a:p>
      </dgm:t>
    </dgm:pt>
    <dgm:pt modelId="{0C0F9CD0-3165-40BE-9029-30C7F41A6510}" type="parTrans" cxnId="{8693D73A-F8AF-4234-BEB0-AA7D704D3CF9}">
      <dgm:prSet/>
      <dgm:spPr/>
      <dgm:t>
        <a:bodyPr/>
        <a:lstStyle/>
        <a:p>
          <a:endParaRPr lang="en-IN" sz="2000">
            <a:latin typeface="Bahnschrift SemiBold" panose="020B0502040204020203" pitchFamily="34" charset="0"/>
          </a:endParaRPr>
        </a:p>
      </dgm:t>
    </dgm:pt>
    <dgm:pt modelId="{4F1FE49F-698D-48EE-A6D9-C06BFB2DFD72}" type="sibTrans" cxnId="{8693D73A-F8AF-4234-BEB0-AA7D704D3CF9}">
      <dgm:prSet/>
      <dgm:spPr/>
      <dgm:t>
        <a:bodyPr/>
        <a:lstStyle/>
        <a:p>
          <a:endParaRPr lang="en-IN" sz="2000">
            <a:latin typeface="Bahnschrift SemiBold" panose="020B0502040204020203" pitchFamily="34" charset="0"/>
          </a:endParaRPr>
        </a:p>
      </dgm:t>
    </dgm:pt>
    <dgm:pt modelId="{C528D66C-D512-4DF6-A507-5E10652EF092}">
      <dgm:prSet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2400" dirty="0">
              <a:latin typeface="Bahnschrift SemiBold" panose="020B0502040204020203" pitchFamily="34" charset="0"/>
            </a:rPr>
            <a:t>Subordinate</a:t>
          </a:r>
        </a:p>
      </dgm:t>
    </dgm:pt>
    <dgm:pt modelId="{4EFA37F8-3023-4531-ABB3-2BA0F5CB641B}" type="parTrans" cxnId="{6BA6E3F5-02FE-4126-8FAD-0A1A20C331AC}">
      <dgm:prSet/>
      <dgm:spPr/>
      <dgm:t>
        <a:bodyPr/>
        <a:lstStyle/>
        <a:p>
          <a:endParaRPr lang="en-IN" sz="2000">
            <a:latin typeface="Bahnschrift SemiBold" panose="020B0502040204020203" pitchFamily="34" charset="0"/>
          </a:endParaRPr>
        </a:p>
      </dgm:t>
    </dgm:pt>
    <dgm:pt modelId="{8E7E7CC4-D601-4782-926B-829B4F549792}" type="sibTrans" cxnId="{6BA6E3F5-02FE-4126-8FAD-0A1A20C331AC}">
      <dgm:prSet/>
      <dgm:spPr/>
      <dgm:t>
        <a:bodyPr/>
        <a:lstStyle/>
        <a:p>
          <a:endParaRPr lang="en-IN" sz="2000">
            <a:latin typeface="Bahnschrift SemiBold" panose="020B0502040204020203" pitchFamily="34" charset="0"/>
          </a:endParaRPr>
        </a:p>
      </dgm:t>
    </dgm:pt>
    <dgm:pt modelId="{99791E86-F6A4-4E72-BEF3-062743355C24}">
      <dgm:prSet custT="1"/>
      <dgm:spPr/>
      <dgm:t>
        <a:bodyPr/>
        <a:lstStyle/>
        <a:p>
          <a:r>
            <a:rPr lang="en-IN" sz="2000" dirty="0">
              <a:latin typeface="Bahnschrift SemiBold" panose="020B0502040204020203" pitchFamily="34" charset="0"/>
            </a:rPr>
            <a:t>Men who exhibit qualities opposite to HM such as homosexuality, physical weakness, and exhibition of emotions such as sadness </a:t>
          </a:r>
        </a:p>
      </dgm:t>
    </dgm:pt>
    <dgm:pt modelId="{E51F8241-BC49-4723-B7C0-12FCE3963853}" type="parTrans" cxnId="{5581635B-043E-4D70-9ABD-4FA0661AC416}">
      <dgm:prSet/>
      <dgm:spPr/>
      <dgm:t>
        <a:bodyPr/>
        <a:lstStyle/>
        <a:p>
          <a:endParaRPr lang="en-IN" sz="2000">
            <a:latin typeface="Bahnschrift SemiBold" panose="020B0502040204020203" pitchFamily="34" charset="0"/>
          </a:endParaRPr>
        </a:p>
      </dgm:t>
    </dgm:pt>
    <dgm:pt modelId="{EAF14E10-FA45-494D-A1BB-BF5653FB4B31}" type="sibTrans" cxnId="{5581635B-043E-4D70-9ABD-4FA0661AC416}">
      <dgm:prSet/>
      <dgm:spPr/>
      <dgm:t>
        <a:bodyPr/>
        <a:lstStyle/>
        <a:p>
          <a:endParaRPr lang="en-IN" sz="2000">
            <a:latin typeface="Bahnschrift SemiBold" panose="020B0502040204020203" pitchFamily="34" charset="0"/>
          </a:endParaRPr>
        </a:p>
      </dgm:t>
    </dgm:pt>
    <dgm:pt modelId="{672897A6-A2D1-4AF4-96F5-8C747DAC46B7}" type="pres">
      <dgm:prSet presAssocID="{19E1F601-1DBC-48D4-8B31-6C96BC210974}" presName="Name0" presStyleCnt="0">
        <dgm:presLayoutVars>
          <dgm:dir/>
          <dgm:animLvl val="lvl"/>
          <dgm:resizeHandles val="exact"/>
        </dgm:presLayoutVars>
      </dgm:prSet>
      <dgm:spPr/>
    </dgm:pt>
    <dgm:pt modelId="{4381B07E-A955-4F7D-B2B7-0F4FD2903267}" type="pres">
      <dgm:prSet presAssocID="{BD555FF3-FC01-45AE-89BE-89DB0BB412D5}" presName="linNode" presStyleCnt="0"/>
      <dgm:spPr/>
    </dgm:pt>
    <dgm:pt modelId="{E7180386-7AB9-43FD-AC08-136914BDA6E0}" type="pres">
      <dgm:prSet presAssocID="{BD555FF3-FC01-45AE-89BE-89DB0BB412D5}" presName="parentText" presStyleLbl="node1" presStyleIdx="0" presStyleCnt="4" custScaleX="69176">
        <dgm:presLayoutVars>
          <dgm:chMax val="1"/>
          <dgm:bulletEnabled val="1"/>
        </dgm:presLayoutVars>
      </dgm:prSet>
      <dgm:spPr/>
    </dgm:pt>
    <dgm:pt modelId="{00117041-234F-4DAA-8E95-9F7FCFD77C74}" type="pres">
      <dgm:prSet presAssocID="{BD555FF3-FC01-45AE-89BE-89DB0BB412D5}" presName="descendantText" presStyleLbl="alignAccFollowNode1" presStyleIdx="0" presStyleCnt="4" custScaleX="129657" custScaleY="125520">
        <dgm:presLayoutVars>
          <dgm:bulletEnabled val="1"/>
        </dgm:presLayoutVars>
      </dgm:prSet>
      <dgm:spPr/>
    </dgm:pt>
    <dgm:pt modelId="{80632630-7C5D-4CC0-8F60-96ABCEC2083A}" type="pres">
      <dgm:prSet presAssocID="{15C93633-4C94-4C00-A351-9E7F77A60E6F}" presName="sp" presStyleCnt="0"/>
      <dgm:spPr/>
    </dgm:pt>
    <dgm:pt modelId="{C06870DA-7B30-43E0-B8BA-83DBAA58F65B}" type="pres">
      <dgm:prSet presAssocID="{42463710-2780-4186-9C5E-8BAB8AB97D85}" presName="linNode" presStyleCnt="0"/>
      <dgm:spPr/>
    </dgm:pt>
    <dgm:pt modelId="{284DC6F9-3E21-45C4-9D03-AF08192A249B}" type="pres">
      <dgm:prSet presAssocID="{42463710-2780-4186-9C5E-8BAB8AB97D85}" presName="parentText" presStyleLbl="node1" presStyleIdx="1" presStyleCnt="4" custScaleX="96264" custLinFactNeighborY="2696">
        <dgm:presLayoutVars>
          <dgm:chMax val="1"/>
          <dgm:bulletEnabled val="1"/>
        </dgm:presLayoutVars>
      </dgm:prSet>
      <dgm:spPr/>
    </dgm:pt>
    <dgm:pt modelId="{9B30B14E-ED36-43AB-9C72-56C427ECD58D}" type="pres">
      <dgm:prSet presAssocID="{42463710-2780-4186-9C5E-8BAB8AB97D85}" presName="descendantText" presStyleLbl="alignAccFollowNode1" presStyleIdx="1" presStyleCnt="4" custScaleX="175004">
        <dgm:presLayoutVars>
          <dgm:bulletEnabled val="1"/>
        </dgm:presLayoutVars>
      </dgm:prSet>
      <dgm:spPr/>
    </dgm:pt>
    <dgm:pt modelId="{A98B9891-D0CE-4859-ADB9-F0F71EE4F85B}" type="pres">
      <dgm:prSet presAssocID="{1D31B326-7DD0-41BC-B9C6-42F1CF21B6F9}" presName="sp" presStyleCnt="0"/>
      <dgm:spPr/>
    </dgm:pt>
    <dgm:pt modelId="{ACB86F18-FD07-484B-8D8F-15BB89A149C1}" type="pres">
      <dgm:prSet presAssocID="{FF61E8EA-3D9C-4012-A9D6-DEFF9937A9E6}" presName="linNode" presStyleCnt="0"/>
      <dgm:spPr/>
    </dgm:pt>
    <dgm:pt modelId="{A142EBA1-7555-40A9-9ACB-8A08E3A2F407}" type="pres">
      <dgm:prSet presAssocID="{FF61E8EA-3D9C-4012-A9D6-DEFF9937A9E6}" presName="parentText" presStyleLbl="node1" presStyleIdx="2" presStyleCnt="4" custScaleX="72282">
        <dgm:presLayoutVars>
          <dgm:chMax val="1"/>
          <dgm:bulletEnabled val="1"/>
        </dgm:presLayoutVars>
      </dgm:prSet>
      <dgm:spPr/>
    </dgm:pt>
    <dgm:pt modelId="{404E5E0D-E529-4FDA-86A5-1512EE721BAF}" type="pres">
      <dgm:prSet presAssocID="{FF61E8EA-3D9C-4012-A9D6-DEFF9937A9E6}" presName="descendantText" presStyleLbl="alignAccFollowNode1" presStyleIdx="2" presStyleCnt="4" custScaleX="127866">
        <dgm:presLayoutVars>
          <dgm:bulletEnabled val="1"/>
        </dgm:presLayoutVars>
      </dgm:prSet>
      <dgm:spPr/>
    </dgm:pt>
    <dgm:pt modelId="{8E3B9C80-04AD-40C8-96CC-BA8683890D26}" type="pres">
      <dgm:prSet presAssocID="{568E6547-630C-4CD7-B57E-BF6F3266919D}" presName="sp" presStyleCnt="0"/>
      <dgm:spPr/>
    </dgm:pt>
    <dgm:pt modelId="{908C4D79-32DD-4B33-9E2B-C123C9F3D74B}" type="pres">
      <dgm:prSet presAssocID="{C528D66C-D512-4DF6-A507-5E10652EF092}" presName="linNode" presStyleCnt="0"/>
      <dgm:spPr/>
    </dgm:pt>
    <dgm:pt modelId="{62C1723D-9590-42EB-A30F-083EC904923A}" type="pres">
      <dgm:prSet presAssocID="{C528D66C-D512-4DF6-A507-5E10652EF092}" presName="parentText" presStyleLbl="node1" presStyleIdx="3" presStyleCnt="4" custScaleX="68370">
        <dgm:presLayoutVars>
          <dgm:chMax val="1"/>
          <dgm:bulletEnabled val="1"/>
        </dgm:presLayoutVars>
      </dgm:prSet>
      <dgm:spPr/>
    </dgm:pt>
    <dgm:pt modelId="{DD56882A-7C6E-42B4-9363-C48E83C8CB0D}" type="pres">
      <dgm:prSet presAssocID="{C528D66C-D512-4DF6-A507-5E10652EF092}" presName="descendantText" presStyleLbl="alignAccFollowNode1" presStyleIdx="3" presStyleCnt="4" custScaleX="117791">
        <dgm:presLayoutVars>
          <dgm:bulletEnabled val="1"/>
        </dgm:presLayoutVars>
      </dgm:prSet>
      <dgm:spPr/>
    </dgm:pt>
  </dgm:ptLst>
  <dgm:cxnLst>
    <dgm:cxn modelId="{34E43105-C661-4653-9CB9-C3BDE8791C48}" srcId="{BD555FF3-FC01-45AE-89BE-89DB0BB412D5}" destId="{D8B034F9-1140-4FA0-9B76-32FDA821B528}" srcOrd="0" destOrd="0" parTransId="{3E21DA0B-21E1-4F19-A5FC-EB66B40B90C9}" sibTransId="{D0110C9E-1E6A-451D-9069-5463D06D4DD8}"/>
    <dgm:cxn modelId="{B84B3B09-845A-4C75-AA6C-D7FBA89DF8A2}" type="presOf" srcId="{DAEE8E60-B970-466C-B884-8E20706FCC8F}" destId="{9B30B14E-ED36-43AB-9C72-56C427ECD58D}" srcOrd="0" destOrd="0" presId="urn:microsoft.com/office/officeart/2005/8/layout/vList5"/>
    <dgm:cxn modelId="{7C57930E-4712-44B8-AA4F-2A300E7900B3}" srcId="{BD555FF3-FC01-45AE-89BE-89DB0BB412D5}" destId="{14EA077E-119D-4EB8-9E9C-9A2EC55562C2}" srcOrd="1" destOrd="0" parTransId="{1E353A39-F9B0-458D-8A7F-E0B633A2B298}" sibTransId="{74FEC251-F661-4DFF-A1F1-0CC8251B6FA0}"/>
    <dgm:cxn modelId="{4AAD4C15-7865-411B-A693-B3E101D6AA10}" type="presOf" srcId="{BD555FF3-FC01-45AE-89BE-89DB0BB412D5}" destId="{E7180386-7AB9-43FD-AC08-136914BDA6E0}" srcOrd="0" destOrd="0" presId="urn:microsoft.com/office/officeart/2005/8/layout/vList5"/>
    <dgm:cxn modelId="{1F8CF315-778B-4004-8E5F-91AE466DDC7F}" srcId="{42463710-2780-4186-9C5E-8BAB8AB97D85}" destId="{DAEE8E60-B970-466C-B884-8E20706FCC8F}" srcOrd="0" destOrd="0" parTransId="{5AB7F6AC-3C0E-4B1E-AD47-D1D4AB4D3771}" sibTransId="{E2C8BE81-10A7-444C-A8EA-58B1B82B15C0}"/>
    <dgm:cxn modelId="{EA4C1A1C-BEBC-4B6A-B4AA-D30EAF9D0650}" srcId="{19E1F601-1DBC-48D4-8B31-6C96BC210974}" destId="{FF61E8EA-3D9C-4012-A9D6-DEFF9937A9E6}" srcOrd="2" destOrd="0" parTransId="{85156C32-4EB2-4E09-B81B-09D427434ABF}" sibTransId="{568E6547-630C-4CD7-B57E-BF6F3266919D}"/>
    <dgm:cxn modelId="{1C65972D-7C06-40F9-955E-3991007D146A}" type="presOf" srcId="{FF61E8EA-3D9C-4012-A9D6-DEFF9937A9E6}" destId="{A142EBA1-7555-40A9-9ACB-8A08E3A2F407}" srcOrd="0" destOrd="0" presId="urn:microsoft.com/office/officeart/2005/8/layout/vList5"/>
    <dgm:cxn modelId="{7322A72F-489E-4541-B01E-F0593F2FD48F}" srcId="{19E1F601-1DBC-48D4-8B31-6C96BC210974}" destId="{42463710-2780-4186-9C5E-8BAB8AB97D85}" srcOrd="1" destOrd="0" parTransId="{2933723D-18E1-4F80-A59F-BD4B0C7AB2C2}" sibTransId="{1D31B326-7DD0-41BC-B9C6-42F1CF21B6F9}"/>
    <dgm:cxn modelId="{8693D73A-F8AF-4234-BEB0-AA7D704D3CF9}" srcId="{FF61E8EA-3D9C-4012-A9D6-DEFF9937A9E6}" destId="{8713E66A-39E2-4484-8373-F4292F1D48BB}" srcOrd="1" destOrd="0" parTransId="{0C0F9CD0-3165-40BE-9029-30C7F41A6510}" sibTransId="{4F1FE49F-698D-48EE-A6D9-C06BFB2DFD72}"/>
    <dgm:cxn modelId="{34AE233E-59D0-4D1C-B88B-4AD0A62B4294}" type="presOf" srcId="{C528D66C-D512-4DF6-A507-5E10652EF092}" destId="{62C1723D-9590-42EB-A30F-083EC904923A}" srcOrd="0" destOrd="0" presId="urn:microsoft.com/office/officeart/2005/8/layout/vList5"/>
    <dgm:cxn modelId="{5581635B-043E-4D70-9ABD-4FA0661AC416}" srcId="{C528D66C-D512-4DF6-A507-5E10652EF092}" destId="{99791E86-F6A4-4E72-BEF3-062743355C24}" srcOrd="0" destOrd="0" parTransId="{E51F8241-BC49-4723-B7C0-12FCE3963853}" sibTransId="{EAF14E10-FA45-494D-A1BB-BF5653FB4B31}"/>
    <dgm:cxn modelId="{546E3945-8F1A-4097-AC15-DEC17E07A64E}" type="presOf" srcId="{B8A590B2-8E0F-485A-9467-5CA6E308C68F}" destId="{9B30B14E-ED36-43AB-9C72-56C427ECD58D}" srcOrd="0" destOrd="1" presId="urn:microsoft.com/office/officeart/2005/8/layout/vList5"/>
    <dgm:cxn modelId="{CCF3AE6F-7726-4F5B-BFAE-49D9826DB605}" srcId="{19E1F601-1DBC-48D4-8B31-6C96BC210974}" destId="{BD555FF3-FC01-45AE-89BE-89DB0BB412D5}" srcOrd="0" destOrd="0" parTransId="{737C6A99-033E-40B7-9984-EFA22AA1080E}" sibTransId="{15C93633-4C94-4C00-A351-9E7F77A60E6F}"/>
    <dgm:cxn modelId="{829FAD7F-FF81-4CA2-877A-8CA4FCD97624}" type="presOf" srcId="{19E1F601-1DBC-48D4-8B31-6C96BC210974}" destId="{672897A6-A2D1-4AF4-96F5-8C747DAC46B7}" srcOrd="0" destOrd="0" presId="urn:microsoft.com/office/officeart/2005/8/layout/vList5"/>
    <dgm:cxn modelId="{7D1BD383-4FF1-4CCA-A575-85493996ADFF}" srcId="{FF61E8EA-3D9C-4012-A9D6-DEFF9937A9E6}" destId="{C3C0B4DF-0E3F-4B7F-A350-BAC41F060C30}" srcOrd="0" destOrd="0" parTransId="{42F07F4D-54A1-4158-8D74-21690A46D4BF}" sibTransId="{B1B93B68-CA7A-48BD-B464-33B43CF48870}"/>
    <dgm:cxn modelId="{F8716E89-433B-4D9F-9F5A-08585320A640}" type="presOf" srcId="{99791E86-F6A4-4E72-BEF3-062743355C24}" destId="{DD56882A-7C6E-42B4-9363-C48E83C8CB0D}" srcOrd="0" destOrd="0" presId="urn:microsoft.com/office/officeart/2005/8/layout/vList5"/>
    <dgm:cxn modelId="{C0F5538A-7D1B-41BB-BFCE-485E6DE30BDC}" type="presOf" srcId="{C3C0B4DF-0E3F-4B7F-A350-BAC41F060C30}" destId="{404E5E0D-E529-4FDA-86A5-1512EE721BAF}" srcOrd="0" destOrd="0" presId="urn:microsoft.com/office/officeart/2005/8/layout/vList5"/>
    <dgm:cxn modelId="{1E8971AA-98D2-46F6-ABFD-98F093844EB6}" srcId="{42463710-2780-4186-9C5E-8BAB8AB97D85}" destId="{B8A590B2-8E0F-485A-9467-5CA6E308C68F}" srcOrd="1" destOrd="0" parTransId="{6BB4107C-CD2E-48EC-B550-D7C1102A4507}" sibTransId="{D9F96A01-3957-4ACA-B249-3957E28F8A99}"/>
    <dgm:cxn modelId="{AEA940B3-3909-45F5-A495-CDC4B592F8E5}" type="presOf" srcId="{D8B034F9-1140-4FA0-9B76-32FDA821B528}" destId="{00117041-234F-4DAA-8E95-9F7FCFD77C74}" srcOrd="0" destOrd="0" presId="urn:microsoft.com/office/officeart/2005/8/layout/vList5"/>
    <dgm:cxn modelId="{70C5C1C7-CD04-49F6-92AB-0D0B1425B4DC}" type="presOf" srcId="{42463710-2780-4186-9C5E-8BAB8AB97D85}" destId="{284DC6F9-3E21-45C4-9D03-AF08192A249B}" srcOrd="0" destOrd="0" presId="urn:microsoft.com/office/officeart/2005/8/layout/vList5"/>
    <dgm:cxn modelId="{93B0D3CF-0972-4742-AADE-E9631308E4DF}" type="presOf" srcId="{8713E66A-39E2-4484-8373-F4292F1D48BB}" destId="{404E5E0D-E529-4FDA-86A5-1512EE721BAF}" srcOrd="0" destOrd="1" presId="urn:microsoft.com/office/officeart/2005/8/layout/vList5"/>
    <dgm:cxn modelId="{ADD37CEF-9316-4F03-BD92-61EE618D3EC2}" type="presOf" srcId="{14EA077E-119D-4EB8-9E9C-9A2EC55562C2}" destId="{00117041-234F-4DAA-8E95-9F7FCFD77C74}" srcOrd="0" destOrd="1" presId="urn:microsoft.com/office/officeart/2005/8/layout/vList5"/>
    <dgm:cxn modelId="{6BA6E3F5-02FE-4126-8FAD-0A1A20C331AC}" srcId="{19E1F601-1DBC-48D4-8B31-6C96BC210974}" destId="{C528D66C-D512-4DF6-A507-5E10652EF092}" srcOrd="3" destOrd="0" parTransId="{4EFA37F8-3023-4531-ABB3-2BA0F5CB641B}" sibTransId="{8E7E7CC4-D601-4782-926B-829B4F549792}"/>
    <dgm:cxn modelId="{7960D2C6-F9F2-4BB5-AF3B-DC8E5A28363F}" type="presParOf" srcId="{672897A6-A2D1-4AF4-96F5-8C747DAC46B7}" destId="{4381B07E-A955-4F7D-B2B7-0F4FD2903267}" srcOrd="0" destOrd="0" presId="urn:microsoft.com/office/officeart/2005/8/layout/vList5"/>
    <dgm:cxn modelId="{B8E29392-3052-4E52-813F-7CD7400B37D9}" type="presParOf" srcId="{4381B07E-A955-4F7D-B2B7-0F4FD2903267}" destId="{E7180386-7AB9-43FD-AC08-136914BDA6E0}" srcOrd="0" destOrd="0" presId="urn:microsoft.com/office/officeart/2005/8/layout/vList5"/>
    <dgm:cxn modelId="{6A4F3BC9-2902-49D9-90CF-EED7B808E83E}" type="presParOf" srcId="{4381B07E-A955-4F7D-B2B7-0F4FD2903267}" destId="{00117041-234F-4DAA-8E95-9F7FCFD77C74}" srcOrd="1" destOrd="0" presId="urn:microsoft.com/office/officeart/2005/8/layout/vList5"/>
    <dgm:cxn modelId="{BA64EE06-898A-433F-9EFA-F9FE1AF6DA9F}" type="presParOf" srcId="{672897A6-A2D1-4AF4-96F5-8C747DAC46B7}" destId="{80632630-7C5D-4CC0-8F60-96ABCEC2083A}" srcOrd="1" destOrd="0" presId="urn:microsoft.com/office/officeart/2005/8/layout/vList5"/>
    <dgm:cxn modelId="{11D09E45-58FF-4E00-9F0C-17E1B2B39C53}" type="presParOf" srcId="{672897A6-A2D1-4AF4-96F5-8C747DAC46B7}" destId="{C06870DA-7B30-43E0-B8BA-83DBAA58F65B}" srcOrd="2" destOrd="0" presId="urn:microsoft.com/office/officeart/2005/8/layout/vList5"/>
    <dgm:cxn modelId="{D5195C65-E5CE-46FA-9324-90E708994095}" type="presParOf" srcId="{C06870DA-7B30-43E0-B8BA-83DBAA58F65B}" destId="{284DC6F9-3E21-45C4-9D03-AF08192A249B}" srcOrd="0" destOrd="0" presId="urn:microsoft.com/office/officeart/2005/8/layout/vList5"/>
    <dgm:cxn modelId="{8D4A840D-7670-44C4-876D-ABE2CA68396E}" type="presParOf" srcId="{C06870DA-7B30-43E0-B8BA-83DBAA58F65B}" destId="{9B30B14E-ED36-43AB-9C72-56C427ECD58D}" srcOrd="1" destOrd="0" presId="urn:microsoft.com/office/officeart/2005/8/layout/vList5"/>
    <dgm:cxn modelId="{030F9194-8478-473F-953E-005F095705DD}" type="presParOf" srcId="{672897A6-A2D1-4AF4-96F5-8C747DAC46B7}" destId="{A98B9891-D0CE-4859-ADB9-F0F71EE4F85B}" srcOrd="3" destOrd="0" presId="urn:microsoft.com/office/officeart/2005/8/layout/vList5"/>
    <dgm:cxn modelId="{D6A5C2CC-F3D2-4989-B98C-6DDC742942D0}" type="presParOf" srcId="{672897A6-A2D1-4AF4-96F5-8C747DAC46B7}" destId="{ACB86F18-FD07-484B-8D8F-15BB89A149C1}" srcOrd="4" destOrd="0" presId="urn:microsoft.com/office/officeart/2005/8/layout/vList5"/>
    <dgm:cxn modelId="{85199D04-7246-4800-90EB-7AFAF8E9E387}" type="presParOf" srcId="{ACB86F18-FD07-484B-8D8F-15BB89A149C1}" destId="{A142EBA1-7555-40A9-9ACB-8A08E3A2F407}" srcOrd="0" destOrd="0" presId="urn:microsoft.com/office/officeart/2005/8/layout/vList5"/>
    <dgm:cxn modelId="{8B05F5CB-17D8-45A7-B7E4-6A6E915A446A}" type="presParOf" srcId="{ACB86F18-FD07-484B-8D8F-15BB89A149C1}" destId="{404E5E0D-E529-4FDA-86A5-1512EE721BAF}" srcOrd="1" destOrd="0" presId="urn:microsoft.com/office/officeart/2005/8/layout/vList5"/>
    <dgm:cxn modelId="{C18141F7-DE74-491A-AFA5-0E8CFC0EBB91}" type="presParOf" srcId="{672897A6-A2D1-4AF4-96F5-8C747DAC46B7}" destId="{8E3B9C80-04AD-40C8-96CC-BA8683890D26}" srcOrd="5" destOrd="0" presId="urn:microsoft.com/office/officeart/2005/8/layout/vList5"/>
    <dgm:cxn modelId="{EE169AC1-E9B7-487E-A1FF-09D5E313073B}" type="presParOf" srcId="{672897A6-A2D1-4AF4-96F5-8C747DAC46B7}" destId="{908C4D79-32DD-4B33-9E2B-C123C9F3D74B}" srcOrd="6" destOrd="0" presId="urn:microsoft.com/office/officeart/2005/8/layout/vList5"/>
    <dgm:cxn modelId="{978F3834-68DE-4D1F-813D-62BE5D374E59}" type="presParOf" srcId="{908C4D79-32DD-4B33-9E2B-C123C9F3D74B}" destId="{62C1723D-9590-42EB-A30F-083EC904923A}" srcOrd="0" destOrd="0" presId="urn:microsoft.com/office/officeart/2005/8/layout/vList5"/>
    <dgm:cxn modelId="{A14ADEF7-D5CC-41DE-9B46-2F6E62160E5C}" type="presParOf" srcId="{908C4D79-32DD-4B33-9E2B-C123C9F3D74B}" destId="{DD56882A-7C6E-42B4-9363-C48E83C8CB0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A42EE5-117D-456D-96FF-87664777ED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EF188CF-D0EB-49C9-8FC9-0715E2D38E27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baseline="0" dirty="0">
              <a:latin typeface="Abadi" panose="020B0604020104020204" pitchFamily="34" charset="0"/>
            </a:rPr>
            <a:t>Cultural consent</a:t>
          </a:r>
          <a:endParaRPr lang="en-IN" dirty="0">
            <a:latin typeface="Abadi" panose="020B0604020104020204" pitchFamily="34" charset="0"/>
          </a:endParaRPr>
        </a:p>
      </dgm:t>
    </dgm:pt>
    <dgm:pt modelId="{B35A61FF-0DA9-4631-A466-1D8F5B5B75A4}" type="parTrans" cxnId="{18C908DD-EAAF-47AD-A47A-9C1B694E91B7}">
      <dgm:prSet/>
      <dgm:spPr/>
      <dgm:t>
        <a:bodyPr/>
        <a:lstStyle/>
        <a:p>
          <a:endParaRPr lang="en-IN">
            <a:latin typeface="Abadi" panose="020B0604020104020204" pitchFamily="34" charset="0"/>
          </a:endParaRPr>
        </a:p>
      </dgm:t>
    </dgm:pt>
    <dgm:pt modelId="{9D896EAC-19B8-4D00-B9E3-E0A0423A2575}" type="sibTrans" cxnId="{18C908DD-EAAF-47AD-A47A-9C1B694E91B7}">
      <dgm:prSet/>
      <dgm:spPr/>
      <dgm:t>
        <a:bodyPr/>
        <a:lstStyle/>
        <a:p>
          <a:endParaRPr lang="en-IN">
            <a:latin typeface="Abadi" panose="020B0604020104020204" pitchFamily="34" charset="0"/>
          </a:endParaRPr>
        </a:p>
      </dgm:t>
    </dgm:pt>
    <dgm:pt modelId="{4B9BD9F9-FB7C-4B65-9A73-AFA953448E9B}">
      <dgm:prSet/>
      <dgm:spPr/>
      <dgm:t>
        <a:bodyPr/>
        <a:lstStyle/>
        <a:p>
          <a:r>
            <a:rPr lang="en-US" baseline="0" dirty="0">
              <a:latin typeface="Abadi" panose="020B0604020104020204" pitchFamily="34" charset="0"/>
            </a:rPr>
            <a:t>HM not possible without hegemonic femininity</a:t>
          </a:r>
          <a:endParaRPr lang="en-IN" dirty="0">
            <a:latin typeface="Abadi" panose="020B0604020104020204" pitchFamily="34" charset="0"/>
          </a:endParaRPr>
        </a:p>
      </dgm:t>
    </dgm:pt>
    <dgm:pt modelId="{FE5DF9E8-A6B6-41CC-9E66-2400996C5779}" type="parTrans" cxnId="{F2681A57-647F-4FD9-BB61-A36191F8E787}">
      <dgm:prSet/>
      <dgm:spPr/>
      <dgm:t>
        <a:bodyPr/>
        <a:lstStyle/>
        <a:p>
          <a:endParaRPr lang="en-IN">
            <a:latin typeface="Abadi" panose="020B0604020104020204" pitchFamily="34" charset="0"/>
          </a:endParaRPr>
        </a:p>
      </dgm:t>
    </dgm:pt>
    <dgm:pt modelId="{8B41036C-E5BD-40FC-8DAA-2A3BB8E81A8E}" type="sibTrans" cxnId="{F2681A57-647F-4FD9-BB61-A36191F8E787}">
      <dgm:prSet/>
      <dgm:spPr/>
      <dgm:t>
        <a:bodyPr/>
        <a:lstStyle/>
        <a:p>
          <a:endParaRPr lang="en-IN">
            <a:latin typeface="Abadi" panose="020B0604020104020204" pitchFamily="34" charset="0"/>
          </a:endParaRPr>
        </a:p>
      </dgm:t>
    </dgm:pt>
    <dgm:pt modelId="{8D5FD127-E79B-48F9-95F9-3A1F5E6E1945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baseline="0" dirty="0">
              <a:latin typeface="Abadi" panose="020B0604020104020204" pitchFamily="34" charset="0"/>
            </a:rPr>
            <a:t>Institutionalisation (e.g., army)</a:t>
          </a:r>
          <a:endParaRPr lang="en-IN" dirty="0">
            <a:latin typeface="Abadi" panose="020B0604020104020204" pitchFamily="34" charset="0"/>
          </a:endParaRPr>
        </a:p>
      </dgm:t>
    </dgm:pt>
    <dgm:pt modelId="{BF80C014-3C68-4883-9AF1-7ACE6A61A77C}" type="parTrans" cxnId="{9E755959-CB40-4F99-A2D9-F8DCE918F0F9}">
      <dgm:prSet/>
      <dgm:spPr/>
      <dgm:t>
        <a:bodyPr/>
        <a:lstStyle/>
        <a:p>
          <a:endParaRPr lang="en-IN">
            <a:latin typeface="Abadi" panose="020B0604020104020204" pitchFamily="34" charset="0"/>
          </a:endParaRPr>
        </a:p>
      </dgm:t>
    </dgm:pt>
    <dgm:pt modelId="{A825D5E2-B96A-4618-AB77-648A865F7994}" type="sibTrans" cxnId="{9E755959-CB40-4F99-A2D9-F8DCE918F0F9}">
      <dgm:prSet/>
      <dgm:spPr/>
      <dgm:t>
        <a:bodyPr/>
        <a:lstStyle/>
        <a:p>
          <a:endParaRPr lang="en-IN">
            <a:latin typeface="Abadi" panose="020B0604020104020204" pitchFamily="34" charset="0"/>
          </a:endParaRPr>
        </a:p>
      </dgm:t>
    </dgm:pt>
    <dgm:pt modelId="{83B725A2-1478-48B7-89D8-074FE7159018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aseline="0" dirty="0">
              <a:latin typeface="Abadi" panose="020B0604020104020204" pitchFamily="34" charset="0"/>
            </a:rPr>
            <a:t>Production of exemplars of masculinity (e.g., professional sports stars) </a:t>
          </a:r>
          <a:endParaRPr lang="en-IN" dirty="0">
            <a:latin typeface="Abadi" panose="020B0604020104020204" pitchFamily="34" charset="0"/>
          </a:endParaRPr>
        </a:p>
      </dgm:t>
    </dgm:pt>
    <dgm:pt modelId="{FE279B3A-A1A4-4308-8AAB-D3BDA478F8A8}" type="parTrans" cxnId="{75C7DE71-A3FD-492A-AE6B-51FE830B2433}">
      <dgm:prSet/>
      <dgm:spPr/>
      <dgm:t>
        <a:bodyPr/>
        <a:lstStyle/>
        <a:p>
          <a:endParaRPr lang="en-IN">
            <a:latin typeface="Abadi" panose="020B0604020104020204" pitchFamily="34" charset="0"/>
          </a:endParaRPr>
        </a:p>
      </dgm:t>
    </dgm:pt>
    <dgm:pt modelId="{1A3562EE-B361-4310-91A9-68EBC3B2E33F}" type="sibTrans" cxnId="{75C7DE71-A3FD-492A-AE6B-51FE830B2433}">
      <dgm:prSet/>
      <dgm:spPr/>
      <dgm:t>
        <a:bodyPr/>
        <a:lstStyle/>
        <a:p>
          <a:endParaRPr lang="en-IN">
            <a:latin typeface="Abadi" panose="020B0604020104020204" pitchFamily="34" charset="0"/>
          </a:endParaRPr>
        </a:p>
      </dgm:t>
    </dgm:pt>
    <dgm:pt modelId="{64538CD2-0251-4F28-9E8E-38E09B70BF11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aseline="0" dirty="0">
              <a:latin typeface="Abadi" panose="020B0604020104020204" pitchFamily="34" charset="0"/>
            </a:rPr>
            <a:t>Social embodiment : Refers to representation and use of men’s bodies</a:t>
          </a:r>
          <a:endParaRPr lang="en-IN" dirty="0">
            <a:latin typeface="Abadi" panose="020B0604020104020204" pitchFamily="34" charset="0"/>
          </a:endParaRPr>
        </a:p>
      </dgm:t>
    </dgm:pt>
    <dgm:pt modelId="{AEF0C961-17C5-4D9F-97FB-1B787DD873FA}" type="parTrans" cxnId="{C2276B0D-9BFF-4A1E-83AE-E27C23EF06C1}">
      <dgm:prSet/>
      <dgm:spPr/>
      <dgm:t>
        <a:bodyPr/>
        <a:lstStyle/>
        <a:p>
          <a:endParaRPr lang="en-IN">
            <a:latin typeface="Abadi" panose="020B0604020104020204" pitchFamily="34" charset="0"/>
          </a:endParaRPr>
        </a:p>
      </dgm:t>
    </dgm:pt>
    <dgm:pt modelId="{2A8CEC55-3E33-4D54-91F5-1932DB00713B}" type="sibTrans" cxnId="{C2276B0D-9BFF-4A1E-83AE-E27C23EF06C1}">
      <dgm:prSet/>
      <dgm:spPr/>
      <dgm:t>
        <a:bodyPr/>
        <a:lstStyle/>
        <a:p>
          <a:endParaRPr lang="en-IN">
            <a:latin typeface="Abadi" panose="020B0604020104020204" pitchFamily="34" charset="0"/>
          </a:endParaRPr>
        </a:p>
      </dgm:t>
    </dgm:pt>
    <dgm:pt modelId="{C32B4256-7231-4FBF-A4AB-2F00A9FEE0B2}">
      <dgm:prSet/>
      <dgm:spPr/>
      <dgm:t>
        <a:bodyPr/>
        <a:lstStyle/>
        <a:p>
          <a:r>
            <a:rPr lang="en-US" i="1" baseline="0">
              <a:latin typeface="Abadi" panose="020B0604020104020204" pitchFamily="34" charset="0"/>
            </a:rPr>
            <a:t>Skilled bodily activity</a:t>
          </a:r>
          <a:r>
            <a:rPr lang="en-US" baseline="0">
              <a:latin typeface="Abadi" panose="020B0604020104020204" pitchFamily="34" charset="0"/>
            </a:rPr>
            <a:t> in youth is a link between heterosexuality and masculinity</a:t>
          </a:r>
          <a:endParaRPr lang="en-IN">
            <a:latin typeface="Abadi" panose="020B0604020104020204" pitchFamily="34" charset="0"/>
          </a:endParaRPr>
        </a:p>
      </dgm:t>
    </dgm:pt>
    <dgm:pt modelId="{74BD8C93-7975-48FE-BB01-8A586425A698}" type="parTrans" cxnId="{E3172604-B18D-45B2-942A-8F04D8EB5B2E}">
      <dgm:prSet/>
      <dgm:spPr/>
      <dgm:t>
        <a:bodyPr/>
        <a:lstStyle/>
        <a:p>
          <a:endParaRPr lang="en-IN">
            <a:latin typeface="Abadi" panose="020B0604020104020204" pitchFamily="34" charset="0"/>
          </a:endParaRPr>
        </a:p>
      </dgm:t>
    </dgm:pt>
    <dgm:pt modelId="{1086BDB1-128C-4623-B20B-38FDEBAD3BCC}" type="sibTrans" cxnId="{E3172604-B18D-45B2-942A-8F04D8EB5B2E}">
      <dgm:prSet/>
      <dgm:spPr/>
      <dgm:t>
        <a:bodyPr/>
        <a:lstStyle/>
        <a:p>
          <a:endParaRPr lang="en-IN">
            <a:latin typeface="Abadi" panose="020B0604020104020204" pitchFamily="34" charset="0"/>
          </a:endParaRPr>
        </a:p>
      </dgm:t>
    </dgm:pt>
    <dgm:pt modelId="{43C66318-EAA9-47DD-8B20-EA73F4779ADA}">
      <dgm:prSet/>
      <dgm:spPr/>
      <dgm:t>
        <a:bodyPr/>
        <a:lstStyle/>
        <a:p>
          <a:r>
            <a:rPr lang="en-US" i="1" baseline="0" dirty="0">
              <a:latin typeface="Abadi" panose="020B0604020104020204" pitchFamily="34" charset="0"/>
            </a:rPr>
            <a:t>Risk taking practices</a:t>
          </a:r>
          <a:r>
            <a:rPr lang="en-US" baseline="0" dirty="0">
              <a:latin typeface="Abadi" panose="020B0604020104020204" pitchFamily="34" charset="0"/>
            </a:rPr>
            <a:t> used to establish masculine reputation among peers</a:t>
          </a:r>
          <a:endParaRPr lang="en-IN" dirty="0">
            <a:latin typeface="Abadi" panose="020B0604020104020204" pitchFamily="34" charset="0"/>
          </a:endParaRPr>
        </a:p>
      </dgm:t>
    </dgm:pt>
    <dgm:pt modelId="{2167645F-6F5D-4217-865E-2D07D35819B5}" type="parTrans" cxnId="{FE24C37F-5373-4D84-9F67-CB817CB139FF}">
      <dgm:prSet/>
      <dgm:spPr/>
      <dgm:t>
        <a:bodyPr/>
        <a:lstStyle/>
        <a:p>
          <a:endParaRPr lang="en-IN">
            <a:latin typeface="Abadi" panose="020B0604020104020204" pitchFamily="34" charset="0"/>
          </a:endParaRPr>
        </a:p>
      </dgm:t>
    </dgm:pt>
    <dgm:pt modelId="{5D3D1B28-85C8-48D0-B34B-5547D33E3536}" type="sibTrans" cxnId="{FE24C37F-5373-4D84-9F67-CB817CB139FF}">
      <dgm:prSet/>
      <dgm:spPr/>
      <dgm:t>
        <a:bodyPr/>
        <a:lstStyle/>
        <a:p>
          <a:endParaRPr lang="en-IN">
            <a:latin typeface="Abadi" panose="020B0604020104020204" pitchFamily="34" charset="0"/>
          </a:endParaRPr>
        </a:p>
      </dgm:t>
    </dgm:pt>
    <dgm:pt modelId="{893299D4-448E-47DA-9FE6-DCB5A32B9C4F}">
      <dgm:prSet/>
      <dgm:spPr/>
      <dgm:t>
        <a:bodyPr/>
        <a:lstStyle/>
        <a:p>
          <a:r>
            <a:rPr lang="en-IN" baseline="0">
              <a:latin typeface="Abadi" panose="020B0604020104020204" pitchFamily="34" charset="0"/>
            </a:rPr>
            <a:t>Smoking, use of alcohol, gangs, taking over of public space</a:t>
          </a:r>
          <a:endParaRPr lang="en-IN">
            <a:latin typeface="Abadi" panose="020B0604020104020204" pitchFamily="34" charset="0"/>
          </a:endParaRPr>
        </a:p>
      </dgm:t>
    </dgm:pt>
    <dgm:pt modelId="{8F60768B-CA7D-4374-AD27-D43CCFF38E60}" type="parTrans" cxnId="{026CCCDA-4325-4FDA-99C4-A31AC808BA45}">
      <dgm:prSet/>
      <dgm:spPr/>
      <dgm:t>
        <a:bodyPr/>
        <a:lstStyle/>
        <a:p>
          <a:endParaRPr lang="en-IN">
            <a:latin typeface="Abadi" panose="020B0604020104020204" pitchFamily="34" charset="0"/>
          </a:endParaRPr>
        </a:p>
      </dgm:t>
    </dgm:pt>
    <dgm:pt modelId="{FEB47111-B496-4ED9-AD03-5377B94D6FDC}" type="sibTrans" cxnId="{026CCCDA-4325-4FDA-99C4-A31AC808BA45}">
      <dgm:prSet/>
      <dgm:spPr/>
      <dgm:t>
        <a:bodyPr/>
        <a:lstStyle/>
        <a:p>
          <a:endParaRPr lang="en-IN">
            <a:latin typeface="Abadi" panose="020B0604020104020204" pitchFamily="34" charset="0"/>
          </a:endParaRPr>
        </a:p>
      </dgm:t>
    </dgm:pt>
    <dgm:pt modelId="{30EAC48D-C66A-4584-A4C9-3B4BD7C19D87}">
      <dgm:prSet/>
      <dgm:spPr/>
      <dgm:t>
        <a:bodyPr/>
        <a:lstStyle/>
        <a:p>
          <a:r>
            <a:rPr lang="en-US" baseline="0" dirty="0">
              <a:latin typeface="Abadi" panose="020B0604020104020204" pitchFamily="34" charset="0"/>
            </a:rPr>
            <a:t>Role and practices of women in constructing masculinities as mothers, wives, girl friends and how they lead to compliance to patriarchy </a:t>
          </a:r>
          <a:endParaRPr lang="en-IN" dirty="0">
            <a:latin typeface="Abadi" panose="020B0604020104020204" pitchFamily="34" charset="0"/>
          </a:endParaRPr>
        </a:p>
      </dgm:t>
    </dgm:pt>
    <dgm:pt modelId="{E0E5BA9A-1A55-462E-BC52-F3B472225A71}" type="parTrans" cxnId="{8762B764-E055-4CB2-813B-AFC0424EF3A0}">
      <dgm:prSet/>
      <dgm:spPr/>
    </dgm:pt>
    <dgm:pt modelId="{ACEFF6BD-AF86-4E5E-9007-8F3360BBB5AA}" type="sibTrans" cxnId="{8762B764-E055-4CB2-813B-AFC0424EF3A0}">
      <dgm:prSet/>
      <dgm:spPr/>
    </dgm:pt>
    <dgm:pt modelId="{09A89E29-3121-4159-BE7D-52A5771D38F0}" type="pres">
      <dgm:prSet presAssocID="{65A42EE5-117D-456D-96FF-87664777ED92}" presName="linear" presStyleCnt="0">
        <dgm:presLayoutVars>
          <dgm:animLvl val="lvl"/>
          <dgm:resizeHandles val="exact"/>
        </dgm:presLayoutVars>
      </dgm:prSet>
      <dgm:spPr/>
    </dgm:pt>
    <dgm:pt modelId="{7BCC2747-BD63-4D7E-B3AE-BEFFDC7A2532}" type="pres">
      <dgm:prSet presAssocID="{7EF188CF-D0EB-49C9-8FC9-0715E2D38E2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FD6365B-BD4D-46B8-8669-2D459825434D}" type="pres">
      <dgm:prSet presAssocID="{7EF188CF-D0EB-49C9-8FC9-0715E2D38E27}" presName="childText" presStyleLbl="revTx" presStyleIdx="0" presStyleCnt="2">
        <dgm:presLayoutVars>
          <dgm:bulletEnabled val="1"/>
        </dgm:presLayoutVars>
      </dgm:prSet>
      <dgm:spPr/>
    </dgm:pt>
    <dgm:pt modelId="{02EA8758-7CF9-4877-9868-4958B62D2F68}" type="pres">
      <dgm:prSet presAssocID="{8D5FD127-E79B-48F9-95F9-3A1F5E6E194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7D3C7ED-7B75-4035-A3F5-50B7BDB8E308}" type="pres">
      <dgm:prSet presAssocID="{A825D5E2-B96A-4618-AB77-648A865F7994}" presName="spacer" presStyleCnt="0"/>
      <dgm:spPr/>
    </dgm:pt>
    <dgm:pt modelId="{75FD5990-0816-478D-99DF-7348BADD5AFC}" type="pres">
      <dgm:prSet presAssocID="{83B725A2-1478-48B7-89D8-074FE715901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443DB5C-8D32-4432-9597-C8322DC23C13}" type="pres">
      <dgm:prSet presAssocID="{1A3562EE-B361-4310-91A9-68EBC3B2E33F}" presName="spacer" presStyleCnt="0"/>
      <dgm:spPr/>
    </dgm:pt>
    <dgm:pt modelId="{9121FA2A-9D17-439C-BAB6-08CC9F717A73}" type="pres">
      <dgm:prSet presAssocID="{64538CD2-0251-4F28-9E8E-38E09B70BF1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8A3BD67-A10A-4EEA-BBD3-B8CE99B8A959}" type="pres">
      <dgm:prSet presAssocID="{64538CD2-0251-4F28-9E8E-38E09B70BF1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3172604-B18D-45B2-942A-8F04D8EB5B2E}" srcId="{64538CD2-0251-4F28-9E8E-38E09B70BF11}" destId="{C32B4256-7231-4FBF-A4AB-2F00A9FEE0B2}" srcOrd="0" destOrd="0" parTransId="{74BD8C93-7975-48FE-BB01-8A586425A698}" sibTransId="{1086BDB1-128C-4623-B20B-38FDEBAD3BCC}"/>
    <dgm:cxn modelId="{C2276B0D-9BFF-4A1E-83AE-E27C23EF06C1}" srcId="{65A42EE5-117D-456D-96FF-87664777ED92}" destId="{64538CD2-0251-4F28-9E8E-38E09B70BF11}" srcOrd="3" destOrd="0" parTransId="{AEF0C961-17C5-4D9F-97FB-1B787DD873FA}" sibTransId="{2A8CEC55-3E33-4D54-91F5-1932DB00713B}"/>
    <dgm:cxn modelId="{2BD35F13-45A6-4DC1-8E0A-DE0F3DEAC46A}" type="presOf" srcId="{7EF188CF-D0EB-49C9-8FC9-0715E2D38E27}" destId="{7BCC2747-BD63-4D7E-B3AE-BEFFDC7A2532}" srcOrd="0" destOrd="0" presId="urn:microsoft.com/office/officeart/2005/8/layout/vList2"/>
    <dgm:cxn modelId="{148A2217-C577-4889-B76B-EAE499FC60A3}" type="presOf" srcId="{65A42EE5-117D-456D-96FF-87664777ED92}" destId="{09A89E29-3121-4159-BE7D-52A5771D38F0}" srcOrd="0" destOrd="0" presId="urn:microsoft.com/office/officeart/2005/8/layout/vList2"/>
    <dgm:cxn modelId="{8A11D619-A887-4429-9897-9D538E4B59D2}" type="presOf" srcId="{83B725A2-1478-48B7-89D8-074FE7159018}" destId="{75FD5990-0816-478D-99DF-7348BADD5AFC}" srcOrd="0" destOrd="0" presId="urn:microsoft.com/office/officeart/2005/8/layout/vList2"/>
    <dgm:cxn modelId="{8762B764-E055-4CB2-813B-AFC0424EF3A0}" srcId="{7EF188CF-D0EB-49C9-8FC9-0715E2D38E27}" destId="{30EAC48D-C66A-4584-A4C9-3B4BD7C19D87}" srcOrd="1" destOrd="0" parTransId="{E0E5BA9A-1A55-462E-BC52-F3B472225A71}" sibTransId="{ACEFF6BD-AF86-4E5E-9007-8F3360BBB5AA}"/>
    <dgm:cxn modelId="{75C7DE71-A3FD-492A-AE6B-51FE830B2433}" srcId="{65A42EE5-117D-456D-96FF-87664777ED92}" destId="{83B725A2-1478-48B7-89D8-074FE7159018}" srcOrd="2" destOrd="0" parTransId="{FE279B3A-A1A4-4308-8AAB-D3BDA478F8A8}" sibTransId="{1A3562EE-B361-4310-91A9-68EBC3B2E33F}"/>
    <dgm:cxn modelId="{F2681A57-647F-4FD9-BB61-A36191F8E787}" srcId="{7EF188CF-D0EB-49C9-8FC9-0715E2D38E27}" destId="{4B9BD9F9-FB7C-4B65-9A73-AFA953448E9B}" srcOrd="0" destOrd="0" parTransId="{FE5DF9E8-A6B6-41CC-9E66-2400996C5779}" sibTransId="{8B41036C-E5BD-40FC-8DAA-2A3BB8E81A8E}"/>
    <dgm:cxn modelId="{9E755959-CB40-4F99-A2D9-F8DCE918F0F9}" srcId="{65A42EE5-117D-456D-96FF-87664777ED92}" destId="{8D5FD127-E79B-48F9-95F9-3A1F5E6E1945}" srcOrd="1" destOrd="0" parTransId="{BF80C014-3C68-4883-9AF1-7ACE6A61A77C}" sibTransId="{A825D5E2-B96A-4618-AB77-648A865F7994}"/>
    <dgm:cxn modelId="{FE24C37F-5373-4D84-9F67-CB817CB139FF}" srcId="{64538CD2-0251-4F28-9E8E-38E09B70BF11}" destId="{43C66318-EAA9-47DD-8B20-EA73F4779ADA}" srcOrd="1" destOrd="0" parTransId="{2167645F-6F5D-4217-865E-2D07D35819B5}" sibTransId="{5D3D1B28-85C8-48D0-B34B-5547D33E3536}"/>
    <dgm:cxn modelId="{E01D528B-3A26-42D3-B113-B89B195B96DA}" type="presOf" srcId="{4B9BD9F9-FB7C-4B65-9A73-AFA953448E9B}" destId="{BFD6365B-BD4D-46B8-8669-2D459825434D}" srcOrd="0" destOrd="0" presId="urn:microsoft.com/office/officeart/2005/8/layout/vList2"/>
    <dgm:cxn modelId="{DD03FD8D-FDD9-4D22-A80D-128168D04993}" type="presOf" srcId="{43C66318-EAA9-47DD-8B20-EA73F4779ADA}" destId="{D8A3BD67-A10A-4EEA-BBD3-B8CE99B8A959}" srcOrd="0" destOrd="1" presId="urn:microsoft.com/office/officeart/2005/8/layout/vList2"/>
    <dgm:cxn modelId="{4B3C88C1-957A-464E-9C4A-87943A01A652}" type="presOf" srcId="{893299D4-448E-47DA-9FE6-DCB5A32B9C4F}" destId="{D8A3BD67-A10A-4EEA-BBD3-B8CE99B8A959}" srcOrd="0" destOrd="2" presId="urn:microsoft.com/office/officeart/2005/8/layout/vList2"/>
    <dgm:cxn modelId="{026CCCDA-4325-4FDA-99C4-A31AC808BA45}" srcId="{64538CD2-0251-4F28-9E8E-38E09B70BF11}" destId="{893299D4-448E-47DA-9FE6-DCB5A32B9C4F}" srcOrd="2" destOrd="0" parTransId="{8F60768B-CA7D-4374-AD27-D43CCFF38E60}" sibTransId="{FEB47111-B496-4ED9-AD03-5377B94D6FDC}"/>
    <dgm:cxn modelId="{18C908DD-EAAF-47AD-A47A-9C1B694E91B7}" srcId="{65A42EE5-117D-456D-96FF-87664777ED92}" destId="{7EF188CF-D0EB-49C9-8FC9-0715E2D38E27}" srcOrd="0" destOrd="0" parTransId="{B35A61FF-0DA9-4631-A466-1D8F5B5B75A4}" sibTransId="{9D896EAC-19B8-4D00-B9E3-E0A0423A2575}"/>
    <dgm:cxn modelId="{0CA9CCE1-4085-4003-9DFB-3823B8B3C9AA}" type="presOf" srcId="{30EAC48D-C66A-4584-A4C9-3B4BD7C19D87}" destId="{BFD6365B-BD4D-46B8-8669-2D459825434D}" srcOrd="0" destOrd="1" presId="urn:microsoft.com/office/officeart/2005/8/layout/vList2"/>
    <dgm:cxn modelId="{D85415EA-D1FE-4683-9FD1-BC45AC7EF164}" type="presOf" srcId="{64538CD2-0251-4F28-9E8E-38E09B70BF11}" destId="{9121FA2A-9D17-439C-BAB6-08CC9F717A73}" srcOrd="0" destOrd="0" presId="urn:microsoft.com/office/officeart/2005/8/layout/vList2"/>
    <dgm:cxn modelId="{9D5980EE-082A-4D68-A67F-F9429AD1FFA8}" type="presOf" srcId="{8D5FD127-E79B-48F9-95F9-3A1F5E6E1945}" destId="{02EA8758-7CF9-4877-9868-4958B62D2F68}" srcOrd="0" destOrd="0" presId="urn:microsoft.com/office/officeart/2005/8/layout/vList2"/>
    <dgm:cxn modelId="{69189BF3-1634-481E-9435-19FA576114D9}" type="presOf" srcId="{C32B4256-7231-4FBF-A4AB-2F00A9FEE0B2}" destId="{D8A3BD67-A10A-4EEA-BBD3-B8CE99B8A959}" srcOrd="0" destOrd="0" presId="urn:microsoft.com/office/officeart/2005/8/layout/vList2"/>
    <dgm:cxn modelId="{AA0EAE8B-9758-4681-811B-69EFA8839579}" type="presParOf" srcId="{09A89E29-3121-4159-BE7D-52A5771D38F0}" destId="{7BCC2747-BD63-4D7E-B3AE-BEFFDC7A2532}" srcOrd="0" destOrd="0" presId="urn:microsoft.com/office/officeart/2005/8/layout/vList2"/>
    <dgm:cxn modelId="{D62A8138-DDF2-4689-94C3-0D2D1F9F20D9}" type="presParOf" srcId="{09A89E29-3121-4159-BE7D-52A5771D38F0}" destId="{BFD6365B-BD4D-46B8-8669-2D459825434D}" srcOrd="1" destOrd="0" presId="urn:microsoft.com/office/officeart/2005/8/layout/vList2"/>
    <dgm:cxn modelId="{846FBB59-5F93-40F7-B53E-B3F4BED24C7D}" type="presParOf" srcId="{09A89E29-3121-4159-BE7D-52A5771D38F0}" destId="{02EA8758-7CF9-4877-9868-4958B62D2F68}" srcOrd="2" destOrd="0" presId="urn:microsoft.com/office/officeart/2005/8/layout/vList2"/>
    <dgm:cxn modelId="{76E3FA4D-7149-4B89-91B0-EC3F397D7EBB}" type="presParOf" srcId="{09A89E29-3121-4159-BE7D-52A5771D38F0}" destId="{17D3C7ED-7B75-4035-A3F5-50B7BDB8E308}" srcOrd="3" destOrd="0" presId="urn:microsoft.com/office/officeart/2005/8/layout/vList2"/>
    <dgm:cxn modelId="{EAF35E32-8F67-403E-B72B-8FDD26FCBEAF}" type="presParOf" srcId="{09A89E29-3121-4159-BE7D-52A5771D38F0}" destId="{75FD5990-0816-478D-99DF-7348BADD5AFC}" srcOrd="4" destOrd="0" presId="urn:microsoft.com/office/officeart/2005/8/layout/vList2"/>
    <dgm:cxn modelId="{2FF2B8B2-B189-4BDA-BE3D-40F239E95818}" type="presParOf" srcId="{09A89E29-3121-4159-BE7D-52A5771D38F0}" destId="{2443DB5C-8D32-4432-9597-C8322DC23C13}" srcOrd="5" destOrd="0" presId="urn:microsoft.com/office/officeart/2005/8/layout/vList2"/>
    <dgm:cxn modelId="{CDB638BE-3AE6-47E3-9E38-78C56CFF74EB}" type="presParOf" srcId="{09A89E29-3121-4159-BE7D-52A5771D38F0}" destId="{9121FA2A-9D17-439C-BAB6-08CC9F717A73}" srcOrd="6" destOrd="0" presId="urn:microsoft.com/office/officeart/2005/8/layout/vList2"/>
    <dgm:cxn modelId="{B902546D-C06C-4988-BE65-59C0DFB82810}" type="presParOf" srcId="{09A89E29-3121-4159-BE7D-52A5771D38F0}" destId="{D8A3BD67-A10A-4EEA-BBD3-B8CE99B8A95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2078CD-3427-4799-AACD-0012149EC2F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E9EFF26-2D88-4BD2-A1AF-19C1A8923106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baseline="0">
              <a:latin typeface="Abadi" panose="020B0604020104020204" pitchFamily="34" charset="0"/>
            </a:rPr>
            <a:t>Masculinity since 18</a:t>
          </a:r>
          <a:r>
            <a:rPr lang="en-IN" baseline="30000">
              <a:latin typeface="Abadi" panose="020B0604020104020204" pitchFamily="34" charset="0"/>
            </a:rPr>
            <a:t>th</a:t>
          </a:r>
          <a:r>
            <a:rPr lang="en-IN" baseline="0">
              <a:latin typeface="Abadi" panose="020B0604020104020204" pitchFamily="34" charset="0"/>
            </a:rPr>
            <a:t>/19thc. (Industrial Revolution) in the West</a:t>
          </a:r>
          <a:endParaRPr lang="en-IN">
            <a:latin typeface="Abadi" panose="020B0604020104020204" pitchFamily="34" charset="0"/>
          </a:endParaRPr>
        </a:p>
      </dgm:t>
    </dgm:pt>
    <dgm:pt modelId="{E68E52FD-5E8D-4A61-BD04-41807642F9DF}" type="parTrans" cxnId="{C20C1A75-EA4C-42B3-8CBD-78736C2002CF}">
      <dgm:prSet/>
      <dgm:spPr/>
      <dgm:t>
        <a:bodyPr/>
        <a:lstStyle/>
        <a:p>
          <a:endParaRPr lang="en-IN">
            <a:latin typeface="Abadi" panose="020B0604020104020204" pitchFamily="34" charset="0"/>
          </a:endParaRPr>
        </a:p>
      </dgm:t>
    </dgm:pt>
    <dgm:pt modelId="{AF815EE6-C9EA-4EE1-A119-DFAE0D291FC8}" type="sibTrans" cxnId="{C20C1A75-EA4C-42B3-8CBD-78736C2002CF}">
      <dgm:prSet/>
      <dgm:spPr/>
      <dgm:t>
        <a:bodyPr/>
        <a:lstStyle/>
        <a:p>
          <a:endParaRPr lang="en-IN">
            <a:latin typeface="Abadi" panose="020B0604020104020204" pitchFamily="34" charset="0"/>
          </a:endParaRPr>
        </a:p>
      </dgm:t>
    </dgm:pt>
    <dgm:pt modelId="{2B817595-86C2-4DA6-9354-D092B5C10C35}">
      <dgm:prSet/>
      <dgm:spPr/>
      <dgm:t>
        <a:bodyPr/>
        <a:lstStyle/>
        <a:p>
          <a:r>
            <a:rPr lang="en-IN" baseline="0">
              <a:latin typeface="Abadi" panose="020B0604020104020204" pitchFamily="34" charset="0"/>
            </a:rPr>
            <a:t>Separation of household from workplace in the factory system</a:t>
          </a:r>
          <a:endParaRPr lang="en-IN">
            <a:latin typeface="Abadi" panose="020B0604020104020204" pitchFamily="34" charset="0"/>
          </a:endParaRPr>
        </a:p>
      </dgm:t>
    </dgm:pt>
    <dgm:pt modelId="{ABA3D324-B3D6-40DF-AC1C-B0776E672977}" type="parTrans" cxnId="{86FBF36C-08B7-4A24-B269-23C40D569A85}">
      <dgm:prSet/>
      <dgm:spPr/>
      <dgm:t>
        <a:bodyPr/>
        <a:lstStyle/>
        <a:p>
          <a:endParaRPr lang="en-IN">
            <a:latin typeface="Abadi" panose="020B0604020104020204" pitchFamily="34" charset="0"/>
          </a:endParaRPr>
        </a:p>
      </dgm:t>
    </dgm:pt>
    <dgm:pt modelId="{5B0DF84C-D86E-4965-8684-9AF6B67830B8}" type="sibTrans" cxnId="{86FBF36C-08B7-4A24-B269-23C40D569A85}">
      <dgm:prSet/>
      <dgm:spPr/>
      <dgm:t>
        <a:bodyPr/>
        <a:lstStyle/>
        <a:p>
          <a:endParaRPr lang="en-IN">
            <a:latin typeface="Abadi" panose="020B0604020104020204" pitchFamily="34" charset="0"/>
          </a:endParaRPr>
        </a:p>
      </dgm:t>
    </dgm:pt>
    <dgm:pt modelId="{4AA245E3-4C9B-4027-9725-A337794035C4}">
      <dgm:prSet/>
      <dgm:spPr/>
      <dgm:t>
        <a:bodyPr/>
        <a:lstStyle/>
        <a:p>
          <a:r>
            <a:rPr lang="en-IN" baseline="0">
              <a:latin typeface="Abadi" panose="020B0604020104020204" pitchFamily="34" charset="0"/>
            </a:rPr>
            <a:t>Dominance of wage labour leading to masculinity organized around ‘provider role’</a:t>
          </a:r>
          <a:endParaRPr lang="en-IN">
            <a:latin typeface="Abadi" panose="020B0604020104020204" pitchFamily="34" charset="0"/>
          </a:endParaRPr>
        </a:p>
      </dgm:t>
    </dgm:pt>
    <dgm:pt modelId="{909A00B4-6B97-4D2D-93AA-61E26A95A01A}" type="parTrans" cxnId="{1FF6BAED-8684-444C-807D-1BDED0070BC0}">
      <dgm:prSet/>
      <dgm:spPr/>
      <dgm:t>
        <a:bodyPr/>
        <a:lstStyle/>
        <a:p>
          <a:endParaRPr lang="en-IN">
            <a:latin typeface="Abadi" panose="020B0604020104020204" pitchFamily="34" charset="0"/>
          </a:endParaRPr>
        </a:p>
      </dgm:t>
    </dgm:pt>
    <dgm:pt modelId="{349961B6-5A90-43D2-A669-BB10E09AE3A6}" type="sibTrans" cxnId="{1FF6BAED-8684-444C-807D-1BDED0070BC0}">
      <dgm:prSet/>
      <dgm:spPr/>
      <dgm:t>
        <a:bodyPr/>
        <a:lstStyle/>
        <a:p>
          <a:endParaRPr lang="en-IN">
            <a:latin typeface="Abadi" panose="020B0604020104020204" pitchFamily="34" charset="0"/>
          </a:endParaRPr>
        </a:p>
      </dgm:t>
    </dgm:pt>
    <dgm:pt modelId="{03AB7AB9-9077-4696-A388-6543CD410DBD}">
      <dgm:prSet/>
      <dgm:spPr/>
      <dgm:t>
        <a:bodyPr/>
        <a:lstStyle/>
        <a:p>
          <a:r>
            <a:rPr lang="en-IN" baseline="0">
              <a:latin typeface="Abadi" panose="020B0604020104020204" pitchFamily="34" charset="0"/>
            </a:rPr>
            <a:t>wage-earning capacity</a:t>
          </a:r>
          <a:endParaRPr lang="en-IN">
            <a:latin typeface="Abadi" panose="020B0604020104020204" pitchFamily="34" charset="0"/>
          </a:endParaRPr>
        </a:p>
      </dgm:t>
    </dgm:pt>
    <dgm:pt modelId="{A7CAB229-FAFF-4779-89DA-EF121C6029C3}" type="parTrans" cxnId="{CF3AE25C-C1CB-418B-BF5A-A0FBA95CBF89}">
      <dgm:prSet/>
      <dgm:spPr/>
      <dgm:t>
        <a:bodyPr/>
        <a:lstStyle/>
        <a:p>
          <a:endParaRPr lang="en-IN">
            <a:latin typeface="Abadi" panose="020B0604020104020204" pitchFamily="34" charset="0"/>
          </a:endParaRPr>
        </a:p>
      </dgm:t>
    </dgm:pt>
    <dgm:pt modelId="{FE6CAA79-2E8E-411F-8406-C76D2F482637}" type="sibTrans" cxnId="{CF3AE25C-C1CB-418B-BF5A-A0FBA95CBF89}">
      <dgm:prSet/>
      <dgm:spPr/>
      <dgm:t>
        <a:bodyPr/>
        <a:lstStyle/>
        <a:p>
          <a:endParaRPr lang="en-IN">
            <a:latin typeface="Abadi" panose="020B0604020104020204" pitchFamily="34" charset="0"/>
          </a:endParaRPr>
        </a:p>
      </dgm:t>
    </dgm:pt>
    <dgm:pt modelId="{967F479B-3A44-4C62-8E5C-2A50186C2038}">
      <dgm:prSet/>
      <dgm:spPr/>
      <dgm:t>
        <a:bodyPr/>
        <a:lstStyle/>
        <a:p>
          <a:r>
            <a:rPr lang="en-IN" baseline="0">
              <a:latin typeface="Abadi" panose="020B0604020104020204" pitchFamily="34" charset="0"/>
            </a:rPr>
            <a:t>skill and endurance in labour</a:t>
          </a:r>
          <a:endParaRPr lang="en-IN">
            <a:latin typeface="Abadi" panose="020B0604020104020204" pitchFamily="34" charset="0"/>
          </a:endParaRPr>
        </a:p>
      </dgm:t>
    </dgm:pt>
    <dgm:pt modelId="{040215C3-2A2B-483F-8FEB-0087EF7FBFDD}" type="parTrans" cxnId="{A61B1735-CFA1-4825-A671-10787AC33274}">
      <dgm:prSet/>
      <dgm:spPr/>
      <dgm:t>
        <a:bodyPr/>
        <a:lstStyle/>
        <a:p>
          <a:endParaRPr lang="en-IN">
            <a:latin typeface="Abadi" panose="020B0604020104020204" pitchFamily="34" charset="0"/>
          </a:endParaRPr>
        </a:p>
      </dgm:t>
    </dgm:pt>
    <dgm:pt modelId="{157D125E-D2A5-47A9-B8C0-7BA0D5D7B612}" type="sibTrans" cxnId="{A61B1735-CFA1-4825-A671-10787AC33274}">
      <dgm:prSet/>
      <dgm:spPr/>
      <dgm:t>
        <a:bodyPr/>
        <a:lstStyle/>
        <a:p>
          <a:endParaRPr lang="en-IN">
            <a:latin typeface="Abadi" panose="020B0604020104020204" pitchFamily="34" charset="0"/>
          </a:endParaRPr>
        </a:p>
      </dgm:t>
    </dgm:pt>
    <dgm:pt modelId="{CA0166D8-C049-4F0C-BF90-5C444B6EBA23}">
      <dgm:prSet/>
      <dgm:spPr/>
      <dgm:t>
        <a:bodyPr/>
        <a:lstStyle/>
        <a:p>
          <a:r>
            <a:rPr lang="en-IN" baseline="0">
              <a:latin typeface="Abadi" panose="020B0604020104020204" pitchFamily="34" charset="0"/>
            </a:rPr>
            <a:t>domestic patriarchy </a:t>
          </a:r>
          <a:endParaRPr lang="en-IN">
            <a:latin typeface="Abadi" panose="020B0604020104020204" pitchFamily="34" charset="0"/>
          </a:endParaRPr>
        </a:p>
      </dgm:t>
    </dgm:pt>
    <dgm:pt modelId="{DC824477-1512-4E77-8F7A-5ECC5E871CD8}" type="parTrans" cxnId="{692E8E26-153A-402E-86C3-462D90EC9486}">
      <dgm:prSet/>
      <dgm:spPr/>
      <dgm:t>
        <a:bodyPr/>
        <a:lstStyle/>
        <a:p>
          <a:endParaRPr lang="en-IN">
            <a:latin typeface="Abadi" panose="020B0604020104020204" pitchFamily="34" charset="0"/>
          </a:endParaRPr>
        </a:p>
      </dgm:t>
    </dgm:pt>
    <dgm:pt modelId="{0026D38C-3461-41AC-99D3-4AB0842D589D}" type="sibTrans" cxnId="{692E8E26-153A-402E-86C3-462D90EC9486}">
      <dgm:prSet/>
      <dgm:spPr/>
      <dgm:t>
        <a:bodyPr/>
        <a:lstStyle/>
        <a:p>
          <a:endParaRPr lang="en-IN">
            <a:latin typeface="Abadi" panose="020B0604020104020204" pitchFamily="34" charset="0"/>
          </a:endParaRPr>
        </a:p>
      </dgm:t>
    </dgm:pt>
    <dgm:pt modelId="{0D35EFA8-9C0D-4A74-A1BA-81BDD5458E51}">
      <dgm:prSet/>
      <dgm:spPr/>
      <dgm:t>
        <a:bodyPr/>
        <a:lstStyle/>
        <a:p>
          <a:r>
            <a:rPr lang="en-IN" baseline="0" dirty="0">
              <a:latin typeface="Abadi" panose="020B0604020104020204" pitchFamily="34" charset="0"/>
            </a:rPr>
            <a:t>Exclusion of women from industries such as coalmining, printing, and steelmaking a critical factor in formation of such masculinity. </a:t>
          </a:r>
          <a:endParaRPr lang="en-IN" dirty="0">
            <a:latin typeface="Abadi" panose="020B0604020104020204" pitchFamily="34" charset="0"/>
          </a:endParaRPr>
        </a:p>
      </dgm:t>
    </dgm:pt>
    <dgm:pt modelId="{97E69FF5-E452-4183-892D-FA7F0533810D}" type="parTrans" cxnId="{3BCDC818-B34C-4819-9200-402B68419676}">
      <dgm:prSet/>
      <dgm:spPr/>
      <dgm:t>
        <a:bodyPr/>
        <a:lstStyle/>
        <a:p>
          <a:endParaRPr lang="en-IN">
            <a:latin typeface="Abadi" panose="020B0604020104020204" pitchFamily="34" charset="0"/>
          </a:endParaRPr>
        </a:p>
      </dgm:t>
    </dgm:pt>
    <dgm:pt modelId="{41A5C67A-96DD-4F84-B858-AD87F90C05B2}" type="sibTrans" cxnId="{3BCDC818-B34C-4819-9200-402B68419676}">
      <dgm:prSet/>
      <dgm:spPr/>
      <dgm:t>
        <a:bodyPr/>
        <a:lstStyle/>
        <a:p>
          <a:endParaRPr lang="en-IN">
            <a:latin typeface="Abadi" panose="020B0604020104020204" pitchFamily="34" charset="0"/>
          </a:endParaRPr>
        </a:p>
      </dgm:t>
    </dgm:pt>
    <dgm:pt modelId="{156A18AE-6554-4CE9-B592-5001D80AE13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baseline="0">
              <a:latin typeface="Abadi" panose="020B0604020104020204" pitchFamily="34" charset="0"/>
            </a:rPr>
            <a:t>Modernisation and masculinity</a:t>
          </a:r>
          <a:endParaRPr lang="en-IN">
            <a:latin typeface="Abadi" panose="020B0604020104020204" pitchFamily="34" charset="0"/>
          </a:endParaRPr>
        </a:p>
      </dgm:t>
    </dgm:pt>
    <dgm:pt modelId="{B686047B-3680-4A4E-A78E-E77ACA57115A}" type="parTrans" cxnId="{3730091E-B7CE-48FA-B8B2-5E452CE5ADCC}">
      <dgm:prSet/>
      <dgm:spPr/>
      <dgm:t>
        <a:bodyPr/>
        <a:lstStyle/>
        <a:p>
          <a:endParaRPr lang="en-IN">
            <a:latin typeface="Abadi" panose="020B0604020104020204" pitchFamily="34" charset="0"/>
          </a:endParaRPr>
        </a:p>
      </dgm:t>
    </dgm:pt>
    <dgm:pt modelId="{59B3091F-1FC9-45D6-9C02-235B9F574FC6}" type="sibTrans" cxnId="{3730091E-B7CE-48FA-B8B2-5E452CE5ADCC}">
      <dgm:prSet/>
      <dgm:spPr/>
      <dgm:t>
        <a:bodyPr/>
        <a:lstStyle/>
        <a:p>
          <a:endParaRPr lang="en-IN">
            <a:latin typeface="Abadi" panose="020B0604020104020204" pitchFamily="34" charset="0"/>
          </a:endParaRPr>
        </a:p>
      </dgm:t>
    </dgm:pt>
    <dgm:pt modelId="{33FBD611-1479-42E2-B2EE-B0BAD17BE927}">
      <dgm:prSet/>
      <dgm:spPr/>
      <dgm:t>
        <a:bodyPr/>
        <a:lstStyle/>
        <a:p>
          <a:r>
            <a:rPr lang="en-US" baseline="0">
              <a:latin typeface="Abadi" panose="020B0604020104020204" pitchFamily="34" charset="0"/>
            </a:rPr>
            <a:t>Greater sharing of domestic responsibilities </a:t>
          </a:r>
          <a:endParaRPr lang="en-IN">
            <a:latin typeface="Abadi" panose="020B0604020104020204" pitchFamily="34" charset="0"/>
          </a:endParaRPr>
        </a:p>
      </dgm:t>
    </dgm:pt>
    <dgm:pt modelId="{F3203820-305D-41AB-AFE9-285E3B996DFF}" type="parTrans" cxnId="{50FFE6D9-37E6-49CF-8500-B7296E3E3180}">
      <dgm:prSet/>
      <dgm:spPr/>
      <dgm:t>
        <a:bodyPr/>
        <a:lstStyle/>
        <a:p>
          <a:endParaRPr lang="en-IN">
            <a:latin typeface="Abadi" panose="020B0604020104020204" pitchFamily="34" charset="0"/>
          </a:endParaRPr>
        </a:p>
      </dgm:t>
    </dgm:pt>
    <dgm:pt modelId="{A4F6BDFF-84B3-4BE0-92B3-E262C64718B7}" type="sibTrans" cxnId="{50FFE6D9-37E6-49CF-8500-B7296E3E3180}">
      <dgm:prSet/>
      <dgm:spPr/>
      <dgm:t>
        <a:bodyPr/>
        <a:lstStyle/>
        <a:p>
          <a:endParaRPr lang="en-IN">
            <a:latin typeface="Abadi" panose="020B0604020104020204" pitchFamily="34" charset="0"/>
          </a:endParaRPr>
        </a:p>
      </dgm:t>
    </dgm:pt>
    <dgm:pt modelId="{8E1AE4A0-F773-4483-B3DF-817E18890851}">
      <dgm:prSet/>
      <dgm:spPr/>
      <dgm:t>
        <a:bodyPr/>
        <a:lstStyle/>
        <a:p>
          <a:r>
            <a:rPr lang="en-US" baseline="0" dirty="0">
              <a:latin typeface="Abadi" panose="020B0604020104020204" pitchFamily="34" charset="0"/>
            </a:rPr>
            <a:t>Modernization of masculinities in corporate sector through equal opportunity, family-friendly policies</a:t>
          </a:r>
          <a:endParaRPr lang="en-IN" dirty="0">
            <a:latin typeface="Abadi" panose="020B0604020104020204" pitchFamily="34" charset="0"/>
          </a:endParaRPr>
        </a:p>
      </dgm:t>
    </dgm:pt>
    <dgm:pt modelId="{6E0A380B-F681-4F55-B416-C5DB282D7ED1}" type="parTrans" cxnId="{32447585-AC61-4625-B8D9-B84E55317693}">
      <dgm:prSet/>
      <dgm:spPr/>
      <dgm:t>
        <a:bodyPr/>
        <a:lstStyle/>
        <a:p>
          <a:endParaRPr lang="en-IN">
            <a:latin typeface="Abadi" panose="020B0604020104020204" pitchFamily="34" charset="0"/>
          </a:endParaRPr>
        </a:p>
      </dgm:t>
    </dgm:pt>
    <dgm:pt modelId="{3680C250-8EFA-4663-9106-E28DC5CE1E8B}" type="sibTrans" cxnId="{32447585-AC61-4625-B8D9-B84E55317693}">
      <dgm:prSet/>
      <dgm:spPr/>
      <dgm:t>
        <a:bodyPr/>
        <a:lstStyle/>
        <a:p>
          <a:endParaRPr lang="en-IN">
            <a:latin typeface="Abadi" panose="020B0604020104020204" pitchFamily="34" charset="0"/>
          </a:endParaRPr>
        </a:p>
      </dgm:t>
    </dgm:pt>
    <dgm:pt modelId="{C72F70FF-BE0E-4AE9-A080-CF5CDC633EE0}">
      <dgm:prSet/>
      <dgm:spPr/>
      <dgm:t>
        <a:bodyPr/>
        <a:lstStyle/>
        <a:p>
          <a:r>
            <a:rPr lang="en-US" baseline="0" dirty="0">
              <a:latin typeface="Abadi" panose="020B0604020104020204" pitchFamily="34" charset="0"/>
            </a:rPr>
            <a:t>Backlash in the form of increasing violence against women  </a:t>
          </a:r>
          <a:endParaRPr lang="en-IN" dirty="0">
            <a:latin typeface="Abadi" panose="020B0604020104020204" pitchFamily="34" charset="0"/>
          </a:endParaRPr>
        </a:p>
      </dgm:t>
    </dgm:pt>
    <dgm:pt modelId="{DFB044A1-30D6-40B3-A623-D8AAA5312DC4}" type="parTrans" cxnId="{44B5595B-0452-4AD1-8DAE-1401B3915FC4}">
      <dgm:prSet/>
      <dgm:spPr/>
    </dgm:pt>
    <dgm:pt modelId="{17333F8D-3D28-45F8-A84D-808D14CFEF9B}" type="sibTrans" cxnId="{44B5595B-0452-4AD1-8DAE-1401B3915FC4}">
      <dgm:prSet/>
      <dgm:spPr/>
    </dgm:pt>
    <dgm:pt modelId="{6B241E0A-A9FC-4C88-8984-32650B969777}" type="pres">
      <dgm:prSet presAssocID="{2F2078CD-3427-4799-AACD-0012149EC2FB}" presName="linear" presStyleCnt="0">
        <dgm:presLayoutVars>
          <dgm:dir/>
          <dgm:animLvl val="lvl"/>
          <dgm:resizeHandles val="exact"/>
        </dgm:presLayoutVars>
      </dgm:prSet>
      <dgm:spPr/>
    </dgm:pt>
    <dgm:pt modelId="{CE8E6A5F-08B8-4FE4-B6E8-9EBEDF0ADB57}" type="pres">
      <dgm:prSet presAssocID="{9E9EFF26-2D88-4BD2-A1AF-19C1A8923106}" presName="parentLin" presStyleCnt="0"/>
      <dgm:spPr/>
    </dgm:pt>
    <dgm:pt modelId="{37BDE17E-E73E-4E0B-8C79-95FB975B682E}" type="pres">
      <dgm:prSet presAssocID="{9E9EFF26-2D88-4BD2-A1AF-19C1A8923106}" presName="parentLeftMargin" presStyleLbl="node1" presStyleIdx="0" presStyleCnt="2"/>
      <dgm:spPr/>
    </dgm:pt>
    <dgm:pt modelId="{D4A9CEC3-1BF1-4F13-B433-72585D2977C7}" type="pres">
      <dgm:prSet presAssocID="{9E9EFF26-2D88-4BD2-A1AF-19C1A892310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98C5F5B-E918-428E-BD5E-5FAAF9383AB5}" type="pres">
      <dgm:prSet presAssocID="{9E9EFF26-2D88-4BD2-A1AF-19C1A8923106}" presName="negativeSpace" presStyleCnt="0"/>
      <dgm:spPr/>
    </dgm:pt>
    <dgm:pt modelId="{71048741-C116-4B19-8F54-7D2FB415C1BE}" type="pres">
      <dgm:prSet presAssocID="{9E9EFF26-2D88-4BD2-A1AF-19C1A8923106}" presName="childText" presStyleLbl="conFgAcc1" presStyleIdx="0" presStyleCnt="2">
        <dgm:presLayoutVars>
          <dgm:bulletEnabled val="1"/>
        </dgm:presLayoutVars>
      </dgm:prSet>
      <dgm:spPr/>
    </dgm:pt>
    <dgm:pt modelId="{90BDDC5C-4813-41F2-8918-884900654155}" type="pres">
      <dgm:prSet presAssocID="{AF815EE6-C9EA-4EE1-A119-DFAE0D291FC8}" presName="spaceBetweenRectangles" presStyleCnt="0"/>
      <dgm:spPr/>
    </dgm:pt>
    <dgm:pt modelId="{2B36ACA2-5C5D-4324-9B05-77C6DB646217}" type="pres">
      <dgm:prSet presAssocID="{156A18AE-6554-4CE9-B592-5001D80AE13B}" presName="parentLin" presStyleCnt="0"/>
      <dgm:spPr/>
    </dgm:pt>
    <dgm:pt modelId="{47CF3697-FE74-41EF-AEDE-C1019486AA51}" type="pres">
      <dgm:prSet presAssocID="{156A18AE-6554-4CE9-B592-5001D80AE13B}" presName="parentLeftMargin" presStyleLbl="node1" presStyleIdx="0" presStyleCnt="2"/>
      <dgm:spPr/>
    </dgm:pt>
    <dgm:pt modelId="{4397A106-B773-4D76-9455-3B2F607E7A19}" type="pres">
      <dgm:prSet presAssocID="{156A18AE-6554-4CE9-B592-5001D80AE13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6735075-CDBE-46F1-9F5C-240436B7B405}" type="pres">
      <dgm:prSet presAssocID="{156A18AE-6554-4CE9-B592-5001D80AE13B}" presName="negativeSpace" presStyleCnt="0"/>
      <dgm:spPr/>
    </dgm:pt>
    <dgm:pt modelId="{C53A6A6B-57AA-43C8-A2F7-39F5318B7EB5}" type="pres">
      <dgm:prSet presAssocID="{156A18AE-6554-4CE9-B592-5001D80AE13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B854416-2C67-4927-89A1-F577859FC3B7}" type="presOf" srcId="{9E9EFF26-2D88-4BD2-A1AF-19C1A8923106}" destId="{37BDE17E-E73E-4E0B-8C79-95FB975B682E}" srcOrd="0" destOrd="0" presId="urn:microsoft.com/office/officeart/2005/8/layout/list1"/>
    <dgm:cxn modelId="{3B717416-695D-40CC-A046-DEBAD4CB58AD}" type="presOf" srcId="{8E1AE4A0-F773-4483-B3DF-817E18890851}" destId="{C53A6A6B-57AA-43C8-A2F7-39F5318B7EB5}" srcOrd="0" destOrd="1" presId="urn:microsoft.com/office/officeart/2005/8/layout/list1"/>
    <dgm:cxn modelId="{3BCDC818-B34C-4819-9200-402B68419676}" srcId="{9E9EFF26-2D88-4BD2-A1AF-19C1A8923106}" destId="{0D35EFA8-9C0D-4A74-A1BA-81BDD5458E51}" srcOrd="2" destOrd="0" parTransId="{97E69FF5-E452-4183-892D-FA7F0533810D}" sibTransId="{41A5C67A-96DD-4F84-B858-AD87F90C05B2}"/>
    <dgm:cxn modelId="{3730091E-B7CE-48FA-B8B2-5E452CE5ADCC}" srcId="{2F2078CD-3427-4799-AACD-0012149EC2FB}" destId="{156A18AE-6554-4CE9-B592-5001D80AE13B}" srcOrd="1" destOrd="0" parTransId="{B686047B-3680-4A4E-A78E-E77ACA57115A}" sibTransId="{59B3091F-1FC9-45D6-9C02-235B9F574FC6}"/>
    <dgm:cxn modelId="{240DB822-0C02-4721-A3F2-0E6B8ACA5FA2}" type="presOf" srcId="{C72F70FF-BE0E-4AE9-A080-CF5CDC633EE0}" destId="{C53A6A6B-57AA-43C8-A2F7-39F5318B7EB5}" srcOrd="0" destOrd="2" presId="urn:microsoft.com/office/officeart/2005/8/layout/list1"/>
    <dgm:cxn modelId="{692E8E26-153A-402E-86C3-462D90EC9486}" srcId="{4AA245E3-4C9B-4027-9725-A337794035C4}" destId="{CA0166D8-C049-4F0C-BF90-5C444B6EBA23}" srcOrd="2" destOrd="0" parTransId="{DC824477-1512-4E77-8F7A-5ECC5E871CD8}" sibTransId="{0026D38C-3461-41AC-99D3-4AB0842D589D}"/>
    <dgm:cxn modelId="{A61B1735-CFA1-4825-A671-10787AC33274}" srcId="{4AA245E3-4C9B-4027-9725-A337794035C4}" destId="{967F479B-3A44-4C62-8E5C-2A50186C2038}" srcOrd="1" destOrd="0" parTransId="{040215C3-2A2B-483F-8FEB-0087EF7FBFDD}" sibTransId="{157D125E-D2A5-47A9-B8C0-7BA0D5D7B612}"/>
    <dgm:cxn modelId="{44B5595B-0452-4AD1-8DAE-1401B3915FC4}" srcId="{156A18AE-6554-4CE9-B592-5001D80AE13B}" destId="{C72F70FF-BE0E-4AE9-A080-CF5CDC633EE0}" srcOrd="2" destOrd="0" parTransId="{DFB044A1-30D6-40B3-A623-D8AAA5312DC4}" sibTransId="{17333F8D-3D28-45F8-A84D-808D14CFEF9B}"/>
    <dgm:cxn modelId="{CF3AE25C-C1CB-418B-BF5A-A0FBA95CBF89}" srcId="{4AA245E3-4C9B-4027-9725-A337794035C4}" destId="{03AB7AB9-9077-4696-A388-6543CD410DBD}" srcOrd="0" destOrd="0" parTransId="{A7CAB229-FAFF-4779-89DA-EF121C6029C3}" sibTransId="{FE6CAA79-2E8E-411F-8406-C76D2F482637}"/>
    <dgm:cxn modelId="{06F4404A-21B2-4A3B-89CB-2AF6E60E2C3D}" type="presOf" srcId="{156A18AE-6554-4CE9-B592-5001D80AE13B}" destId="{4397A106-B773-4D76-9455-3B2F607E7A19}" srcOrd="1" destOrd="0" presId="urn:microsoft.com/office/officeart/2005/8/layout/list1"/>
    <dgm:cxn modelId="{4B4A376B-4351-42C9-8B64-D10A47582034}" type="presOf" srcId="{33FBD611-1479-42E2-B2EE-B0BAD17BE927}" destId="{C53A6A6B-57AA-43C8-A2F7-39F5318B7EB5}" srcOrd="0" destOrd="0" presId="urn:microsoft.com/office/officeart/2005/8/layout/list1"/>
    <dgm:cxn modelId="{5703706B-BCD9-45E2-ABC5-EA828EB6E735}" type="presOf" srcId="{9E9EFF26-2D88-4BD2-A1AF-19C1A8923106}" destId="{D4A9CEC3-1BF1-4F13-B433-72585D2977C7}" srcOrd="1" destOrd="0" presId="urn:microsoft.com/office/officeart/2005/8/layout/list1"/>
    <dgm:cxn modelId="{2ED6F16C-DF3A-42D0-9E34-CEDB1167C075}" type="presOf" srcId="{03AB7AB9-9077-4696-A388-6543CD410DBD}" destId="{71048741-C116-4B19-8F54-7D2FB415C1BE}" srcOrd="0" destOrd="2" presId="urn:microsoft.com/office/officeart/2005/8/layout/list1"/>
    <dgm:cxn modelId="{86FBF36C-08B7-4A24-B269-23C40D569A85}" srcId="{9E9EFF26-2D88-4BD2-A1AF-19C1A8923106}" destId="{2B817595-86C2-4DA6-9354-D092B5C10C35}" srcOrd="0" destOrd="0" parTransId="{ABA3D324-B3D6-40DF-AC1C-B0776E672977}" sibTransId="{5B0DF84C-D86E-4965-8684-9AF6B67830B8}"/>
    <dgm:cxn modelId="{1EC6D36D-E5E4-4EA1-9CDC-65CBB2C1666E}" type="presOf" srcId="{156A18AE-6554-4CE9-B592-5001D80AE13B}" destId="{47CF3697-FE74-41EF-AEDE-C1019486AA51}" srcOrd="0" destOrd="0" presId="urn:microsoft.com/office/officeart/2005/8/layout/list1"/>
    <dgm:cxn modelId="{C20C1A75-EA4C-42B3-8CBD-78736C2002CF}" srcId="{2F2078CD-3427-4799-AACD-0012149EC2FB}" destId="{9E9EFF26-2D88-4BD2-A1AF-19C1A8923106}" srcOrd="0" destOrd="0" parTransId="{E68E52FD-5E8D-4A61-BD04-41807642F9DF}" sibTransId="{AF815EE6-C9EA-4EE1-A119-DFAE0D291FC8}"/>
    <dgm:cxn modelId="{37A2FA82-BE3F-4A85-A8D8-86E3E5B65A2F}" type="presOf" srcId="{2F2078CD-3427-4799-AACD-0012149EC2FB}" destId="{6B241E0A-A9FC-4C88-8984-32650B969777}" srcOrd="0" destOrd="0" presId="urn:microsoft.com/office/officeart/2005/8/layout/list1"/>
    <dgm:cxn modelId="{D7A3F583-733A-4A78-94D0-973FBEA171AB}" type="presOf" srcId="{967F479B-3A44-4C62-8E5C-2A50186C2038}" destId="{71048741-C116-4B19-8F54-7D2FB415C1BE}" srcOrd="0" destOrd="3" presId="urn:microsoft.com/office/officeart/2005/8/layout/list1"/>
    <dgm:cxn modelId="{32447585-AC61-4625-B8D9-B84E55317693}" srcId="{156A18AE-6554-4CE9-B592-5001D80AE13B}" destId="{8E1AE4A0-F773-4483-B3DF-817E18890851}" srcOrd="1" destOrd="0" parTransId="{6E0A380B-F681-4F55-B416-C5DB282D7ED1}" sibTransId="{3680C250-8EFA-4663-9106-E28DC5CE1E8B}"/>
    <dgm:cxn modelId="{0FFE6296-A4BC-49DB-B3DF-26CC5E259D4E}" type="presOf" srcId="{4AA245E3-4C9B-4027-9725-A337794035C4}" destId="{71048741-C116-4B19-8F54-7D2FB415C1BE}" srcOrd="0" destOrd="1" presId="urn:microsoft.com/office/officeart/2005/8/layout/list1"/>
    <dgm:cxn modelId="{ADD9ADAB-526D-492E-AAB3-0C0E6623B55A}" type="presOf" srcId="{0D35EFA8-9C0D-4A74-A1BA-81BDD5458E51}" destId="{71048741-C116-4B19-8F54-7D2FB415C1BE}" srcOrd="0" destOrd="5" presId="urn:microsoft.com/office/officeart/2005/8/layout/list1"/>
    <dgm:cxn modelId="{50FFE6D9-37E6-49CF-8500-B7296E3E3180}" srcId="{156A18AE-6554-4CE9-B592-5001D80AE13B}" destId="{33FBD611-1479-42E2-B2EE-B0BAD17BE927}" srcOrd="0" destOrd="0" parTransId="{F3203820-305D-41AB-AFE9-285E3B996DFF}" sibTransId="{A4F6BDFF-84B3-4BE0-92B3-E262C64718B7}"/>
    <dgm:cxn modelId="{C70A14E3-FC01-428E-AAB2-01523F3F3C95}" type="presOf" srcId="{2B817595-86C2-4DA6-9354-D092B5C10C35}" destId="{71048741-C116-4B19-8F54-7D2FB415C1BE}" srcOrd="0" destOrd="0" presId="urn:microsoft.com/office/officeart/2005/8/layout/list1"/>
    <dgm:cxn modelId="{1FF6BAED-8684-444C-807D-1BDED0070BC0}" srcId="{9E9EFF26-2D88-4BD2-A1AF-19C1A8923106}" destId="{4AA245E3-4C9B-4027-9725-A337794035C4}" srcOrd="1" destOrd="0" parTransId="{909A00B4-6B97-4D2D-93AA-61E26A95A01A}" sibTransId="{349961B6-5A90-43D2-A669-BB10E09AE3A6}"/>
    <dgm:cxn modelId="{FBFA17F9-56A7-4924-904A-8BF5AF233CF9}" type="presOf" srcId="{CA0166D8-C049-4F0C-BF90-5C444B6EBA23}" destId="{71048741-C116-4B19-8F54-7D2FB415C1BE}" srcOrd="0" destOrd="4" presId="urn:microsoft.com/office/officeart/2005/8/layout/list1"/>
    <dgm:cxn modelId="{DEE60DE3-4F32-4301-9F37-A96660B3135E}" type="presParOf" srcId="{6B241E0A-A9FC-4C88-8984-32650B969777}" destId="{CE8E6A5F-08B8-4FE4-B6E8-9EBEDF0ADB57}" srcOrd="0" destOrd="0" presId="urn:microsoft.com/office/officeart/2005/8/layout/list1"/>
    <dgm:cxn modelId="{28637437-3CED-4705-B879-53337D8EC0EE}" type="presParOf" srcId="{CE8E6A5F-08B8-4FE4-B6E8-9EBEDF0ADB57}" destId="{37BDE17E-E73E-4E0B-8C79-95FB975B682E}" srcOrd="0" destOrd="0" presId="urn:microsoft.com/office/officeart/2005/8/layout/list1"/>
    <dgm:cxn modelId="{9903F623-3C03-4C76-AF16-DE431C4939DD}" type="presParOf" srcId="{CE8E6A5F-08B8-4FE4-B6E8-9EBEDF0ADB57}" destId="{D4A9CEC3-1BF1-4F13-B433-72585D2977C7}" srcOrd="1" destOrd="0" presId="urn:microsoft.com/office/officeart/2005/8/layout/list1"/>
    <dgm:cxn modelId="{59769989-2B5D-48B8-8F96-92B09DD738BE}" type="presParOf" srcId="{6B241E0A-A9FC-4C88-8984-32650B969777}" destId="{198C5F5B-E918-428E-BD5E-5FAAF9383AB5}" srcOrd="1" destOrd="0" presId="urn:microsoft.com/office/officeart/2005/8/layout/list1"/>
    <dgm:cxn modelId="{7AE13F9E-0F77-486D-AE0A-D90429FF26ED}" type="presParOf" srcId="{6B241E0A-A9FC-4C88-8984-32650B969777}" destId="{71048741-C116-4B19-8F54-7D2FB415C1BE}" srcOrd="2" destOrd="0" presId="urn:microsoft.com/office/officeart/2005/8/layout/list1"/>
    <dgm:cxn modelId="{C9D8AA2B-F78D-4A3C-9959-F9C0273340FC}" type="presParOf" srcId="{6B241E0A-A9FC-4C88-8984-32650B969777}" destId="{90BDDC5C-4813-41F2-8918-884900654155}" srcOrd="3" destOrd="0" presId="urn:microsoft.com/office/officeart/2005/8/layout/list1"/>
    <dgm:cxn modelId="{DD59733A-E278-426E-BD97-C721AB0F81F3}" type="presParOf" srcId="{6B241E0A-A9FC-4C88-8984-32650B969777}" destId="{2B36ACA2-5C5D-4324-9B05-77C6DB646217}" srcOrd="4" destOrd="0" presId="urn:microsoft.com/office/officeart/2005/8/layout/list1"/>
    <dgm:cxn modelId="{8284E4B3-B572-4AF6-9B3D-23F2EDA5DEA5}" type="presParOf" srcId="{2B36ACA2-5C5D-4324-9B05-77C6DB646217}" destId="{47CF3697-FE74-41EF-AEDE-C1019486AA51}" srcOrd="0" destOrd="0" presId="urn:microsoft.com/office/officeart/2005/8/layout/list1"/>
    <dgm:cxn modelId="{BC820ADE-C8F0-4ABC-BEEE-37D84EA6E05C}" type="presParOf" srcId="{2B36ACA2-5C5D-4324-9B05-77C6DB646217}" destId="{4397A106-B773-4D76-9455-3B2F607E7A19}" srcOrd="1" destOrd="0" presId="urn:microsoft.com/office/officeart/2005/8/layout/list1"/>
    <dgm:cxn modelId="{C4658D85-824A-4788-BBDC-4AA2BD25A1CE}" type="presParOf" srcId="{6B241E0A-A9FC-4C88-8984-32650B969777}" destId="{26735075-CDBE-46F1-9F5C-240436B7B405}" srcOrd="5" destOrd="0" presId="urn:microsoft.com/office/officeart/2005/8/layout/list1"/>
    <dgm:cxn modelId="{2AF5868B-66D1-4084-9230-DD6E2B2BA732}" type="presParOf" srcId="{6B241E0A-A9FC-4C88-8984-32650B969777}" destId="{C53A6A6B-57AA-43C8-A2F7-39F5318B7EB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CA674B-4DC5-4A1C-900C-B82AF075286F}">
      <dsp:nvSpPr>
        <dsp:cNvPr id="0" name=""/>
        <dsp:cNvSpPr/>
      </dsp:nvSpPr>
      <dsp:spPr>
        <a:xfrm>
          <a:off x="0" y="424663"/>
          <a:ext cx="8473388" cy="299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7629" tIns="583184" rIns="65762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baseline="0" dirty="0">
              <a:latin typeface="Abadi" panose="020B0604020104020204" pitchFamily="34" charset="0"/>
            </a:rPr>
            <a:t>Linked to biological men, but are not biologically driven and not only     performed by men</a:t>
          </a:r>
          <a:endParaRPr lang="en-IN" sz="2800" kern="1200" dirty="0">
            <a:latin typeface="Abadi" panose="020B0604020104020204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baseline="0" dirty="0">
              <a:latin typeface="Abadi" panose="020B0604020104020204" pitchFamily="34" charset="0"/>
            </a:rPr>
            <a:t>Learned as social norms </a:t>
          </a:r>
          <a:endParaRPr lang="en-IN" sz="2800" kern="1200" dirty="0">
            <a:latin typeface="Abadi" panose="020B0604020104020204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baseline="0" dirty="0">
              <a:latin typeface="Abadi" panose="020B0604020104020204" pitchFamily="34" charset="0"/>
            </a:rPr>
            <a:t>Shaped by social institutions                                  </a:t>
          </a:r>
          <a:r>
            <a:rPr lang="en-IN" sz="2000" i="1" kern="1200" baseline="0" dirty="0">
              <a:latin typeface="Abadi" panose="020B0604020104020204" pitchFamily="34" charset="0"/>
            </a:rPr>
            <a:t>Family, religion, education, media, law</a:t>
          </a:r>
          <a:endParaRPr lang="en-IN" sz="2800" kern="1200" dirty="0">
            <a:latin typeface="Abadi" panose="020B0604020104020204" pitchFamily="34" charset="0"/>
          </a:endParaRPr>
        </a:p>
      </dsp:txBody>
      <dsp:txXfrm>
        <a:off x="0" y="424663"/>
        <a:ext cx="8473388" cy="2998800"/>
      </dsp:txXfrm>
    </dsp:sp>
    <dsp:sp modelId="{4239413B-CEDB-43ED-BF38-31C7C948FA59}">
      <dsp:nvSpPr>
        <dsp:cNvPr id="0" name=""/>
        <dsp:cNvSpPr/>
      </dsp:nvSpPr>
      <dsp:spPr>
        <a:xfrm>
          <a:off x="423669" y="11383"/>
          <a:ext cx="5931371" cy="826560"/>
        </a:xfrm>
        <a:prstGeom prst="round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24192" tIns="0" rIns="224192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kern="1200" cap="none" spc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badi" panose="020B0604020104020204" pitchFamily="34" charset="0"/>
            </a:rPr>
            <a:t>Masculinities are socially constructed</a:t>
          </a:r>
          <a:endParaRPr lang="en-IN" sz="2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badi" panose="020B0604020104020204" pitchFamily="34" charset="0"/>
          </a:endParaRPr>
        </a:p>
      </dsp:txBody>
      <dsp:txXfrm>
        <a:off x="464018" y="51732"/>
        <a:ext cx="5850673" cy="745862"/>
      </dsp:txXfrm>
    </dsp:sp>
    <dsp:sp modelId="{73F1E64B-8101-4189-B602-5238F39887B5}">
      <dsp:nvSpPr>
        <dsp:cNvPr id="0" name=""/>
        <dsp:cNvSpPr/>
      </dsp:nvSpPr>
      <dsp:spPr>
        <a:xfrm>
          <a:off x="0" y="3987943"/>
          <a:ext cx="8473388" cy="2072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7629" tIns="583184" rIns="65762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baseline="0" dirty="0">
              <a:latin typeface="Abadi" panose="020B0604020104020204" pitchFamily="34" charset="0"/>
            </a:rPr>
            <a:t>Diversity of forms across cultures, geographical locations, time </a:t>
          </a:r>
          <a:endParaRPr lang="en-IN" sz="2400" kern="1200" dirty="0">
            <a:latin typeface="Abadi" panose="020B06040201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baseline="0" dirty="0">
              <a:latin typeface="Abadi" panose="020B0604020104020204" pitchFamily="34" charset="0"/>
            </a:rPr>
            <a:t>Some forms of masculinity encouraged, some discouraged (e.g., ‘’sissiness”)</a:t>
          </a:r>
          <a:endParaRPr lang="en-IN" sz="2400" kern="1200" dirty="0">
            <a:latin typeface="Abadi" panose="020B0604020104020204" pitchFamily="34" charset="0"/>
          </a:endParaRPr>
        </a:p>
      </dsp:txBody>
      <dsp:txXfrm>
        <a:off x="0" y="3987943"/>
        <a:ext cx="8473388" cy="2072700"/>
      </dsp:txXfrm>
    </dsp:sp>
    <dsp:sp modelId="{D46CF882-34E0-40A1-BBD1-F0552D32F6FE}">
      <dsp:nvSpPr>
        <dsp:cNvPr id="0" name=""/>
        <dsp:cNvSpPr/>
      </dsp:nvSpPr>
      <dsp:spPr>
        <a:xfrm>
          <a:off x="423669" y="3574663"/>
          <a:ext cx="5931371" cy="826560"/>
        </a:xfrm>
        <a:prstGeom prst="round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24192" tIns="0" rIns="224192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kern="1200" cap="none" spc="0" baseline="0" dirty="0">
              <a:ln w="0"/>
              <a:solidFill>
                <a:schemeClr val="tx1"/>
              </a:solidFill>
              <a:effectLst/>
              <a:latin typeface="Abadi" panose="020B0604020104020204" pitchFamily="34" charset="0"/>
            </a:rPr>
            <a:t>Plurality and hierarchy of masculinities </a:t>
          </a:r>
          <a:endParaRPr lang="en-IN" sz="2800" b="0" kern="1200" cap="none" spc="0" dirty="0">
            <a:ln w="0"/>
            <a:solidFill>
              <a:schemeClr val="tx1"/>
            </a:solidFill>
            <a:effectLst/>
            <a:latin typeface="Abadi" panose="020B0604020104020204" pitchFamily="34" charset="0"/>
          </a:endParaRPr>
        </a:p>
      </dsp:txBody>
      <dsp:txXfrm>
        <a:off x="464018" y="3615012"/>
        <a:ext cx="5850673" cy="74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BFD2F-EBCA-4DD8-BD24-C7F64F7ED839}">
      <dsp:nvSpPr>
        <dsp:cNvPr id="0" name=""/>
        <dsp:cNvSpPr/>
      </dsp:nvSpPr>
      <dsp:spPr>
        <a:xfrm rot="5400000">
          <a:off x="5229794" y="-1309517"/>
          <a:ext cx="5043087" cy="766212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i="1" kern="1200" dirty="0">
              <a:latin typeface="Bahnschrift SemiBold" panose="020B0502040204020203" pitchFamily="34" charset="0"/>
            </a:rPr>
            <a:t>Power:</a:t>
          </a:r>
          <a:r>
            <a:rPr lang="en-US" sz="3200" kern="1200" dirty="0">
              <a:latin typeface="Bahnschrift SemiBold" panose="020B0502040204020203" pitchFamily="34" charset="0"/>
            </a:rPr>
            <a:t> subordination of women and dominance of men</a:t>
          </a:r>
          <a:r>
            <a:rPr lang="en-IN" sz="3200" kern="1200" baseline="0" dirty="0">
              <a:latin typeface="Bahnschrift SemiBold" panose="020B0502040204020203" pitchFamily="34" charset="0"/>
            </a:rPr>
            <a:t> </a:t>
          </a:r>
          <a:endParaRPr lang="en-IN" sz="3200" kern="1200" dirty="0">
            <a:latin typeface="Bahnschrift SemiBold" panose="020B0502040204020203" pitchFamily="34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3200" kern="1200" dirty="0">
            <a:latin typeface="Bahnschrift SemiBold" panose="020B0502040204020203" pitchFamily="34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i="1" kern="1200" dirty="0">
              <a:latin typeface="Bahnschrift SemiBold" panose="020B0502040204020203" pitchFamily="34" charset="0"/>
            </a:rPr>
            <a:t>Production</a:t>
          </a:r>
          <a:r>
            <a:rPr lang="en-US" sz="3200" kern="1200" dirty="0">
              <a:latin typeface="Bahnschrift SemiBold" panose="020B0502040204020203" pitchFamily="34" charset="0"/>
            </a:rPr>
            <a:t>: division of </a:t>
          </a:r>
          <a:r>
            <a:rPr lang="en-US" sz="3200" kern="1200" dirty="0" err="1">
              <a:latin typeface="Bahnschrift SemiBold" panose="020B0502040204020203" pitchFamily="34" charset="0"/>
            </a:rPr>
            <a:t>labour</a:t>
          </a:r>
          <a:r>
            <a:rPr lang="en-US" sz="3200" kern="1200" dirty="0">
              <a:latin typeface="Bahnschrift SemiBold" panose="020B0502040204020203" pitchFamily="34" charset="0"/>
            </a:rPr>
            <a:t> and allocation of tasks</a:t>
          </a:r>
          <a:endParaRPr lang="en-IN" sz="3200" kern="1200" dirty="0">
            <a:latin typeface="Bahnschrift SemiBold" panose="020B0502040204020203" pitchFamily="34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3200" kern="1200" dirty="0">
            <a:latin typeface="Bahnschrift SemiBold" panose="020B0502040204020203" pitchFamily="34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i="1" kern="1200" dirty="0">
              <a:latin typeface="Bahnschrift SemiBold" panose="020B0502040204020203" pitchFamily="34" charset="0"/>
            </a:rPr>
            <a:t>Cathexis</a:t>
          </a:r>
          <a:r>
            <a:rPr lang="en-US" sz="3200" kern="1200" dirty="0">
              <a:latin typeface="Bahnschrift SemiBold" panose="020B0502040204020203" pitchFamily="34" charset="0"/>
            </a:rPr>
            <a:t>: choice of sexual object; whether sexual relations are consensual or coercive</a:t>
          </a:r>
          <a:endParaRPr lang="en-IN" sz="3200" kern="1200" dirty="0">
            <a:latin typeface="Bahnschrift SemiBold" panose="020B0502040204020203" pitchFamily="34" charset="0"/>
          </a:endParaRPr>
        </a:p>
      </dsp:txBody>
      <dsp:txXfrm rot="-5400000">
        <a:off x="3920277" y="246183"/>
        <a:ext cx="7415940" cy="4550721"/>
      </dsp:txXfrm>
    </dsp:sp>
    <dsp:sp modelId="{7842D950-7D6F-4C23-897F-17BF26DEECCC}">
      <dsp:nvSpPr>
        <dsp:cNvPr id="0" name=""/>
        <dsp:cNvSpPr/>
      </dsp:nvSpPr>
      <dsp:spPr>
        <a:xfrm>
          <a:off x="0" y="0"/>
          <a:ext cx="3918656" cy="5258826"/>
        </a:xfrm>
        <a:prstGeom prst="roundRect">
          <a:avLst/>
        </a:prstGeom>
        <a:solidFill>
          <a:schemeClr val="lt1"/>
        </a:solidFill>
        <a:ln w="1905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0" kern="1200" cap="none" spc="0" dirty="0">
              <a:ln w="0"/>
              <a:solidFill>
                <a:schemeClr val="tx1"/>
              </a:solidFill>
              <a:effectLst/>
              <a:latin typeface="Abadi" panose="020B0604020104020204" pitchFamily="34" charset="0"/>
            </a:rPr>
            <a:t>Masculinity is defined as s</a:t>
          </a:r>
          <a:r>
            <a:rPr lang="en-US" sz="3400" kern="1200" baseline="0" dirty="0">
              <a:latin typeface="Bahnschrift SemiBold" panose="020B0502040204020203" pitchFamily="34" charset="0"/>
            </a:rPr>
            <a:t>et of definable attitudes, values, practices and behaviors underlying being a man and </a:t>
          </a:r>
          <a:r>
            <a:rPr lang="en-IN" sz="3400" b="0" kern="1200" cap="none" spc="0" dirty="0">
              <a:ln w="0"/>
              <a:solidFill>
                <a:schemeClr val="tx1"/>
              </a:solidFill>
              <a:effectLst/>
              <a:latin typeface="Abadi" panose="020B0604020104020204" pitchFamily="34" charset="0"/>
            </a:rPr>
            <a:t>in terms of place in gender relations </a:t>
          </a:r>
        </a:p>
      </dsp:txBody>
      <dsp:txXfrm>
        <a:off x="191293" y="191293"/>
        <a:ext cx="3536070" cy="4876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6B18A-7E32-49A0-BF5C-A72D9E96AE13}">
      <dsp:nvSpPr>
        <dsp:cNvPr id="0" name=""/>
        <dsp:cNvSpPr/>
      </dsp:nvSpPr>
      <dsp:spPr>
        <a:xfrm>
          <a:off x="965770" y="0"/>
          <a:ext cx="4520630" cy="452063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15BCE-0FC6-4664-A135-156E363B21C0}">
      <dsp:nvSpPr>
        <dsp:cNvPr id="0" name=""/>
        <dsp:cNvSpPr/>
      </dsp:nvSpPr>
      <dsp:spPr>
        <a:xfrm>
          <a:off x="3226085" y="452504"/>
          <a:ext cx="2938409" cy="80347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baseline="0">
              <a:latin typeface="Abadi" panose="020B0604020104020204" pitchFamily="34" charset="0"/>
            </a:rPr>
            <a:t>Hegemonic</a:t>
          </a:r>
          <a:endParaRPr lang="en-IN" sz="3400" kern="1200">
            <a:latin typeface="Abadi" panose="020B0604020104020204" pitchFamily="34" charset="0"/>
          </a:endParaRPr>
        </a:p>
      </dsp:txBody>
      <dsp:txXfrm>
        <a:off x="3265307" y="491726"/>
        <a:ext cx="2859965" cy="725027"/>
      </dsp:txXfrm>
    </dsp:sp>
    <dsp:sp modelId="{41C1F1FE-5D49-485F-8557-5AA44B4D2730}">
      <dsp:nvSpPr>
        <dsp:cNvPr id="0" name=""/>
        <dsp:cNvSpPr/>
      </dsp:nvSpPr>
      <dsp:spPr>
        <a:xfrm>
          <a:off x="3226085" y="1356409"/>
          <a:ext cx="2938409" cy="80347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baseline="0">
              <a:latin typeface="Abadi" panose="020B0604020104020204" pitchFamily="34" charset="0"/>
            </a:rPr>
            <a:t>Complicit</a:t>
          </a:r>
          <a:endParaRPr lang="en-IN" sz="3400" kern="1200">
            <a:latin typeface="Abadi" panose="020B0604020104020204" pitchFamily="34" charset="0"/>
          </a:endParaRPr>
        </a:p>
      </dsp:txBody>
      <dsp:txXfrm>
        <a:off x="3265307" y="1395631"/>
        <a:ext cx="2859965" cy="725027"/>
      </dsp:txXfrm>
    </dsp:sp>
    <dsp:sp modelId="{B67406BC-7F35-41CE-AC6B-F8CDFAE3D9A3}">
      <dsp:nvSpPr>
        <dsp:cNvPr id="0" name=""/>
        <dsp:cNvSpPr/>
      </dsp:nvSpPr>
      <dsp:spPr>
        <a:xfrm>
          <a:off x="3226085" y="2260315"/>
          <a:ext cx="2938409" cy="80347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baseline="0">
              <a:latin typeface="Abadi" panose="020B0604020104020204" pitchFamily="34" charset="0"/>
            </a:rPr>
            <a:t>Marginalised</a:t>
          </a:r>
          <a:endParaRPr lang="en-IN" sz="3400" kern="1200">
            <a:latin typeface="Abadi" panose="020B0604020104020204" pitchFamily="34" charset="0"/>
          </a:endParaRPr>
        </a:p>
      </dsp:txBody>
      <dsp:txXfrm>
        <a:off x="3265307" y="2299537"/>
        <a:ext cx="2859965" cy="725027"/>
      </dsp:txXfrm>
    </dsp:sp>
    <dsp:sp modelId="{E140827B-D609-43C7-8A64-7DB58234AF63}">
      <dsp:nvSpPr>
        <dsp:cNvPr id="0" name=""/>
        <dsp:cNvSpPr/>
      </dsp:nvSpPr>
      <dsp:spPr>
        <a:xfrm>
          <a:off x="3226085" y="3164220"/>
          <a:ext cx="2938409" cy="80347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baseline="0" dirty="0">
              <a:latin typeface="Abadi" panose="020B0604020104020204" pitchFamily="34" charset="0"/>
            </a:rPr>
            <a:t>Subordinate</a:t>
          </a:r>
          <a:endParaRPr lang="en-IN" sz="3400" kern="1200" dirty="0">
            <a:latin typeface="Abadi" panose="020B0604020104020204" pitchFamily="34" charset="0"/>
          </a:endParaRPr>
        </a:p>
      </dsp:txBody>
      <dsp:txXfrm>
        <a:off x="3265307" y="3203442"/>
        <a:ext cx="2859965" cy="7250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17041-234F-4DAA-8E95-9F7FCFD77C74}">
      <dsp:nvSpPr>
        <dsp:cNvPr id="0" name=""/>
        <dsp:cNvSpPr/>
      </dsp:nvSpPr>
      <dsp:spPr>
        <a:xfrm rot="5400000">
          <a:off x="6472499" y="-3804061"/>
          <a:ext cx="1269066" cy="8882517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Bahnschrift SemiBold" panose="020B0502040204020203" pitchFamily="34" charset="0"/>
            </a:rPr>
            <a:t>May not be the most prevalent, but prescriptive, and culturally valued the most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Bahnschrift SemiBold" panose="020B0502040204020203" pitchFamily="34" charset="0"/>
            </a:rPr>
            <a:t>Heterosexuality, physical strength/aggression, suppression of emotions such as sadness; wealth and fame</a:t>
          </a:r>
        </a:p>
      </dsp:txBody>
      <dsp:txXfrm rot="-5400000">
        <a:off x="2665774" y="64615"/>
        <a:ext cx="8820566" cy="1145164"/>
      </dsp:txXfrm>
    </dsp:sp>
    <dsp:sp modelId="{E7180386-7AB9-43FD-AC08-136914BDA6E0}">
      <dsp:nvSpPr>
        <dsp:cNvPr id="0" name=""/>
        <dsp:cNvSpPr/>
      </dsp:nvSpPr>
      <dsp:spPr>
        <a:xfrm>
          <a:off x="32" y="5292"/>
          <a:ext cx="2665741" cy="1263809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1">
                <a:shade val="88000"/>
                <a:lumMod val="88000"/>
              </a:schemeClr>
              <a:schemeClr val="accent1"/>
            </a:duotone>
          </a:blip>
          <a:tile tx="0" ty="0" sx="100000" sy="100000" flip="none" algn="tl"/>
        </a:blipFill>
        <a:ln>
          <a:noFill/>
        </a:ln>
        <a:effectLst>
          <a:outerShdw blurRad="25400" dist="12700" dir="5400000" rotWithShape="0">
            <a:srgbClr val="000000">
              <a:alpha val="60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Bahnschrift SemiBold" panose="020B0502040204020203" pitchFamily="34" charset="0"/>
            </a:rPr>
            <a:t>Hegemonic</a:t>
          </a:r>
        </a:p>
      </dsp:txBody>
      <dsp:txXfrm>
        <a:off x="61726" y="66986"/>
        <a:ext cx="2542353" cy="1140421"/>
      </dsp:txXfrm>
    </dsp:sp>
    <dsp:sp modelId="{9B30B14E-ED36-43AB-9C72-56C427ECD58D}">
      <dsp:nvSpPr>
        <dsp:cNvPr id="0" name=""/>
        <dsp:cNvSpPr/>
      </dsp:nvSpPr>
      <dsp:spPr>
        <a:xfrm rot="5400000">
          <a:off x="6632030" y="-2442247"/>
          <a:ext cx="1011047" cy="8818145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Bahnschrift SemiBold" panose="020B0502040204020203" pitchFamily="34" charset="0"/>
            </a:rPr>
            <a:t>May not fit into all the features of HM but does not challenge this as they receive benefits from being a male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Bahnschrift SemiBold" panose="020B0502040204020203" pitchFamily="34" charset="0"/>
            </a:rPr>
            <a:t>Provider, not violent but not pro-feminist</a:t>
          </a:r>
        </a:p>
      </dsp:txBody>
      <dsp:txXfrm rot="-5400000">
        <a:off x="2728482" y="1510656"/>
        <a:ext cx="8768790" cy="912337"/>
      </dsp:txXfrm>
    </dsp:sp>
    <dsp:sp modelId="{284DC6F9-3E21-45C4-9D03-AF08192A249B}">
      <dsp:nvSpPr>
        <dsp:cNvPr id="0" name=""/>
        <dsp:cNvSpPr/>
      </dsp:nvSpPr>
      <dsp:spPr>
        <a:xfrm>
          <a:off x="32" y="1368993"/>
          <a:ext cx="2728448" cy="1263809"/>
        </a:xfrm>
        <a:prstGeom prst="roundRect">
          <a:avLst/>
        </a:prstGeom>
        <a:solidFill>
          <a:schemeClr val="accent4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Bahnschrift SemiBold" panose="020B0502040204020203" pitchFamily="34" charset="0"/>
            </a:rPr>
            <a:t>Complicit</a:t>
          </a:r>
        </a:p>
      </dsp:txBody>
      <dsp:txXfrm>
        <a:off x="61726" y="1430687"/>
        <a:ext cx="2605060" cy="1140421"/>
      </dsp:txXfrm>
    </dsp:sp>
    <dsp:sp modelId="{404E5E0D-E529-4FDA-86A5-1512EE721BAF}">
      <dsp:nvSpPr>
        <dsp:cNvPr id="0" name=""/>
        <dsp:cNvSpPr/>
      </dsp:nvSpPr>
      <dsp:spPr>
        <a:xfrm rot="5400000">
          <a:off x="6659852" y="-1086084"/>
          <a:ext cx="1011047" cy="8759819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Bahnschrift SemiBold" panose="020B0502040204020203" pitchFamily="34" charset="0"/>
            </a:rPr>
            <a:t>Does not have access to characteristics of HM because of race/caste/class/disability etc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Bahnschrift SemiBold" panose="020B0502040204020203" pitchFamily="34" charset="0"/>
            </a:rPr>
            <a:t>Subscribe to norms of HM such as aggression, suppressing of emotions, physical strength</a:t>
          </a:r>
        </a:p>
      </dsp:txBody>
      <dsp:txXfrm rot="-5400000">
        <a:off x="2785467" y="2837656"/>
        <a:ext cx="8710464" cy="912337"/>
      </dsp:txXfrm>
    </dsp:sp>
    <dsp:sp modelId="{A142EBA1-7555-40A9-9ACB-8A08E3A2F407}">
      <dsp:nvSpPr>
        <dsp:cNvPr id="0" name=""/>
        <dsp:cNvSpPr/>
      </dsp:nvSpPr>
      <dsp:spPr>
        <a:xfrm>
          <a:off x="32" y="2661920"/>
          <a:ext cx="2785433" cy="1263809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1">
                <a:shade val="88000"/>
                <a:lumMod val="88000"/>
              </a:schemeClr>
              <a:schemeClr val="accent1"/>
            </a:duotone>
          </a:blip>
          <a:tile tx="0" ty="0" sx="100000" sy="100000" flip="none" algn="tl"/>
        </a:blipFill>
        <a:ln>
          <a:noFill/>
        </a:ln>
        <a:effectLst>
          <a:outerShdw blurRad="25400" dist="12700" dir="5400000" rotWithShape="0">
            <a:srgbClr val="000000">
              <a:alpha val="60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Bahnschrift SemiBold" panose="020B0502040204020203" pitchFamily="34" charset="0"/>
            </a:rPr>
            <a:t>Marginalized</a:t>
          </a:r>
        </a:p>
      </dsp:txBody>
      <dsp:txXfrm>
        <a:off x="61726" y="2723614"/>
        <a:ext cx="2662045" cy="1140421"/>
      </dsp:txXfrm>
    </dsp:sp>
    <dsp:sp modelId="{DD56882A-7C6E-42B4-9363-C48E83C8CB0D}">
      <dsp:nvSpPr>
        <dsp:cNvPr id="0" name=""/>
        <dsp:cNvSpPr/>
      </dsp:nvSpPr>
      <dsp:spPr>
        <a:xfrm rot="5400000">
          <a:off x="6691085" y="267150"/>
          <a:ext cx="1011047" cy="8707348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Bahnschrift SemiBold" panose="020B0502040204020203" pitchFamily="34" charset="0"/>
            </a:rPr>
            <a:t>Men who exhibit qualities opposite to HM such as homosexuality, physical weakness, and exhibition of emotions such as sadness </a:t>
          </a:r>
        </a:p>
      </dsp:txBody>
      <dsp:txXfrm rot="-5400000">
        <a:off x="2842935" y="4164656"/>
        <a:ext cx="8657993" cy="912337"/>
      </dsp:txXfrm>
    </dsp:sp>
    <dsp:sp modelId="{62C1723D-9590-42EB-A30F-083EC904923A}">
      <dsp:nvSpPr>
        <dsp:cNvPr id="0" name=""/>
        <dsp:cNvSpPr/>
      </dsp:nvSpPr>
      <dsp:spPr>
        <a:xfrm>
          <a:off x="32" y="3988920"/>
          <a:ext cx="2842902" cy="1263809"/>
        </a:xfrm>
        <a:prstGeom prst="roundRect">
          <a:avLst/>
        </a:prstGeom>
        <a:solidFill>
          <a:schemeClr val="accent4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Bahnschrift SemiBold" panose="020B0502040204020203" pitchFamily="34" charset="0"/>
            </a:rPr>
            <a:t>Subordinate</a:t>
          </a:r>
        </a:p>
      </dsp:txBody>
      <dsp:txXfrm>
        <a:off x="61726" y="4050614"/>
        <a:ext cx="2719514" cy="11404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C2747-BD63-4D7E-B3AE-BEFFDC7A2532}">
      <dsp:nvSpPr>
        <dsp:cNvPr id="0" name=""/>
        <dsp:cNvSpPr/>
      </dsp:nvSpPr>
      <dsp:spPr>
        <a:xfrm>
          <a:off x="0" y="97776"/>
          <a:ext cx="11449351" cy="608400"/>
        </a:xfrm>
        <a:prstGeom prst="round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baseline="0" dirty="0">
              <a:latin typeface="Abadi" panose="020B0604020104020204" pitchFamily="34" charset="0"/>
            </a:rPr>
            <a:t>Cultural consent</a:t>
          </a:r>
          <a:endParaRPr lang="en-IN" sz="2600" kern="1200" dirty="0">
            <a:latin typeface="Abadi" panose="020B0604020104020204" pitchFamily="34" charset="0"/>
          </a:endParaRPr>
        </a:p>
      </dsp:txBody>
      <dsp:txXfrm>
        <a:off x="29700" y="127476"/>
        <a:ext cx="11389951" cy="549000"/>
      </dsp:txXfrm>
    </dsp:sp>
    <dsp:sp modelId="{BFD6365B-BD4D-46B8-8669-2D459825434D}">
      <dsp:nvSpPr>
        <dsp:cNvPr id="0" name=""/>
        <dsp:cNvSpPr/>
      </dsp:nvSpPr>
      <dsp:spPr>
        <a:xfrm>
          <a:off x="0" y="706176"/>
          <a:ext cx="11449351" cy="914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351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baseline="0" dirty="0">
              <a:latin typeface="Abadi" panose="020B0604020104020204" pitchFamily="34" charset="0"/>
            </a:rPr>
            <a:t>HM not possible without hegemonic femininity</a:t>
          </a:r>
          <a:endParaRPr lang="en-IN" sz="2000" kern="1200" dirty="0">
            <a:latin typeface="Abadi" panose="020B0604020104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baseline="0" dirty="0">
              <a:latin typeface="Abadi" panose="020B0604020104020204" pitchFamily="34" charset="0"/>
            </a:rPr>
            <a:t>Role and practices of women in constructing masculinities as mothers, wives, girl friends and how they lead to compliance to patriarchy </a:t>
          </a:r>
          <a:endParaRPr lang="en-IN" sz="2000" kern="1200" dirty="0">
            <a:latin typeface="Abadi" panose="020B0604020104020204" pitchFamily="34" charset="0"/>
          </a:endParaRPr>
        </a:p>
      </dsp:txBody>
      <dsp:txXfrm>
        <a:off x="0" y="706176"/>
        <a:ext cx="11449351" cy="914940"/>
      </dsp:txXfrm>
    </dsp:sp>
    <dsp:sp modelId="{02EA8758-7CF9-4877-9868-4958B62D2F68}">
      <dsp:nvSpPr>
        <dsp:cNvPr id="0" name=""/>
        <dsp:cNvSpPr/>
      </dsp:nvSpPr>
      <dsp:spPr>
        <a:xfrm>
          <a:off x="0" y="1621116"/>
          <a:ext cx="11449351" cy="608400"/>
        </a:xfrm>
        <a:prstGeom prst="round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baseline="0" dirty="0">
              <a:latin typeface="Abadi" panose="020B0604020104020204" pitchFamily="34" charset="0"/>
            </a:rPr>
            <a:t>Institutionalisation (e.g., army)</a:t>
          </a:r>
          <a:endParaRPr lang="en-IN" sz="2600" kern="1200" dirty="0">
            <a:latin typeface="Abadi" panose="020B0604020104020204" pitchFamily="34" charset="0"/>
          </a:endParaRPr>
        </a:p>
      </dsp:txBody>
      <dsp:txXfrm>
        <a:off x="29700" y="1650816"/>
        <a:ext cx="11389951" cy="549000"/>
      </dsp:txXfrm>
    </dsp:sp>
    <dsp:sp modelId="{75FD5990-0816-478D-99DF-7348BADD5AFC}">
      <dsp:nvSpPr>
        <dsp:cNvPr id="0" name=""/>
        <dsp:cNvSpPr/>
      </dsp:nvSpPr>
      <dsp:spPr>
        <a:xfrm>
          <a:off x="0" y="2304396"/>
          <a:ext cx="11449351" cy="608400"/>
        </a:xfrm>
        <a:prstGeom prst="round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>
              <a:latin typeface="Abadi" panose="020B0604020104020204" pitchFamily="34" charset="0"/>
            </a:rPr>
            <a:t>Production of exemplars of masculinity (e.g., professional sports stars) </a:t>
          </a:r>
          <a:endParaRPr lang="en-IN" sz="2600" kern="1200" dirty="0">
            <a:latin typeface="Abadi" panose="020B0604020104020204" pitchFamily="34" charset="0"/>
          </a:endParaRPr>
        </a:p>
      </dsp:txBody>
      <dsp:txXfrm>
        <a:off x="29700" y="2334096"/>
        <a:ext cx="11389951" cy="549000"/>
      </dsp:txXfrm>
    </dsp:sp>
    <dsp:sp modelId="{9121FA2A-9D17-439C-BAB6-08CC9F717A73}">
      <dsp:nvSpPr>
        <dsp:cNvPr id="0" name=""/>
        <dsp:cNvSpPr/>
      </dsp:nvSpPr>
      <dsp:spPr>
        <a:xfrm>
          <a:off x="0" y="2987677"/>
          <a:ext cx="11449351" cy="608400"/>
        </a:xfrm>
        <a:prstGeom prst="round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>
              <a:latin typeface="Abadi" panose="020B0604020104020204" pitchFamily="34" charset="0"/>
            </a:rPr>
            <a:t>Social embodiment : Refers to representation and use of men’s bodies</a:t>
          </a:r>
          <a:endParaRPr lang="en-IN" sz="2600" kern="1200" dirty="0">
            <a:latin typeface="Abadi" panose="020B0604020104020204" pitchFamily="34" charset="0"/>
          </a:endParaRPr>
        </a:p>
      </dsp:txBody>
      <dsp:txXfrm>
        <a:off x="29700" y="3017377"/>
        <a:ext cx="11389951" cy="549000"/>
      </dsp:txXfrm>
    </dsp:sp>
    <dsp:sp modelId="{D8A3BD67-A10A-4EEA-BBD3-B8CE99B8A959}">
      <dsp:nvSpPr>
        <dsp:cNvPr id="0" name=""/>
        <dsp:cNvSpPr/>
      </dsp:nvSpPr>
      <dsp:spPr>
        <a:xfrm>
          <a:off x="0" y="3596077"/>
          <a:ext cx="11449351" cy="99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351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i="1" kern="1200" baseline="0">
              <a:latin typeface="Abadi" panose="020B0604020104020204" pitchFamily="34" charset="0"/>
            </a:rPr>
            <a:t>Skilled bodily activity</a:t>
          </a:r>
          <a:r>
            <a:rPr lang="en-US" sz="2000" kern="1200" baseline="0">
              <a:latin typeface="Abadi" panose="020B0604020104020204" pitchFamily="34" charset="0"/>
            </a:rPr>
            <a:t> in youth is a link between heterosexuality and masculinity</a:t>
          </a:r>
          <a:endParaRPr lang="en-IN" sz="2000" kern="1200">
            <a:latin typeface="Abadi" panose="020B0604020104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i="1" kern="1200" baseline="0" dirty="0">
              <a:latin typeface="Abadi" panose="020B0604020104020204" pitchFamily="34" charset="0"/>
            </a:rPr>
            <a:t>Risk taking practices</a:t>
          </a:r>
          <a:r>
            <a:rPr lang="en-US" sz="2000" kern="1200" baseline="0" dirty="0">
              <a:latin typeface="Abadi" panose="020B0604020104020204" pitchFamily="34" charset="0"/>
            </a:rPr>
            <a:t> used to establish masculine reputation among peers</a:t>
          </a:r>
          <a:endParaRPr lang="en-IN" sz="2000" kern="1200" dirty="0">
            <a:latin typeface="Abadi" panose="020B0604020104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baseline="0">
              <a:latin typeface="Abadi" panose="020B0604020104020204" pitchFamily="34" charset="0"/>
            </a:rPr>
            <a:t>Smoking, use of alcohol, gangs, taking over of public space</a:t>
          </a:r>
          <a:endParaRPr lang="en-IN" sz="2000" kern="1200">
            <a:latin typeface="Abadi" panose="020B0604020104020204" pitchFamily="34" charset="0"/>
          </a:endParaRPr>
        </a:p>
      </dsp:txBody>
      <dsp:txXfrm>
        <a:off x="0" y="3596077"/>
        <a:ext cx="11449351" cy="9956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48741-C116-4B19-8F54-7D2FB415C1BE}">
      <dsp:nvSpPr>
        <dsp:cNvPr id="0" name=""/>
        <dsp:cNvSpPr/>
      </dsp:nvSpPr>
      <dsp:spPr>
        <a:xfrm>
          <a:off x="0" y="354218"/>
          <a:ext cx="11609797" cy="30428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049" tIns="437388" rIns="90104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baseline="0">
              <a:latin typeface="Abadi" panose="020B0604020104020204" pitchFamily="34" charset="0"/>
            </a:rPr>
            <a:t>Separation of household from workplace in the factory system</a:t>
          </a:r>
          <a:endParaRPr lang="en-IN" sz="2100" kern="1200">
            <a:latin typeface="Abadi" panose="020B0604020104020204" pitchFamily="34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baseline="0">
              <a:latin typeface="Abadi" panose="020B0604020104020204" pitchFamily="34" charset="0"/>
            </a:rPr>
            <a:t>Dominance of wage labour leading to masculinity organized around ‘provider role’</a:t>
          </a:r>
          <a:endParaRPr lang="en-IN" sz="2100" kern="1200">
            <a:latin typeface="Abadi" panose="020B0604020104020204" pitchFamily="34" charset="0"/>
          </a:endParaRP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baseline="0">
              <a:latin typeface="Abadi" panose="020B0604020104020204" pitchFamily="34" charset="0"/>
            </a:rPr>
            <a:t>wage-earning capacity</a:t>
          </a:r>
          <a:endParaRPr lang="en-IN" sz="2100" kern="1200">
            <a:latin typeface="Abadi" panose="020B0604020104020204" pitchFamily="34" charset="0"/>
          </a:endParaRP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baseline="0">
              <a:latin typeface="Abadi" panose="020B0604020104020204" pitchFamily="34" charset="0"/>
            </a:rPr>
            <a:t>skill and endurance in labour</a:t>
          </a:r>
          <a:endParaRPr lang="en-IN" sz="2100" kern="1200">
            <a:latin typeface="Abadi" panose="020B0604020104020204" pitchFamily="34" charset="0"/>
          </a:endParaRP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baseline="0">
              <a:latin typeface="Abadi" panose="020B0604020104020204" pitchFamily="34" charset="0"/>
            </a:rPr>
            <a:t>domestic patriarchy </a:t>
          </a:r>
          <a:endParaRPr lang="en-IN" sz="2100" kern="1200">
            <a:latin typeface="Abadi" panose="020B0604020104020204" pitchFamily="34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baseline="0" dirty="0">
              <a:latin typeface="Abadi" panose="020B0604020104020204" pitchFamily="34" charset="0"/>
            </a:rPr>
            <a:t>Exclusion of women from industries such as coalmining, printing, and steelmaking a critical factor in formation of such masculinity. </a:t>
          </a:r>
          <a:endParaRPr lang="en-IN" sz="2100" kern="1200" dirty="0">
            <a:latin typeface="Abadi" panose="020B0604020104020204" pitchFamily="34" charset="0"/>
          </a:endParaRPr>
        </a:p>
      </dsp:txBody>
      <dsp:txXfrm>
        <a:off x="0" y="354218"/>
        <a:ext cx="11609797" cy="3042899"/>
      </dsp:txXfrm>
    </dsp:sp>
    <dsp:sp modelId="{D4A9CEC3-1BF1-4F13-B433-72585D2977C7}">
      <dsp:nvSpPr>
        <dsp:cNvPr id="0" name=""/>
        <dsp:cNvSpPr/>
      </dsp:nvSpPr>
      <dsp:spPr>
        <a:xfrm>
          <a:off x="580489" y="44258"/>
          <a:ext cx="8126858" cy="619920"/>
        </a:xfrm>
        <a:prstGeom prst="round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07176" tIns="0" rIns="30717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baseline="0">
              <a:latin typeface="Abadi" panose="020B0604020104020204" pitchFamily="34" charset="0"/>
            </a:rPr>
            <a:t>Masculinity since 18</a:t>
          </a:r>
          <a:r>
            <a:rPr lang="en-IN" sz="2100" kern="1200" baseline="30000">
              <a:latin typeface="Abadi" panose="020B0604020104020204" pitchFamily="34" charset="0"/>
            </a:rPr>
            <a:t>th</a:t>
          </a:r>
          <a:r>
            <a:rPr lang="en-IN" sz="2100" kern="1200" baseline="0">
              <a:latin typeface="Abadi" panose="020B0604020104020204" pitchFamily="34" charset="0"/>
            </a:rPr>
            <a:t>/19thc. (Industrial Revolution) in the West</a:t>
          </a:r>
          <a:endParaRPr lang="en-IN" sz="2100" kern="1200">
            <a:latin typeface="Abadi" panose="020B0604020104020204" pitchFamily="34" charset="0"/>
          </a:endParaRPr>
        </a:p>
      </dsp:txBody>
      <dsp:txXfrm>
        <a:off x="610751" y="74520"/>
        <a:ext cx="8066334" cy="559396"/>
      </dsp:txXfrm>
    </dsp:sp>
    <dsp:sp modelId="{C53A6A6B-57AA-43C8-A2F7-39F5318B7EB5}">
      <dsp:nvSpPr>
        <dsp:cNvPr id="0" name=""/>
        <dsp:cNvSpPr/>
      </dsp:nvSpPr>
      <dsp:spPr>
        <a:xfrm>
          <a:off x="0" y="3820478"/>
          <a:ext cx="11609797" cy="1786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049" tIns="437388" rIns="90104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baseline="0">
              <a:latin typeface="Abadi" panose="020B0604020104020204" pitchFamily="34" charset="0"/>
            </a:rPr>
            <a:t>Greater sharing of domestic responsibilities </a:t>
          </a:r>
          <a:endParaRPr lang="en-IN" sz="2100" kern="1200">
            <a:latin typeface="Abadi" panose="020B0604020104020204" pitchFamily="34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baseline="0" dirty="0">
              <a:latin typeface="Abadi" panose="020B0604020104020204" pitchFamily="34" charset="0"/>
            </a:rPr>
            <a:t>Modernization of masculinities in corporate sector through equal opportunity, family-friendly policies</a:t>
          </a:r>
          <a:endParaRPr lang="en-IN" sz="2100" kern="1200" dirty="0">
            <a:latin typeface="Abadi" panose="020B0604020104020204" pitchFamily="34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baseline="0" dirty="0">
              <a:latin typeface="Abadi" panose="020B0604020104020204" pitchFamily="34" charset="0"/>
            </a:rPr>
            <a:t>Backlash in the form of increasing violence against women  </a:t>
          </a:r>
          <a:endParaRPr lang="en-IN" sz="2100" kern="1200" dirty="0">
            <a:latin typeface="Abadi" panose="020B0604020104020204" pitchFamily="34" charset="0"/>
          </a:endParaRPr>
        </a:p>
      </dsp:txBody>
      <dsp:txXfrm>
        <a:off x="0" y="3820478"/>
        <a:ext cx="11609797" cy="1786050"/>
      </dsp:txXfrm>
    </dsp:sp>
    <dsp:sp modelId="{4397A106-B773-4D76-9455-3B2F607E7A19}">
      <dsp:nvSpPr>
        <dsp:cNvPr id="0" name=""/>
        <dsp:cNvSpPr/>
      </dsp:nvSpPr>
      <dsp:spPr>
        <a:xfrm>
          <a:off x="580489" y="3510518"/>
          <a:ext cx="8126858" cy="619920"/>
        </a:xfrm>
        <a:prstGeom prst="roundRect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07176" tIns="0" rIns="30717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baseline="0">
              <a:latin typeface="Abadi" panose="020B0604020104020204" pitchFamily="34" charset="0"/>
            </a:rPr>
            <a:t>Modernisation and masculinity</a:t>
          </a:r>
          <a:endParaRPr lang="en-IN" sz="2100" kern="1200">
            <a:latin typeface="Abadi" panose="020B0604020104020204" pitchFamily="34" charset="0"/>
          </a:endParaRPr>
        </a:p>
      </dsp:txBody>
      <dsp:txXfrm>
        <a:off x="610751" y="3540780"/>
        <a:ext cx="8066334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532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334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507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26999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376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2608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8785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828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9100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2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844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5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1858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2580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4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4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728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6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E9835-24B5-42BB-9758-DE98B8788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581" y="893853"/>
            <a:ext cx="10918704" cy="3025230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73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</a:br>
            <a:r>
              <a:rPr lang="en-IN" sz="6000" cap="none" dirty="0">
                <a:ln w="0"/>
                <a:solidFill>
                  <a:schemeClr val="tx1"/>
                </a:solidFill>
                <a:latin typeface="Bahnschrift SemiBold" panose="020B0502040204020203" pitchFamily="34" charset="0"/>
              </a:rPr>
              <a:t>CONTEMPORARY PERSPECTIVES </a:t>
            </a:r>
            <a:br>
              <a:rPr lang="en-IN" sz="4400" cap="none" dirty="0">
                <a:ln w="0"/>
                <a:solidFill>
                  <a:schemeClr val="tx1"/>
                </a:solidFill>
                <a:latin typeface="Bahnschrift SemiBold" panose="020B0502040204020203" pitchFamily="34" charset="0"/>
              </a:rPr>
            </a:br>
            <a:br>
              <a:rPr lang="en-IN" sz="6000" dirty="0">
                <a:latin typeface="Bahnschrift SemiBold" panose="020B0502040204020203" pitchFamily="34" charset="0"/>
              </a:rPr>
            </a:br>
            <a:r>
              <a:rPr lang="en-IN" sz="60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Connell’s typology of masculinities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A8FC7-D473-4C8E-9C2E-0D8185FB8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1034433" y="3946998"/>
            <a:ext cx="9755187" cy="550333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latin typeface="Bahnschrift SemiBold" panose="020B0502040204020203" pitchFamily="34" charset="0"/>
              </a:rPr>
              <a:t>Module 1, Session 4</a:t>
            </a:r>
          </a:p>
        </p:txBody>
      </p:sp>
    </p:spTree>
    <p:extLst>
      <p:ext uri="{BB962C8B-B14F-4D97-AF65-F5344CB8AC3E}">
        <p14:creationId xmlns:p14="http://schemas.microsoft.com/office/powerpoint/2010/main" val="354317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B222-9E31-39EC-2788-C93668CA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60" y="182366"/>
            <a:ext cx="3139692" cy="189312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Raewyn Connell’s theory  (1995)</a:t>
            </a:r>
            <a:br>
              <a:rPr lang="en-US" dirty="0">
                <a:latin typeface="Bahnschrift SemiBold" panose="020B0502040204020203" pitchFamily="34" charset="0"/>
              </a:rPr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1F4C1-A624-D6F6-883A-A18E56638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321F2A1-7BC9-5061-DF5F-23A9AC3D894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45222096"/>
              </p:ext>
            </p:extLst>
          </p:nvPr>
        </p:nvGraphicFramePr>
        <p:xfrm>
          <a:off x="3239152" y="318498"/>
          <a:ext cx="8473388" cy="6072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4" descr="Raewyn Connell: Bio">
            <a:extLst>
              <a:ext uri="{FF2B5EF4-FFF2-40B4-BE49-F238E27FC236}">
                <a16:creationId xmlns:a16="http://schemas.microsoft.com/office/drawing/2014/main" id="{17184555-0D99-535D-BD21-923449CBC3E9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77" y="2709052"/>
            <a:ext cx="2545509" cy="329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80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239413B-CEDB-43ED-BF38-31C7C948FA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graphicEl>
                                              <a:dgm id="{4239413B-CEDB-43ED-BF38-31C7C948FA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DCA674B-4DC5-4A1C-900C-B82AF07528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graphicEl>
                                              <a:dgm id="{0DCA674B-4DC5-4A1C-900C-B82AF07528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46CF882-34E0-40A1-BBD1-F0552D32F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graphicEl>
                                              <a:dgm id="{D46CF882-34E0-40A1-BBD1-F0552D32F6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3F1E64B-8101-4189-B602-5238F39887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graphicEl>
                                              <a:dgm id="{73F1E64B-8101-4189-B602-5238F39887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9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BAA7-0501-42E2-B69F-E56B4A7A2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14" y="429135"/>
            <a:ext cx="10710824" cy="740906"/>
          </a:xfrm>
        </p:spPr>
        <p:txBody>
          <a:bodyPr>
            <a:normAutofit fontScale="90000"/>
          </a:bodyPr>
          <a:lstStyle/>
          <a:p>
            <a:pPr algn="ctr"/>
            <a:r>
              <a:rPr lang="en-US" cap="none" dirty="0">
                <a:ln w="0"/>
                <a:solidFill>
                  <a:schemeClr val="tx1"/>
                </a:solidFill>
                <a:latin typeface="Abadi" panose="020B0604020104020204" pitchFamily="34" charset="0"/>
              </a:rPr>
              <a:t>Raewyn Connell’s theory  (1995)</a:t>
            </a:r>
            <a:endParaRPr lang="en-IN" cap="none" dirty="0">
              <a:ln w="0"/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29E8A86-9E3B-42CF-B3AE-3AE33EA66B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8139857"/>
              </p:ext>
            </p:extLst>
          </p:nvPr>
        </p:nvGraphicFramePr>
        <p:xfrm>
          <a:off x="186813" y="1170040"/>
          <a:ext cx="11582400" cy="5258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B6A92564-867A-E828-9C28-C8D3954C7DEF}"/>
              </a:ext>
            </a:extLst>
          </p:cNvPr>
          <p:cNvSpPr/>
          <p:nvPr/>
        </p:nvSpPr>
        <p:spPr>
          <a:xfrm rot="10800000" flipH="1">
            <a:off x="3513762" y="3691573"/>
            <a:ext cx="914400" cy="582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08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F3A783-091A-DC2D-75E9-7D887259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25" y="441790"/>
            <a:ext cx="6945330" cy="125344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IN" sz="4400" dirty="0">
                <a:latin typeface="Abadi" panose="020B0604020104020204" pitchFamily="34" charset="0"/>
              </a:rPr>
              <a:t>Hierarchy</a:t>
            </a:r>
            <a:r>
              <a:rPr lang="en-IN" sz="4400" dirty="0"/>
              <a:t> </a:t>
            </a:r>
            <a:r>
              <a:rPr lang="en-IN" sz="4400" dirty="0">
                <a:latin typeface="Abadi" panose="020B0604020104020204" pitchFamily="34" charset="0"/>
              </a:rPr>
              <a:t>of multiple masculinities</a:t>
            </a:r>
            <a:r>
              <a:rPr lang="en-IN" sz="4400" dirty="0"/>
              <a:t>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A9C5347-3C88-3362-7D94-33CB2AD955F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78338856"/>
              </p:ext>
            </p:extLst>
          </p:nvPr>
        </p:nvGraphicFramePr>
        <p:xfrm>
          <a:off x="4006921" y="1797977"/>
          <a:ext cx="7130266" cy="4520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472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1E5DAF-6A91-4BAD-B85B-B7A64597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606" y="297356"/>
            <a:ext cx="9748787" cy="822959"/>
          </a:xfrm>
        </p:spPr>
        <p:txBody>
          <a:bodyPr>
            <a:noAutofit/>
          </a:bodyPr>
          <a:lstStyle/>
          <a:p>
            <a:pPr algn="ctr"/>
            <a:r>
              <a:rPr lang="en-IN" sz="36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Connell’s typology of masculinities</a:t>
            </a:r>
            <a:r>
              <a:rPr lang="en-IN" sz="3600" dirty="0">
                <a:latin typeface="Bahnschrift SemiBold" panose="020B0502040204020203" pitchFamily="34" charset="0"/>
              </a:rPr>
              <a:t> 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2726EBE-958D-450C-AC8B-419003689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688488"/>
              </p:ext>
            </p:extLst>
          </p:nvPr>
        </p:nvGraphicFramePr>
        <p:xfrm>
          <a:off x="259883" y="1212783"/>
          <a:ext cx="11550316" cy="5255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991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7180386-7AB9-43FD-AC08-136914BDA6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graphicEl>
                                              <a:dgm id="{E7180386-7AB9-43FD-AC08-136914BDA6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0117041-234F-4DAA-8E95-9F7FCFD77C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graphicEl>
                                              <a:dgm id="{00117041-234F-4DAA-8E95-9F7FCFD77C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84DC6F9-3E21-45C4-9D03-AF08192A24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graphicEl>
                                              <a:dgm id="{284DC6F9-3E21-45C4-9D03-AF08192A24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B30B14E-ED36-43AB-9C72-56C427ECD5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graphicEl>
                                              <a:dgm id="{9B30B14E-ED36-43AB-9C72-56C427ECD5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142EBA1-7555-40A9-9ACB-8A08E3A2F4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graphicEl>
                                              <a:dgm id="{A142EBA1-7555-40A9-9ACB-8A08E3A2F4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04E5E0D-E529-4FDA-86A5-1512EE721B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graphicEl>
                                              <a:dgm id="{404E5E0D-E529-4FDA-86A5-1512EE721B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2C1723D-9590-42EB-A30F-083EC90492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graphicEl>
                                              <a:dgm id="{62C1723D-9590-42EB-A30F-083EC90492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D56882A-7C6E-42B4-9363-C48E83C8CB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graphicEl>
                                              <a:dgm id="{DD56882A-7C6E-42B4-9363-C48E83C8CB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10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8EBB-0FC6-F28E-0165-B717A5849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66" y="271635"/>
            <a:ext cx="11301573" cy="1151965"/>
          </a:xfrm>
        </p:spPr>
        <p:txBody>
          <a:bodyPr>
            <a:normAutofit fontScale="90000"/>
          </a:bodyPr>
          <a:lstStyle/>
          <a:p>
            <a:r>
              <a:rPr lang="en-IN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104020204" pitchFamily="34" charset="0"/>
              </a:rPr>
              <a:t>Masculinity exercised not simply through force but through variety of strategies</a:t>
            </a:r>
            <a:endParaRPr lang="en-IN" dirty="0">
              <a:latin typeface="Abadi" panose="020B0604020104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A7CDD9-988F-A7A1-1F63-5D39DC97633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27476727"/>
              </p:ext>
            </p:extLst>
          </p:nvPr>
        </p:nvGraphicFramePr>
        <p:xfrm>
          <a:off x="232366" y="1423600"/>
          <a:ext cx="11449351" cy="4689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624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BED3-11A8-4840-A6F5-3FAF1D1CB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87" y="164387"/>
            <a:ext cx="11331844" cy="688368"/>
          </a:xfrm>
        </p:spPr>
        <p:txBody>
          <a:bodyPr>
            <a:noAutofit/>
          </a:bodyPr>
          <a:lstStyle/>
          <a:p>
            <a:pPr algn="ctr"/>
            <a:r>
              <a:rPr lang="en-US" sz="40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104020204" pitchFamily="34" charset="0"/>
              </a:rPr>
              <a:t>Historicity of the Dynamics of Masculinities</a:t>
            </a:r>
            <a:endParaRPr lang="en-IN" sz="40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badi" panose="020B0604020104020204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291BD20-BFCE-1BF2-6809-9563E80685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7913"/>
              </p:ext>
            </p:extLst>
          </p:nvPr>
        </p:nvGraphicFramePr>
        <p:xfrm>
          <a:off x="92467" y="934948"/>
          <a:ext cx="11609798" cy="5650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721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A9CEC3-1BF1-4F13-B433-72585D2977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D4A9CEC3-1BF1-4F13-B433-72585D2977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1048741-C116-4B19-8F54-7D2FB415C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71048741-C116-4B19-8F54-7D2FB415C1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397A106-B773-4D76-9455-3B2F607E7A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4397A106-B773-4D76-9455-3B2F607E7A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3A6A6B-57AA-43C8-A2F7-39F5318B7E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C53A6A6B-57AA-43C8-A2F7-39F5318B7E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579" y="223868"/>
            <a:ext cx="11301573" cy="443952"/>
          </a:xfr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5300" cap="non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104020204" pitchFamily="34" charset="0"/>
              </a:rPr>
              <a:t>Hypermasculinist</a:t>
            </a:r>
            <a:r>
              <a:rPr lang="en-US" sz="53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104020204" pitchFamily="34" charset="0"/>
              </a:rPr>
              <a:t> discourse in British India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endParaRPr lang="en-US" sz="3600" i="1" dirty="0">
              <a:latin typeface="Bahnschrift SemiBold" panose="020B0502040204020203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171404"/>
            <a:ext cx="1853403" cy="2708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7971A5-918A-42BF-A487-0E0691A22A7A}"/>
              </a:ext>
            </a:extLst>
          </p:cNvPr>
          <p:cNvSpPr txBox="1"/>
          <p:nvPr/>
        </p:nvSpPr>
        <p:spPr>
          <a:xfrm>
            <a:off x="1853403" y="818959"/>
            <a:ext cx="10092018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rtl="0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Englishman appeared as highest ideal of masculinity: love for sports, chivalry to women, equal reverence for play,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Rigid dichotomy of masculine and feminine in 18</a:t>
            </a:r>
            <a:r>
              <a:rPr lang="en-US" sz="2800" baseline="30000" dirty="0">
                <a:latin typeface="Abadi" panose="020B0604020104020204" pitchFamily="34" charset="0"/>
              </a:rPr>
              <a:t>th</a:t>
            </a:r>
            <a:r>
              <a:rPr lang="en-US" sz="2800" dirty="0">
                <a:latin typeface="Abadi" panose="020B0604020104020204" pitchFamily="34" charset="0"/>
              </a:rPr>
              <a:t>-</a:t>
            </a:r>
            <a:r>
              <a:rPr lang="en-US" sz="2800" dirty="0" err="1">
                <a:latin typeface="Abadi" panose="020B0604020104020204" pitchFamily="34" charset="0"/>
              </a:rPr>
              <a:t>19thc</a:t>
            </a:r>
            <a:r>
              <a:rPr lang="en-US" sz="2800" dirty="0">
                <a:latin typeface="Abadi" panose="020B0604020104020204" pitchFamily="34" charset="0"/>
              </a:rPr>
              <a:t>. West reshaped more fluid gender identities in India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b="1" dirty="0">
                <a:latin typeface="Abadi" panose="020B0604020104020204" pitchFamily="34" charset="0"/>
              </a:rPr>
              <a:t>Responses to British colonial model of masculinity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Gandhi’s refusal to accept this model was his challenge to colonialism</a:t>
            </a:r>
            <a:r>
              <a:rPr lang="en-IN" sz="2400" dirty="0">
                <a:latin typeface="Abadi" panose="020B0604020104020204" pitchFamily="34" charset="0"/>
              </a:rPr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Ramakrishna Paramhansa’s model of both masculine and feminine representations</a:t>
            </a:r>
            <a:r>
              <a:rPr lang="en-IN" sz="2400" dirty="0">
                <a:latin typeface="Abadi" panose="020B0604020104020204" pitchFamily="34" charset="0"/>
              </a:rPr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Vivekananda’s model of Hindu spirituality with Western emphasis on physical strength</a:t>
            </a:r>
            <a:endParaRPr lang="en-I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Paved way for later construction of aggressive Hindu communalism</a:t>
            </a:r>
            <a:endParaRPr lang="en-IN" sz="2400" dirty="0">
              <a:latin typeface="Abadi" panose="020B0604020104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Partition violence created the ‘virile’ Hindu in relation to women and men of other communities</a:t>
            </a:r>
            <a:endParaRPr lang="en-IN" sz="2400" dirty="0">
              <a:latin typeface="Abadi" panose="020B0604020104020204" pitchFamily="34" charset="0"/>
            </a:endParaRPr>
          </a:p>
          <a:p>
            <a:endParaRPr lang="en-US" sz="2800" dirty="0">
              <a:latin typeface="Abadi" panose="020B0604020104020204" pitchFamily="34" charset="0"/>
            </a:endParaRPr>
          </a:p>
          <a:p>
            <a:pPr marL="342900" lvl="0" indent="-342900" rtl="0">
              <a:buFont typeface="Arial" panose="020B0604020202020204" pitchFamily="34" charset="0"/>
              <a:buChar char="•"/>
            </a:pPr>
            <a:endParaRPr lang="en-US" sz="2800" dirty="0">
              <a:latin typeface="Bahnschrift SemiBol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800" dirty="0"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E733-43A8-4198-9C58-CF573D43E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789" y="466825"/>
            <a:ext cx="10066421" cy="955200"/>
          </a:xfrm>
        </p:spPr>
        <p:txBody>
          <a:bodyPr/>
          <a:lstStyle/>
          <a:p>
            <a:r>
              <a:rPr lang="en-IN" sz="44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104020204" pitchFamily="34" charset="0"/>
              </a:rPr>
              <a:t>Group</a:t>
            </a:r>
            <a:r>
              <a:rPr lang="en-IN" dirty="0">
                <a:latin typeface="Bahnschrift SemiBold" panose="020B0502040204020203" pitchFamily="34" charset="0"/>
              </a:rPr>
              <a:t> </a:t>
            </a:r>
            <a:r>
              <a:rPr lang="en-IN" sz="44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104020204" pitchFamily="34" charset="0"/>
              </a:rPr>
              <a:t>Activity</a:t>
            </a:r>
            <a:endParaRPr lang="en-IN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3333B-BA62-44DA-AB7E-87235C6C9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422025"/>
            <a:ext cx="11184556" cy="49691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44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104020204" pitchFamily="34" charset="0"/>
              </a:rPr>
              <a:t>Watch the “</a:t>
            </a:r>
            <a:r>
              <a:rPr lang="en-IN" sz="4400" cap="non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104020204" pitchFamily="34" charset="0"/>
              </a:rPr>
              <a:t>Srivalli</a:t>
            </a:r>
            <a:r>
              <a:rPr lang="en-IN" sz="44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104020204" pitchFamily="34" charset="0"/>
              </a:rPr>
              <a:t>” song scene (in any language) and discuss how the male character is portrayed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44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104020204" pitchFamily="34" charset="0"/>
              </a:rPr>
              <a:t>List the features and present in class</a:t>
            </a:r>
          </a:p>
          <a:p>
            <a:endParaRPr lang="en-IN" sz="1600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badi" panose="020B0604020104020204" pitchFamily="34" charset="0"/>
            </a:endParaRPr>
          </a:p>
          <a:p>
            <a:endParaRPr lang="en-IN" sz="1600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875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6612</TotalTime>
  <Words>633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Abadi</vt:lpstr>
      <vt:lpstr>Arial</vt:lpstr>
      <vt:lpstr>Bahnschrift SemiBold</vt:lpstr>
      <vt:lpstr>Impact</vt:lpstr>
      <vt:lpstr>Wingdings</vt:lpstr>
      <vt:lpstr>Main Event</vt:lpstr>
      <vt:lpstr> CONTEMPORARY PERSPECTIVES   Connell’s typology of masculinities</vt:lpstr>
      <vt:lpstr>Raewyn Connell’s theory  (1995) </vt:lpstr>
      <vt:lpstr>Raewyn Connell’s theory  (1995)</vt:lpstr>
      <vt:lpstr>Hierarchy of multiple masculinities </vt:lpstr>
      <vt:lpstr>Connell’s typology of masculinities </vt:lpstr>
      <vt:lpstr>Masculinity exercised not simply through force but through variety of strategies</vt:lpstr>
      <vt:lpstr>Historicity of the Dynamics of Masculinities</vt:lpstr>
      <vt:lpstr>Hypermasculinist discourse in British India </vt:lpstr>
      <vt:lpstr>Group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u.vindhya@gmail.com</dc:creator>
  <cp:lastModifiedBy>user</cp:lastModifiedBy>
  <cp:revision>31</cp:revision>
  <dcterms:created xsi:type="dcterms:W3CDTF">2022-03-23T10:12:41Z</dcterms:created>
  <dcterms:modified xsi:type="dcterms:W3CDTF">2023-03-19T13:21:41Z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