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Lora" charset="1" panose="00000500000000000000"/>
      <p:regular r:id="rId14"/>
    </p:embeddedFont>
    <p:embeddedFont>
      <p:font typeface="Source Sans Pro" charset="1" panose="020B0503030403020204"/>
      <p:regular r:id="rId15"/>
    </p:embeddedFont>
    <p:embeddedFont>
      <p:font typeface="Calibri (MS)" charset="1" panose="020F050202020403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jpe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sv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21.svg" Type="http://schemas.openxmlformats.org/officeDocument/2006/relationships/image"/><Relationship Id="rId8" Target="../media/image22.sv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29.svg" Type="http://schemas.openxmlformats.org/officeDocument/2006/relationships/image"/><Relationship Id="rId8" Target="../media/image3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gamma.app/?utm_source=made-with-gamma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31.jpe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https://gamma.app/?utm_source=made-with-gamma" TargetMode="External" Type="http://schemas.openxmlformats.org/officeDocument/2006/relationships/hyperlink"/><Relationship Id="rId7" Target="https://gamma.app/?utm_source=made-with-gamma" TargetMode="External" Type="http://schemas.openxmlformats.org/officeDocument/2006/relationships/hyperlink"/><Relationship Id="rId8" Target="https://gamma.app/?utm_source=made-with-gamma" TargetMode="External" Type="http://schemas.openxmlformats.org/officeDocument/2006/relationships/hyperlink"/><Relationship Id="rId9" Target="https://gamma.app/?utm_source=made-with-gamma" TargetMode="External" Type="http://schemas.openxmlformats.org/officeDocument/2006/relationships/hyperlink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jpeg" Type="http://schemas.openxmlformats.org/officeDocument/2006/relationships/image"/><Relationship Id="rId3" Target="../media/image3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5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49625" y="9691687"/>
            <a:ext cx="2155031" cy="511969"/>
            <a:chOff x="0" y="0"/>
            <a:chExt cx="2873375" cy="6826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73375" cy="682625"/>
            </a:xfrm>
            <a:custGeom>
              <a:avLst/>
              <a:gdLst/>
              <a:ahLst/>
              <a:cxnLst/>
              <a:rect r="r" b="b" t="t" l="l"/>
              <a:pathLst>
                <a:path h="682625" w="2873375">
                  <a:moveTo>
                    <a:pt x="0" y="0"/>
                  </a:moveTo>
                  <a:lnTo>
                    <a:pt x="2873375" y="0"/>
                  </a:lnTo>
                  <a:lnTo>
                    <a:pt x="2873375" y="682625"/>
                  </a:lnTo>
                  <a:lnTo>
                    <a:pt x="0" y="6826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6" r="0" b="-66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430000" y="-15875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430000" y="0"/>
            <a:ext cx="6858000" cy="10287000"/>
            <a:chOff x="0" y="0"/>
            <a:chExt cx="9144000" cy="13716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048940" y="6656867"/>
            <a:ext cx="485775" cy="485775"/>
          </a:xfrm>
          <a:custGeom>
            <a:avLst/>
            <a:gdLst/>
            <a:ahLst/>
            <a:cxnLst/>
            <a:rect r="r" b="b" t="t" l="l"/>
            <a:pathLst>
              <a:path h="485775" w="485775">
                <a:moveTo>
                  <a:pt x="0" y="0"/>
                </a:moveTo>
                <a:lnTo>
                  <a:pt x="485775" y="0"/>
                </a:lnTo>
                <a:lnTo>
                  <a:pt x="485775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47750" y="2995434"/>
            <a:ext cx="9497759" cy="2882156"/>
            <a:chOff x="0" y="0"/>
            <a:chExt cx="12663678" cy="38428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663678" cy="3842875"/>
            </a:xfrm>
            <a:custGeom>
              <a:avLst/>
              <a:gdLst/>
              <a:ahLst/>
              <a:cxnLst/>
              <a:rect r="r" b="b" t="t" l="l"/>
              <a:pathLst>
                <a:path h="3842875" w="12663678">
                  <a:moveTo>
                    <a:pt x="0" y="0"/>
                  </a:moveTo>
                  <a:lnTo>
                    <a:pt x="12663678" y="0"/>
                  </a:lnTo>
                  <a:lnTo>
                    <a:pt x="12663678" y="3842875"/>
                  </a:lnTo>
                  <a:lnTo>
                    <a:pt x="0" y="38428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0"/>
              <a:ext cx="12663678" cy="3938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756"/>
                </a:lnSpc>
              </a:pPr>
              <a:r>
                <a:rPr lang="en-US" sz="5539">
                  <a:solidFill>
                    <a:srgbClr val="38512F"/>
                  </a:solidFill>
                  <a:latin typeface="Lora"/>
                  <a:ea typeface="Lora"/>
                  <a:cs typeface="Lora"/>
                  <a:sym typeface="Lora"/>
                </a:rPr>
                <a:t>Gistify: Unlock the Power of PDFs, Instantly</a:t>
              </a:r>
            </a:p>
            <a:p>
              <a:pPr algn="l">
                <a:lnSpc>
                  <a:spcPts val="3756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The ultimate PDF summarization tool. Get key insights without the time commitment.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EF5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7750" y="2874859"/>
            <a:ext cx="16198977" cy="2505730"/>
            <a:chOff x="0" y="0"/>
            <a:chExt cx="21598637" cy="33409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598637" cy="3340973"/>
            </a:xfrm>
            <a:custGeom>
              <a:avLst/>
              <a:gdLst/>
              <a:ahLst/>
              <a:cxnLst/>
              <a:rect r="r" b="b" t="t" l="l"/>
              <a:pathLst>
                <a:path h="3340973" w="21598637">
                  <a:moveTo>
                    <a:pt x="0" y="0"/>
                  </a:moveTo>
                  <a:lnTo>
                    <a:pt x="21598637" y="0"/>
                  </a:lnTo>
                  <a:lnTo>
                    <a:pt x="21598637" y="3340973"/>
                  </a:lnTo>
                  <a:lnTo>
                    <a:pt x="0" y="33409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21598637" cy="343622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751"/>
                </a:lnSpc>
              </a:pPr>
              <a:r>
                <a:rPr lang="en-US" sz="5536">
                  <a:solidFill>
                    <a:srgbClr val="38512F"/>
                  </a:solidFill>
                  <a:latin typeface="Lora"/>
                  <a:ea typeface="Lora"/>
                  <a:cs typeface="Lora"/>
                  <a:sym typeface="Lora"/>
                </a:rPr>
                <a:t>The Problem: PDF Overload</a:t>
              </a:r>
            </a:p>
            <a:p>
              <a:pPr algn="l">
                <a:lnSpc>
                  <a:spcPts val="3281"/>
                </a:lnSpc>
              </a:pPr>
              <a:r>
                <a:rPr lang="en-US" sz="2343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Professionals spend ~4 hours/day reading (Forrester). Lengthy reports, research papers, legal documents consume valuable time. Difficulty extracting key information quickly. Information overload leads to decreased productivity &amp; missed insights (McKinsey).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47750" y="6551450"/>
            <a:ext cx="2417338" cy="409051"/>
            <a:chOff x="0" y="0"/>
            <a:chExt cx="3223117" cy="5454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23117" cy="545402"/>
            </a:xfrm>
            <a:custGeom>
              <a:avLst/>
              <a:gdLst/>
              <a:ahLst/>
              <a:cxnLst/>
              <a:rect r="r" b="b" t="t" l="l"/>
              <a:pathLst>
                <a:path h="545402" w="3223117">
                  <a:moveTo>
                    <a:pt x="0" y="0"/>
                  </a:moveTo>
                  <a:lnTo>
                    <a:pt x="3223117" y="0"/>
                  </a:lnTo>
                  <a:lnTo>
                    <a:pt x="3223117" y="545402"/>
                  </a:lnTo>
                  <a:lnTo>
                    <a:pt x="0" y="5454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223117" cy="58350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81"/>
                </a:lnSpc>
              </a:pPr>
              <a:r>
                <a:rPr lang="en-US" sz="2343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reading (Forrester).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701635" y="6551450"/>
            <a:ext cx="4468522" cy="409051"/>
            <a:chOff x="0" y="0"/>
            <a:chExt cx="5958030" cy="5454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958030" cy="545402"/>
            </a:xfrm>
            <a:custGeom>
              <a:avLst/>
              <a:gdLst/>
              <a:ahLst/>
              <a:cxnLst/>
              <a:rect r="r" b="b" t="t" l="l"/>
              <a:pathLst>
                <a:path h="545402" w="5958030">
                  <a:moveTo>
                    <a:pt x="0" y="0"/>
                  </a:moveTo>
                  <a:lnTo>
                    <a:pt x="5958030" y="0"/>
                  </a:lnTo>
                  <a:lnTo>
                    <a:pt x="5958030" y="545402"/>
                  </a:lnTo>
                  <a:lnTo>
                    <a:pt x="0" y="5454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958030" cy="58350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81"/>
                </a:lnSpc>
              </a:pPr>
              <a:r>
                <a:rPr lang="en-US" sz="2343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documents consume valuable time.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355032" y="6551450"/>
            <a:ext cx="975800" cy="409051"/>
            <a:chOff x="0" y="0"/>
            <a:chExt cx="1301067" cy="5454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01067" cy="545402"/>
            </a:xfrm>
            <a:custGeom>
              <a:avLst/>
              <a:gdLst/>
              <a:ahLst/>
              <a:cxnLst/>
              <a:rect r="r" b="b" t="t" l="l"/>
              <a:pathLst>
                <a:path h="545402" w="1301067">
                  <a:moveTo>
                    <a:pt x="0" y="0"/>
                  </a:moveTo>
                  <a:lnTo>
                    <a:pt x="1301067" y="0"/>
                  </a:lnTo>
                  <a:lnTo>
                    <a:pt x="1301067" y="545402"/>
                  </a:lnTo>
                  <a:lnTo>
                    <a:pt x="0" y="5454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301067" cy="58350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81"/>
                </a:lnSpc>
              </a:pPr>
              <a:r>
                <a:rPr lang="en-US" sz="2343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q</a:t>
              </a:r>
              <a:r>
                <a:rPr lang="en-US" sz="2343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2343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uick</a:t>
              </a:r>
              <a:r>
                <a:rPr lang="en-US" sz="2343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2343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ly.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47750" y="6074009"/>
            <a:ext cx="4258020" cy="409539"/>
            <a:chOff x="0" y="0"/>
            <a:chExt cx="5677360" cy="54605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677360" cy="546052"/>
            </a:xfrm>
            <a:custGeom>
              <a:avLst/>
              <a:gdLst/>
              <a:ahLst/>
              <a:cxnLst/>
              <a:rect r="r" b="b" t="t" l="l"/>
              <a:pathLst>
                <a:path h="546052" w="5677360">
                  <a:moveTo>
                    <a:pt x="0" y="0"/>
                  </a:moveTo>
                  <a:lnTo>
                    <a:pt x="5677360" y="0"/>
                  </a:lnTo>
                  <a:lnTo>
                    <a:pt x="5677360" y="546052"/>
                  </a:lnTo>
                  <a:lnTo>
                    <a:pt x="0" y="5460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677360" cy="58415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84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Professionals spend ~4 hours/day 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701635" y="6074009"/>
            <a:ext cx="4912876" cy="409539"/>
            <a:chOff x="0" y="0"/>
            <a:chExt cx="6550502" cy="54605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550502" cy="546052"/>
            </a:xfrm>
            <a:custGeom>
              <a:avLst/>
              <a:gdLst/>
              <a:ahLst/>
              <a:cxnLst/>
              <a:rect r="r" b="b" t="t" l="l"/>
              <a:pathLst>
                <a:path h="546052" w="6550502">
                  <a:moveTo>
                    <a:pt x="0" y="0"/>
                  </a:moveTo>
                  <a:lnTo>
                    <a:pt x="6550502" y="0"/>
                  </a:lnTo>
                  <a:lnTo>
                    <a:pt x="6550502" y="546052"/>
                  </a:lnTo>
                  <a:lnTo>
                    <a:pt x="0" y="5460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6550502" cy="58415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84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Lengthy reports, research papers, legal 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355032" y="6074009"/>
            <a:ext cx="4568119" cy="409539"/>
            <a:chOff x="0" y="0"/>
            <a:chExt cx="6090825" cy="54605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090825" cy="546052"/>
            </a:xfrm>
            <a:custGeom>
              <a:avLst/>
              <a:gdLst/>
              <a:ahLst/>
              <a:cxnLst/>
              <a:rect r="r" b="b" t="t" l="l"/>
              <a:pathLst>
                <a:path h="546052" w="6090825">
                  <a:moveTo>
                    <a:pt x="0" y="0"/>
                  </a:moveTo>
                  <a:lnTo>
                    <a:pt x="6090825" y="0"/>
                  </a:lnTo>
                  <a:lnTo>
                    <a:pt x="6090825" y="546052"/>
                  </a:lnTo>
                  <a:lnTo>
                    <a:pt x="0" y="5460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6090825" cy="58415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84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Difficulty extracting key information 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5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430000" y="0"/>
            <a:ext cx="6858000" cy="10287000"/>
            <a:chOff x="0" y="0"/>
            <a:chExt cx="914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47750" y="6155531"/>
            <a:ext cx="702469" cy="702469"/>
            <a:chOff x="0" y="0"/>
            <a:chExt cx="936625" cy="9366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36625" cy="936625"/>
            </a:xfrm>
            <a:custGeom>
              <a:avLst/>
              <a:gdLst/>
              <a:ahLst/>
              <a:cxnLst/>
              <a:rect r="r" b="b" t="t" l="l"/>
              <a:pathLst>
                <a:path h="936625" w="936625">
                  <a:moveTo>
                    <a:pt x="0" y="0"/>
                  </a:moveTo>
                  <a:lnTo>
                    <a:pt x="936625" y="0"/>
                  </a:lnTo>
                  <a:lnTo>
                    <a:pt x="936625" y="936625"/>
                  </a:lnTo>
                  <a:lnTo>
                    <a:pt x="0" y="9366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4310062" y="6155531"/>
            <a:ext cx="702469" cy="702469"/>
            <a:chOff x="0" y="0"/>
            <a:chExt cx="936625" cy="9366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36625" cy="936625"/>
            </a:xfrm>
            <a:custGeom>
              <a:avLst/>
              <a:gdLst/>
              <a:ahLst/>
              <a:cxnLst/>
              <a:rect r="r" b="b" t="t" l="l"/>
              <a:pathLst>
                <a:path h="936625" w="936625">
                  <a:moveTo>
                    <a:pt x="0" y="0"/>
                  </a:moveTo>
                  <a:lnTo>
                    <a:pt x="936625" y="0"/>
                  </a:lnTo>
                  <a:lnTo>
                    <a:pt x="936625" y="936625"/>
                  </a:lnTo>
                  <a:lnTo>
                    <a:pt x="0" y="9366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7572375" y="6155531"/>
            <a:ext cx="702469" cy="702469"/>
            <a:chOff x="0" y="0"/>
            <a:chExt cx="936625" cy="9366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36625" cy="936625"/>
            </a:xfrm>
            <a:custGeom>
              <a:avLst/>
              <a:gdLst/>
              <a:ahLst/>
              <a:cxnLst/>
              <a:rect r="r" b="b" t="t" l="l"/>
              <a:pathLst>
                <a:path h="936625" w="936625">
                  <a:moveTo>
                    <a:pt x="0" y="0"/>
                  </a:moveTo>
                  <a:lnTo>
                    <a:pt x="936625" y="0"/>
                  </a:lnTo>
                  <a:lnTo>
                    <a:pt x="936625" y="936625"/>
                  </a:lnTo>
                  <a:lnTo>
                    <a:pt x="0" y="9366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47750" y="2037445"/>
            <a:ext cx="9479292" cy="3713821"/>
            <a:chOff x="0" y="0"/>
            <a:chExt cx="12639057" cy="495176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639056" cy="4951762"/>
            </a:xfrm>
            <a:custGeom>
              <a:avLst/>
              <a:gdLst/>
              <a:ahLst/>
              <a:cxnLst/>
              <a:rect r="r" b="b" t="t" l="l"/>
              <a:pathLst>
                <a:path h="4951762" w="12639056">
                  <a:moveTo>
                    <a:pt x="0" y="0"/>
                  </a:moveTo>
                  <a:lnTo>
                    <a:pt x="12639056" y="0"/>
                  </a:lnTo>
                  <a:lnTo>
                    <a:pt x="12639056" y="4951762"/>
                  </a:lnTo>
                  <a:lnTo>
                    <a:pt x="0" y="49517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0"/>
              <a:ext cx="12639057" cy="50470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751"/>
                </a:lnSpc>
              </a:pPr>
              <a:r>
                <a:rPr lang="en-US" sz="5536">
                  <a:solidFill>
                    <a:srgbClr val="38512F"/>
                  </a:solidFill>
                  <a:latin typeface="Lora"/>
                  <a:ea typeface="Lora"/>
                  <a:cs typeface="Lora"/>
                  <a:sym typeface="Lora"/>
                </a:rPr>
                <a:t>Introducing Gistify: Your AI- Powered PDF Summarizer</a:t>
              </a:r>
            </a:p>
            <a:p>
              <a:pPr algn="l">
                <a:lnSpc>
                  <a:spcPts val="3753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Upload any PDF, get a concise summary in seconds. AI algorithms extract key insights and takeaways. Saves time, increases efficiency, improves co</a:t>
              </a:r>
              <a:r>
                <a:rPr lang="en-US" sz="2346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mp</a:t>
              </a:r>
              <a:r>
                <a:rPr lang="en-US" sz="2346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reh</a:t>
              </a:r>
              <a:r>
                <a:rPr lang="en-US" sz="2346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en</a:t>
              </a:r>
              <a:r>
                <a:rPr lang="en-US" sz="2346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sion</a:t>
              </a:r>
              <a:r>
                <a:rPr lang="en-US" sz="2346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47750" y="7180981"/>
            <a:ext cx="1995250" cy="409539"/>
            <a:chOff x="0" y="0"/>
            <a:chExt cx="2660333" cy="54605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660333" cy="546052"/>
            </a:xfrm>
            <a:custGeom>
              <a:avLst/>
              <a:gdLst/>
              <a:ahLst/>
              <a:cxnLst/>
              <a:rect r="r" b="b" t="t" l="l"/>
              <a:pathLst>
                <a:path h="546052" w="2660333">
                  <a:moveTo>
                    <a:pt x="0" y="0"/>
                  </a:moveTo>
                  <a:lnTo>
                    <a:pt x="2660333" y="0"/>
                  </a:lnTo>
                  <a:lnTo>
                    <a:pt x="2660333" y="546052"/>
                  </a:lnTo>
                  <a:lnTo>
                    <a:pt x="0" y="5460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660333" cy="58415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84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Upload any PDF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4311170" y="7133356"/>
            <a:ext cx="1711595" cy="934200"/>
            <a:chOff x="0" y="0"/>
            <a:chExt cx="2282127" cy="12456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282127" cy="1245600"/>
            </a:xfrm>
            <a:custGeom>
              <a:avLst/>
              <a:gdLst/>
              <a:ahLst/>
              <a:cxnLst/>
              <a:rect r="r" b="b" t="t" l="l"/>
              <a:pathLst>
                <a:path h="1245600" w="2282127">
                  <a:moveTo>
                    <a:pt x="0" y="0"/>
                  </a:moveTo>
                  <a:lnTo>
                    <a:pt x="2282127" y="0"/>
                  </a:lnTo>
                  <a:lnTo>
                    <a:pt x="2282127" y="1245600"/>
                  </a:lnTo>
                  <a:lnTo>
                    <a:pt x="0" y="124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85725"/>
              <a:ext cx="2282127" cy="13313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756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Get a concise su</a:t>
              </a:r>
              <a:r>
                <a:rPr lang="en-US" sz="2346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mm</a:t>
              </a:r>
              <a:r>
                <a:rPr lang="en-US" sz="2346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ar</a:t>
              </a:r>
              <a:r>
                <a:rPr lang="en-US" sz="2346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y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574756" y="7181290"/>
            <a:ext cx="1230951" cy="409539"/>
            <a:chOff x="0" y="0"/>
            <a:chExt cx="1641268" cy="54605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641268" cy="546052"/>
            </a:xfrm>
            <a:custGeom>
              <a:avLst/>
              <a:gdLst/>
              <a:ahLst/>
              <a:cxnLst/>
              <a:rect r="r" b="b" t="t" l="l"/>
              <a:pathLst>
                <a:path h="546052" w="1641268">
                  <a:moveTo>
                    <a:pt x="0" y="0"/>
                  </a:moveTo>
                  <a:lnTo>
                    <a:pt x="1641268" y="0"/>
                  </a:lnTo>
                  <a:lnTo>
                    <a:pt x="1641268" y="546052"/>
                  </a:lnTo>
                  <a:lnTo>
                    <a:pt x="0" y="5460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641268" cy="58415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84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Save time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5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7750" y="5726906"/>
            <a:ext cx="226219" cy="476250"/>
          </a:xfrm>
          <a:custGeom>
            <a:avLst/>
            <a:gdLst/>
            <a:ahLst/>
            <a:cxnLst/>
            <a:rect r="r" b="b" t="t" l="l"/>
            <a:pathLst>
              <a:path h="476250" w="226219">
                <a:moveTo>
                  <a:pt x="0" y="0"/>
                </a:moveTo>
                <a:lnTo>
                  <a:pt x="226219" y="0"/>
                </a:lnTo>
                <a:lnTo>
                  <a:pt x="226219" y="476250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631" t="0" r="-263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0188" y="6500812"/>
            <a:ext cx="214312" cy="488156"/>
          </a:xfrm>
          <a:custGeom>
            <a:avLst/>
            <a:gdLst/>
            <a:ahLst/>
            <a:cxnLst/>
            <a:rect r="r" b="b" t="t" l="l"/>
            <a:pathLst>
              <a:path h="488156" w="214312">
                <a:moveTo>
                  <a:pt x="0" y="0"/>
                </a:moveTo>
                <a:lnTo>
                  <a:pt x="214312" y="0"/>
                </a:lnTo>
                <a:lnTo>
                  <a:pt x="214312" y="488157"/>
                </a:lnTo>
                <a:lnTo>
                  <a:pt x="0" y="4881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564" t="0" r="-2564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940719" y="7286625"/>
            <a:ext cx="226219" cy="476250"/>
          </a:xfrm>
          <a:custGeom>
            <a:avLst/>
            <a:gdLst/>
            <a:ahLst/>
            <a:cxnLst/>
            <a:rect r="r" b="b" t="t" l="l"/>
            <a:pathLst>
              <a:path h="476250" w="226219">
                <a:moveTo>
                  <a:pt x="0" y="0"/>
                </a:moveTo>
                <a:lnTo>
                  <a:pt x="226218" y="0"/>
                </a:lnTo>
                <a:lnTo>
                  <a:pt x="226218" y="476250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2631" t="0" r="-2631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47750" y="2184928"/>
            <a:ext cx="8981801" cy="3141690"/>
            <a:chOff x="0" y="0"/>
            <a:chExt cx="11975735" cy="41889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975735" cy="4188920"/>
            </a:xfrm>
            <a:custGeom>
              <a:avLst/>
              <a:gdLst/>
              <a:ahLst/>
              <a:cxnLst/>
              <a:rect r="r" b="b" t="t" l="l"/>
              <a:pathLst>
                <a:path h="4188920" w="11975735">
                  <a:moveTo>
                    <a:pt x="0" y="0"/>
                  </a:moveTo>
                  <a:lnTo>
                    <a:pt x="11975735" y="0"/>
                  </a:lnTo>
                  <a:lnTo>
                    <a:pt x="11975735" y="4188920"/>
                  </a:lnTo>
                  <a:lnTo>
                    <a:pt x="0" y="41889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11975735" cy="419844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854"/>
                </a:lnSpc>
              </a:pPr>
              <a:r>
                <a:rPr lang="en-US" sz="5536">
                  <a:solidFill>
                    <a:srgbClr val="38512F"/>
                  </a:solidFill>
                  <a:latin typeface="Lora"/>
                  <a:ea typeface="Lora"/>
                  <a:cs typeface="Lora"/>
                  <a:sym typeface="Lora"/>
                </a:rPr>
                <a:t>How Gistify Works: 3 Easy Steps</a:t>
              </a:r>
            </a:p>
            <a:p>
              <a:pPr algn="l">
                <a:lnSpc>
                  <a:spcPts val="3752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1. Upload: Drag and drop your PDF file. 2. Summarize: Click the "Gistify" button. 3. Read: Review the concise, AI-generated summary.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21322" y="5512510"/>
            <a:ext cx="1199948" cy="647664"/>
            <a:chOff x="0" y="0"/>
            <a:chExt cx="1599930" cy="86355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99930" cy="863552"/>
            </a:xfrm>
            <a:custGeom>
              <a:avLst/>
              <a:gdLst/>
              <a:ahLst/>
              <a:cxnLst/>
              <a:rect r="r" b="b" t="t" l="l"/>
              <a:pathLst>
                <a:path h="863552" w="1599930">
                  <a:moveTo>
                    <a:pt x="0" y="0"/>
                  </a:moveTo>
                  <a:lnTo>
                    <a:pt x="1599930" y="0"/>
                  </a:lnTo>
                  <a:lnTo>
                    <a:pt x="1599930" y="863552"/>
                  </a:lnTo>
                  <a:lnTo>
                    <a:pt x="0" y="8635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0"/>
              <a:ext cx="1599930" cy="114930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865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1. Upload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170116" y="6291655"/>
            <a:ext cx="1721025" cy="647664"/>
            <a:chOff x="0" y="0"/>
            <a:chExt cx="2294700" cy="86355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294700" cy="863552"/>
            </a:xfrm>
            <a:custGeom>
              <a:avLst/>
              <a:gdLst/>
              <a:ahLst/>
              <a:cxnLst/>
              <a:rect r="r" b="b" t="t" l="l"/>
              <a:pathLst>
                <a:path h="863552" w="2294700">
                  <a:moveTo>
                    <a:pt x="0" y="0"/>
                  </a:moveTo>
                  <a:lnTo>
                    <a:pt x="2294700" y="0"/>
                  </a:lnTo>
                  <a:lnTo>
                    <a:pt x="2294700" y="863552"/>
                  </a:lnTo>
                  <a:lnTo>
                    <a:pt x="0" y="8635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0"/>
              <a:ext cx="2294700" cy="114930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865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2. Summarize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619375" y="7070170"/>
            <a:ext cx="921163" cy="647664"/>
            <a:chOff x="0" y="0"/>
            <a:chExt cx="1228217" cy="86355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28217" cy="863552"/>
            </a:xfrm>
            <a:custGeom>
              <a:avLst/>
              <a:gdLst/>
              <a:ahLst/>
              <a:cxnLst/>
              <a:rect r="r" b="b" t="t" l="l"/>
              <a:pathLst>
                <a:path h="863552" w="1228217">
                  <a:moveTo>
                    <a:pt x="0" y="0"/>
                  </a:moveTo>
                  <a:lnTo>
                    <a:pt x="1228217" y="0"/>
                  </a:lnTo>
                  <a:lnTo>
                    <a:pt x="1228217" y="863552"/>
                  </a:lnTo>
                  <a:lnTo>
                    <a:pt x="0" y="8635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0"/>
              <a:ext cx="1228217" cy="114930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865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3. Read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5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7750" y="5024438"/>
            <a:ext cx="666750" cy="678656"/>
          </a:xfrm>
          <a:custGeom>
            <a:avLst/>
            <a:gdLst/>
            <a:ahLst/>
            <a:cxnLst/>
            <a:rect r="r" b="b" t="t" l="l"/>
            <a:pathLst>
              <a:path h="678656" w="666750">
                <a:moveTo>
                  <a:pt x="0" y="0"/>
                </a:moveTo>
                <a:lnTo>
                  <a:pt x="666750" y="0"/>
                </a:lnTo>
                <a:lnTo>
                  <a:pt x="666750" y="678656"/>
                </a:lnTo>
                <a:lnTo>
                  <a:pt x="0" y="6786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86" t="0" r="-18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47750" y="6667500"/>
            <a:ext cx="666750" cy="678656"/>
          </a:xfrm>
          <a:custGeom>
            <a:avLst/>
            <a:gdLst/>
            <a:ahLst/>
            <a:cxnLst/>
            <a:rect r="r" b="b" t="t" l="l"/>
            <a:pathLst>
              <a:path h="678656" w="666750">
                <a:moveTo>
                  <a:pt x="0" y="0"/>
                </a:moveTo>
                <a:lnTo>
                  <a:pt x="666750" y="0"/>
                </a:lnTo>
                <a:lnTo>
                  <a:pt x="666750" y="678656"/>
                </a:lnTo>
                <a:lnTo>
                  <a:pt x="0" y="6786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86" t="0" r="-186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47750" y="8322469"/>
            <a:ext cx="666750" cy="666750"/>
          </a:xfrm>
          <a:custGeom>
            <a:avLst/>
            <a:gdLst/>
            <a:ahLst/>
            <a:cxnLst/>
            <a:rect r="r" b="b" t="t" l="l"/>
            <a:pathLst>
              <a:path h="666750" w="666750">
                <a:moveTo>
                  <a:pt x="0" y="0"/>
                </a:moveTo>
                <a:lnTo>
                  <a:pt x="666750" y="0"/>
                </a:lnTo>
                <a:lnTo>
                  <a:pt x="666750" y="666750"/>
                </a:lnTo>
                <a:lnTo>
                  <a:pt x="0" y="6667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298781" y="5024438"/>
            <a:ext cx="666750" cy="678656"/>
          </a:xfrm>
          <a:custGeom>
            <a:avLst/>
            <a:gdLst/>
            <a:ahLst/>
            <a:cxnLst/>
            <a:rect r="r" b="b" t="t" l="l"/>
            <a:pathLst>
              <a:path h="678656" w="666750">
                <a:moveTo>
                  <a:pt x="0" y="0"/>
                </a:moveTo>
                <a:lnTo>
                  <a:pt x="666750" y="0"/>
                </a:lnTo>
                <a:lnTo>
                  <a:pt x="666750" y="678656"/>
                </a:lnTo>
                <a:lnTo>
                  <a:pt x="0" y="6786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86" t="0" r="-18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298781" y="6667500"/>
            <a:ext cx="666750" cy="678656"/>
          </a:xfrm>
          <a:custGeom>
            <a:avLst/>
            <a:gdLst/>
            <a:ahLst/>
            <a:cxnLst/>
            <a:rect r="r" b="b" t="t" l="l"/>
            <a:pathLst>
              <a:path h="678656" w="666750">
                <a:moveTo>
                  <a:pt x="0" y="0"/>
                </a:moveTo>
                <a:lnTo>
                  <a:pt x="666750" y="0"/>
                </a:lnTo>
                <a:lnTo>
                  <a:pt x="666750" y="678656"/>
                </a:lnTo>
                <a:lnTo>
                  <a:pt x="0" y="6786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186" t="0" r="-18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298781" y="8322469"/>
            <a:ext cx="666750" cy="666750"/>
          </a:xfrm>
          <a:custGeom>
            <a:avLst/>
            <a:gdLst/>
            <a:ahLst/>
            <a:cxnLst/>
            <a:rect r="r" b="b" t="t" l="l"/>
            <a:pathLst>
              <a:path h="666750" w="666750">
                <a:moveTo>
                  <a:pt x="0" y="0"/>
                </a:moveTo>
                <a:lnTo>
                  <a:pt x="666750" y="0"/>
                </a:lnTo>
                <a:lnTo>
                  <a:pt x="666750" y="666750"/>
                </a:lnTo>
                <a:lnTo>
                  <a:pt x="0" y="6667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47750" y="823329"/>
            <a:ext cx="16540829" cy="3459504"/>
            <a:chOff x="0" y="0"/>
            <a:chExt cx="22054438" cy="46126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054438" cy="4612672"/>
            </a:xfrm>
            <a:custGeom>
              <a:avLst/>
              <a:gdLst/>
              <a:ahLst/>
              <a:cxnLst/>
              <a:rect r="r" b="b" t="t" l="l"/>
              <a:pathLst>
                <a:path h="4612672" w="22054438">
                  <a:moveTo>
                    <a:pt x="0" y="0"/>
                  </a:moveTo>
                  <a:lnTo>
                    <a:pt x="22054438" y="0"/>
                  </a:lnTo>
                  <a:lnTo>
                    <a:pt x="22054438" y="4612672"/>
                  </a:lnTo>
                  <a:lnTo>
                    <a:pt x="0" y="46126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0"/>
              <a:ext cx="22054438" cy="470792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751"/>
                </a:lnSpc>
              </a:pPr>
              <a:r>
                <a:rPr lang="en-US" sz="5536">
                  <a:solidFill>
                    <a:srgbClr val="38512F"/>
                  </a:solidFill>
                  <a:latin typeface="Lora"/>
                  <a:ea typeface="Lora"/>
                  <a:cs typeface="Lora"/>
                  <a:sym typeface="Lora"/>
                </a:rPr>
                <a:t>Key Features &amp; Benefits</a:t>
              </a:r>
            </a:p>
            <a:p>
              <a:pPr algn="l">
                <a:lnSpc>
                  <a:spcPts val="3281"/>
                </a:lnSpc>
              </a:pPr>
              <a:r>
                <a:rPr lang="en-US" sz="2343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AI-Powered Summarization: Accurate &amp; insightful summaries powered by advanced AI. Time Savings: Reduce reading time by up to </a:t>
              </a:r>
            </a:p>
            <a:p>
              <a:pPr algn="l">
                <a:lnSpc>
                  <a:spcPts val="3753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90%. Customizable Summary Length: Control the level of detail. Multi-Language Support: Summarize PDFs in any language. Secure &amp; Private: Your documents are always safe and confidential. Cost Savings: Eliminating need for multiple employees to read the same fil</a:t>
              </a:r>
              <a:r>
                <a:rPr lang="en-US" sz="2346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es.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020884" y="8343031"/>
            <a:ext cx="2056042" cy="409539"/>
            <a:chOff x="0" y="0"/>
            <a:chExt cx="2741390" cy="54605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741390" cy="546052"/>
            </a:xfrm>
            <a:custGeom>
              <a:avLst/>
              <a:gdLst/>
              <a:ahLst/>
              <a:cxnLst/>
              <a:rect r="r" b="b" t="t" l="l"/>
              <a:pathLst>
                <a:path h="546052" w="2741390">
                  <a:moveTo>
                    <a:pt x="0" y="0"/>
                  </a:moveTo>
                  <a:lnTo>
                    <a:pt x="2741390" y="0"/>
                  </a:lnTo>
                  <a:lnTo>
                    <a:pt x="2741390" y="546052"/>
                  </a:lnTo>
                  <a:lnTo>
                    <a:pt x="0" y="5460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741390" cy="58415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84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Secure &amp; Private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020884" y="5048487"/>
            <a:ext cx="3440287" cy="409539"/>
            <a:chOff x="0" y="0"/>
            <a:chExt cx="4587050" cy="54605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587050" cy="546052"/>
            </a:xfrm>
            <a:custGeom>
              <a:avLst/>
              <a:gdLst/>
              <a:ahLst/>
              <a:cxnLst/>
              <a:rect r="r" b="b" t="t" l="l"/>
              <a:pathLst>
                <a:path h="546052" w="4587050">
                  <a:moveTo>
                    <a:pt x="0" y="0"/>
                  </a:moveTo>
                  <a:lnTo>
                    <a:pt x="4587050" y="0"/>
                  </a:lnTo>
                  <a:lnTo>
                    <a:pt x="4587050" y="546052"/>
                  </a:lnTo>
                  <a:lnTo>
                    <a:pt x="0" y="5460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4587050" cy="58415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84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AI-Powered Summarization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020884" y="6695991"/>
            <a:ext cx="3926645" cy="409539"/>
            <a:chOff x="0" y="0"/>
            <a:chExt cx="5235527" cy="54605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235527" cy="546052"/>
            </a:xfrm>
            <a:custGeom>
              <a:avLst/>
              <a:gdLst/>
              <a:ahLst/>
              <a:cxnLst/>
              <a:rect r="r" b="b" t="t" l="l"/>
              <a:pathLst>
                <a:path h="546052" w="5235527">
                  <a:moveTo>
                    <a:pt x="0" y="0"/>
                  </a:moveTo>
                  <a:lnTo>
                    <a:pt x="5235527" y="0"/>
                  </a:lnTo>
                  <a:lnTo>
                    <a:pt x="5235527" y="546052"/>
                  </a:lnTo>
                  <a:lnTo>
                    <a:pt x="0" y="5460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5235527" cy="58415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84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Customizable Summary Length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272391" y="8343031"/>
            <a:ext cx="1587865" cy="409539"/>
            <a:chOff x="0" y="0"/>
            <a:chExt cx="2117153" cy="54605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117153" cy="546052"/>
            </a:xfrm>
            <a:custGeom>
              <a:avLst/>
              <a:gdLst/>
              <a:ahLst/>
              <a:cxnLst/>
              <a:rect r="r" b="b" t="t" l="l"/>
              <a:pathLst>
                <a:path h="546052" w="2117153">
                  <a:moveTo>
                    <a:pt x="0" y="0"/>
                  </a:moveTo>
                  <a:lnTo>
                    <a:pt x="2117153" y="0"/>
                  </a:lnTo>
                  <a:lnTo>
                    <a:pt x="2117153" y="546052"/>
                  </a:lnTo>
                  <a:lnTo>
                    <a:pt x="0" y="5460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2117153" cy="58415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84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Cost Savings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272391" y="5048487"/>
            <a:ext cx="1660529" cy="409539"/>
            <a:chOff x="0" y="0"/>
            <a:chExt cx="2214038" cy="54605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214038" cy="546052"/>
            </a:xfrm>
            <a:custGeom>
              <a:avLst/>
              <a:gdLst/>
              <a:ahLst/>
              <a:cxnLst/>
              <a:rect r="r" b="b" t="t" l="l"/>
              <a:pathLst>
                <a:path h="546052" w="2214038">
                  <a:moveTo>
                    <a:pt x="0" y="0"/>
                  </a:moveTo>
                  <a:lnTo>
                    <a:pt x="2214038" y="0"/>
                  </a:lnTo>
                  <a:lnTo>
                    <a:pt x="2214038" y="546052"/>
                  </a:lnTo>
                  <a:lnTo>
                    <a:pt x="0" y="5460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214038" cy="58415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84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Time Savings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272391" y="6695991"/>
            <a:ext cx="3045595" cy="409539"/>
            <a:chOff x="0" y="0"/>
            <a:chExt cx="4060793" cy="54605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060793" cy="546052"/>
            </a:xfrm>
            <a:custGeom>
              <a:avLst/>
              <a:gdLst/>
              <a:ahLst/>
              <a:cxnLst/>
              <a:rect r="r" b="b" t="t" l="l"/>
              <a:pathLst>
                <a:path h="546052" w="4060793">
                  <a:moveTo>
                    <a:pt x="0" y="0"/>
                  </a:moveTo>
                  <a:lnTo>
                    <a:pt x="4060793" y="0"/>
                  </a:lnTo>
                  <a:lnTo>
                    <a:pt x="4060793" y="546052"/>
                  </a:lnTo>
                  <a:lnTo>
                    <a:pt x="0" y="5460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4060793" cy="58415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84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Multi-Language Support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308104" y="4614946"/>
            <a:ext cx="154865" cy="913697"/>
            <a:chOff x="0" y="0"/>
            <a:chExt cx="206487" cy="121826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06487" cy="1218263"/>
            </a:xfrm>
            <a:custGeom>
              <a:avLst/>
              <a:gdLst/>
              <a:ahLst/>
              <a:cxnLst/>
              <a:rect r="r" b="b" t="t" l="l"/>
              <a:pathLst>
                <a:path h="1218263" w="206487">
                  <a:moveTo>
                    <a:pt x="0" y="0"/>
                  </a:moveTo>
                  <a:lnTo>
                    <a:pt x="206487" y="0"/>
                  </a:lnTo>
                  <a:lnTo>
                    <a:pt x="206487" y="1218263"/>
                  </a:lnTo>
                  <a:lnTo>
                    <a:pt x="0" y="12182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419100"/>
              <a:ext cx="206487" cy="16373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209"/>
                </a:lnSpc>
              </a:pPr>
              <a:r>
                <a:rPr lang="en-US" sz="3283">
                  <a:solidFill>
                    <a:srgbClr val="3A3630"/>
                  </a:solidFill>
                  <a:latin typeface="Lora"/>
                  <a:ea typeface="Lora"/>
                  <a:cs typeface="Lora"/>
                  <a:sym typeface="Lora"/>
                </a:rPr>
                <a:t>1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67218" y="6262295"/>
            <a:ext cx="236982" cy="913697"/>
            <a:chOff x="0" y="0"/>
            <a:chExt cx="315977" cy="1218263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315977" cy="1218263"/>
            </a:xfrm>
            <a:custGeom>
              <a:avLst/>
              <a:gdLst/>
              <a:ahLst/>
              <a:cxnLst/>
              <a:rect r="r" b="b" t="t" l="l"/>
              <a:pathLst>
                <a:path h="1218263" w="315977">
                  <a:moveTo>
                    <a:pt x="0" y="0"/>
                  </a:moveTo>
                  <a:lnTo>
                    <a:pt x="315977" y="0"/>
                  </a:lnTo>
                  <a:lnTo>
                    <a:pt x="315977" y="1218263"/>
                  </a:lnTo>
                  <a:lnTo>
                    <a:pt x="0" y="12182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419100"/>
              <a:ext cx="315977" cy="16373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209"/>
                </a:lnSpc>
              </a:pPr>
              <a:r>
                <a:rPr lang="en-US" sz="3283">
                  <a:solidFill>
                    <a:srgbClr val="3A3630"/>
                  </a:solidFill>
                  <a:latin typeface="Lora"/>
                  <a:ea typeface="Lora"/>
                  <a:cs typeface="Lora"/>
                  <a:sym typeface="Lora"/>
                </a:rPr>
                <a:t>3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269206" y="7909405"/>
            <a:ext cx="231874" cy="913697"/>
            <a:chOff x="0" y="0"/>
            <a:chExt cx="309165" cy="1218263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309165" cy="1218263"/>
            </a:xfrm>
            <a:custGeom>
              <a:avLst/>
              <a:gdLst/>
              <a:ahLst/>
              <a:cxnLst/>
              <a:rect r="r" b="b" t="t" l="l"/>
              <a:pathLst>
                <a:path h="1218263" w="309165">
                  <a:moveTo>
                    <a:pt x="0" y="0"/>
                  </a:moveTo>
                  <a:lnTo>
                    <a:pt x="309165" y="0"/>
                  </a:lnTo>
                  <a:lnTo>
                    <a:pt x="309165" y="1218263"/>
                  </a:lnTo>
                  <a:lnTo>
                    <a:pt x="0" y="12182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419100"/>
              <a:ext cx="309165" cy="16373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209"/>
                </a:lnSpc>
              </a:pPr>
              <a:r>
                <a:rPr lang="en-US" sz="3283">
                  <a:solidFill>
                    <a:srgbClr val="3A3630"/>
                  </a:solidFill>
                  <a:latin typeface="Lora"/>
                  <a:ea typeface="Lora"/>
                  <a:cs typeface="Lora"/>
                  <a:sym typeface="Lora"/>
                </a:rPr>
                <a:t>5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9523095" y="4614946"/>
            <a:ext cx="228469" cy="913697"/>
            <a:chOff x="0" y="0"/>
            <a:chExt cx="304625" cy="1218263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04625" cy="1218263"/>
            </a:xfrm>
            <a:custGeom>
              <a:avLst/>
              <a:gdLst/>
              <a:ahLst/>
              <a:cxnLst/>
              <a:rect r="r" b="b" t="t" l="l"/>
              <a:pathLst>
                <a:path h="1218263" w="304625">
                  <a:moveTo>
                    <a:pt x="0" y="0"/>
                  </a:moveTo>
                  <a:lnTo>
                    <a:pt x="304625" y="0"/>
                  </a:lnTo>
                  <a:lnTo>
                    <a:pt x="304625" y="1218263"/>
                  </a:lnTo>
                  <a:lnTo>
                    <a:pt x="0" y="12182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419100"/>
              <a:ext cx="304625" cy="16373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209"/>
                </a:lnSpc>
              </a:pPr>
              <a:r>
                <a:rPr lang="en-US" sz="3283">
                  <a:solidFill>
                    <a:srgbClr val="3A3630"/>
                  </a:solidFill>
                  <a:latin typeface="Lora"/>
                  <a:ea typeface="Lora"/>
                  <a:cs typeface="Lora"/>
                  <a:sym typeface="Lora"/>
                </a:rPr>
                <a:t>2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9522297" y="6262295"/>
            <a:ext cx="230600" cy="913697"/>
            <a:chOff x="0" y="0"/>
            <a:chExt cx="307467" cy="1218263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307467" cy="1218263"/>
            </a:xfrm>
            <a:custGeom>
              <a:avLst/>
              <a:gdLst/>
              <a:ahLst/>
              <a:cxnLst/>
              <a:rect r="r" b="b" t="t" l="l"/>
              <a:pathLst>
                <a:path h="1218263" w="307467">
                  <a:moveTo>
                    <a:pt x="0" y="0"/>
                  </a:moveTo>
                  <a:lnTo>
                    <a:pt x="307467" y="0"/>
                  </a:lnTo>
                  <a:lnTo>
                    <a:pt x="307467" y="1218263"/>
                  </a:lnTo>
                  <a:lnTo>
                    <a:pt x="0" y="12182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419100"/>
              <a:ext cx="307467" cy="16373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209"/>
                </a:lnSpc>
              </a:pPr>
              <a:r>
                <a:rPr lang="en-US" sz="3283">
                  <a:solidFill>
                    <a:srgbClr val="3A3630"/>
                  </a:solidFill>
                  <a:latin typeface="Lora"/>
                  <a:ea typeface="Lora"/>
                  <a:cs typeface="Lora"/>
                  <a:sym typeface="Lora"/>
                </a:rPr>
                <a:t>4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9514368" y="7909405"/>
            <a:ext cx="245911" cy="913697"/>
            <a:chOff x="0" y="0"/>
            <a:chExt cx="327882" cy="1218263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327882" cy="1218263"/>
            </a:xfrm>
            <a:custGeom>
              <a:avLst/>
              <a:gdLst/>
              <a:ahLst/>
              <a:cxnLst/>
              <a:rect r="r" b="b" t="t" l="l"/>
              <a:pathLst>
                <a:path h="1218263" w="327882">
                  <a:moveTo>
                    <a:pt x="0" y="0"/>
                  </a:moveTo>
                  <a:lnTo>
                    <a:pt x="327882" y="0"/>
                  </a:lnTo>
                  <a:lnTo>
                    <a:pt x="327882" y="1218263"/>
                  </a:lnTo>
                  <a:lnTo>
                    <a:pt x="0" y="12182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419100"/>
              <a:ext cx="327882" cy="16373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209"/>
                </a:lnSpc>
              </a:pPr>
              <a:r>
                <a:rPr lang="en-US" sz="3283">
                  <a:solidFill>
                    <a:srgbClr val="3A3630"/>
                  </a:solidFill>
                  <a:latin typeface="Lora"/>
                  <a:ea typeface="Lora"/>
                  <a:cs typeface="Lora"/>
                  <a:sym typeface="Lora"/>
                </a:rPr>
                <a:t>6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5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3369469"/>
            <a:chOff x="0" y="0"/>
            <a:chExt cx="24384000" cy="44926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4492625"/>
            </a:xfrm>
            <a:custGeom>
              <a:avLst/>
              <a:gdLst/>
              <a:ahLst/>
              <a:cxnLst/>
              <a:rect r="r" b="b" t="t" l="l"/>
              <a:pathLst>
                <a:path h="449262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4492625"/>
                  </a:lnTo>
                  <a:lnTo>
                    <a:pt x="0" y="44926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8" r="0" b="-98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40594" y="7334250"/>
            <a:ext cx="8072437" cy="976312"/>
          </a:xfrm>
          <a:custGeom>
            <a:avLst/>
            <a:gdLst/>
            <a:ahLst/>
            <a:cxnLst/>
            <a:rect r="r" b="b" t="t" l="l"/>
            <a:pathLst>
              <a:path h="976312" w="8072437">
                <a:moveTo>
                  <a:pt x="0" y="0"/>
                </a:moveTo>
                <a:lnTo>
                  <a:pt x="8072437" y="0"/>
                </a:lnTo>
                <a:lnTo>
                  <a:pt x="8072437" y="976312"/>
                </a:lnTo>
                <a:lnTo>
                  <a:pt x="0" y="976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701" r="0" b="-70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40594" y="8572500"/>
            <a:ext cx="8072437" cy="976312"/>
          </a:xfrm>
          <a:custGeom>
            <a:avLst/>
            <a:gdLst/>
            <a:ahLst/>
            <a:cxnLst/>
            <a:rect r="r" b="b" t="t" l="l"/>
            <a:pathLst>
              <a:path h="976312" w="8072437">
                <a:moveTo>
                  <a:pt x="0" y="0"/>
                </a:moveTo>
                <a:lnTo>
                  <a:pt x="8072437" y="0"/>
                </a:lnTo>
                <a:lnTo>
                  <a:pt x="8072437" y="976312"/>
                </a:lnTo>
                <a:lnTo>
                  <a:pt x="0" y="9763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701" r="0" b="-701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274969" y="7334250"/>
            <a:ext cx="8072437" cy="976312"/>
          </a:xfrm>
          <a:custGeom>
            <a:avLst/>
            <a:gdLst/>
            <a:ahLst/>
            <a:cxnLst/>
            <a:rect r="r" b="b" t="t" l="l"/>
            <a:pathLst>
              <a:path h="976312" w="8072437">
                <a:moveTo>
                  <a:pt x="0" y="0"/>
                </a:moveTo>
                <a:lnTo>
                  <a:pt x="8072437" y="0"/>
                </a:lnTo>
                <a:lnTo>
                  <a:pt x="8072437" y="976312"/>
                </a:lnTo>
                <a:lnTo>
                  <a:pt x="0" y="976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701" r="0" b="-701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274969" y="8572500"/>
            <a:ext cx="8072437" cy="976312"/>
          </a:xfrm>
          <a:custGeom>
            <a:avLst/>
            <a:gdLst/>
            <a:ahLst/>
            <a:cxnLst/>
            <a:rect r="r" b="b" t="t" l="l"/>
            <a:pathLst>
              <a:path h="976312" w="8072437">
                <a:moveTo>
                  <a:pt x="0" y="0"/>
                </a:moveTo>
                <a:lnTo>
                  <a:pt x="8072437" y="0"/>
                </a:lnTo>
                <a:lnTo>
                  <a:pt x="8072437" y="976312"/>
                </a:lnTo>
                <a:lnTo>
                  <a:pt x="0" y="9763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701" r="0" b="-701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43772" y="3999785"/>
            <a:ext cx="16775275" cy="2969931"/>
            <a:chOff x="0" y="0"/>
            <a:chExt cx="22367033" cy="395990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367033" cy="3959908"/>
            </a:xfrm>
            <a:custGeom>
              <a:avLst/>
              <a:gdLst/>
              <a:ahLst/>
              <a:cxnLst/>
              <a:rect r="r" b="b" t="t" l="l"/>
              <a:pathLst>
                <a:path h="3959908" w="22367033">
                  <a:moveTo>
                    <a:pt x="0" y="0"/>
                  </a:moveTo>
                  <a:lnTo>
                    <a:pt x="22367033" y="0"/>
                  </a:lnTo>
                  <a:lnTo>
                    <a:pt x="22367033" y="3959908"/>
                  </a:lnTo>
                  <a:lnTo>
                    <a:pt x="0" y="39599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0"/>
              <a:ext cx="22367033" cy="405515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63"/>
                </a:lnSpc>
              </a:pPr>
              <a:r>
                <a:rPr lang="en-US" sz="4973">
                  <a:solidFill>
                    <a:srgbClr val="38512F"/>
                  </a:solidFill>
                  <a:latin typeface="Lora"/>
                  <a:ea typeface="Lora"/>
                  <a:cs typeface="Lora"/>
                  <a:sym typeface="Lora"/>
                </a:rPr>
                <a:t>Gistify in Action: Real-World Use Cases</a:t>
              </a:r>
            </a:p>
            <a:p>
              <a:pPr algn="l">
                <a:lnSpc>
                  <a:spcPts val="3378"/>
                </a:lnSpc>
              </a:pPr>
              <a:r>
                <a:rPr lang="en-US" sz="2065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Researchers: Quickly analyze research papers and academic articles. (e.g., Analyze 20 research papers in the time it takes to read one). Lawyers: Extract key information from legal documents and contracts. (e.g., Review contracts in 1/10th of the time). Students: Summarize textbooks and lecture </a:t>
              </a:r>
            </a:p>
            <a:p>
              <a:pPr algn="l">
                <a:lnSpc>
                  <a:spcPts val="2887"/>
                </a:lnSpc>
              </a:pPr>
              <a:r>
                <a:rPr lang="en-US" sz="2062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notes for efficient studying. (e.g., Condense 300 page textbooks into 20 page summaries). Business Professionals: Stay informed on industry reports and market analysis. (e.g., Review competitor analysis in minutes).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13247" y="8881860"/>
            <a:ext cx="1010114" cy="354259"/>
            <a:chOff x="0" y="0"/>
            <a:chExt cx="1346818" cy="47234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46818" cy="472345"/>
            </a:xfrm>
            <a:custGeom>
              <a:avLst/>
              <a:gdLst/>
              <a:ahLst/>
              <a:cxnLst/>
              <a:rect r="r" b="b" t="t" l="l"/>
              <a:pathLst>
                <a:path h="472345" w="1346818">
                  <a:moveTo>
                    <a:pt x="0" y="0"/>
                  </a:moveTo>
                  <a:lnTo>
                    <a:pt x="1346818" y="0"/>
                  </a:lnTo>
                  <a:lnTo>
                    <a:pt x="1346818" y="472345"/>
                  </a:lnTo>
                  <a:lnTo>
                    <a:pt x="0" y="4723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346818" cy="51044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891"/>
                </a:lnSpc>
              </a:pPr>
              <a:r>
                <a:rPr lang="en-US" sz="2065" spc="1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Students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13247" y="7641158"/>
            <a:ext cx="1362254" cy="354259"/>
            <a:chOff x="0" y="0"/>
            <a:chExt cx="1816338" cy="47234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16338" cy="472345"/>
            </a:xfrm>
            <a:custGeom>
              <a:avLst/>
              <a:gdLst/>
              <a:ahLst/>
              <a:cxnLst/>
              <a:rect r="r" b="b" t="t" l="l"/>
              <a:pathLst>
                <a:path h="472345" w="1816338">
                  <a:moveTo>
                    <a:pt x="0" y="0"/>
                  </a:moveTo>
                  <a:lnTo>
                    <a:pt x="1816338" y="0"/>
                  </a:lnTo>
                  <a:lnTo>
                    <a:pt x="1816338" y="472345"/>
                  </a:lnTo>
                  <a:lnTo>
                    <a:pt x="0" y="4723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816338" cy="51044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891"/>
                </a:lnSpc>
              </a:pPr>
              <a:r>
                <a:rPr lang="en-US" sz="2065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Researchers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554372" y="7641158"/>
            <a:ext cx="924496" cy="354259"/>
            <a:chOff x="0" y="0"/>
            <a:chExt cx="1232662" cy="47234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32662" cy="472345"/>
            </a:xfrm>
            <a:custGeom>
              <a:avLst/>
              <a:gdLst/>
              <a:ahLst/>
              <a:cxnLst/>
              <a:rect r="r" b="b" t="t" l="l"/>
              <a:pathLst>
                <a:path h="472345" w="1232662">
                  <a:moveTo>
                    <a:pt x="0" y="0"/>
                  </a:moveTo>
                  <a:lnTo>
                    <a:pt x="1232662" y="0"/>
                  </a:lnTo>
                  <a:lnTo>
                    <a:pt x="1232662" y="472345"/>
                  </a:lnTo>
                  <a:lnTo>
                    <a:pt x="0" y="4723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232662" cy="51044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891"/>
                </a:lnSpc>
              </a:pPr>
              <a:r>
                <a:rPr lang="en-US" sz="2065" spc="5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Lawyers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554372" y="8881860"/>
            <a:ext cx="2526769" cy="354259"/>
            <a:chOff x="0" y="0"/>
            <a:chExt cx="3369025" cy="47234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369025" cy="472345"/>
            </a:xfrm>
            <a:custGeom>
              <a:avLst/>
              <a:gdLst/>
              <a:ahLst/>
              <a:cxnLst/>
              <a:rect r="r" b="b" t="t" l="l"/>
              <a:pathLst>
                <a:path h="472345" w="3369025">
                  <a:moveTo>
                    <a:pt x="0" y="0"/>
                  </a:moveTo>
                  <a:lnTo>
                    <a:pt x="3369025" y="0"/>
                  </a:lnTo>
                  <a:lnTo>
                    <a:pt x="3369025" y="472345"/>
                  </a:lnTo>
                  <a:lnTo>
                    <a:pt x="0" y="4723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3369025" cy="51044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891"/>
                </a:lnSpc>
              </a:pPr>
              <a:r>
                <a:rPr lang="en-US" sz="2065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Business Professionals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5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49625" y="9691687"/>
            <a:ext cx="2155031" cy="511969"/>
            <a:chOff x="0" y="0"/>
            <a:chExt cx="2873375" cy="6826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73375" cy="682625"/>
            </a:xfrm>
            <a:custGeom>
              <a:avLst/>
              <a:gdLst/>
              <a:ahLst/>
              <a:cxnLst/>
              <a:rect r="r" b="b" t="t" l="l"/>
              <a:pathLst>
                <a:path h="682625" w="2873375">
                  <a:moveTo>
                    <a:pt x="0" y="0"/>
                  </a:moveTo>
                  <a:lnTo>
                    <a:pt x="2873375" y="0"/>
                  </a:lnTo>
                  <a:lnTo>
                    <a:pt x="2873375" y="682625"/>
                  </a:lnTo>
                  <a:lnTo>
                    <a:pt x="0" y="6826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6" r="0" b="-66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430000" y="0"/>
            <a:ext cx="6858000" cy="10287000"/>
            <a:chOff x="0" y="0"/>
            <a:chExt cx="914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46" r="0" b="-46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945749" y="4624864"/>
            <a:ext cx="9550480" cy="4954512"/>
          </a:xfrm>
          <a:custGeom>
            <a:avLst/>
            <a:gdLst/>
            <a:ahLst/>
            <a:cxnLst/>
            <a:rect r="r" b="b" t="t" l="l"/>
            <a:pathLst>
              <a:path h="4954512" w="9550480">
                <a:moveTo>
                  <a:pt x="0" y="0"/>
                </a:moveTo>
                <a:lnTo>
                  <a:pt x="9550480" y="0"/>
                </a:lnTo>
                <a:lnTo>
                  <a:pt x="9550480" y="4954512"/>
                </a:lnTo>
                <a:lnTo>
                  <a:pt x="0" y="49545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60" r="0" b="-16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6059948" y="9664505"/>
            <a:ext cx="785622" cy="184547"/>
            <a:chOff x="0" y="0"/>
            <a:chExt cx="1047497" cy="24606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47497" cy="246063"/>
            </a:xfrm>
            <a:custGeom>
              <a:avLst/>
              <a:gdLst/>
              <a:ahLst/>
              <a:cxnLst/>
              <a:rect r="r" b="b" t="t" l="l"/>
              <a:pathLst>
                <a:path h="246063" w="1047497">
                  <a:moveTo>
                    <a:pt x="0" y="0"/>
                  </a:moveTo>
                  <a:lnTo>
                    <a:pt x="1047497" y="0"/>
                  </a:lnTo>
                  <a:lnTo>
                    <a:pt x="1047497" y="246063"/>
                  </a:lnTo>
                  <a:lnTo>
                    <a:pt x="0" y="2460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047497" cy="2841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312"/>
                </a:lnSpc>
              </a:pPr>
              <a:r>
                <a:rPr lang="en-US" sz="937" u="sng">
                  <a:solidFill>
                    <a:srgbClr val="0000FF"/>
                  </a:solidFill>
                  <a:latin typeface="Calibri (MS)"/>
                  <a:ea typeface="Calibri (MS)"/>
                  <a:cs typeface="Calibri (MS)"/>
                  <a:sym typeface="Calibri (MS)"/>
                  <a:hlinkClick r:id="rId6" tooltip="https://gamma.app/?utm_source=made-with-gamma"/>
                </a:rPr>
                <a:t>pre</a:t>
              </a:r>
              <a:r>
                <a:rPr lang="en-US" sz="937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</a:t>
              </a:r>
              <a:r>
                <a:rPr lang="en-US" sz="937" u="sng">
                  <a:solidFill>
                    <a:srgbClr val="0000FF"/>
                  </a:solidFill>
                  <a:latin typeface="Calibri (MS)"/>
                  <a:ea typeface="Calibri (MS)"/>
                  <a:cs typeface="Calibri (MS)"/>
                  <a:sym typeface="Calibri (MS)"/>
                  <a:hlinkClick r:id="rId7" tooltip="https://gamma.app/?utm_source=made-with-gamma"/>
                </a:rPr>
                <a:t>e</a:t>
              </a:r>
              <a:r>
                <a:rPr lang="en-US" sz="937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</a:t>
              </a:r>
              <a:r>
                <a:rPr lang="en-US" sz="937" u="sng">
                  <a:solidFill>
                    <a:srgbClr val="0000FF"/>
                  </a:solidFill>
                  <a:latin typeface="Calibri (MS)"/>
                  <a:ea typeface="Calibri (MS)"/>
                  <a:cs typeface="Calibri (MS)"/>
                  <a:sym typeface="Calibri (MS)"/>
                  <a:hlinkClick r:id="rId8" tooltip="https://gamma.app/?utm_source=made-with-gamma"/>
                </a:rPr>
                <a:t>ncode</a:t>
              </a:r>
              <a:r>
                <a:rPr lang="en-US" sz="937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</a:t>
              </a:r>
              <a:r>
                <a:rPr lang="en-US" sz="937" u="sng">
                  <a:solidFill>
                    <a:srgbClr val="0000FF"/>
                  </a:solidFill>
                  <a:latin typeface="Calibri (MS)"/>
                  <a:ea typeface="Calibri (MS)"/>
                  <a:cs typeface="Calibri (MS)"/>
                  <a:sym typeface="Calibri (MS)"/>
                  <a:hlinkClick r:id="rId9" tooltip="https://gamma.app/?utm_source=made-with-gamma"/>
                </a:rPr>
                <a:t>d.</a:t>
              </a:r>
              <a:r>
                <a:rPr lang="en-US" sz="937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</a:t>
              </a:r>
              <a:r>
                <a:rPr lang="en-US" sz="937" u="sng">
                  <a:solidFill>
                    <a:srgbClr val="0000FF"/>
                  </a:solidFill>
                  <a:latin typeface="Calibri (MS)"/>
                  <a:ea typeface="Calibri (MS)"/>
                  <a:cs typeface="Calibri (MS)"/>
                  <a:sym typeface="Calibri (MS)"/>
                  <a:hlinkClick r:id="rId10" tooltip="https://gamma.app/?utm_source=made-with-gamma"/>
                </a:rPr>
                <a:t>png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5926" y="751320"/>
            <a:ext cx="9302544" cy="3582912"/>
            <a:chOff x="0" y="0"/>
            <a:chExt cx="12403392" cy="477721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403392" cy="4777217"/>
            </a:xfrm>
            <a:custGeom>
              <a:avLst/>
              <a:gdLst/>
              <a:ahLst/>
              <a:cxnLst/>
              <a:rect r="r" b="b" t="t" l="l"/>
              <a:pathLst>
                <a:path h="4777217" w="12403392">
                  <a:moveTo>
                    <a:pt x="0" y="0"/>
                  </a:moveTo>
                  <a:lnTo>
                    <a:pt x="12403392" y="0"/>
                  </a:lnTo>
                  <a:lnTo>
                    <a:pt x="12403392" y="4777217"/>
                  </a:lnTo>
                  <a:lnTo>
                    <a:pt x="0" y="47772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12403392" cy="480579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756"/>
                </a:lnSpc>
              </a:pPr>
              <a:r>
                <a:rPr lang="en-US" sz="5348" spc="15">
                  <a:solidFill>
                    <a:srgbClr val="38512F"/>
                  </a:solidFill>
                  <a:latin typeface="Lora"/>
                  <a:ea typeface="Lora"/>
                  <a:cs typeface="Lora"/>
                  <a:sym typeface="Lora"/>
                </a:rPr>
                <a:t>Gistify vs. Traditional Methods</a:t>
              </a:r>
            </a:p>
            <a:p>
              <a:pPr algn="l">
                <a:lnSpc>
                  <a:spcPts val="3153"/>
                </a:lnSpc>
              </a:pPr>
              <a:r>
                <a:rPr lang="en-US" sz="2252" spc="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Feature | Gistify | Traditional Reading --- Time | Seconds | Hours --- Accuracy | High | Variable --- Key Insights | Guaranteed | Dependent on Reader --- Cost | Low Subscription/Pay-per-use | High (Employee Time)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29927" y="5761256"/>
            <a:ext cx="1106769" cy="406980"/>
            <a:chOff x="0" y="0"/>
            <a:chExt cx="1475692" cy="54264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75692" cy="542640"/>
            </a:xfrm>
            <a:custGeom>
              <a:avLst/>
              <a:gdLst/>
              <a:ahLst/>
              <a:cxnLst/>
              <a:rect r="r" b="b" t="t" l="l"/>
              <a:pathLst>
                <a:path h="542640" w="1475692">
                  <a:moveTo>
                    <a:pt x="0" y="0"/>
                  </a:moveTo>
                  <a:lnTo>
                    <a:pt x="1475692" y="0"/>
                  </a:lnTo>
                  <a:lnTo>
                    <a:pt x="1475692" y="542640"/>
                  </a:lnTo>
                  <a:lnTo>
                    <a:pt x="0" y="5426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475692" cy="58074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53"/>
                </a:lnSpc>
              </a:pPr>
              <a:r>
                <a:rPr lang="en-US" sz="2252" spc="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Accuracy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4456116" y="5761256"/>
            <a:ext cx="571190" cy="406980"/>
            <a:chOff x="0" y="0"/>
            <a:chExt cx="761587" cy="5426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61587" cy="542640"/>
            </a:xfrm>
            <a:custGeom>
              <a:avLst/>
              <a:gdLst/>
              <a:ahLst/>
              <a:cxnLst/>
              <a:rect r="r" b="b" t="t" l="l"/>
              <a:pathLst>
                <a:path h="542640" w="761587">
                  <a:moveTo>
                    <a:pt x="0" y="0"/>
                  </a:moveTo>
                  <a:lnTo>
                    <a:pt x="761587" y="0"/>
                  </a:lnTo>
                  <a:lnTo>
                    <a:pt x="761587" y="542640"/>
                  </a:lnTo>
                  <a:lnTo>
                    <a:pt x="0" y="5426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761587" cy="58074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53"/>
                </a:lnSpc>
              </a:pPr>
              <a:r>
                <a:rPr lang="en-US" sz="2252" spc="8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High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4456116" y="8328565"/>
            <a:ext cx="2194989" cy="943165"/>
            <a:chOff x="0" y="0"/>
            <a:chExt cx="2926652" cy="125755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926652" cy="1257553"/>
            </a:xfrm>
            <a:custGeom>
              <a:avLst/>
              <a:gdLst/>
              <a:ahLst/>
              <a:cxnLst/>
              <a:rect r="r" b="b" t="t" l="l"/>
              <a:pathLst>
                <a:path h="1257553" w="2926652">
                  <a:moveTo>
                    <a:pt x="0" y="0"/>
                  </a:moveTo>
                  <a:lnTo>
                    <a:pt x="2926652" y="0"/>
                  </a:lnTo>
                  <a:lnTo>
                    <a:pt x="2926652" y="1257553"/>
                  </a:lnTo>
                  <a:lnTo>
                    <a:pt x="0" y="12575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95250"/>
              <a:ext cx="2926652" cy="135280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752"/>
                </a:lnSpc>
              </a:pPr>
              <a:r>
                <a:rPr lang="en-US" sz="2252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Subscr</a:t>
              </a:r>
              <a:r>
                <a:rPr lang="en-US" sz="2252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2252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ip</a:t>
              </a:r>
              <a:r>
                <a:rPr lang="en-US" sz="2252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2252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tion/P</a:t>
              </a:r>
              <a:r>
                <a:rPr lang="en-US" sz="2252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2252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ay- per-use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577138" y="8388096"/>
            <a:ext cx="695528" cy="406980"/>
            <a:chOff x="0" y="0"/>
            <a:chExt cx="927370" cy="54264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27370" cy="542640"/>
            </a:xfrm>
            <a:custGeom>
              <a:avLst/>
              <a:gdLst/>
              <a:ahLst/>
              <a:cxnLst/>
              <a:rect r="r" b="b" t="t" l="l"/>
              <a:pathLst>
                <a:path h="542640" w="927370">
                  <a:moveTo>
                    <a:pt x="0" y="0"/>
                  </a:moveTo>
                  <a:lnTo>
                    <a:pt x="927370" y="0"/>
                  </a:lnTo>
                  <a:lnTo>
                    <a:pt x="927370" y="542640"/>
                  </a:lnTo>
                  <a:lnTo>
                    <a:pt x="0" y="5426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927370" cy="58074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53"/>
                </a:lnSpc>
              </a:pPr>
              <a:r>
                <a:rPr lang="en-US" sz="2252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Time)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7577138" y="7078409"/>
            <a:ext cx="865394" cy="406980"/>
            <a:chOff x="0" y="0"/>
            <a:chExt cx="1153858" cy="54264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153858" cy="542640"/>
            </a:xfrm>
            <a:custGeom>
              <a:avLst/>
              <a:gdLst/>
              <a:ahLst/>
              <a:cxnLst/>
              <a:rect r="r" b="b" t="t" l="l"/>
              <a:pathLst>
                <a:path h="542640" w="1153858">
                  <a:moveTo>
                    <a:pt x="0" y="0"/>
                  </a:moveTo>
                  <a:lnTo>
                    <a:pt x="1153858" y="0"/>
                  </a:lnTo>
                  <a:lnTo>
                    <a:pt x="1153858" y="542640"/>
                  </a:lnTo>
                  <a:lnTo>
                    <a:pt x="0" y="5426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153858" cy="58074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53"/>
                </a:lnSpc>
              </a:pPr>
              <a:r>
                <a:rPr lang="en-US" sz="2252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</a:t>
              </a:r>
              <a:r>
                <a:rPr lang="en-US" sz="2252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2252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eader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7577138" y="5761256"/>
            <a:ext cx="994397" cy="406980"/>
            <a:chOff x="0" y="0"/>
            <a:chExt cx="1325863" cy="54264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325863" cy="542640"/>
            </a:xfrm>
            <a:custGeom>
              <a:avLst/>
              <a:gdLst/>
              <a:ahLst/>
              <a:cxnLst/>
              <a:rect r="r" b="b" t="t" l="l"/>
              <a:pathLst>
                <a:path h="542640" w="1325863">
                  <a:moveTo>
                    <a:pt x="0" y="0"/>
                  </a:moveTo>
                  <a:lnTo>
                    <a:pt x="1325863" y="0"/>
                  </a:lnTo>
                  <a:lnTo>
                    <a:pt x="1325863" y="542640"/>
                  </a:lnTo>
                  <a:lnTo>
                    <a:pt x="0" y="5426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1325863" cy="58074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53"/>
                </a:lnSpc>
              </a:pPr>
              <a:r>
                <a:rPr lang="en-US" sz="2252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Va</a:t>
              </a:r>
              <a:r>
                <a:rPr lang="en-US" sz="2252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2252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riable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329927" y="7911762"/>
            <a:ext cx="548248" cy="406504"/>
            <a:chOff x="0" y="0"/>
            <a:chExt cx="730997" cy="542005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730997" cy="542005"/>
            </a:xfrm>
            <a:custGeom>
              <a:avLst/>
              <a:gdLst/>
              <a:ahLst/>
              <a:cxnLst/>
              <a:rect r="r" b="b" t="t" l="l"/>
              <a:pathLst>
                <a:path h="542005" w="730997">
                  <a:moveTo>
                    <a:pt x="0" y="0"/>
                  </a:moveTo>
                  <a:lnTo>
                    <a:pt x="730997" y="0"/>
                  </a:lnTo>
                  <a:lnTo>
                    <a:pt x="730997" y="542005"/>
                  </a:lnTo>
                  <a:lnTo>
                    <a:pt x="0" y="542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730997" cy="5801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49"/>
                </a:lnSpc>
              </a:pPr>
              <a:r>
                <a:rPr lang="en-US" sz="2249" spc="8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Cost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329927" y="4921389"/>
            <a:ext cx="617328" cy="406504"/>
            <a:chOff x="0" y="0"/>
            <a:chExt cx="823103" cy="54200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23103" cy="542005"/>
            </a:xfrm>
            <a:custGeom>
              <a:avLst/>
              <a:gdLst/>
              <a:ahLst/>
              <a:cxnLst/>
              <a:rect r="r" b="b" t="t" l="l"/>
              <a:pathLst>
                <a:path h="542005" w="823103">
                  <a:moveTo>
                    <a:pt x="0" y="0"/>
                  </a:moveTo>
                  <a:lnTo>
                    <a:pt x="823103" y="0"/>
                  </a:lnTo>
                  <a:lnTo>
                    <a:pt x="823103" y="542005"/>
                  </a:lnTo>
                  <a:lnTo>
                    <a:pt x="0" y="542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823103" cy="5801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49"/>
                </a:lnSpc>
              </a:pPr>
              <a:r>
                <a:rPr lang="en-US" sz="2249" spc="8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Time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329927" y="6602075"/>
            <a:ext cx="1456741" cy="406504"/>
            <a:chOff x="0" y="0"/>
            <a:chExt cx="1942322" cy="542005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942322" cy="542005"/>
            </a:xfrm>
            <a:custGeom>
              <a:avLst/>
              <a:gdLst/>
              <a:ahLst/>
              <a:cxnLst/>
              <a:rect r="r" b="b" t="t" l="l"/>
              <a:pathLst>
                <a:path h="542005" w="1942322">
                  <a:moveTo>
                    <a:pt x="0" y="0"/>
                  </a:moveTo>
                  <a:lnTo>
                    <a:pt x="1942322" y="0"/>
                  </a:lnTo>
                  <a:lnTo>
                    <a:pt x="1942322" y="542005"/>
                  </a:lnTo>
                  <a:lnTo>
                    <a:pt x="0" y="542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942322" cy="5801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49"/>
                </a:lnSpc>
              </a:pPr>
              <a:r>
                <a:rPr lang="en-US" sz="2249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Key Insights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4456116" y="7911762"/>
            <a:ext cx="568071" cy="406504"/>
            <a:chOff x="0" y="0"/>
            <a:chExt cx="757428" cy="54200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757428" cy="542005"/>
            </a:xfrm>
            <a:custGeom>
              <a:avLst/>
              <a:gdLst/>
              <a:ahLst/>
              <a:cxnLst/>
              <a:rect r="r" b="b" t="t" l="l"/>
              <a:pathLst>
                <a:path h="542005" w="757428">
                  <a:moveTo>
                    <a:pt x="0" y="0"/>
                  </a:moveTo>
                  <a:lnTo>
                    <a:pt x="757428" y="0"/>
                  </a:lnTo>
                  <a:lnTo>
                    <a:pt x="757428" y="542005"/>
                  </a:lnTo>
                  <a:lnTo>
                    <a:pt x="0" y="542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38100"/>
              <a:ext cx="757428" cy="5801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49"/>
                </a:lnSpc>
              </a:pPr>
              <a:r>
                <a:rPr lang="en-US" sz="2249" spc="1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Low 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4456116" y="4921389"/>
            <a:ext cx="1032665" cy="406504"/>
            <a:chOff x="0" y="0"/>
            <a:chExt cx="1376887" cy="542005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376887" cy="542005"/>
            </a:xfrm>
            <a:custGeom>
              <a:avLst/>
              <a:gdLst/>
              <a:ahLst/>
              <a:cxnLst/>
              <a:rect r="r" b="b" t="t" l="l"/>
              <a:pathLst>
                <a:path h="542005" w="1376887">
                  <a:moveTo>
                    <a:pt x="0" y="0"/>
                  </a:moveTo>
                  <a:lnTo>
                    <a:pt x="1376887" y="0"/>
                  </a:lnTo>
                  <a:lnTo>
                    <a:pt x="1376887" y="542005"/>
                  </a:lnTo>
                  <a:lnTo>
                    <a:pt x="0" y="542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38100"/>
              <a:ext cx="1376887" cy="5801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49"/>
                </a:lnSpc>
              </a:pPr>
              <a:r>
                <a:rPr lang="en-US" sz="2249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Seconds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4456116" y="6602075"/>
            <a:ext cx="1448002" cy="406504"/>
            <a:chOff x="0" y="0"/>
            <a:chExt cx="1930670" cy="54200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1930670" cy="542005"/>
            </a:xfrm>
            <a:custGeom>
              <a:avLst/>
              <a:gdLst/>
              <a:ahLst/>
              <a:cxnLst/>
              <a:rect r="r" b="b" t="t" l="l"/>
              <a:pathLst>
                <a:path h="542005" w="1930670">
                  <a:moveTo>
                    <a:pt x="0" y="0"/>
                  </a:moveTo>
                  <a:lnTo>
                    <a:pt x="1930670" y="0"/>
                  </a:lnTo>
                  <a:lnTo>
                    <a:pt x="1930670" y="542005"/>
                  </a:lnTo>
                  <a:lnTo>
                    <a:pt x="0" y="542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38100"/>
              <a:ext cx="1930670" cy="5801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49"/>
                </a:lnSpc>
              </a:pPr>
              <a:r>
                <a:rPr lang="en-US" sz="2249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Guara</a:t>
              </a:r>
              <a:r>
                <a:rPr lang="en-US" sz="2249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2249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nteed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7577138" y="4921389"/>
            <a:ext cx="729531" cy="406504"/>
            <a:chOff x="0" y="0"/>
            <a:chExt cx="972708" cy="542005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972708" cy="542005"/>
            </a:xfrm>
            <a:custGeom>
              <a:avLst/>
              <a:gdLst/>
              <a:ahLst/>
              <a:cxnLst/>
              <a:rect r="r" b="b" t="t" l="l"/>
              <a:pathLst>
                <a:path h="542005" w="972708">
                  <a:moveTo>
                    <a:pt x="0" y="0"/>
                  </a:moveTo>
                  <a:lnTo>
                    <a:pt x="972708" y="0"/>
                  </a:lnTo>
                  <a:lnTo>
                    <a:pt x="972708" y="542005"/>
                  </a:lnTo>
                  <a:lnTo>
                    <a:pt x="0" y="542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38100"/>
              <a:ext cx="972708" cy="5801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49"/>
                </a:lnSpc>
              </a:pPr>
              <a:r>
                <a:rPr lang="en-US" sz="2249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  <a:r>
                <a:rPr lang="en-US" sz="2249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2249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ours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7577138" y="6602075"/>
            <a:ext cx="1793963" cy="406504"/>
            <a:chOff x="0" y="0"/>
            <a:chExt cx="2391950" cy="54200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2391950" cy="542005"/>
            </a:xfrm>
            <a:custGeom>
              <a:avLst/>
              <a:gdLst/>
              <a:ahLst/>
              <a:cxnLst/>
              <a:rect r="r" b="b" t="t" l="l"/>
              <a:pathLst>
                <a:path h="542005" w="2391950">
                  <a:moveTo>
                    <a:pt x="0" y="0"/>
                  </a:moveTo>
                  <a:lnTo>
                    <a:pt x="2391950" y="0"/>
                  </a:lnTo>
                  <a:lnTo>
                    <a:pt x="2391950" y="542005"/>
                  </a:lnTo>
                  <a:lnTo>
                    <a:pt x="0" y="542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38100"/>
              <a:ext cx="2391950" cy="5801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49"/>
                </a:lnSpc>
              </a:pPr>
              <a:r>
                <a:rPr lang="en-US" sz="2249" spc="3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Dependent on </a:t>
              </a: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7577138" y="7911762"/>
            <a:ext cx="1988081" cy="406504"/>
            <a:chOff x="0" y="0"/>
            <a:chExt cx="2650775" cy="542005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2650775" cy="542005"/>
            </a:xfrm>
            <a:custGeom>
              <a:avLst/>
              <a:gdLst/>
              <a:ahLst/>
              <a:cxnLst/>
              <a:rect r="r" b="b" t="t" l="l"/>
              <a:pathLst>
                <a:path h="542005" w="2650775">
                  <a:moveTo>
                    <a:pt x="0" y="0"/>
                  </a:moveTo>
                  <a:lnTo>
                    <a:pt x="2650775" y="0"/>
                  </a:lnTo>
                  <a:lnTo>
                    <a:pt x="2650775" y="542005"/>
                  </a:lnTo>
                  <a:lnTo>
                    <a:pt x="0" y="542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38100"/>
              <a:ext cx="2650775" cy="5801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49"/>
                </a:lnSpc>
              </a:pPr>
              <a:r>
                <a:rPr lang="en-US" sz="2249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High (Employee 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5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3690937"/>
            <a:chOff x="0" y="0"/>
            <a:chExt cx="24384000" cy="49212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4921250"/>
            </a:xfrm>
            <a:custGeom>
              <a:avLst/>
              <a:gdLst/>
              <a:ahLst/>
              <a:cxnLst/>
              <a:rect r="r" b="b" t="t" l="l"/>
              <a:pathLst>
                <a:path h="492125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4921250"/>
                  </a:lnTo>
                  <a:lnTo>
                    <a:pt x="0" y="4921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4" t="0" r="-64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35844" y="7084219"/>
            <a:ext cx="16216312" cy="1178719"/>
            <a:chOff x="0" y="0"/>
            <a:chExt cx="21621750" cy="15716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621750" cy="1571625"/>
            </a:xfrm>
            <a:custGeom>
              <a:avLst/>
              <a:gdLst/>
              <a:ahLst/>
              <a:cxnLst/>
              <a:rect r="r" b="b" t="t" l="l"/>
              <a:pathLst>
                <a:path h="1571625" w="21621750">
                  <a:moveTo>
                    <a:pt x="0" y="0"/>
                  </a:moveTo>
                  <a:lnTo>
                    <a:pt x="21621750" y="0"/>
                  </a:lnTo>
                  <a:lnTo>
                    <a:pt x="21621750" y="1571625"/>
                  </a:lnTo>
                  <a:lnTo>
                    <a:pt x="0" y="15716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223" r="0" b="-223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33462" y="4379356"/>
            <a:ext cx="15971878" cy="2326826"/>
            <a:chOff x="0" y="0"/>
            <a:chExt cx="21295837" cy="31024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295837" cy="3102435"/>
            </a:xfrm>
            <a:custGeom>
              <a:avLst/>
              <a:gdLst/>
              <a:ahLst/>
              <a:cxnLst/>
              <a:rect r="r" b="b" t="t" l="l"/>
              <a:pathLst>
                <a:path h="3102435" w="21295837">
                  <a:moveTo>
                    <a:pt x="0" y="0"/>
                  </a:moveTo>
                  <a:lnTo>
                    <a:pt x="21295837" y="0"/>
                  </a:lnTo>
                  <a:lnTo>
                    <a:pt x="21295837" y="3102435"/>
                  </a:lnTo>
                  <a:lnTo>
                    <a:pt x="0" y="31024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21295837" cy="320721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619"/>
                </a:lnSpc>
              </a:pPr>
              <a:r>
                <a:rPr lang="en-US" sz="5442">
                  <a:solidFill>
                    <a:srgbClr val="38512F"/>
                  </a:solidFill>
                  <a:latin typeface="Lora"/>
                  <a:ea typeface="Lora"/>
                  <a:cs typeface="Lora"/>
                  <a:sym typeface="Lora"/>
                </a:rPr>
                <a:t>Get Started with Gistify Today!</a:t>
              </a:r>
            </a:p>
            <a:p>
              <a:pPr algn="l">
                <a:lnSpc>
                  <a:spcPts val="3756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Visit our website: [Gistify Website URL] --- Sign up for a free trial and experience the power of AI-powered PDF summarization. --- Follow us on social media: [Social Media Links] --- Unlock insights, save time, and boost your productivity with Gistify!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28738" y="8736722"/>
            <a:ext cx="2059091" cy="409539"/>
            <a:chOff x="0" y="0"/>
            <a:chExt cx="2745455" cy="54605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45455" cy="546052"/>
            </a:xfrm>
            <a:custGeom>
              <a:avLst/>
              <a:gdLst/>
              <a:ahLst/>
              <a:cxnLst/>
              <a:rect r="r" b="b" t="t" l="l"/>
              <a:pathLst>
                <a:path h="546052" w="2745455">
                  <a:moveTo>
                    <a:pt x="0" y="0"/>
                  </a:moveTo>
                  <a:lnTo>
                    <a:pt x="2745455" y="0"/>
                  </a:lnTo>
                  <a:lnTo>
                    <a:pt x="2745455" y="546052"/>
                  </a:lnTo>
                  <a:lnTo>
                    <a:pt x="0" y="5460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745455" cy="58415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84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Visit our website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739735" y="8736722"/>
            <a:ext cx="2674107" cy="409539"/>
            <a:chOff x="0" y="0"/>
            <a:chExt cx="3565477" cy="54605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565477" cy="546052"/>
            </a:xfrm>
            <a:custGeom>
              <a:avLst/>
              <a:gdLst/>
              <a:ahLst/>
              <a:cxnLst/>
              <a:rect r="r" b="b" t="t" l="l"/>
              <a:pathLst>
                <a:path h="546052" w="3565477">
                  <a:moveTo>
                    <a:pt x="0" y="0"/>
                  </a:moveTo>
                  <a:lnTo>
                    <a:pt x="3565477" y="0"/>
                  </a:lnTo>
                  <a:lnTo>
                    <a:pt x="3565477" y="546052"/>
                  </a:lnTo>
                  <a:lnTo>
                    <a:pt x="0" y="5460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3565477" cy="58415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84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Sign up for a free trial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150411" y="8736722"/>
            <a:ext cx="3222236" cy="409539"/>
            <a:chOff x="0" y="0"/>
            <a:chExt cx="4296315" cy="54605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296315" cy="546052"/>
            </a:xfrm>
            <a:custGeom>
              <a:avLst/>
              <a:gdLst/>
              <a:ahLst/>
              <a:cxnLst/>
              <a:rect r="r" b="b" t="t" l="l"/>
              <a:pathLst>
                <a:path h="546052" w="4296315">
                  <a:moveTo>
                    <a:pt x="0" y="0"/>
                  </a:moveTo>
                  <a:lnTo>
                    <a:pt x="4296315" y="0"/>
                  </a:lnTo>
                  <a:lnTo>
                    <a:pt x="4296315" y="546052"/>
                  </a:lnTo>
                  <a:lnTo>
                    <a:pt x="0" y="5460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296315" cy="58415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84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Follow us on social media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DAGhNfBL2TY</dc:identifier>
  <dcterms:modified xsi:type="dcterms:W3CDTF">2011-08-01T06:04:30Z</dcterms:modified>
  <cp:revision>1</cp:revision>
  <dc:title>DocSum.pdf.pptx</dc:title>
</cp:coreProperties>
</file>