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Source Sans Pro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ora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28.sv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15.png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8940" y="6656867"/>
            <a:ext cx="485775" cy="485775"/>
          </a:xfrm>
          <a:custGeom>
            <a:avLst/>
            <a:gdLst/>
            <a:ahLst/>
            <a:cxnLst/>
            <a:rect l="l" t="t" r="r" b="b"/>
            <a:pathLst>
              <a:path w="485775" h="485775">
                <a:moveTo>
                  <a:pt x="0" y="0"/>
                </a:moveTo>
                <a:lnTo>
                  <a:pt x="485775" y="0"/>
                </a:lnTo>
                <a:lnTo>
                  <a:pt x="4857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84138" y="2750016"/>
            <a:ext cx="9497759" cy="2882156"/>
            <a:chOff x="0" y="0"/>
            <a:chExt cx="12663678" cy="38428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663678" cy="3842875"/>
            </a:xfrm>
            <a:custGeom>
              <a:avLst/>
              <a:gdLst/>
              <a:ahLst/>
              <a:cxnLst/>
              <a:rect l="l" t="t" r="r" b="b"/>
              <a:pathLst>
                <a:path w="12663678" h="3842875">
                  <a:moveTo>
                    <a:pt x="0" y="0"/>
                  </a:moveTo>
                  <a:lnTo>
                    <a:pt x="12663678" y="0"/>
                  </a:lnTo>
                  <a:lnTo>
                    <a:pt x="12663678" y="3842875"/>
                  </a:lnTo>
                  <a:lnTo>
                    <a:pt x="0" y="38428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12663678" cy="3938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756"/>
                </a:lnSpc>
              </a:pPr>
              <a:r>
                <a:rPr lang="en-US" sz="5539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Gistify: Unlock the Power of PDFs, Instantly</a:t>
              </a:r>
            </a:p>
            <a:p>
              <a:pPr algn="l">
                <a:lnSpc>
                  <a:spcPts val="3756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The ultimate PDF summarization tool. Get key insights without the time commitment.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65433" y="1410497"/>
            <a:ext cx="5246370" cy="524637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7988" r="-17988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9486" y="492500"/>
            <a:ext cx="12394996" cy="3540873"/>
            <a:chOff x="0" y="0"/>
            <a:chExt cx="16526661" cy="47211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26661" cy="4721163"/>
            </a:xfrm>
            <a:custGeom>
              <a:avLst/>
              <a:gdLst/>
              <a:ahLst/>
              <a:cxnLst/>
              <a:rect l="l" t="t" r="r" b="b"/>
              <a:pathLst>
                <a:path w="16526661" h="4721163">
                  <a:moveTo>
                    <a:pt x="0" y="0"/>
                  </a:moveTo>
                  <a:lnTo>
                    <a:pt x="16526661" y="0"/>
                  </a:lnTo>
                  <a:lnTo>
                    <a:pt x="16526661" y="4721163"/>
                  </a:lnTo>
                  <a:lnTo>
                    <a:pt x="0" y="47211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6526661" cy="48164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751"/>
                </a:lnSpc>
              </a:pPr>
              <a:r>
                <a:rPr lang="en-US" sz="5536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The Problem: PDF Overload</a:t>
              </a:r>
            </a:p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Professionals spend ~4 hours/day reading (Forrester). Lengthy reports, research papers, legal documents consume valuable time. Difficulty extracting key information quickly. Information overload leads to decreased productivity &amp; missed insights (McKinsey).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9486" y="4724432"/>
            <a:ext cx="2417338" cy="409051"/>
            <a:chOff x="0" y="0"/>
            <a:chExt cx="3223117" cy="5454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23117" cy="545402"/>
            </a:xfrm>
            <a:custGeom>
              <a:avLst/>
              <a:gdLst/>
              <a:ahLst/>
              <a:cxnLst/>
              <a:rect l="l" t="t" r="r" b="b"/>
              <a:pathLst>
                <a:path w="3223117" h="545402">
                  <a:moveTo>
                    <a:pt x="0" y="0"/>
                  </a:moveTo>
                  <a:lnTo>
                    <a:pt x="3223117" y="0"/>
                  </a:lnTo>
                  <a:lnTo>
                    <a:pt x="3223117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223117" cy="58350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reading (Forrester).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69486" y="5992105"/>
            <a:ext cx="4468522" cy="409051"/>
            <a:chOff x="0" y="0"/>
            <a:chExt cx="5958030" cy="545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58030" cy="545402"/>
            </a:xfrm>
            <a:custGeom>
              <a:avLst/>
              <a:gdLst/>
              <a:ahLst/>
              <a:cxnLst/>
              <a:rect l="l" t="t" r="r" b="b"/>
              <a:pathLst>
                <a:path w="5958030" h="545402">
                  <a:moveTo>
                    <a:pt x="0" y="0"/>
                  </a:moveTo>
                  <a:lnTo>
                    <a:pt x="5958030" y="0"/>
                  </a:lnTo>
                  <a:lnTo>
                    <a:pt x="5958030" y="545402"/>
                  </a:lnTo>
                  <a:lnTo>
                    <a:pt x="0" y="545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58030" cy="58350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documents consume valuable time.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69486" y="7667945"/>
            <a:ext cx="975800" cy="446484"/>
            <a:chOff x="0" y="0"/>
            <a:chExt cx="1301067" cy="59531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1067" cy="595312"/>
            </a:xfrm>
            <a:custGeom>
              <a:avLst/>
              <a:gdLst/>
              <a:ahLst/>
              <a:cxnLst/>
              <a:rect l="l" t="t" r="r" b="b"/>
              <a:pathLst>
                <a:path w="1301067" h="595312">
                  <a:moveTo>
                    <a:pt x="0" y="0"/>
                  </a:moveTo>
                  <a:lnTo>
                    <a:pt x="1301067" y="0"/>
                  </a:lnTo>
                  <a:lnTo>
                    <a:pt x="1301067" y="595312"/>
                  </a:lnTo>
                  <a:lnTo>
                    <a:pt x="0" y="5953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01067" cy="6334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quickly.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69486" y="4172018"/>
            <a:ext cx="4258020" cy="409539"/>
            <a:chOff x="0" y="0"/>
            <a:chExt cx="5677360" cy="5460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677360" cy="546052"/>
            </a:xfrm>
            <a:custGeom>
              <a:avLst/>
              <a:gdLst/>
              <a:ahLst/>
              <a:cxnLst/>
              <a:rect l="l" t="t" r="r" b="b"/>
              <a:pathLst>
                <a:path w="5677360" h="546052">
                  <a:moveTo>
                    <a:pt x="0" y="0"/>
                  </a:moveTo>
                  <a:lnTo>
                    <a:pt x="5677360" y="0"/>
                  </a:lnTo>
                  <a:lnTo>
                    <a:pt x="5677360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677360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Professionals spend ~4 hours/day 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69486" y="5582566"/>
            <a:ext cx="4912876" cy="409539"/>
            <a:chOff x="0" y="0"/>
            <a:chExt cx="6550502" cy="5460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550502" cy="546052"/>
            </a:xfrm>
            <a:custGeom>
              <a:avLst/>
              <a:gdLst/>
              <a:ahLst/>
              <a:cxnLst/>
              <a:rect l="l" t="t" r="r" b="b"/>
              <a:pathLst>
                <a:path w="6550502" h="546052">
                  <a:moveTo>
                    <a:pt x="0" y="0"/>
                  </a:moveTo>
                  <a:lnTo>
                    <a:pt x="6550502" y="0"/>
                  </a:lnTo>
                  <a:lnTo>
                    <a:pt x="6550502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6550502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Lengthy reports, research papers, legal 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69486" y="7258406"/>
            <a:ext cx="4568119" cy="409539"/>
            <a:chOff x="0" y="0"/>
            <a:chExt cx="6090825" cy="5460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090825" cy="546052"/>
            </a:xfrm>
            <a:custGeom>
              <a:avLst/>
              <a:gdLst/>
              <a:ahLst/>
              <a:cxnLst/>
              <a:rect l="l" t="t" r="r" b="b"/>
              <a:pathLst>
                <a:path w="6090825" h="546052">
                  <a:moveTo>
                    <a:pt x="0" y="0"/>
                  </a:moveTo>
                  <a:lnTo>
                    <a:pt x="6090825" y="0"/>
                  </a:lnTo>
                  <a:lnTo>
                    <a:pt x="6090825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6090825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Difficulty extracting key information 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81943"/>
            <a:ext cx="12129327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7750" y="6155531"/>
            <a:ext cx="702469" cy="702469"/>
            <a:chOff x="0" y="0"/>
            <a:chExt cx="936625" cy="936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6625" cy="936625"/>
            </a:xfrm>
            <a:custGeom>
              <a:avLst/>
              <a:gdLst/>
              <a:ahLst/>
              <a:cxnLst/>
              <a:rect l="l" t="t" r="r" b="b"/>
              <a:pathLst>
                <a:path w="936625" h="936625">
                  <a:moveTo>
                    <a:pt x="0" y="0"/>
                  </a:moveTo>
                  <a:lnTo>
                    <a:pt x="936625" y="0"/>
                  </a:lnTo>
                  <a:lnTo>
                    <a:pt x="936625" y="936625"/>
                  </a:lnTo>
                  <a:lnTo>
                    <a:pt x="0" y="93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4310062" y="6155531"/>
            <a:ext cx="702469" cy="702469"/>
            <a:chOff x="0" y="0"/>
            <a:chExt cx="936625" cy="9366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36625" cy="936625"/>
            </a:xfrm>
            <a:custGeom>
              <a:avLst/>
              <a:gdLst/>
              <a:ahLst/>
              <a:cxnLst/>
              <a:rect l="l" t="t" r="r" b="b"/>
              <a:pathLst>
                <a:path w="936625" h="936625">
                  <a:moveTo>
                    <a:pt x="0" y="0"/>
                  </a:moveTo>
                  <a:lnTo>
                    <a:pt x="936625" y="0"/>
                  </a:lnTo>
                  <a:lnTo>
                    <a:pt x="936625" y="936625"/>
                  </a:lnTo>
                  <a:lnTo>
                    <a:pt x="0" y="93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7572375" y="6155531"/>
            <a:ext cx="702469" cy="702469"/>
            <a:chOff x="0" y="0"/>
            <a:chExt cx="936625" cy="9366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36625" cy="936625"/>
            </a:xfrm>
            <a:custGeom>
              <a:avLst/>
              <a:gdLst/>
              <a:ahLst/>
              <a:cxnLst/>
              <a:rect l="l" t="t" r="r" b="b"/>
              <a:pathLst>
                <a:path w="936625" h="936625">
                  <a:moveTo>
                    <a:pt x="0" y="0"/>
                  </a:moveTo>
                  <a:lnTo>
                    <a:pt x="936625" y="0"/>
                  </a:lnTo>
                  <a:lnTo>
                    <a:pt x="936625" y="936625"/>
                  </a:lnTo>
                  <a:lnTo>
                    <a:pt x="0" y="93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659171" y="339969"/>
            <a:ext cx="16600129" cy="3713821"/>
            <a:chOff x="0" y="0"/>
            <a:chExt cx="22133505" cy="49517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133505" cy="4951762"/>
            </a:xfrm>
            <a:custGeom>
              <a:avLst/>
              <a:gdLst/>
              <a:ahLst/>
              <a:cxnLst/>
              <a:rect l="l" t="t" r="r" b="b"/>
              <a:pathLst>
                <a:path w="22133505" h="4951762">
                  <a:moveTo>
                    <a:pt x="0" y="0"/>
                  </a:moveTo>
                  <a:lnTo>
                    <a:pt x="22133505" y="0"/>
                  </a:lnTo>
                  <a:lnTo>
                    <a:pt x="22133505" y="4951762"/>
                  </a:lnTo>
                  <a:lnTo>
                    <a:pt x="0" y="49517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22133505" cy="504701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751"/>
                </a:lnSpc>
              </a:pPr>
              <a:r>
                <a:rPr lang="en-US" sz="5536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Introducing Gistify: Your AI- Powered PDF Summarizer</a:t>
              </a:r>
            </a:p>
            <a:p>
              <a:pPr algn="l">
                <a:lnSpc>
                  <a:spcPts val="3753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Upload any PDF, get a concise summary in seconds. AI algorithms extract key insights and takeaways. Saves time, increases efficiency, improves comprehension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47750" y="7180981"/>
            <a:ext cx="1995250" cy="409539"/>
            <a:chOff x="0" y="0"/>
            <a:chExt cx="2660333" cy="5460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60333" cy="546052"/>
            </a:xfrm>
            <a:custGeom>
              <a:avLst/>
              <a:gdLst/>
              <a:ahLst/>
              <a:cxnLst/>
              <a:rect l="l" t="t" r="r" b="b"/>
              <a:pathLst>
                <a:path w="2660333" h="546052">
                  <a:moveTo>
                    <a:pt x="0" y="0"/>
                  </a:moveTo>
                  <a:lnTo>
                    <a:pt x="2660333" y="0"/>
                  </a:lnTo>
                  <a:lnTo>
                    <a:pt x="2660333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660333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Upload any PDF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311170" y="7133356"/>
            <a:ext cx="1711595" cy="934200"/>
            <a:chOff x="0" y="0"/>
            <a:chExt cx="2282127" cy="1245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82127" cy="1245600"/>
            </a:xfrm>
            <a:custGeom>
              <a:avLst/>
              <a:gdLst/>
              <a:ahLst/>
              <a:cxnLst/>
              <a:rect l="l" t="t" r="r" b="b"/>
              <a:pathLst>
                <a:path w="2282127" h="1245600">
                  <a:moveTo>
                    <a:pt x="0" y="0"/>
                  </a:moveTo>
                  <a:lnTo>
                    <a:pt x="2282127" y="0"/>
                  </a:lnTo>
                  <a:lnTo>
                    <a:pt x="2282127" y="1245600"/>
                  </a:lnTo>
                  <a:lnTo>
                    <a:pt x="0" y="12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2282127" cy="1331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6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a concise su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mm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ar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574756" y="7181290"/>
            <a:ext cx="1230951" cy="409539"/>
            <a:chOff x="0" y="0"/>
            <a:chExt cx="1641268" cy="5460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41268" cy="546052"/>
            </a:xfrm>
            <a:custGeom>
              <a:avLst/>
              <a:gdLst/>
              <a:ahLst/>
              <a:cxnLst/>
              <a:rect l="l" t="t" r="r" b="b"/>
              <a:pathLst>
                <a:path w="1641268" h="546052">
                  <a:moveTo>
                    <a:pt x="0" y="0"/>
                  </a:moveTo>
                  <a:lnTo>
                    <a:pt x="1641268" y="0"/>
                  </a:lnTo>
                  <a:lnTo>
                    <a:pt x="1641268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641268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Save time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962" y="3390900"/>
            <a:ext cx="9093334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750" y="5726906"/>
            <a:ext cx="226219" cy="476250"/>
          </a:xfrm>
          <a:custGeom>
            <a:avLst/>
            <a:gdLst/>
            <a:ahLst/>
            <a:cxnLst/>
            <a:rect l="l" t="t" r="r" b="b"/>
            <a:pathLst>
              <a:path w="226219" h="476250">
                <a:moveTo>
                  <a:pt x="0" y="0"/>
                </a:moveTo>
                <a:lnTo>
                  <a:pt x="226219" y="0"/>
                </a:lnTo>
                <a:lnTo>
                  <a:pt x="226219" y="47625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2631" r="-263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0188" y="6500812"/>
            <a:ext cx="214312" cy="488156"/>
          </a:xfrm>
          <a:custGeom>
            <a:avLst/>
            <a:gdLst/>
            <a:ahLst/>
            <a:cxnLst/>
            <a:rect l="l" t="t" r="r" b="b"/>
            <a:pathLst>
              <a:path w="214312" h="488156">
                <a:moveTo>
                  <a:pt x="0" y="0"/>
                </a:moveTo>
                <a:lnTo>
                  <a:pt x="214312" y="0"/>
                </a:lnTo>
                <a:lnTo>
                  <a:pt x="214312" y="488157"/>
                </a:lnTo>
                <a:lnTo>
                  <a:pt x="0" y="488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2564" r="-256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40719" y="7286625"/>
            <a:ext cx="226219" cy="476250"/>
          </a:xfrm>
          <a:custGeom>
            <a:avLst/>
            <a:gdLst/>
            <a:ahLst/>
            <a:cxnLst/>
            <a:rect l="l" t="t" r="r" b="b"/>
            <a:pathLst>
              <a:path w="226219" h="476250">
                <a:moveTo>
                  <a:pt x="0" y="0"/>
                </a:moveTo>
                <a:lnTo>
                  <a:pt x="226218" y="0"/>
                </a:lnTo>
                <a:lnTo>
                  <a:pt x="226218" y="47625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l="-2631" r="-263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61429" y="487452"/>
            <a:ext cx="12503551" cy="3141690"/>
            <a:chOff x="0" y="0"/>
            <a:chExt cx="16671402" cy="41889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71401" cy="4188920"/>
            </a:xfrm>
            <a:custGeom>
              <a:avLst/>
              <a:gdLst/>
              <a:ahLst/>
              <a:cxnLst/>
              <a:rect l="l" t="t" r="r" b="b"/>
              <a:pathLst>
                <a:path w="16671401" h="4188920">
                  <a:moveTo>
                    <a:pt x="0" y="0"/>
                  </a:moveTo>
                  <a:lnTo>
                    <a:pt x="16671401" y="0"/>
                  </a:lnTo>
                  <a:lnTo>
                    <a:pt x="16671401" y="4188920"/>
                  </a:lnTo>
                  <a:lnTo>
                    <a:pt x="0" y="4188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16671402" cy="41984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854"/>
                </a:lnSpc>
              </a:pPr>
              <a:r>
                <a:rPr lang="en-US" sz="5536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How Gistify Works: 3 Easy Steps</a:t>
              </a:r>
            </a:p>
            <a:p>
              <a:pPr algn="l">
                <a:lnSpc>
                  <a:spcPts val="3751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 Upload: Drag and drop your PDF file. </a:t>
              </a:r>
            </a:p>
            <a:p>
              <a:pPr algn="l">
                <a:lnSpc>
                  <a:spcPts val="3751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 Summarize: Click the "Gistify" button. </a:t>
              </a:r>
            </a:p>
            <a:p>
              <a:pPr algn="l">
                <a:lnSpc>
                  <a:spcPts val="3752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3. Read: Review the concise, AI-generated summary.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1322" y="5512510"/>
            <a:ext cx="1199948" cy="647664"/>
            <a:chOff x="0" y="0"/>
            <a:chExt cx="1599930" cy="863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99930" cy="863552"/>
            </a:xfrm>
            <a:custGeom>
              <a:avLst/>
              <a:gdLst/>
              <a:ahLst/>
              <a:cxnLst/>
              <a:rect l="l" t="t" r="r" b="b"/>
              <a:pathLst>
                <a:path w="1599930" h="863552">
                  <a:moveTo>
                    <a:pt x="0" y="0"/>
                  </a:moveTo>
                  <a:lnTo>
                    <a:pt x="1599930" y="0"/>
                  </a:lnTo>
                  <a:lnTo>
                    <a:pt x="1599930" y="863552"/>
                  </a:lnTo>
                  <a:lnTo>
                    <a:pt x="0" y="863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0"/>
              <a:ext cx="1599930" cy="114930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865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1. Upload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70116" y="6291655"/>
            <a:ext cx="1721025" cy="647664"/>
            <a:chOff x="0" y="0"/>
            <a:chExt cx="2294700" cy="863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94700" cy="863552"/>
            </a:xfrm>
            <a:custGeom>
              <a:avLst/>
              <a:gdLst/>
              <a:ahLst/>
              <a:cxnLst/>
              <a:rect l="l" t="t" r="r" b="b"/>
              <a:pathLst>
                <a:path w="2294700" h="863552">
                  <a:moveTo>
                    <a:pt x="0" y="0"/>
                  </a:moveTo>
                  <a:lnTo>
                    <a:pt x="2294700" y="0"/>
                  </a:lnTo>
                  <a:lnTo>
                    <a:pt x="2294700" y="863552"/>
                  </a:lnTo>
                  <a:lnTo>
                    <a:pt x="0" y="863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0"/>
              <a:ext cx="2294700" cy="114930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865"/>
                </a:lnSpc>
              </a:pPr>
              <a:r>
                <a:rPr lang="en-US" sz="2346" dirty="0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 Summarize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19375" y="7070170"/>
            <a:ext cx="921163" cy="647664"/>
            <a:chOff x="0" y="0"/>
            <a:chExt cx="1228217" cy="863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28217" cy="863552"/>
            </a:xfrm>
            <a:custGeom>
              <a:avLst/>
              <a:gdLst/>
              <a:ahLst/>
              <a:cxnLst/>
              <a:rect l="l" t="t" r="r" b="b"/>
              <a:pathLst>
                <a:path w="1228217" h="863552">
                  <a:moveTo>
                    <a:pt x="0" y="0"/>
                  </a:moveTo>
                  <a:lnTo>
                    <a:pt x="1228217" y="0"/>
                  </a:lnTo>
                  <a:lnTo>
                    <a:pt x="1228217" y="863552"/>
                  </a:lnTo>
                  <a:lnTo>
                    <a:pt x="0" y="863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0"/>
              <a:ext cx="1228217" cy="114930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865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3. Read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19438"/>
            <a:ext cx="11586984" cy="6544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750" y="5024438"/>
            <a:ext cx="666750" cy="678656"/>
          </a:xfrm>
          <a:custGeom>
            <a:avLst/>
            <a:gdLst/>
            <a:ahLst/>
            <a:cxnLst/>
            <a:rect l="l" t="t" r="r" b="b"/>
            <a:pathLst>
              <a:path w="666750" h="678656">
                <a:moveTo>
                  <a:pt x="0" y="0"/>
                </a:moveTo>
                <a:lnTo>
                  <a:pt x="666750" y="0"/>
                </a:lnTo>
                <a:lnTo>
                  <a:pt x="666750" y="678656"/>
                </a:lnTo>
                <a:lnTo>
                  <a:pt x="0" y="678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l="-186" r="-18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7750" y="6667500"/>
            <a:ext cx="666750" cy="678656"/>
          </a:xfrm>
          <a:custGeom>
            <a:avLst/>
            <a:gdLst/>
            <a:ahLst/>
            <a:cxnLst/>
            <a:rect l="l" t="t" r="r" b="b"/>
            <a:pathLst>
              <a:path w="666750" h="678656">
                <a:moveTo>
                  <a:pt x="0" y="0"/>
                </a:moveTo>
                <a:lnTo>
                  <a:pt x="666750" y="0"/>
                </a:lnTo>
                <a:lnTo>
                  <a:pt x="666750" y="678656"/>
                </a:lnTo>
                <a:lnTo>
                  <a:pt x="0" y="678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l="-186" r="-18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47750" y="8322469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0" y="0"/>
                </a:moveTo>
                <a:lnTo>
                  <a:pt x="666750" y="0"/>
                </a:lnTo>
                <a:lnTo>
                  <a:pt x="66675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298781" y="5024438"/>
            <a:ext cx="666750" cy="678656"/>
          </a:xfrm>
          <a:custGeom>
            <a:avLst/>
            <a:gdLst/>
            <a:ahLst/>
            <a:cxnLst/>
            <a:rect l="l" t="t" r="r" b="b"/>
            <a:pathLst>
              <a:path w="666750" h="678656">
                <a:moveTo>
                  <a:pt x="0" y="0"/>
                </a:moveTo>
                <a:lnTo>
                  <a:pt x="666750" y="0"/>
                </a:lnTo>
                <a:lnTo>
                  <a:pt x="666750" y="678656"/>
                </a:lnTo>
                <a:lnTo>
                  <a:pt x="0" y="678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186" r="-18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298781" y="6667500"/>
            <a:ext cx="666750" cy="678656"/>
          </a:xfrm>
          <a:custGeom>
            <a:avLst/>
            <a:gdLst/>
            <a:ahLst/>
            <a:cxnLst/>
            <a:rect l="l" t="t" r="r" b="b"/>
            <a:pathLst>
              <a:path w="666750" h="678656">
                <a:moveTo>
                  <a:pt x="0" y="0"/>
                </a:moveTo>
                <a:lnTo>
                  <a:pt x="666750" y="0"/>
                </a:lnTo>
                <a:lnTo>
                  <a:pt x="666750" y="678656"/>
                </a:lnTo>
                <a:lnTo>
                  <a:pt x="0" y="678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 l="-186" r="-18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98781" y="8322469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0" y="0"/>
                </a:moveTo>
                <a:lnTo>
                  <a:pt x="666750" y="0"/>
                </a:lnTo>
                <a:lnTo>
                  <a:pt x="666750" y="666750"/>
                </a:lnTo>
                <a:lnTo>
                  <a:pt x="0" y="666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47750" y="823329"/>
            <a:ext cx="16540829" cy="3459504"/>
            <a:chOff x="0" y="0"/>
            <a:chExt cx="22054438" cy="46126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054438" cy="4612672"/>
            </a:xfrm>
            <a:custGeom>
              <a:avLst/>
              <a:gdLst/>
              <a:ahLst/>
              <a:cxnLst/>
              <a:rect l="l" t="t" r="r" b="b"/>
              <a:pathLst>
                <a:path w="22054438" h="4612672">
                  <a:moveTo>
                    <a:pt x="0" y="0"/>
                  </a:moveTo>
                  <a:lnTo>
                    <a:pt x="22054438" y="0"/>
                  </a:lnTo>
                  <a:lnTo>
                    <a:pt x="22054438" y="4612672"/>
                  </a:lnTo>
                  <a:lnTo>
                    <a:pt x="0" y="461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22054438" cy="470792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751"/>
                </a:lnSpc>
              </a:pPr>
              <a:r>
                <a:rPr lang="en-US" sz="5536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Key Features &amp; Benefits</a:t>
              </a:r>
            </a:p>
            <a:p>
              <a:pPr algn="l">
                <a:lnSpc>
                  <a:spcPts val="3281"/>
                </a:lnSpc>
              </a:pPr>
              <a:r>
                <a:rPr lang="en-US" sz="234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AI-Powered Summarization: Accurate &amp; insightful summaries powered by advanced AI. Time Savings: Reduce reading time by up to </a:t>
              </a:r>
            </a:p>
            <a:p>
              <a:pPr algn="l">
                <a:lnSpc>
                  <a:spcPts val="3753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90%. Customizable Summary Length: Control the level of detail. Multi-Language Support: Summarize PDFs in any language. Secure &amp; Private: Your documents are always safe and confidential. Cost Savings: Eliminating need for multiple employees to read the same fil</a:t>
              </a:r>
              <a:r>
                <a:rPr lang="en-US" sz="2346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20884" y="8343031"/>
            <a:ext cx="2056042" cy="409539"/>
            <a:chOff x="0" y="0"/>
            <a:chExt cx="2741390" cy="5460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41390" cy="546052"/>
            </a:xfrm>
            <a:custGeom>
              <a:avLst/>
              <a:gdLst/>
              <a:ahLst/>
              <a:cxnLst/>
              <a:rect l="l" t="t" r="r" b="b"/>
              <a:pathLst>
                <a:path w="2741390" h="546052">
                  <a:moveTo>
                    <a:pt x="0" y="0"/>
                  </a:moveTo>
                  <a:lnTo>
                    <a:pt x="2741390" y="0"/>
                  </a:lnTo>
                  <a:lnTo>
                    <a:pt x="2741390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741390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Secure &amp; Private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020884" y="5048487"/>
            <a:ext cx="3440287" cy="409539"/>
            <a:chOff x="0" y="0"/>
            <a:chExt cx="4587050" cy="5460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87050" cy="546052"/>
            </a:xfrm>
            <a:custGeom>
              <a:avLst/>
              <a:gdLst/>
              <a:ahLst/>
              <a:cxnLst/>
              <a:rect l="l" t="t" r="r" b="b"/>
              <a:pathLst>
                <a:path w="4587050" h="546052">
                  <a:moveTo>
                    <a:pt x="0" y="0"/>
                  </a:moveTo>
                  <a:lnTo>
                    <a:pt x="4587050" y="0"/>
                  </a:lnTo>
                  <a:lnTo>
                    <a:pt x="4587050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87050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AI-Powered Summarization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020884" y="6695991"/>
            <a:ext cx="3926645" cy="409539"/>
            <a:chOff x="0" y="0"/>
            <a:chExt cx="5235527" cy="5460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235527" cy="546052"/>
            </a:xfrm>
            <a:custGeom>
              <a:avLst/>
              <a:gdLst/>
              <a:ahLst/>
              <a:cxnLst/>
              <a:rect l="l" t="t" r="r" b="b"/>
              <a:pathLst>
                <a:path w="5235527" h="546052">
                  <a:moveTo>
                    <a:pt x="0" y="0"/>
                  </a:moveTo>
                  <a:lnTo>
                    <a:pt x="5235527" y="0"/>
                  </a:lnTo>
                  <a:lnTo>
                    <a:pt x="5235527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5235527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Customizable Summary Length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72391" y="8343031"/>
            <a:ext cx="1587865" cy="409539"/>
            <a:chOff x="0" y="0"/>
            <a:chExt cx="2117153" cy="5460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17153" cy="546052"/>
            </a:xfrm>
            <a:custGeom>
              <a:avLst/>
              <a:gdLst/>
              <a:ahLst/>
              <a:cxnLst/>
              <a:rect l="l" t="t" r="r" b="b"/>
              <a:pathLst>
                <a:path w="2117153" h="546052">
                  <a:moveTo>
                    <a:pt x="0" y="0"/>
                  </a:moveTo>
                  <a:lnTo>
                    <a:pt x="2117153" y="0"/>
                  </a:lnTo>
                  <a:lnTo>
                    <a:pt x="2117153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117153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Cost Savings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272391" y="5048487"/>
            <a:ext cx="1660529" cy="409539"/>
            <a:chOff x="0" y="0"/>
            <a:chExt cx="2214038" cy="5460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214038" cy="546052"/>
            </a:xfrm>
            <a:custGeom>
              <a:avLst/>
              <a:gdLst/>
              <a:ahLst/>
              <a:cxnLst/>
              <a:rect l="l" t="t" r="r" b="b"/>
              <a:pathLst>
                <a:path w="2214038" h="546052">
                  <a:moveTo>
                    <a:pt x="0" y="0"/>
                  </a:moveTo>
                  <a:lnTo>
                    <a:pt x="2214038" y="0"/>
                  </a:lnTo>
                  <a:lnTo>
                    <a:pt x="2214038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214038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Time Savings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272391" y="6695991"/>
            <a:ext cx="3045595" cy="409539"/>
            <a:chOff x="0" y="0"/>
            <a:chExt cx="4060793" cy="5460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060793" cy="546052"/>
            </a:xfrm>
            <a:custGeom>
              <a:avLst/>
              <a:gdLst/>
              <a:ahLst/>
              <a:cxnLst/>
              <a:rect l="l" t="t" r="r" b="b"/>
              <a:pathLst>
                <a:path w="4060793" h="546052">
                  <a:moveTo>
                    <a:pt x="0" y="0"/>
                  </a:moveTo>
                  <a:lnTo>
                    <a:pt x="4060793" y="0"/>
                  </a:lnTo>
                  <a:lnTo>
                    <a:pt x="4060793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4060793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Multi-Language Support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08104" y="4945017"/>
            <a:ext cx="154865" cy="913697"/>
            <a:chOff x="0" y="0"/>
            <a:chExt cx="206487" cy="121826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06487" cy="1218263"/>
            </a:xfrm>
            <a:custGeom>
              <a:avLst/>
              <a:gdLst/>
              <a:ahLst/>
              <a:cxnLst/>
              <a:rect l="l" t="t" r="r" b="b"/>
              <a:pathLst>
                <a:path w="206487" h="1218263">
                  <a:moveTo>
                    <a:pt x="0" y="0"/>
                  </a:moveTo>
                  <a:lnTo>
                    <a:pt x="206487" y="0"/>
                  </a:lnTo>
                  <a:lnTo>
                    <a:pt x="206487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419100"/>
              <a:ext cx="206487" cy="16373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67045" y="6633743"/>
            <a:ext cx="236982" cy="913697"/>
            <a:chOff x="0" y="0"/>
            <a:chExt cx="315977" cy="121826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15977" cy="1218263"/>
            </a:xfrm>
            <a:custGeom>
              <a:avLst/>
              <a:gdLst/>
              <a:ahLst/>
              <a:cxnLst/>
              <a:rect l="l" t="t" r="r" b="b"/>
              <a:pathLst>
                <a:path w="315977" h="1218263">
                  <a:moveTo>
                    <a:pt x="0" y="0"/>
                  </a:moveTo>
                  <a:lnTo>
                    <a:pt x="315977" y="0"/>
                  </a:lnTo>
                  <a:lnTo>
                    <a:pt x="315977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419100"/>
              <a:ext cx="315977" cy="16373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265188" y="8290390"/>
            <a:ext cx="231874" cy="913697"/>
            <a:chOff x="0" y="0"/>
            <a:chExt cx="309165" cy="121826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09165" cy="1218263"/>
            </a:xfrm>
            <a:custGeom>
              <a:avLst/>
              <a:gdLst/>
              <a:ahLst/>
              <a:cxnLst/>
              <a:rect l="l" t="t" r="r" b="b"/>
              <a:pathLst>
                <a:path w="309165" h="1218263">
                  <a:moveTo>
                    <a:pt x="0" y="0"/>
                  </a:moveTo>
                  <a:lnTo>
                    <a:pt x="309165" y="0"/>
                  </a:lnTo>
                  <a:lnTo>
                    <a:pt x="309165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419100"/>
              <a:ext cx="309165" cy="16373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5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531810" y="4945017"/>
            <a:ext cx="228469" cy="913697"/>
            <a:chOff x="0" y="0"/>
            <a:chExt cx="304625" cy="121826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04625" cy="1218263"/>
            </a:xfrm>
            <a:custGeom>
              <a:avLst/>
              <a:gdLst/>
              <a:ahLst/>
              <a:cxnLst/>
              <a:rect l="l" t="t" r="r" b="b"/>
              <a:pathLst>
                <a:path w="304625" h="1218263">
                  <a:moveTo>
                    <a:pt x="0" y="0"/>
                  </a:moveTo>
                  <a:lnTo>
                    <a:pt x="304625" y="0"/>
                  </a:lnTo>
                  <a:lnTo>
                    <a:pt x="304625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419100"/>
              <a:ext cx="304625" cy="16373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2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531810" y="6601664"/>
            <a:ext cx="230600" cy="913697"/>
            <a:chOff x="0" y="0"/>
            <a:chExt cx="307467" cy="121826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307467" cy="1218263"/>
            </a:xfrm>
            <a:custGeom>
              <a:avLst/>
              <a:gdLst/>
              <a:ahLst/>
              <a:cxnLst/>
              <a:rect l="l" t="t" r="r" b="b"/>
              <a:pathLst>
                <a:path w="307467" h="1218263">
                  <a:moveTo>
                    <a:pt x="0" y="0"/>
                  </a:moveTo>
                  <a:lnTo>
                    <a:pt x="307467" y="0"/>
                  </a:lnTo>
                  <a:lnTo>
                    <a:pt x="307467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419100"/>
              <a:ext cx="307467" cy="16373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531810" y="8295721"/>
            <a:ext cx="245911" cy="913697"/>
            <a:chOff x="0" y="0"/>
            <a:chExt cx="327882" cy="1218263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327882" cy="1218263"/>
            </a:xfrm>
            <a:custGeom>
              <a:avLst/>
              <a:gdLst/>
              <a:ahLst/>
              <a:cxnLst/>
              <a:rect l="l" t="t" r="r" b="b"/>
              <a:pathLst>
                <a:path w="327882" h="1218263">
                  <a:moveTo>
                    <a:pt x="0" y="0"/>
                  </a:moveTo>
                  <a:lnTo>
                    <a:pt x="327882" y="0"/>
                  </a:lnTo>
                  <a:lnTo>
                    <a:pt x="327882" y="1218263"/>
                  </a:lnTo>
                  <a:lnTo>
                    <a:pt x="0" y="1218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419100"/>
              <a:ext cx="327882" cy="16373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209"/>
                </a:lnSpc>
              </a:pPr>
              <a:r>
                <a:rPr lang="en-US" sz="3283">
                  <a:solidFill>
                    <a:srgbClr val="3A3630"/>
                  </a:solidFill>
                  <a:latin typeface="Lora"/>
                  <a:ea typeface="Lora"/>
                  <a:cs typeface="Lora"/>
                  <a:sym typeface="Lora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369469"/>
            <a:chOff x="0" y="0"/>
            <a:chExt cx="24384000" cy="4492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4492625"/>
            </a:xfrm>
            <a:custGeom>
              <a:avLst/>
              <a:gdLst/>
              <a:ahLst/>
              <a:cxnLst/>
              <a:rect l="l" t="t" r="r" b="b"/>
              <a:pathLst>
                <a:path w="24384000" h="4492625">
                  <a:moveTo>
                    <a:pt x="0" y="0"/>
                  </a:moveTo>
                  <a:lnTo>
                    <a:pt x="24384000" y="0"/>
                  </a:lnTo>
                  <a:lnTo>
                    <a:pt x="24384000" y="4492625"/>
                  </a:lnTo>
                  <a:lnTo>
                    <a:pt x="0" y="4492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8" b="-98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940594" y="7334250"/>
            <a:ext cx="8072437" cy="976312"/>
          </a:xfrm>
          <a:custGeom>
            <a:avLst/>
            <a:gdLst/>
            <a:ahLst/>
            <a:cxnLst/>
            <a:rect l="l" t="t" r="r" b="b"/>
            <a:pathLst>
              <a:path w="8072437" h="976312">
                <a:moveTo>
                  <a:pt x="0" y="0"/>
                </a:moveTo>
                <a:lnTo>
                  <a:pt x="8072437" y="0"/>
                </a:lnTo>
                <a:lnTo>
                  <a:pt x="8072437" y="976312"/>
                </a:lnTo>
                <a:lnTo>
                  <a:pt x="0" y="976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701" b="-70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0594" y="8572500"/>
            <a:ext cx="8072437" cy="976312"/>
          </a:xfrm>
          <a:custGeom>
            <a:avLst/>
            <a:gdLst/>
            <a:ahLst/>
            <a:cxnLst/>
            <a:rect l="l" t="t" r="r" b="b"/>
            <a:pathLst>
              <a:path w="8072437" h="976312">
                <a:moveTo>
                  <a:pt x="0" y="0"/>
                </a:moveTo>
                <a:lnTo>
                  <a:pt x="8072437" y="0"/>
                </a:lnTo>
                <a:lnTo>
                  <a:pt x="8072437" y="976312"/>
                </a:lnTo>
                <a:lnTo>
                  <a:pt x="0" y="976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 t="-701" b="-70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274969" y="7334250"/>
            <a:ext cx="8072437" cy="976312"/>
          </a:xfrm>
          <a:custGeom>
            <a:avLst/>
            <a:gdLst/>
            <a:ahLst/>
            <a:cxnLst/>
            <a:rect l="l" t="t" r="r" b="b"/>
            <a:pathLst>
              <a:path w="8072437" h="976312">
                <a:moveTo>
                  <a:pt x="0" y="0"/>
                </a:moveTo>
                <a:lnTo>
                  <a:pt x="8072437" y="0"/>
                </a:lnTo>
                <a:lnTo>
                  <a:pt x="8072437" y="976312"/>
                </a:lnTo>
                <a:lnTo>
                  <a:pt x="0" y="976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t="-701" b="-70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274969" y="8572500"/>
            <a:ext cx="8072437" cy="976312"/>
          </a:xfrm>
          <a:custGeom>
            <a:avLst/>
            <a:gdLst/>
            <a:ahLst/>
            <a:cxnLst/>
            <a:rect l="l" t="t" r="r" b="b"/>
            <a:pathLst>
              <a:path w="8072437" h="976312">
                <a:moveTo>
                  <a:pt x="0" y="0"/>
                </a:moveTo>
                <a:lnTo>
                  <a:pt x="8072437" y="0"/>
                </a:lnTo>
                <a:lnTo>
                  <a:pt x="8072437" y="976312"/>
                </a:lnTo>
                <a:lnTo>
                  <a:pt x="0" y="976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 t="-701" b="-701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43772" y="3999785"/>
            <a:ext cx="16775275" cy="2969931"/>
            <a:chOff x="0" y="0"/>
            <a:chExt cx="22367033" cy="39599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367033" cy="3959908"/>
            </a:xfrm>
            <a:custGeom>
              <a:avLst/>
              <a:gdLst/>
              <a:ahLst/>
              <a:cxnLst/>
              <a:rect l="l" t="t" r="r" b="b"/>
              <a:pathLst>
                <a:path w="22367033" h="3959908">
                  <a:moveTo>
                    <a:pt x="0" y="0"/>
                  </a:moveTo>
                  <a:lnTo>
                    <a:pt x="22367033" y="0"/>
                  </a:lnTo>
                  <a:lnTo>
                    <a:pt x="22367033" y="3959908"/>
                  </a:lnTo>
                  <a:lnTo>
                    <a:pt x="0" y="39599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22367033" cy="40551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63"/>
                </a:lnSpc>
              </a:pPr>
              <a:r>
                <a:rPr lang="en-US" sz="4973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Gistify in Action: Real-World Use Cases</a:t>
              </a:r>
            </a:p>
            <a:p>
              <a:pPr algn="l">
                <a:lnSpc>
                  <a:spcPts val="3378"/>
                </a:lnSpc>
              </a:pPr>
              <a:r>
                <a:rPr lang="en-US" sz="2065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Researchers: Quickly analyze research papers and academic articles. (e.g., Analyze 20 research papers in the time it takes to read one). Lawyers: Extract key information from legal documents and contracts. (e.g., Review contracts in 1/10th of the time). Students: Summarize textbooks and lecture </a:t>
              </a:r>
            </a:p>
            <a:p>
              <a:pPr algn="l">
                <a:lnSpc>
                  <a:spcPts val="2887"/>
                </a:lnSpc>
              </a:pPr>
              <a:r>
                <a:rPr lang="en-US" sz="206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notes for efficient studying. (e.g., Condense 300 page textbooks into 20 page summaries). Business Professionals: Stay informed on industry reports and market analysis. (e.g., Review competitor analysis in minutes).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3247" y="8881860"/>
            <a:ext cx="1010114" cy="354259"/>
            <a:chOff x="0" y="0"/>
            <a:chExt cx="1346818" cy="47234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46818" cy="472345"/>
            </a:xfrm>
            <a:custGeom>
              <a:avLst/>
              <a:gdLst/>
              <a:ahLst/>
              <a:cxnLst/>
              <a:rect l="l" t="t" r="r" b="b"/>
              <a:pathLst>
                <a:path w="1346818" h="472345">
                  <a:moveTo>
                    <a:pt x="0" y="0"/>
                  </a:moveTo>
                  <a:lnTo>
                    <a:pt x="1346818" y="0"/>
                  </a:lnTo>
                  <a:lnTo>
                    <a:pt x="1346818" y="472345"/>
                  </a:lnTo>
                  <a:lnTo>
                    <a:pt x="0" y="472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46818" cy="5104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91"/>
                </a:lnSpc>
              </a:pPr>
              <a:r>
                <a:rPr lang="en-US" sz="2065" spc="1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Students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3247" y="7641158"/>
            <a:ext cx="1362254" cy="354259"/>
            <a:chOff x="0" y="0"/>
            <a:chExt cx="1816338" cy="47234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816338" cy="472345"/>
            </a:xfrm>
            <a:custGeom>
              <a:avLst/>
              <a:gdLst/>
              <a:ahLst/>
              <a:cxnLst/>
              <a:rect l="l" t="t" r="r" b="b"/>
              <a:pathLst>
                <a:path w="1816338" h="472345">
                  <a:moveTo>
                    <a:pt x="0" y="0"/>
                  </a:moveTo>
                  <a:lnTo>
                    <a:pt x="1816338" y="0"/>
                  </a:lnTo>
                  <a:lnTo>
                    <a:pt x="1816338" y="472345"/>
                  </a:lnTo>
                  <a:lnTo>
                    <a:pt x="0" y="472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816338" cy="5104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91"/>
                </a:lnSpc>
              </a:pPr>
              <a:r>
                <a:rPr lang="en-US" sz="2065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Researchers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54372" y="7641158"/>
            <a:ext cx="924496" cy="354259"/>
            <a:chOff x="0" y="0"/>
            <a:chExt cx="1232662" cy="47234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32662" cy="472345"/>
            </a:xfrm>
            <a:custGeom>
              <a:avLst/>
              <a:gdLst/>
              <a:ahLst/>
              <a:cxnLst/>
              <a:rect l="l" t="t" r="r" b="b"/>
              <a:pathLst>
                <a:path w="1232662" h="472345">
                  <a:moveTo>
                    <a:pt x="0" y="0"/>
                  </a:moveTo>
                  <a:lnTo>
                    <a:pt x="1232662" y="0"/>
                  </a:lnTo>
                  <a:lnTo>
                    <a:pt x="1232662" y="472345"/>
                  </a:lnTo>
                  <a:lnTo>
                    <a:pt x="0" y="472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232662" cy="5104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91"/>
                </a:lnSpc>
              </a:pPr>
              <a:r>
                <a:rPr lang="en-US" sz="2065" spc="5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Lawyers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54372" y="8881860"/>
            <a:ext cx="2526769" cy="354259"/>
            <a:chOff x="0" y="0"/>
            <a:chExt cx="3369025" cy="47234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369025" cy="472345"/>
            </a:xfrm>
            <a:custGeom>
              <a:avLst/>
              <a:gdLst/>
              <a:ahLst/>
              <a:cxnLst/>
              <a:rect l="l" t="t" r="r" b="b"/>
              <a:pathLst>
                <a:path w="3369025" h="472345">
                  <a:moveTo>
                    <a:pt x="0" y="0"/>
                  </a:moveTo>
                  <a:lnTo>
                    <a:pt x="3369025" y="0"/>
                  </a:lnTo>
                  <a:lnTo>
                    <a:pt x="3369025" y="472345"/>
                  </a:lnTo>
                  <a:lnTo>
                    <a:pt x="0" y="4723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3369025" cy="5104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91"/>
                </a:lnSpc>
              </a:pPr>
              <a:r>
                <a:rPr lang="en-US" sz="2065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Business Professionals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4009" y="3397773"/>
            <a:ext cx="9550480" cy="4954512"/>
          </a:xfrm>
          <a:custGeom>
            <a:avLst/>
            <a:gdLst/>
            <a:ahLst/>
            <a:cxnLst/>
            <a:rect l="l" t="t" r="r" b="b"/>
            <a:pathLst>
              <a:path w="9550480" h="4954512">
                <a:moveTo>
                  <a:pt x="0" y="0"/>
                </a:moveTo>
                <a:lnTo>
                  <a:pt x="9550480" y="0"/>
                </a:lnTo>
                <a:lnTo>
                  <a:pt x="9550480" y="4954512"/>
                </a:lnTo>
                <a:lnTo>
                  <a:pt x="0" y="4954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160" b="-16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5926" y="751320"/>
            <a:ext cx="13638265" cy="3582912"/>
            <a:chOff x="0" y="0"/>
            <a:chExt cx="18184353" cy="477721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184354" cy="4777217"/>
            </a:xfrm>
            <a:custGeom>
              <a:avLst/>
              <a:gdLst/>
              <a:ahLst/>
              <a:cxnLst/>
              <a:rect l="l" t="t" r="r" b="b"/>
              <a:pathLst>
                <a:path w="18184354" h="4777217">
                  <a:moveTo>
                    <a:pt x="0" y="0"/>
                  </a:moveTo>
                  <a:lnTo>
                    <a:pt x="18184354" y="0"/>
                  </a:lnTo>
                  <a:lnTo>
                    <a:pt x="18184354" y="4777217"/>
                  </a:lnTo>
                  <a:lnTo>
                    <a:pt x="0" y="47772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8184353" cy="480579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56"/>
                </a:lnSpc>
              </a:pPr>
              <a:r>
                <a:rPr lang="en-US" sz="5348" spc="15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Gistify vs. Traditional Methods</a:t>
              </a:r>
            </a:p>
            <a:p>
              <a:pPr algn="l">
                <a:lnSpc>
                  <a:spcPts val="3153"/>
                </a:lnSpc>
              </a:pPr>
              <a:r>
                <a:rPr lang="en-US" sz="2252" spc="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| Gistify | Traditional Reading --- Time | Seconds | Hours --- Accuracy | High | Variable --- Key Insights | Guaranteed | Dependent on Reader --- Cost | Low Subscription/Pay-per-use | High (Employee Time)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8188" y="4534165"/>
            <a:ext cx="1106769" cy="406980"/>
            <a:chOff x="0" y="0"/>
            <a:chExt cx="1475692" cy="5426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75692" cy="542640"/>
            </a:xfrm>
            <a:custGeom>
              <a:avLst/>
              <a:gdLst/>
              <a:ahLst/>
              <a:cxnLst/>
              <a:rect l="l" t="t" r="r" b="b"/>
              <a:pathLst>
                <a:path w="1475692" h="542640">
                  <a:moveTo>
                    <a:pt x="0" y="0"/>
                  </a:moveTo>
                  <a:lnTo>
                    <a:pt x="1475692" y="0"/>
                  </a:lnTo>
                  <a:lnTo>
                    <a:pt x="1475692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75692" cy="5807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53"/>
                </a:lnSpc>
              </a:pPr>
              <a:r>
                <a:rPr lang="en-US" sz="2252" spc="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Accuracy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924377" y="4534165"/>
            <a:ext cx="571190" cy="406980"/>
            <a:chOff x="0" y="0"/>
            <a:chExt cx="761587" cy="5426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61587" cy="542640"/>
            </a:xfrm>
            <a:custGeom>
              <a:avLst/>
              <a:gdLst/>
              <a:ahLst/>
              <a:cxnLst/>
              <a:rect l="l" t="t" r="r" b="b"/>
              <a:pathLst>
                <a:path w="761587" h="542640">
                  <a:moveTo>
                    <a:pt x="0" y="0"/>
                  </a:moveTo>
                  <a:lnTo>
                    <a:pt x="761587" y="0"/>
                  </a:lnTo>
                  <a:lnTo>
                    <a:pt x="761587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61587" cy="5807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53"/>
                </a:lnSpc>
              </a:pPr>
              <a:r>
                <a:rPr lang="en-US" sz="2252" spc="8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High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924377" y="7101474"/>
            <a:ext cx="2194989" cy="943165"/>
            <a:chOff x="0" y="0"/>
            <a:chExt cx="2926652" cy="125755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926652" cy="1257553"/>
            </a:xfrm>
            <a:custGeom>
              <a:avLst/>
              <a:gdLst/>
              <a:ahLst/>
              <a:cxnLst/>
              <a:rect l="l" t="t" r="r" b="b"/>
              <a:pathLst>
                <a:path w="2926652" h="1257553">
                  <a:moveTo>
                    <a:pt x="0" y="0"/>
                  </a:moveTo>
                  <a:lnTo>
                    <a:pt x="2926652" y="0"/>
                  </a:lnTo>
                  <a:lnTo>
                    <a:pt x="2926652" y="1257553"/>
                  </a:lnTo>
                  <a:lnTo>
                    <a:pt x="0" y="1257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2926652" cy="13528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2"/>
                </a:lnSpc>
              </a:pP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Subscr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ip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tion/P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ay- per-use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045398" y="7161005"/>
            <a:ext cx="695528" cy="406980"/>
            <a:chOff x="0" y="0"/>
            <a:chExt cx="927370" cy="5426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7370" cy="542640"/>
            </a:xfrm>
            <a:custGeom>
              <a:avLst/>
              <a:gdLst/>
              <a:ahLst/>
              <a:cxnLst/>
              <a:rect l="l" t="t" r="r" b="b"/>
              <a:pathLst>
                <a:path w="927370" h="542640">
                  <a:moveTo>
                    <a:pt x="0" y="0"/>
                  </a:moveTo>
                  <a:lnTo>
                    <a:pt x="927370" y="0"/>
                  </a:lnTo>
                  <a:lnTo>
                    <a:pt x="927370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927370" cy="5807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53"/>
                </a:lnSpc>
              </a:pP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Time)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45398" y="5851318"/>
            <a:ext cx="865394" cy="406980"/>
            <a:chOff x="0" y="0"/>
            <a:chExt cx="1153858" cy="5426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53858" cy="542640"/>
            </a:xfrm>
            <a:custGeom>
              <a:avLst/>
              <a:gdLst/>
              <a:ahLst/>
              <a:cxnLst/>
              <a:rect l="l" t="t" r="r" b="b"/>
              <a:pathLst>
                <a:path w="1153858" h="542640">
                  <a:moveTo>
                    <a:pt x="0" y="0"/>
                  </a:moveTo>
                  <a:lnTo>
                    <a:pt x="1153858" y="0"/>
                  </a:lnTo>
                  <a:lnTo>
                    <a:pt x="1153858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153858" cy="5807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53"/>
                </a:lnSpc>
              </a:pP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eader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045398" y="4534165"/>
            <a:ext cx="994397" cy="406980"/>
            <a:chOff x="0" y="0"/>
            <a:chExt cx="1325863" cy="54264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325863" cy="542640"/>
            </a:xfrm>
            <a:custGeom>
              <a:avLst/>
              <a:gdLst/>
              <a:ahLst/>
              <a:cxnLst/>
              <a:rect l="l" t="t" r="r" b="b"/>
              <a:pathLst>
                <a:path w="1325863" h="542640">
                  <a:moveTo>
                    <a:pt x="0" y="0"/>
                  </a:moveTo>
                  <a:lnTo>
                    <a:pt x="1325863" y="0"/>
                  </a:lnTo>
                  <a:lnTo>
                    <a:pt x="1325863" y="542640"/>
                  </a:lnTo>
                  <a:lnTo>
                    <a:pt x="0" y="54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325863" cy="5807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53"/>
                </a:lnSpc>
              </a:pP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Va</a:t>
              </a:r>
              <a:r>
                <a:rPr lang="en-US" sz="2252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52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riable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98188" y="6684672"/>
            <a:ext cx="548248" cy="406504"/>
            <a:chOff x="0" y="0"/>
            <a:chExt cx="730997" cy="54200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30997" cy="542005"/>
            </a:xfrm>
            <a:custGeom>
              <a:avLst/>
              <a:gdLst/>
              <a:ahLst/>
              <a:cxnLst/>
              <a:rect l="l" t="t" r="r" b="b"/>
              <a:pathLst>
                <a:path w="730997" h="542005">
                  <a:moveTo>
                    <a:pt x="0" y="0"/>
                  </a:moveTo>
                  <a:lnTo>
                    <a:pt x="730997" y="0"/>
                  </a:lnTo>
                  <a:lnTo>
                    <a:pt x="730997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730997" cy="580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49"/>
                </a:lnSpc>
              </a:pPr>
              <a:r>
                <a:rPr lang="en-US" sz="2249" spc="8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Cost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98188" y="3694298"/>
            <a:ext cx="617328" cy="406504"/>
            <a:chOff x="0" y="0"/>
            <a:chExt cx="823103" cy="54200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23103" cy="542005"/>
            </a:xfrm>
            <a:custGeom>
              <a:avLst/>
              <a:gdLst/>
              <a:ahLst/>
              <a:cxnLst/>
              <a:rect l="l" t="t" r="r" b="b"/>
              <a:pathLst>
                <a:path w="823103" h="542005">
                  <a:moveTo>
                    <a:pt x="0" y="0"/>
                  </a:moveTo>
                  <a:lnTo>
                    <a:pt x="823103" y="0"/>
                  </a:lnTo>
                  <a:lnTo>
                    <a:pt x="823103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23103" cy="580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49"/>
                </a:lnSpc>
              </a:pPr>
              <a:r>
                <a:rPr lang="en-US" sz="2249" spc="8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Time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98188" y="5374984"/>
            <a:ext cx="1456741" cy="406504"/>
            <a:chOff x="0" y="0"/>
            <a:chExt cx="1942322" cy="54200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42322" cy="542005"/>
            </a:xfrm>
            <a:custGeom>
              <a:avLst/>
              <a:gdLst/>
              <a:ahLst/>
              <a:cxnLst/>
              <a:rect l="l" t="t" r="r" b="b"/>
              <a:pathLst>
                <a:path w="1942322" h="542005">
                  <a:moveTo>
                    <a:pt x="0" y="0"/>
                  </a:moveTo>
                  <a:lnTo>
                    <a:pt x="1942322" y="0"/>
                  </a:lnTo>
                  <a:lnTo>
                    <a:pt x="1942322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942322" cy="580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Key Insights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924377" y="6684672"/>
            <a:ext cx="568071" cy="406504"/>
            <a:chOff x="0" y="0"/>
            <a:chExt cx="757428" cy="54200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57428" cy="542005"/>
            </a:xfrm>
            <a:custGeom>
              <a:avLst/>
              <a:gdLst/>
              <a:ahLst/>
              <a:cxnLst/>
              <a:rect l="l" t="t" r="r" b="b"/>
              <a:pathLst>
                <a:path w="757428" h="542005">
                  <a:moveTo>
                    <a:pt x="0" y="0"/>
                  </a:moveTo>
                  <a:lnTo>
                    <a:pt x="757428" y="0"/>
                  </a:lnTo>
                  <a:lnTo>
                    <a:pt x="757428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757428" cy="580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49"/>
                </a:lnSpc>
              </a:pPr>
              <a:r>
                <a:rPr lang="en-US" sz="2249" spc="1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Low 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3924377" y="3694298"/>
            <a:ext cx="1032665" cy="406504"/>
            <a:chOff x="0" y="0"/>
            <a:chExt cx="1376887" cy="54200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376887" cy="542005"/>
            </a:xfrm>
            <a:custGeom>
              <a:avLst/>
              <a:gdLst/>
              <a:ahLst/>
              <a:cxnLst/>
              <a:rect l="l" t="t" r="r" b="b"/>
              <a:pathLst>
                <a:path w="1376887" h="542005">
                  <a:moveTo>
                    <a:pt x="0" y="0"/>
                  </a:moveTo>
                  <a:lnTo>
                    <a:pt x="1376887" y="0"/>
                  </a:lnTo>
                  <a:lnTo>
                    <a:pt x="1376887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376887" cy="580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Seconds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924377" y="5374984"/>
            <a:ext cx="1448002" cy="406504"/>
            <a:chOff x="0" y="0"/>
            <a:chExt cx="1930670" cy="54200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930670" cy="542005"/>
            </a:xfrm>
            <a:custGeom>
              <a:avLst/>
              <a:gdLst/>
              <a:ahLst/>
              <a:cxnLst/>
              <a:rect l="l" t="t" r="r" b="b"/>
              <a:pathLst>
                <a:path w="1930670" h="542005">
                  <a:moveTo>
                    <a:pt x="0" y="0"/>
                  </a:moveTo>
                  <a:lnTo>
                    <a:pt x="1930670" y="0"/>
                  </a:lnTo>
                  <a:lnTo>
                    <a:pt x="1930670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1930670" cy="580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Guara</a:t>
              </a:r>
              <a:r>
                <a:rPr lang="en-US" sz="2249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nteed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7045398" y="3694298"/>
            <a:ext cx="729531" cy="406504"/>
            <a:chOff x="0" y="0"/>
            <a:chExt cx="972708" cy="54200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72708" cy="542005"/>
            </a:xfrm>
            <a:custGeom>
              <a:avLst/>
              <a:gdLst/>
              <a:ahLst/>
              <a:cxnLst/>
              <a:rect l="l" t="t" r="r" b="b"/>
              <a:pathLst>
                <a:path w="972708" h="542005">
                  <a:moveTo>
                    <a:pt x="0" y="0"/>
                  </a:moveTo>
                  <a:lnTo>
                    <a:pt x="972708" y="0"/>
                  </a:lnTo>
                  <a:lnTo>
                    <a:pt x="972708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972708" cy="580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</a:t>
              </a:r>
              <a:r>
                <a:rPr lang="en-US" sz="2249">
                  <a:solidFill>
                    <a:srgbClr val="0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ours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7045398" y="5374984"/>
            <a:ext cx="1793963" cy="406504"/>
            <a:chOff x="0" y="0"/>
            <a:chExt cx="2391950" cy="54200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391950" cy="542005"/>
            </a:xfrm>
            <a:custGeom>
              <a:avLst/>
              <a:gdLst/>
              <a:ahLst/>
              <a:cxnLst/>
              <a:rect l="l" t="t" r="r" b="b"/>
              <a:pathLst>
                <a:path w="2391950" h="542005">
                  <a:moveTo>
                    <a:pt x="0" y="0"/>
                  </a:moveTo>
                  <a:lnTo>
                    <a:pt x="2391950" y="0"/>
                  </a:lnTo>
                  <a:lnTo>
                    <a:pt x="2391950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2391950" cy="580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49"/>
                </a:lnSpc>
              </a:pPr>
              <a:r>
                <a:rPr lang="en-US" sz="2249" spc="3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Dependent on 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7045398" y="6684672"/>
            <a:ext cx="1988081" cy="406504"/>
            <a:chOff x="0" y="0"/>
            <a:chExt cx="2650775" cy="54200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2650775" cy="542005"/>
            </a:xfrm>
            <a:custGeom>
              <a:avLst/>
              <a:gdLst/>
              <a:ahLst/>
              <a:cxnLst/>
              <a:rect l="l" t="t" r="r" b="b"/>
              <a:pathLst>
                <a:path w="2650775" h="542005">
                  <a:moveTo>
                    <a:pt x="0" y="0"/>
                  </a:moveTo>
                  <a:lnTo>
                    <a:pt x="2650775" y="0"/>
                  </a:lnTo>
                  <a:lnTo>
                    <a:pt x="2650775" y="542005"/>
                  </a:lnTo>
                  <a:lnTo>
                    <a:pt x="0" y="54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2650775" cy="5801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49"/>
                </a:lnSpc>
              </a:pPr>
              <a:r>
                <a:rPr lang="en-US" sz="2249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High (Employee </a:t>
              </a:r>
            </a:p>
          </p:txBody>
        </p:sp>
      </p:grpSp>
      <p:sp>
        <p:nvSpPr>
          <p:cNvPr id="51" name="Freeform 51"/>
          <p:cNvSpPr/>
          <p:nvPr/>
        </p:nvSpPr>
        <p:spPr>
          <a:xfrm>
            <a:off x="9964489" y="2774791"/>
            <a:ext cx="8241960" cy="6560033"/>
          </a:xfrm>
          <a:custGeom>
            <a:avLst/>
            <a:gdLst/>
            <a:ahLst/>
            <a:cxnLst/>
            <a:rect l="l" t="t" r="r" b="b"/>
            <a:pathLst>
              <a:path w="8241960" h="6560033">
                <a:moveTo>
                  <a:pt x="0" y="0"/>
                </a:moveTo>
                <a:lnTo>
                  <a:pt x="8241961" y="0"/>
                </a:lnTo>
                <a:lnTo>
                  <a:pt x="8241961" y="6560034"/>
                </a:lnTo>
                <a:lnTo>
                  <a:pt x="0" y="65600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258" t="-51" r="-24717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6690" y="4180104"/>
            <a:ext cx="16216312" cy="1178719"/>
            <a:chOff x="0" y="0"/>
            <a:chExt cx="21621750" cy="15716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621750" cy="1571625"/>
            </a:xfrm>
            <a:custGeom>
              <a:avLst/>
              <a:gdLst/>
              <a:ahLst/>
              <a:cxnLst/>
              <a:rect l="l" t="t" r="r" b="b"/>
              <a:pathLst>
                <a:path w="21621750" h="1571625">
                  <a:moveTo>
                    <a:pt x="0" y="0"/>
                  </a:moveTo>
                  <a:lnTo>
                    <a:pt x="21621750" y="0"/>
                  </a:lnTo>
                  <a:lnTo>
                    <a:pt x="21621750" y="1571625"/>
                  </a:lnTo>
                  <a:lnTo>
                    <a:pt x="0" y="1571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23" b="-22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26690" y="841244"/>
            <a:ext cx="15971878" cy="2326826"/>
            <a:chOff x="0" y="0"/>
            <a:chExt cx="21295837" cy="31024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95837" cy="3102435"/>
            </a:xfrm>
            <a:custGeom>
              <a:avLst/>
              <a:gdLst/>
              <a:ahLst/>
              <a:cxnLst/>
              <a:rect l="l" t="t" r="r" b="b"/>
              <a:pathLst>
                <a:path w="21295837" h="3102435">
                  <a:moveTo>
                    <a:pt x="0" y="0"/>
                  </a:moveTo>
                  <a:lnTo>
                    <a:pt x="21295837" y="0"/>
                  </a:lnTo>
                  <a:lnTo>
                    <a:pt x="21295837" y="3102435"/>
                  </a:lnTo>
                  <a:lnTo>
                    <a:pt x="0" y="31024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04775"/>
              <a:ext cx="21295837" cy="320721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19"/>
                </a:lnSpc>
              </a:pPr>
              <a:r>
                <a:rPr lang="en-US" sz="5442">
                  <a:solidFill>
                    <a:srgbClr val="38512F"/>
                  </a:solidFill>
                  <a:latin typeface="Lora"/>
                  <a:ea typeface="Lora"/>
                  <a:cs typeface="Lora"/>
                  <a:sym typeface="Lora"/>
                </a:rPr>
                <a:t>Get Started with Gistify Today!</a:t>
              </a:r>
            </a:p>
            <a:p>
              <a:pPr algn="l">
                <a:lnSpc>
                  <a:spcPts val="3756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Visit our website: [Gistify Website URL] --- Sign up for a free trial and experience the power of AI-powered PDF summarization. --- Follow us on social media: [Social Media Links] --- Unlock insights, save time, and boost your productivity with Gistify!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819574" y="5853059"/>
            <a:ext cx="2059091" cy="409539"/>
            <a:chOff x="0" y="0"/>
            <a:chExt cx="2745455" cy="54605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5455" cy="546052"/>
            </a:xfrm>
            <a:custGeom>
              <a:avLst/>
              <a:gdLst/>
              <a:ahLst/>
              <a:cxnLst/>
              <a:rect l="l" t="t" r="r" b="b"/>
              <a:pathLst>
                <a:path w="2745455" h="546052">
                  <a:moveTo>
                    <a:pt x="0" y="0"/>
                  </a:moveTo>
                  <a:lnTo>
                    <a:pt x="2745455" y="0"/>
                  </a:lnTo>
                  <a:lnTo>
                    <a:pt x="2745455" y="546052"/>
                  </a:lnTo>
                  <a:lnTo>
                    <a:pt x="0" y="546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45455" cy="5841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Visit our website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643334" y="5853059"/>
            <a:ext cx="2674107" cy="446492"/>
            <a:chOff x="0" y="0"/>
            <a:chExt cx="3565477" cy="5953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65477" cy="595323"/>
            </a:xfrm>
            <a:custGeom>
              <a:avLst/>
              <a:gdLst/>
              <a:ahLst/>
              <a:cxnLst/>
              <a:rect l="l" t="t" r="r" b="b"/>
              <a:pathLst>
                <a:path w="3565477" h="595323">
                  <a:moveTo>
                    <a:pt x="0" y="0"/>
                  </a:moveTo>
                  <a:lnTo>
                    <a:pt x="3565477" y="0"/>
                  </a:lnTo>
                  <a:lnTo>
                    <a:pt x="3565477" y="595323"/>
                  </a:lnTo>
                  <a:lnTo>
                    <a:pt x="0" y="5953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565477" cy="63342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Upload your website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866214" y="5853059"/>
            <a:ext cx="3222236" cy="446492"/>
            <a:chOff x="0" y="0"/>
            <a:chExt cx="4296315" cy="59532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96315" cy="595323"/>
            </a:xfrm>
            <a:custGeom>
              <a:avLst/>
              <a:gdLst/>
              <a:ahLst/>
              <a:cxnLst/>
              <a:rect l="l" t="t" r="r" b="b"/>
              <a:pathLst>
                <a:path w="4296315" h="595323">
                  <a:moveTo>
                    <a:pt x="0" y="0"/>
                  </a:moveTo>
                  <a:lnTo>
                    <a:pt x="4296315" y="0"/>
                  </a:lnTo>
                  <a:lnTo>
                    <a:pt x="4296315" y="595323"/>
                  </a:lnTo>
                  <a:lnTo>
                    <a:pt x="0" y="5953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96315" cy="63342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84"/>
                </a:lnSpc>
              </a:pPr>
              <a:r>
                <a:rPr lang="en-US" sz="2346">
                  <a:solidFill>
                    <a:srgbClr val="3A363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Get your summary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525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Source Sans Pro</vt:lpstr>
      <vt:lpstr>Calibri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DocSum.pdf.pptx</dc:title>
  <cp:lastModifiedBy>Iman Datta</cp:lastModifiedBy>
  <cp:revision>2</cp:revision>
  <dcterms:created xsi:type="dcterms:W3CDTF">2006-08-16T00:00:00Z</dcterms:created>
  <dcterms:modified xsi:type="dcterms:W3CDTF">2025-03-09T11:30:30Z</dcterms:modified>
  <dc:identifier>DAGhNfBL2TY</dc:identifier>
</cp:coreProperties>
</file>