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Lst>
  <p:sldSz cx="9144000" cy="6858000" type="screen4x3"/>
  <p:notesSz cx="6858000" cy="994537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FF00"/>
    <a:srgbClr val="00FFFF"/>
    <a:srgbClr val="000080"/>
    <a:srgbClr val="FF00FF"/>
    <a:srgbClr val="C0C0C0"/>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2" d="100"/>
          <a:sy n="102" d="100"/>
        </p:scale>
        <p:origin x="-24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27.jpe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5E3C4AA-33AD-4049-8348-9E779C702684}" type="doc">
      <dgm:prSet loTypeId="urn:microsoft.com/office/officeart/2005/8/layout/vList4" loCatId="list" qsTypeId="urn:microsoft.com/office/officeart/2005/8/quickstyle/simple5" qsCatId="simple" csTypeId="urn:microsoft.com/office/officeart/2005/8/colors/colorful1" csCatId="colorful" phldr="1"/>
      <dgm:spPr/>
      <dgm:t>
        <a:bodyPr/>
        <a:lstStyle/>
        <a:p>
          <a:endParaRPr lang="en-US"/>
        </a:p>
      </dgm:t>
    </dgm:pt>
    <dgm:pt modelId="{52EA7B4F-580A-40B7-A1EB-E500C35D4ACD}">
      <dgm:prSet phldrT="[Text]"/>
      <dgm:spPr/>
      <dgm:t>
        <a:bodyPr/>
        <a:lstStyle/>
        <a:p>
          <a:pPr rtl="0"/>
          <a:r>
            <a:rPr lang="en-US" dirty="0" smtClean="0"/>
            <a:t>Design your page on a piece of paper with a pen</a:t>
          </a:r>
          <a:endParaRPr lang="en-US" dirty="0"/>
        </a:p>
      </dgm:t>
    </dgm:pt>
    <dgm:pt modelId="{0FCC1F87-2FDF-4305-92D6-49C30BE66059}" cxnId="{D8EA968D-FEE8-4388-8393-FE139B72CBF8}" type="parTrans">
      <dgm:prSet/>
      <dgm:spPr/>
      <dgm:t>
        <a:bodyPr/>
        <a:lstStyle/>
        <a:p>
          <a:endParaRPr lang="en-US"/>
        </a:p>
      </dgm:t>
    </dgm:pt>
    <dgm:pt modelId="{CA646B22-D7EB-4690-BAA8-ECE96F809280}" cxnId="{D8EA968D-FEE8-4388-8393-FE139B72CBF8}" type="sibTrans">
      <dgm:prSet/>
      <dgm:spPr/>
      <dgm:t>
        <a:bodyPr/>
        <a:lstStyle/>
        <a:p>
          <a:endParaRPr lang="en-US"/>
        </a:p>
      </dgm:t>
    </dgm:pt>
    <dgm:pt modelId="{870A2B20-6C61-43FC-842B-0CE5183E5FB3}">
      <dgm:prSet/>
      <dgm:spPr/>
      <dgm:t>
        <a:bodyPr/>
        <a:lstStyle/>
        <a:p>
          <a:r>
            <a:rPr lang="en-US" smtClean="0"/>
            <a:t>Figure out how many rows and columns you will need. Identify any rows or columns that will span more than one space.</a:t>
          </a:r>
          <a:endParaRPr lang="en-US"/>
        </a:p>
      </dgm:t>
    </dgm:pt>
    <dgm:pt modelId="{98228471-0BB7-4189-9480-ADA0FEC45286}" cxnId="{7560E490-9073-405B-9FCE-60D9725090B8}" type="parTrans">
      <dgm:prSet/>
      <dgm:spPr/>
      <dgm:t>
        <a:bodyPr/>
        <a:lstStyle/>
        <a:p>
          <a:endParaRPr lang="en-US"/>
        </a:p>
      </dgm:t>
    </dgm:pt>
    <dgm:pt modelId="{D803C48E-1008-4850-9915-49C8833382A9}" cxnId="{7560E490-9073-405B-9FCE-60D9725090B8}" type="sibTrans">
      <dgm:prSet/>
      <dgm:spPr/>
      <dgm:t>
        <a:bodyPr/>
        <a:lstStyle/>
        <a:p>
          <a:endParaRPr lang="en-US"/>
        </a:p>
      </dgm:t>
    </dgm:pt>
    <dgm:pt modelId="{68E69DBE-13FB-4DF1-A7FD-9F7D416D16B0}">
      <dgm:prSet/>
      <dgm:spPr/>
      <dgm:t>
        <a:bodyPr/>
        <a:lstStyle/>
        <a:p>
          <a:r>
            <a:rPr lang="en-US" smtClean="0"/>
            <a:t>If necessary, you can nest one table inside another. However, you should keep nesting to a minimum as it tends to slow browsers download sometimes causes them to break down altogether.</a:t>
          </a:r>
          <a:endParaRPr lang="en-US"/>
        </a:p>
      </dgm:t>
    </dgm:pt>
    <dgm:pt modelId="{34EA3E93-E8DE-4296-8BB4-74060B13E02C}" cxnId="{DCD80205-9F66-408B-A733-A0B8EE178A29}" type="parTrans">
      <dgm:prSet/>
      <dgm:spPr/>
      <dgm:t>
        <a:bodyPr/>
        <a:lstStyle/>
        <a:p>
          <a:endParaRPr lang="en-US"/>
        </a:p>
      </dgm:t>
    </dgm:pt>
    <dgm:pt modelId="{803E7B45-58FA-466C-A517-72E35D52B791}" cxnId="{DCD80205-9F66-408B-A733-A0B8EE178A29}" type="sibTrans">
      <dgm:prSet/>
      <dgm:spPr/>
      <dgm:t>
        <a:bodyPr/>
        <a:lstStyle/>
        <a:p>
          <a:endParaRPr lang="en-US"/>
        </a:p>
      </dgm:t>
    </dgm:pt>
    <dgm:pt modelId="{E528291A-8400-4338-B85B-190A2544785B}">
      <dgm:prSet/>
      <dgm:spPr/>
      <dgm:t>
        <a:bodyPr/>
        <a:lstStyle/>
        <a:p>
          <a:r>
            <a:rPr lang="en-US" smtClean="0"/>
            <a:t>If you're going to make a static, fixed design, measure how wide your table should be (the standard is around 600 pixels) and then decide how many pixels wide each column should be. For liquid designs, use percentages.</a:t>
          </a:r>
          <a:endParaRPr lang="en-US"/>
        </a:p>
      </dgm:t>
    </dgm:pt>
    <dgm:pt modelId="{03DD6990-352D-4A42-929E-24ACB3946DA3}" cxnId="{92D26157-E756-44EF-A699-F24AA338F23A}" type="parTrans">
      <dgm:prSet/>
      <dgm:spPr/>
      <dgm:t>
        <a:bodyPr/>
        <a:lstStyle/>
        <a:p>
          <a:endParaRPr lang="en-US"/>
        </a:p>
      </dgm:t>
    </dgm:pt>
    <dgm:pt modelId="{A32CEF19-756F-42C6-878C-C724B05FADEE}" cxnId="{92D26157-E756-44EF-A699-F24AA338F23A}" type="sibTrans">
      <dgm:prSet/>
      <dgm:spPr/>
      <dgm:t>
        <a:bodyPr/>
        <a:lstStyle/>
        <a:p>
          <a:endParaRPr lang="en-US"/>
        </a:p>
      </dgm:t>
    </dgm:pt>
    <dgm:pt modelId="{44700B3B-3642-4EBE-9F4B-0955A3366AE5}">
      <dgm:prSet/>
      <dgm:spPr/>
      <dgm:t>
        <a:bodyPr/>
        <a:lstStyle/>
        <a:p>
          <a:r>
            <a:rPr lang="en-US" smtClean="0"/>
            <a:t>Create the skeleton of your page with just the table tags but little or no content.</a:t>
          </a:r>
          <a:endParaRPr lang="en-US"/>
        </a:p>
      </dgm:t>
    </dgm:pt>
    <dgm:pt modelId="{1C463439-5863-4D41-AC8B-DF7F16BAC361}" cxnId="{6E125B6B-C306-4407-A0C3-6B746E6BDD41}" type="parTrans">
      <dgm:prSet/>
      <dgm:spPr/>
      <dgm:t>
        <a:bodyPr/>
        <a:lstStyle/>
        <a:p>
          <a:endParaRPr lang="en-US"/>
        </a:p>
      </dgm:t>
    </dgm:pt>
    <dgm:pt modelId="{B71C487B-A405-4CE2-9ED5-FDFD0F79D3B2}" cxnId="{6E125B6B-C306-4407-A0C3-6B746E6BDD41}" type="sibTrans">
      <dgm:prSet/>
      <dgm:spPr/>
      <dgm:t>
        <a:bodyPr/>
        <a:lstStyle/>
        <a:p>
          <a:endParaRPr lang="en-US"/>
        </a:p>
      </dgm:t>
    </dgm:pt>
    <dgm:pt modelId="{310585DA-59A9-4972-9C3E-422544D9126D}">
      <dgm:prSet/>
      <dgm:spPr/>
      <dgm:t>
        <a:bodyPr/>
        <a:lstStyle/>
        <a:p>
          <a:r>
            <a:rPr lang="en-US" smtClean="0"/>
            <a:t>Finally, create or insert the content.</a:t>
          </a:r>
          <a:endParaRPr lang="en-US"/>
        </a:p>
      </dgm:t>
    </dgm:pt>
    <dgm:pt modelId="{CD482E68-4191-44FF-B550-D106785271D8}" cxnId="{940998E1-49DF-44C8-8714-3C9A17CDB942}" type="parTrans">
      <dgm:prSet/>
      <dgm:spPr/>
      <dgm:t>
        <a:bodyPr/>
        <a:lstStyle/>
        <a:p>
          <a:endParaRPr lang="en-US"/>
        </a:p>
      </dgm:t>
    </dgm:pt>
    <dgm:pt modelId="{87073B01-3848-4840-AC4E-17FFAB985C04}" cxnId="{940998E1-49DF-44C8-8714-3C9A17CDB942}" type="sibTrans">
      <dgm:prSet/>
      <dgm:spPr/>
      <dgm:t>
        <a:bodyPr/>
        <a:lstStyle/>
        <a:p>
          <a:endParaRPr lang="en-US"/>
        </a:p>
      </dgm:t>
    </dgm:pt>
    <dgm:pt modelId="{FEA25914-EE6D-4082-AE75-C0C856BEBBF7}" type="pres">
      <dgm:prSet presAssocID="{45E3C4AA-33AD-4049-8348-9E779C702684}" presName="linear" presStyleCnt="0">
        <dgm:presLayoutVars>
          <dgm:dir/>
          <dgm:resizeHandles val="exact"/>
        </dgm:presLayoutVars>
      </dgm:prSet>
      <dgm:spPr/>
    </dgm:pt>
    <dgm:pt modelId="{7523C23D-2009-418F-8D1F-D9C0581CCE2F}" type="pres">
      <dgm:prSet presAssocID="{52EA7B4F-580A-40B7-A1EB-E500C35D4ACD}" presName="comp" presStyleCnt="0"/>
      <dgm:spPr/>
    </dgm:pt>
    <dgm:pt modelId="{1538DCA6-14B9-4EE2-80E6-E33A3BC044A0}" type="pres">
      <dgm:prSet presAssocID="{52EA7B4F-580A-40B7-A1EB-E500C35D4ACD}" presName="box" presStyleLbl="node1" presStyleIdx="0" presStyleCnt="6"/>
      <dgm:spPr/>
      <dgm:t>
        <a:bodyPr/>
        <a:lstStyle/>
        <a:p>
          <a:endParaRPr lang="en-US"/>
        </a:p>
      </dgm:t>
    </dgm:pt>
    <dgm:pt modelId="{E1384253-2CD3-4EA2-B979-6FF6E70F9216}" type="pres">
      <dgm:prSet presAssocID="{52EA7B4F-580A-40B7-A1EB-E500C35D4ACD}" presName="img" presStyleLbl="fgImgPlace1" presStyleIdx="0" presStyleCnt="6"/>
      <dgm:spPr>
        <a:blipFill rotWithShape="0">
          <a:blip xmlns:r="http://schemas.openxmlformats.org/officeDocument/2006/relationships" r:embed="rId1"/>
          <a:stretch>
            <a:fillRect/>
          </a:stretch>
        </a:blipFill>
      </dgm:spPr>
    </dgm:pt>
    <dgm:pt modelId="{32662E7D-4621-4B19-A9DB-804F0A4A24AC}" type="pres">
      <dgm:prSet presAssocID="{52EA7B4F-580A-40B7-A1EB-E500C35D4ACD}" presName="text" presStyleLbl="node1" presStyleIdx="0" presStyleCnt="6">
        <dgm:presLayoutVars>
          <dgm:bulletEnabled val="1"/>
        </dgm:presLayoutVars>
      </dgm:prSet>
      <dgm:spPr/>
      <dgm:t>
        <a:bodyPr/>
        <a:lstStyle/>
        <a:p>
          <a:endParaRPr lang="en-US"/>
        </a:p>
      </dgm:t>
    </dgm:pt>
    <dgm:pt modelId="{631AA03A-C24D-477E-86BA-0FA6690A7843}" type="pres">
      <dgm:prSet presAssocID="{CA646B22-D7EB-4690-BAA8-ECE96F809280}" presName="spacer" presStyleCnt="0"/>
      <dgm:spPr/>
    </dgm:pt>
    <dgm:pt modelId="{BDEBA86F-B7AF-4702-8ACD-D615B7EF4D68}" type="pres">
      <dgm:prSet presAssocID="{870A2B20-6C61-43FC-842B-0CE5183E5FB3}" presName="comp" presStyleCnt="0"/>
      <dgm:spPr/>
    </dgm:pt>
    <dgm:pt modelId="{682038AD-B734-4195-82D9-6C3977CEC5C1}" type="pres">
      <dgm:prSet presAssocID="{870A2B20-6C61-43FC-842B-0CE5183E5FB3}" presName="box" presStyleLbl="node1" presStyleIdx="1" presStyleCnt="6"/>
      <dgm:spPr/>
    </dgm:pt>
    <dgm:pt modelId="{C46F4E97-9BC2-439E-8385-457DF7AF219A}" type="pres">
      <dgm:prSet presAssocID="{870A2B20-6C61-43FC-842B-0CE5183E5FB3}" presName="img" presStyleLbl="fgImgPlace1" presStyleIdx="1" presStyleCnt="6"/>
      <dgm:spPr>
        <a:blipFill rotWithShape="0">
          <a:blip xmlns:r="http://schemas.openxmlformats.org/officeDocument/2006/relationships" r:embed="rId1"/>
          <a:stretch>
            <a:fillRect/>
          </a:stretch>
        </a:blipFill>
      </dgm:spPr>
    </dgm:pt>
    <dgm:pt modelId="{21C523AA-E610-4C03-A595-02C4282E662C}" type="pres">
      <dgm:prSet presAssocID="{870A2B20-6C61-43FC-842B-0CE5183E5FB3}" presName="text" presStyleLbl="node1" presStyleIdx="1" presStyleCnt="6">
        <dgm:presLayoutVars>
          <dgm:bulletEnabled val="1"/>
        </dgm:presLayoutVars>
      </dgm:prSet>
      <dgm:spPr/>
    </dgm:pt>
    <dgm:pt modelId="{B8A22D18-2FF7-451B-A68D-19C4F43E33EE}" type="pres">
      <dgm:prSet presAssocID="{D803C48E-1008-4850-9915-49C8833382A9}" presName="spacer" presStyleCnt="0"/>
      <dgm:spPr/>
    </dgm:pt>
    <dgm:pt modelId="{196C2B58-6A3A-4182-82E0-66C69B03B07A}" type="pres">
      <dgm:prSet presAssocID="{68E69DBE-13FB-4DF1-A7FD-9F7D416D16B0}" presName="comp" presStyleCnt="0"/>
      <dgm:spPr/>
    </dgm:pt>
    <dgm:pt modelId="{D76231BA-F722-4EB4-A93D-9998824A2C0E}" type="pres">
      <dgm:prSet presAssocID="{68E69DBE-13FB-4DF1-A7FD-9F7D416D16B0}" presName="box" presStyleLbl="node1" presStyleIdx="2" presStyleCnt="6"/>
      <dgm:spPr/>
    </dgm:pt>
    <dgm:pt modelId="{68AA0F48-379F-46BE-B3CB-A014CF50E726}" type="pres">
      <dgm:prSet presAssocID="{68E69DBE-13FB-4DF1-A7FD-9F7D416D16B0}" presName="img" presStyleLbl="fgImgPlace1" presStyleIdx="2" presStyleCnt="6"/>
      <dgm:spPr>
        <a:blipFill rotWithShape="0">
          <a:blip xmlns:r="http://schemas.openxmlformats.org/officeDocument/2006/relationships" r:embed="rId1"/>
          <a:stretch>
            <a:fillRect/>
          </a:stretch>
        </a:blipFill>
      </dgm:spPr>
    </dgm:pt>
    <dgm:pt modelId="{F456FB34-3A57-4FC8-8B77-4DB6055D0070}" type="pres">
      <dgm:prSet presAssocID="{68E69DBE-13FB-4DF1-A7FD-9F7D416D16B0}" presName="text" presStyleLbl="node1" presStyleIdx="2" presStyleCnt="6">
        <dgm:presLayoutVars>
          <dgm:bulletEnabled val="1"/>
        </dgm:presLayoutVars>
      </dgm:prSet>
      <dgm:spPr/>
    </dgm:pt>
    <dgm:pt modelId="{1F0AF268-D820-4E29-9B13-0DDB5D6C3554}" type="pres">
      <dgm:prSet presAssocID="{803E7B45-58FA-466C-A517-72E35D52B791}" presName="spacer" presStyleCnt="0"/>
      <dgm:spPr/>
    </dgm:pt>
    <dgm:pt modelId="{1CE524A7-321B-49A1-8FE5-BE72137050C9}" type="pres">
      <dgm:prSet presAssocID="{E528291A-8400-4338-B85B-190A2544785B}" presName="comp" presStyleCnt="0"/>
      <dgm:spPr/>
    </dgm:pt>
    <dgm:pt modelId="{E080CB62-D09B-419E-B636-68750EE520B4}" type="pres">
      <dgm:prSet presAssocID="{E528291A-8400-4338-B85B-190A2544785B}" presName="box" presStyleLbl="node1" presStyleIdx="3" presStyleCnt="6"/>
      <dgm:spPr/>
    </dgm:pt>
    <dgm:pt modelId="{DDCBBE60-7DCF-4AFC-95BA-2F612B884FEE}" type="pres">
      <dgm:prSet presAssocID="{E528291A-8400-4338-B85B-190A2544785B}" presName="img" presStyleLbl="fgImgPlace1" presStyleIdx="3" presStyleCnt="6"/>
      <dgm:spPr>
        <a:blipFill rotWithShape="0">
          <a:blip xmlns:r="http://schemas.openxmlformats.org/officeDocument/2006/relationships" r:embed="rId1"/>
          <a:stretch>
            <a:fillRect/>
          </a:stretch>
        </a:blipFill>
      </dgm:spPr>
    </dgm:pt>
    <dgm:pt modelId="{93186DC9-F5F6-4932-BC1F-76F6E15CCC27}" type="pres">
      <dgm:prSet presAssocID="{E528291A-8400-4338-B85B-190A2544785B}" presName="text" presStyleLbl="node1" presStyleIdx="3" presStyleCnt="6">
        <dgm:presLayoutVars>
          <dgm:bulletEnabled val="1"/>
        </dgm:presLayoutVars>
      </dgm:prSet>
      <dgm:spPr/>
    </dgm:pt>
    <dgm:pt modelId="{89071EE6-0663-4AF6-B254-21F94065DB2B}" type="pres">
      <dgm:prSet presAssocID="{A32CEF19-756F-42C6-878C-C724B05FADEE}" presName="spacer" presStyleCnt="0"/>
      <dgm:spPr/>
    </dgm:pt>
    <dgm:pt modelId="{41AF0334-BBA0-4231-8063-DD78321803E7}" type="pres">
      <dgm:prSet presAssocID="{44700B3B-3642-4EBE-9F4B-0955A3366AE5}" presName="comp" presStyleCnt="0"/>
      <dgm:spPr/>
    </dgm:pt>
    <dgm:pt modelId="{1DF08EED-54DD-47E0-B5AE-10EF4290B2D2}" type="pres">
      <dgm:prSet presAssocID="{44700B3B-3642-4EBE-9F4B-0955A3366AE5}" presName="box" presStyleLbl="node1" presStyleIdx="4" presStyleCnt="6"/>
      <dgm:spPr/>
    </dgm:pt>
    <dgm:pt modelId="{75BB6B70-3A7F-480E-9BED-379D6BC961B1}" type="pres">
      <dgm:prSet presAssocID="{44700B3B-3642-4EBE-9F4B-0955A3366AE5}" presName="img" presStyleLbl="fgImgPlace1" presStyleIdx="4" presStyleCnt="6"/>
      <dgm:spPr>
        <a:blipFill rotWithShape="0">
          <a:blip xmlns:r="http://schemas.openxmlformats.org/officeDocument/2006/relationships" r:embed="rId1"/>
          <a:stretch>
            <a:fillRect/>
          </a:stretch>
        </a:blipFill>
      </dgm:spPr>
    </dgm:pt>
    <dgm:pt modelId="{3C958684-75EF-42F4-A309-09F332E128A2}" type="pres">
      <dgm:prSet presAssocID="{44700B3B-3642-4EBE-9F4B-0955A3366AE5}" presName="text" presStyleLbl="node1" presStyleIdx="4" presStyleCnt="6">
        <dgm:presLayoutVars>
          <dgm:bulletEnabled val="1"/>
        </dgm:presLayoutVars>
      </dgm:prSet>
      <dgm:spPr/>
    </dgm:pt>
    <dgm:pt modelId="{9888A79E-2D33-4A90-9C04-B24861E7D33E}" type="pres">
      <dgm:prSet presAssocID="{B71C487B-A405-4CE2-9ED5-FDFD0F79D3B2}" presName="spacer" presStyleCnt="0"/>
      <dgm:spPr/>
    </dgm:pt>
    <dgm:pt modelId="{4627B055-B466-4FF3-B0DE-C919E7A59488}" type="pres">
      <dgm:prSet presAssocID="{310585DA-59A9-4972-9C3E-422544D9126D}" presName="comp" presStyleCnt="0"/>
      <dgm:spPr/>
    </dgm:pt>
    <dgm:pt modelId="{CFEDDC39-FA33-44FB-A364-43DE78D677BD}" type="pres">
      <dgm:prSet presAssocID="{310585DA-59A9-4972-9C3E-422544D9126D}" presName="box" presStyleLbl="node1" presStyleIdx="5" presStyleCnt="6"/>
      <dgm:spPr/>
    </dgm:pt>
    <dgm:pt modelId="{8770E6F5-DB2F-4AD3-B8CF-E78EEAD9B878}" type="pres">
      <dgm:prSet presAssocID="{310585DA-59A9-4972-9C3E-422544D9126D}" presName="img" presStyleLbl="fgImgPlace1" presStyleIdx="5" presStyleCnt="6"/>
      <dgm:spPr>
        <a:blipFill rotWithShape="0">
          <a:blip xmlns:r="http://schemas.openxmlformats.org/officeDocument/2006/relationships" r:embed="rId1"/>
          <a:stretch>
            <a:fillRect/>
          </a:stretch>
        </a:blipFill>
      </dgm:spPr>
    </dgm:pt>
    <dgm:pt modelId="{136699DC-47AA-44E1-911D-9B7DECE737EC}" type="pres">
      <dgm:prSet presAssocID="{310585DA-59A9-4972-9C3E-422544D9126D}" presName="text" presStyleLbl="node1" presStyleIdx="5" presStyleCnt="6">
        <dgm:presLayoutVars>
          <dgm:bulletEnabled val="1"/>
        </dgm:presLayoutVars>
      </dgm:prSet>
      <dgm:spPr/>
    </dgm:pt>
  </dgm:ptLst>
  <dgm:cxnLst>
    <dgm:cxn modelId="{6E881593-ADB9-42D7-AB68-47903A0C34E6}" type="presOf" srcId="{68E69DBE-13FB-4DF1-A7FD-9F7D416D16B0}" destId="{D76231BA-F722-4EB4-A93D-9998824A2C0E}" srcOrd="0" destOrd="0" presId="urn:microsoft.com/office/officeart/2005/8/layout/vList4"/>
    <dgm:cxn modelId="{B9B2E30A-D4D4-4D47-9A06-6ADD5208E283}" type="presOf" srcId="{52EA7B4F-580A-40B7-A1EB-E500C35D4ACD}" destId="{32662E7D-4621-4B19-A9DB-804F0A4A24AC}" srcOrd="1" destOrd="0" presId="urn:microsoft.com/office/officeart/2005/8/layout/vList4"/>
    <dgm:cxn modelId="{6E125B6B-C306-4407-A0C3-6B746E6BDD41}" srcId="{45E3C4AA-33AD-4049-8348-9E779C702684}" destId="{44700B3B-3642-4EBE-9F4B-0955A3366AE5}" srcOrd="4" destOrd="0" parTransId="{1C463439-5863-4D41-AC8B-DF7F16BAC361}" sibTransId="{B71C487B-A405-4CE2-9ED5-FDFD0F79D3B2}"/>
    <dgm:cxn modelId="{C77DFE7D-0BE3-45DD-9EE5-0DE28DD1C609}" type="presOf" srcId="{44700B3B-3642-4EBE-9F4B-0955A3366AE5}" destId="{1DF08EED-54DD-47E0-B5AE-10EF4290B2D2}" srcOrd="0" destOrd="0" presId="urn:microsoft.com/office/officeart/2005/8/layout/vList4"/>
    <dgm:cxn modelId="{A9EBA552-0E0F-492F-BC45-7B21BA92C85F}" type="presOf" srcId="{45E3C4AA-33AD-4049-8348-9E779C702684}" destId="{FEA25914-EE6D-4082-AE75-C0C856BEBBF7}" srcOrd="0" destOrd="0" presId="urn:microsoft.com/office/officeart/2005/8/layout/vList4"/>
    <dgm:cxn modelId="{C86F4A35-ABFF-4DAD-9839-B7FD8536B77B}" type="presOf" srcId="{310585DA-59A9-4972-9C3E-422544D9126D}" destId="{136699DC-47AA-44E1-911D-9B7DECE737EC}" srcOrd="1" destOrd="0" presId="urn:microsoft.com/office/officeart/2005/8/layout/vList4"/>
    <dgm:cxn modelId="{7560E490-9073-405B-9FCE-60D9725090B8}" srcId="{45E3C4AA-33AD-4049-8348-9E779C702684}" destId="{870A2B20-6C61-43FC-842B-0CE5183E5FB3}" srcOrd="1" destOrd="0" parTransId="{98228471-0BB7-4189-9480-ADA0FEC45286}" sibTransId="{D803C48E-1008-4850-9915-49C8833382A9}"/>
    <dgm:cxn modelId="{F49EBB2D-2566-4A1C-A341-C68037E1D0E8}" type="presOf" srcId="{870A2B20-6C61-43FC-842B-0CE5183E5FB3}" destId="{21C523AA-E610-4C03-A595-02C4282E662C}" srcOrd="1" destOrd="0" presId="urn:microsoft.com/office/officeart/2005/8/layout/vList4"/>
    <dgm:cxn modelId="{940998E1-49DF-44C8-8714-3C9A17CDB942}" srcId="{45E3C4AA-33AD-4049-8348-9E779C702684}" destId="{310585DA-59A9-4972-9C3E-422544D9126D}" srcOrd="5" destOrd="0" parTransId="{CD482E68-4191-44FF-B550-D106785271D8}" sibTransId="{87073B01-3848-4840-AC4E-17FFAB985C04}"/>
    <dgm:cxn modelId="{ADDA9615-9A34-4D89-BF1E-6B84A76940EF}" type="presOf" srcId="{52EA7B4F-580A-40B7-A1EB-E500C35D4ACD}" destId="{1538DCA6-14B9-4EE2-80E6-E33A3BC044A0}" srcOrd="0" destOrd="0" presId="urn:microsoft.com/office/officeart/2005/8/layout/vList4"/>
    <dgm:cxn modelId="{315A5160-9562-45AD-A3BE-EE319959731D}" type="presOf" srcId="{310585DA-59A9-4972-9C3E-422544D9126D}" destId="{CFEDDC39-FA33-44FB-A364-43DE78D677BD}" srcOrd="0" destOrd="0" presId="urn:microsoft.com/office/officeart/2005/8/layout/vList4"/>
    <dgm:cxn modelId="{28309632-D50B-42B5-B897-D325A6514E7B}" type="presOf" srcId="{68E69DBE-13FB-4DF1-A7FD-9F7D416D16B0}" destId="{F456FB34-3A57-4FC8-8B77-4DB6055D0070}" srcOrd="1" destOrd="0" presId="urn:microsoft.com/office/officeart/2005/8/layout/vList4"/>
    <dgm:cxn modelId="{67860449-599F-45F3-BB05-44710968D57A}" type="presOf" srcId="{E528291A-8400-4338-B85B-190A2544785B}" destId="{93186DC9-F5F6-4932-BC1F-76F6E15CCC27}" srcOrd="1" destOrd="0" presId="urn:microsoft.com/office/officeart/2005/8/layout/vList4"/>
    <dgm:cxn modelId="{D8EA968D-FEE8-4388-8393-FE139B72CBF8}" srcId="{45E3C4AA-33AD-4049-8348-9E779C702684}" destId="{52EA7B4F-580A-40B7-A1EB-E500C35D4ACD}" srcOrd="0" destOrd="0" parTransId="{0FCC1F87-2FDF-4305-92D6-49C30BE66059}" sibTransId="{CA646B22-D7EB-4690-BAA8-ECE96F809280}"/>
    <dgm:cxn modelId="{DCD80205-9F66-408B-A733-A0B8EE178A29}" srcId="{45E3C4AA-33AD-4049-8348-9E779C702684}" destId="{68E69DBE-13FB-4DF1-A7FD-9F7D416D16B0}" srcOrd="2" destOrd="0" parTransId="{34EA3E93-E8DE-4296-8BB4-74060B13E02C}" sibTransId="{803E7B45-58FA-466C-A517-72E35D52B791}"/>
    <dgm:cxn modelId="{E4F1E519-8497-4CBE-82F0-0D064CE9964A}" type="presOf" srcId="{870A2B20-6C61-43FC-842B-0CE5183E5FB3}" destId="{682038AD-B734-4195-82D9-6C3977CEC5C1}" srcOrd="0" destOrd="0" presId="urn:microsoft.com/office/officeart/2005/8/layout/vList4"/>
    <dgm:cxn modelId="{92D26157-E756-44EF-A699-F24AA338F23A}" srcId="{45E3C4AA-33AD-4049-8348-9E779C702684}" destId="{E528291A-8400-4338-B85B-190A2544785B}" srcOrd="3" destOrd="0" parTransId="{03DD6990-352D-4A42-929E-24ACB3946DA3}" sibTransId="{A32CEF19-756F-42C6-878C-C724B05FADEE}"/>
    <dgm:cxn modelId="{2F49B79A-72D4-43E1-B190-FEA80A8F5FCF}" type="presOf" srcId="{E528291A-8400-4338-B85B-190A2544785B}" destId="{E080CB62-D09B-419E-B636-68750EE520B4}" srcOrd="0" destOrd="0" presId="urn:microsoft.com/office/officeart/2005/8/layout/vList4"/>
    <dgm:cxn modelId="{AA817534-C23E-4E94-9CCC-09376378DBC6}" type="presOf" srcId="{44700B3B-3642-4EBE-9F4B-0955A3366AE5}" destId="{3C958684-75EF-42F4-A309-09F332E128A2}" srcOrd="1" destOrd="0" presId="urn:microsoft.com/office/officeart/2005/8/layout/vList4"/>
    <dgm:cxn modelId="{E5010986-B7E8-488B-BCA5-7307EC7491F2}" type="presParOf" srcId="{FEA25914-EE6D-4082-AE75-C0C856BEBBF7}" destId="{7523C23D-2009-418F-8D1F-D9C0581CCE2F}" srcOrd="0" destOrd="0" presId="urn:microsoft.com/office/officeart/2005/8/layout/vList4"/>
    <dgm:cxn modelId="{5D56B005-2FB1-4BF0-8E02-1FF67DC4B974}" type="presParOf" srcId="{7523C23D-2009-418F-8D1F-D9C0581CCE2F}" destId="{1538DCA6-14B9-4EE2-80E6-E33A3BC044A0}" srcOrd="0" destOrd="0" presId="urn:microsoft.com/office/officeart/2005/8/layout/vList4"/>
    <dgm:cxn modelId="{4AC19D98-1636-4BA9-9471-C6AC1A2F7284}" type="presParOf" srcId="{7523C23D-2009-418F-8D1F-D9C0581CCE2F}" destId="{E1384253-2CD3-4EA2-B979-6FF6E70F9216}" srcOrd="1" destOrd="0" presId="urn:microsoft.com/office/officeart/2005/8/layout/vList4"/>
    <dgm:cxn modelId="{4E293B9A-5BE5-45AD-80C2-F7C43276C9D0}" type="presParOf" srcId="{7523C23D-2009-418F-8D1F-D9C0581CCE2F}" destId="{32662E7D-4621-4B19-A9DB-804F0A4A24AC}" srcOrd="2" destOrd="0" presId="urn:microsoft.com/office/officeart/2005/8/layout/vList4"/>
    <dgm:cxn modelId="{66834659-7F1E-4FD2-AFAE-1D921B76FEC2}" type="presParOf" srcId="{FEA25914-EE6D-4082-AE75-C0C856BEBBF7}" destId="{631AA03A-C24D-477E-86BA-0FA6690A7843}" srcOrd="1" destOrd="0" presId="urn:microsoft.com/office/officeart/2005/8/layout/vList4"/>
    <dgm:cxn modelId="{25FBD125-71E4-4CBD-8081-3C0D48E5C882}" type="presParOf" srcId="{FEA25914-EE6D-4082-AE75-C0C856BEBBF7}" destId="{BDEBA86F-B7AF-4702-8ACD-D615B7EF4D68}" srcOrd="2" destOrd="0" presId="urn:microsoft.com/office/officeart/2005/8/layout/vList4"/>
    <dgm:cxn modelId="{3B462B0C-D98E-49FF-BBB3-5211B7CDCD5C}" type="presParOf" srcId="{BDEBA86F-B7AF-4702-8ACD-D615B7EF4D68}" destId="{682038AD-B734-4195-82D9-6C3977CEC5C1}" srcOrd="0" destOrd="0" presId="urn:microsoft.com/office/officeart/2005/8/layout/vList4"/>
    <dgm:cxn modelId="{CDB3DA00-0769-46FF-8EFC-E784265E9A6B}" type="presParOf" srcId="{BDEBA86F-B7AF-4702-8ACD-D615B7EF4D68}" destId="{C46F4E97-9BC2-439E-8385-457DF7AF219A}" srcOrd="1" destOrd="0" presId="urn:microsoft.com/office/officeart/2005/8/layout/vList4"/>
    <dgm:cxn modelId="{17E6C772-9665-4D76-9844-98313C0D28AA}" type="presParOf" srcId="{BDEBA86F-B7AF-4702-8ACD-D615B7EF4D68}" destId="{21C523AA-E610-4C03-A595-02C4282E662C}" srcOrd="2" destOrd="0" presId="urn:microsoft.com/office/officeart/2005/8/layout/vList4"/>
    <dgm:cxn modelId="{820DBBD2-7986-464A-B57F-F73291F451F2}" type="presParOf" srcId="{FEA25914-EE6D-4082-AE75-C0C856BEBBF7}" destId="{B8A22D18-2FF7-451B-A68D-19C4F43E33EE}" srcOrd="3" destOrd="0" presId="urn:microsoft.com/office/officeart/2005/8/layout/vList4"/>
    <dgm:cxn modelId="{4985DA92-5A27-4451-B538-3F1B96DF7132}" type="presParOf" srcId="{FEA25914-EE6D-4082-AE75-C0C856BEBBF7}" destId="{196C2B58-6A3A-4182-82E0-66C69B03B07A}" srcOrd="4" destOrd="0" presId="urn:microsoft.com/office/officeart/2005/8/layout/vList4"/>
    <dgm:cxn modelId="{BA19DC03-1A96-4142-A9CB-5AD50BD9B8F7}" type="presParOf" srcId="{196C2B58-6A3A-4182-82E0-66C69B03B07A}" destId="{D76231BA-F722-4EB4-A93D-9998824A2C0E}" srcOrd="0" destOrd="0" presId="urn:microsoft.com/office/officeart/2005/8/layout/vList4"/>
    <dgm:cxn modelId="{0B77B81D-9EC0-4513-AB1B-20B9B84B0B56}" type="presParOf" srcId="{196C2B58-6A3A-4182-82E0-66C69B03B07A}" destId="{68AA0F48-379F-46BE-B3CB-A014CF50E726}" srcOrd="1" destOrd="0" presId="urn:microsoft.com/office/officeart/2005/8/layout/vList4"/>
    <dgm:cxn modelId="{09ED8F0B-3666-485E-94B3-2DC30122E793}" type="presParOf" srcId="{196C2B58-6A3A-4182-82E0-66C69B03B07A}" destId="{F456FB34-3A57-4FC8-8B77-4DB6055D0070}" srcOrd="2" destOrd="0" presId="urn:microsoft.com/office/officeart/2005/8/layout/vList4"/>
    <dgm:cxn modelId="{A5234BCE-E587-43FA-B78C-3C6DDDE231BC}" type="presParOf" srcId="{FEA25914-EE6D-4082-AE75-C0C856BEBBF7}" destId="{1F0AF268-D820-4E29-9B13-0DDB5D6C3554}" srcOrd="5" destOrd="0" presId="urn:microsoft.com/office/officeart/2005/8/layout/vList4"/>
    <dgm:cxn modelId="{52664D61-AABB-42A5-A7DB-E8EC044F07DB}" type="presParOf" srcId="{FEA25914-EE6D-4082-AE75-C0C856BEBBF7}" destId="{1CE524A7-321B-49A1-8FE5-BE72137050C9}" srcOrd="6" destOrd="0" presId="urn:microsoft.com/office/officeart/2005/8/layout/vList4"/>
    <dgm:cxn modelId="{5AA5BFCC-4F5C-46AA-8797-611D467E6A2E}" type="presParOf" srcId="{1CE524A7-321B-49A1-8FE5-BE72137050C9}" destId="{E080CB62-D09B-419E-B636-68750EE520B4}" srcOrd="0" destOrd="0" presId="urn:microsoft.com/office/officeart/2005/8/layout/vList4"/>
    <dgm:cxn modelId="{A0F6E516-DF40-462D-86B8-2275FB552522}" type="presParOf" srcId="{1CE524A7-321B-49A1-8FE5-BE72137050C9}" destId="{DDCBBE60-7DCF-4AFC-95BA-2F612B884FEE}" srcOrd="1" destOrd="0" presId="urn:microsoft.com/office/officeart/2005/8/layout/vList4"/>
    <dgm:cxn modelId="{688740A9-E64B-4B49-AC60-9827CF3B2F63}" type="presParOf" srcId="{1CE524A7-321B-49A1-8FE5-BE72137050C9}" destId="{93186DC9-F5F6-4932-BC1F-76F6E15CCC27}" srcOrd="2" destOrd="0" presId="urn:microsoft.com/office/officeart/2005/8/layout/vList4"/>
    <dgm:cxn modelId="{DE894903-7BA7-4C04-941D-15A5F5656A4C}" type="presParOf" srcId="{FEA25914-EE6D-4082-AE75-C0C856BEBBF7}" destId="{89071EE6-0663-4AF6-B254-21F94065DB2B}" srcOrd="7" destOrd="0" presId="urn:microsoft.com/office/officeart/2005/8/layout/vList4"/>
    <dgm:cxn modelId="{7A80EDDE-8B34-4AA0-A51A-09267A8F4819}" type="presParOf" srcId="{FEA25914-EE6D-4082-AE75-C0C856BEBBF7}" destId="{41AF0334-BBA0-4231-8063-DD78321803E7}" srcOrd="8" destOrd="0" presId="urn:microsoft.com/office/officeart/2005/8/layout/vList4"/>
    <dgm:cxn modelId="{F5F9323D-259B-490A-844B-5DE01514ABEB}" type="presParOf" srcId="{41AF0334-BBA0-4231-8063-DD78321803E7}" destId="{1DF08EED-54DD-47E0-B5AE-10EF4290B2D2}" srcOrd="0" destOrd="0" presId="urn:microsoft.com/office/officeart/2005/8/layout/vList4"/>
    <dgm:cxn modelId="{65A9846A-4233-4A29-8138-4AF1D1D3E83C}" type="presParOf" srcId="{41AF0334-BBA0-4231-8063-DD78321803E7}" destId="{75BB6B70-3A7F-480E-9BED-379D6BC961B1}" srcOrd="1" destOrd="0" presId="urn:microsoft.com/office/officeart/2005/8/layout/vList4"/>
    <dgm:cxn modelId="{E92CFD71-8F69-4F69-884E-3035DC675D25}" type="presParOf" srcId="{41AF0334-BBA0-4231-8063-DD78321803E7}" destId="{3C958684-75EF-42F4-A309-09F332E128A2}" srcOrd="2" destOrd="0" presId="urn:microsoft.com/office/officeart/2005/8/layout/vList4"/>
    <dgm:cxn modelId="{A9B8C0AF-1643-49F6-8C67-A06EEE0B7A3F}" type="presParOf" srcId="{FEA25914-EE6D-4082-AE75-C0C856BEBBF7}" destId="{9888A79E-2D33-4A90-9C04-B24861E7D33E}" srcOrd="9" destOrd="0" presId="urn:microsoft.com/office/officeart/2005/8/layout/vList4"/>
    <dgm:cxn modelId="{33D361D9-CCE4-4F5A-B9A0-BBD97AAC7C7D}" type="presParOf" srcId="{FEA25914-EE6D-4082-AE75-C0C856BEBBF7}" destId="{4627B055-B466-4FF3-B0DE-C919E7A59488}" srcOrd="10" destOrd="0" presId="urn:microsoft.com/office/officeart/2005/8/layout/vList4"/>
    <dgm:cxn modelId="{BCA003C8-C692-47A9-A82E-D79D4D842B3C}" type="presParOf" srcId="{4627B055-B466-4FF3-B0DE-C919E7A59488}" destId="{CFEDDC39-FA33-44FB-A364-43DE78D677BD}" srcOrd="0" destOrd="0" presId="urn:microsoft.com/office/officeart/2005/8/layout/vList4"/>
    <dgm:cxn modelId="{6F272651-C8F7-4D9E-A452-54AC4E045DE9}" type="presParOf" srcId="{4627B055-B466-4FF3-B0DE-C919E7A59488}" destId="{8770E6F5-DB2F-4AD3-B8CF-E78EEAD9B878}" srcOrd="1" destOrd="0" presId="urn:microsoft.com/office/officeart/2005/8/layout/vList4"/>
    <dgm:cxn modelId="{98B479C1-A755-4F85-B715-614129DEFF49}" type="presParOf" srcId="{4627B055-B466-4FF3-B0DE-C919E7A59488}" destId="{136699DC-47AA-44E1-911D-9B7DECE737EC}" srcOrd="2" destOrd="0" presId="urn:microsoft.com/office/officeart/2005/8/layout/vList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6934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248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255171-1BC2-4ED4-A2C5-8825F1A0EF3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05295-99F6-41D2-8737-47E7BE2CC06E}" type="slidenum">
              <a:rPr lang="en-US" smtClean="0"/>
            </a:fld>
            <a:endParaRPr lang="en-US"/>
          </a:p>
        </p:txBody>
      </p:sp>
      <p:sp>
        <p:nvSpPr>
          <p:cNvPr id="7" name="Rectangle 6"/>
          <p:cNvSpPr/>
          <p:nvPr userDrawn="1"/>
        </p:nvSpPr>
        <p:spPr>
          <a:xfrm>
            <a:off x="7696200" y="0"/>
            <a:ext cx="14478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p:nvPr userDrawn="1"/>
        </p:nvSpPr>
        <p:spPr>
          <a:xfrm rot="16200000">
            <a:off x="5143500" y="2857500"/>
            <a:ext cx="68580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7200" b="0" i="0" u="none" strike="noStrike" kern="1200" cap="none" spc="0" normalizeH="0" baseline="0" noProof="0" dirty="0" smtClean="0">
                <a:ln>
                  <a:noFill/>
                </a:ln>
                <a:solidFill>
                  <a:srgbClr val="00B0F0"/>
                </a:solidFill>
                <a:effectLst/>
                <a:uLnTx/>
                <a:uFillTx/>
                <a:latin typeface="Arial Rounded MT Bold" panose="020F0704030504030204" pitchFamily="34" charset="0"/>
                <a:ea typeface="+mj-ea"/>
                <a:cs typeface="+mj-cs"/>
              </a:rPr>
              <a:t>WEB</a:t>
            </a:r>
            <a:r>
              <a:rPr kumimoji="0" lang="en-US" sz="7200" b="0" i="0" u="none" strike="noStrike" kern="1200" cap="none" spc="0" normalizeH="0" baseline="0" noProof="0" dirty="0" smtClean="0">
                <a:ln>
                  <a:noFill/>
                </a:ln>
                <a:solidFill>
                  <a:srgbClr val="FF0000"/>
                </a:solidFill>
                <a:effectLst/>
                <a:uLnTx/>
                <a:uFillTx/>
                <a:latin typeface="Arial Rounded MT Bold" panose="020F0704030504030204" pitchFamily="34" charset="0"/>
                <a:ea typeface="+mj-ea"/>
                <a:cs typeface="+mj-cs"/>
              </a:rPr>
              <a:t>.</a:t>
            </a:r>
            <a:r>
              <a:rPr kumimoji="0" lang="en-US" sz="7200" b="0" i="0" u="none" strike="noStrike" kern="1200" cap="none" spc="0" normalizeH="0" baseline="0" noProof="0" dirty="0" smtClean="0">
                <a:ln>
                  <a:noFill/>
                </a:ln>
                <a:solidFill>
                  <a:srgbClr val="FFC000"/>
                </a:solidFill>
                <a:effectLst/>
                <a:uLnTx/>
                <a:uFillTx/>
                <a:latin typeface="Arial Rounded MT Bold" panose="020F0704030504030204" pitchFamily="34" charset="0"/>
                <a:ea typeface="+mj-ea"/>
                <a:cs typeface="+mj-cs"/>
              </a:rPr>
              <a:t>DESIGN</a:t>
            </a:r>
            <a:endParaRPr kumimoji="0" lang="en-US" sz="7200" b="0" i="0" u="none" strike="noStrike" kern="1200" cap="none" spc="0" normalizeH="0" baseline="0" noProof="0" dirty="0" smtClean="0">
              <a:ln>
                <a:noFill/>
              </a:ln>
              <a:solidFill>
                <a:srgbClr val="FFC000"/>
              </a:solidFill>
              <a:effectLst/>
              <a:uLnTx/>
              <a:uFillTx/>
              <a:latin typeface="Arial Rounded MT Bold" panose="020F0704030504030204" pitchFamily="34" charset="0"/>
              <a:ea typeface="+mj-ea"/>
              <a:cs typeface="+mj-cs"/>
            </a:endParaRPr>
          </a:p>
        </p:txBody>
      </p:sp>
      <p:sp>
        <p:nvSpPr>
          <p:cNvPr id="9" name="Title 1"/>
          <p:cNvSpPr txBox="1"/>
          <p:nvPr userDrawn="1"/>
        </p:nvSpPr>
        <p:spPr>
          <a:xfrm rot="16200000">
            <a:off x="4686300" y="2857500"/>
            <a:ext cx="67056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1600" b="0" i="0" u="none" strike="noStrike" kern="1200" cap="none" spc="0" normalizeH="0" baseline="0" noProof="0" dirty="0" smtClean="0">
                <a:ln>
                  <a:noFill/>
                </a:ln>
                <a:effectLst/>
                <a:uLnTx/>
                <a:uFillTx/>
                <a:latin typeface="Arial Rounded MT Bold" panose="020F0704030504030204" pitchFamily="34" charset="0"/>
                <a:ea typeface="+mj-ea"/>
                <a:cs typeface="+mj-cs"/>
              </a:rPr>
              <a:t>IMD208 – Introduction to Web Content Management &amp; Design</a:t>
            </a:r>
            <a:endParaRPr kumimoji="0" lang="en-US" sz="1600" b="0" i="0" u="none" strike="noStrike" kern="1200" cap="none" spc="0" normalizeH="0" baseline="0" noProof="0" dirty="0" smtClean="0">
              <a:ln>
                <a:noFill/>
              </a:ln>
              <a:effectLst/>
              <a:uLnTx/>
              <a:uFillTx/>
              <a:latin typeface="Arial Rounded MT Bold" panose="020F0704030504030204" pitchFamily="34" charset="0"/>
              <a:ea typeface="+mj-ea"/>
              <a:cs typeface="+mj-cs"/>
            </a:endParaRPr>
          </a:p>
        </p:txBody>
      </p:sp>
      <p:sp>
        <p:nvSpPr>
          <p:cNvPr id="10" name="TextBox 9"/>
          <p:cNvSpPr txBox="1"/>
          <p:nvPr userDrawn="1"/>
        </p:nvSpPr>
        <p:spPr>
          <a:xfrm rot="16200000">
            <a:off x="7264804" y="4590105"/>
            <a:ext cx="3542958" cy="230832"/>
          </a:xfrm>
          <a:prstGeom prst="rect">
            <a:avLst/>
          </a:prstGeom>
          <a:noFill/>
        </p:spPr>
        <p:txBody>
          <a:bodyPr wrap="none" rtlCol="0">
            <a:spAutoFit/>
          </a:bodyPr>
          <a:lstStyle/>
          <a:p>
            <a:r>
              <a:rPr lang="en-US" sz="900" dirty="0" smtClean="0">
                <a:solidFill>
                  <a:srgbClr val="FFC000"/>
                </a:solidFill>
              </a:rPr>
              <a:t>MOHAMAD</a:t>
            </a:r>
            <a:r>
              <a:rPr lang="en-US" sz="900" baseline="0" dirty="0" smtClean="0">
                <a:solidFill>
                  <a:srgbClr val="FFC000"/>
                </a:solidFill>
              </a:rPr>
              <a:t> RAHIMI MOHAMAD ROSMAN </a:t>
            </a:r>
            <a:r>
              <a:rPr lang="en-US" sz="900" baseline="0" dirty="0" smtClean="0">
                <a:solidFill>
                  <a:srgbClr val="FF0000"/>
                </a:solidFill>
              </a:rPr>
              <a:t>|</a:t>
            </a:r>
            <a:r>
              <a:rPr lang="en-US" sz="900" baseline="0" dirty="0" smtClean="0"/>
              <a:t> </a:t>
            </a:r>
            <a:r>
              <a:rPr lang="en-US" sz="900" baseline="0" dirty="0" smtClean="0">
                <a:solidFill>
                  <a:srgbClr val="00B0F0"/>
                </a:solidFill>
              </a:rPr>
              <a:t>http://rahimi.uitm.edu.my </a:t>
            </a:r>
            <a:endParaRPr lang="en-US" sz="900" dirty="0">
              <a:solidFill>
                <a:srgbClr val="00B0F0"/>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E255171-1BC2-4ED4-A2C5-8825F1A0EF3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05295-99F6-41D2-8737-47E7BE2CC06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E255171-1BC2-4ED4-A2C5-8825F1A0EF3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05295-99F6-41D2-8737-47E7BE2CC06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E255171-1BC2-4ED4-A2C5-8825F1A0EF3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05295-99F6-41D2-8737-47E7BE2CC06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6897687"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6897687"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9E255171-1BC2-4ED4-A2C5-8825F1A0EF3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05295-99F6-41D2-8737-47E7BE2CC06E}"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3276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038600" y="1600200"/>
            <a:ext cx="3581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9E255171-1BC2-4ED4-A2C5-8825F1A0EF3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05295-99F6-41D2-8737-47E7BE2CC06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352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3352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3962401" y="1535113"/>
            <a:ext cx="36576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3962401"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9E255171-1BC2-4ED4-A2C5-8825F1A0EF3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F05295-99F6-41D2-8737-47E7BE2CC06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255171-1BC2-4ED4-A2C5-8825F1A0EF3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F05295-99F6-41D2-8737-47E7BE2CC06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255171-1BC2-4ED4-A2C5-8825F1A0EF3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F05295-99F6-41D2-8737-47E7BE2CC06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3968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E255171-1BC2-4ED4-A2C5-8825F1A0EF3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05295-99F6-41D2-8737-47E7BE2CC06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E255171-1BC2-4ED4-A2C5-8825F1A0EF3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05295-99F6-41D2-8737-47E7BE2CC06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0104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7086600" cy="4525963"/>
          </a:xfrm>
          <a:prstGeom prst="rect">
            <a:avLst/>
          </a:prstGeom>
        </p:spPr>
        <p:txBody>
          <a:bodyPr vert="horz" lIns="91440" tIns="45720" rIns="91440" bIns="45720" rtlCol="0">
            <a:normAutofit/>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255171-1BC2-4ED4-A2C5-8825F1A0EF38}"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F05295-99F6-41D2-8737-47E7BE2CC06E}" type="slidenum">
              <a:rPr lang="en-US" smtClean="0"/>
            </a:fld>
            <a:endParaRPr lang="en-US"/>
          </a:p>
        </p:txBody>
      </p:sp>
      <p:sp>
        <p:nvSpPr>
          <p:cNvPr id="7" name="Rectangle 6"/>
          <p:cNvSpPr/>
          <p:nvPr userDrawn="1"/>
        </p:nvSpPr>
        <p:spPr>
          <a:xfrm>
            <a:off x="7696200" y="0"/>
            <a:ext cx="14478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p:nvPr userDrawn="1"/>
        </p:nvSpPr>
        <p:spPr>
          <a:xfrm rot="16200000">
            <a:off x="5143500" y="2857500"/>
            <a:ext cx="68580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7200" b="0" i="0" u="none" strike="noStrike" kern="1200" cap="none" spc="0" normalizeH="0" baseline="0" noProof="0" dirty="0" smtClean="0">
                <a:ln>
                  <a:noFill/>
                </a:ln>
                <a:solidFill>
                  <a:srgbClr val="00B0F0"/>
                </a:solidFill>
                <a:effectLst/>
                <a:uLnTx/>
                <a:uFillTx/>
                <a:latin typeface="Arial Rounded MT Bold" panose="020F0704030504030204" pitchFamily="34" charset="0"/>
                <a:ea typeface="+mj-ea"/>
                <a:cs typeface="+mj-cs"/>
              </a:rPr>
              <a:t>WEB</a:t>
            </a:r>
            <a:r>
              <a:rPr kumimoji="0" lang="en-US" sz="7200" b="0" i="0" u="none" strike="noStrike" kern="1200" cap="none" spc="0" normalizeH="0" baseline="0" noProof="0" dirty="0" smtClean="0">
                <a:ln>
                  <a:noFill/>
                </a:ln>
                <a:solidFill>
                  <a:srgbClr val="FF0000"/>
                </a:solidFill>
                <a:effectLst/>
                <a:uLnTx/>
                <a:uFillTx/>
                <a:latin typeface="Arial Rounded MT Bold" panose="020F0704030504030204" pitchFamily="34" charset="0"/>
                <a:ea typeface="+mj-ea"/>
                <a:cs typeface="+mj-cs"/>
              </a:rPr>
              <a:t>.</a:t>
            </a:r>
            <a:r>
              <a:rPr kumimoji="0" lang="en-US" sz="7200" b="0" i="0" u="none" strike="noStrike" kern="1200" cap="none" spc="0" normalizeH="0" baseline="0" noProof="0" dirty="0" smtClean="0">
                <a:ln>
                  <a:noFill/>
                </a:ln>
                <a:solidFill>
                  <a:srgbClr val="FFC000"/>
                </a:solidFill>
                <a:effectLst/>
                <a:uLnTx/>
                <a:uFillTx/>
                <a:latin typeface="Arial Rounded MT Bold" panose="020F0704030504030204" pitchFamily="34" charset="0"/>
                <a:ea typeface="+mj-ea"/>
                <a:cs typeface="+mj-cs"/>
              </a:rPr>
              <a:t>DESIGN</a:t>
            </a:r>
            <a:endParaRPr kumimoji="0" lang="en-US" sz="7200" b="0" i="0" u="none" strike="noStrike" kern="1200" cap="none" spc="0" normalizeH="0" baseline="0" noProof="0" dirty="0" smtClean="0">
              <a:ln>
                <a:noFill/>
              </a:ln>
              <a:solidFill>
                <a:srgbClr val="FFC000"/>
              </a:solidFill>
              <a:effectLst/>
              <a:uLnTx/>
              <a:uFillTx/>
              <a:latin typeface="Arial Rounded MT Bold" panose="020F0704030504030204" pitchFamily="34" charset="0"/>
              <a:ea typeface="+mj-ea"/>
              <a:cs typeface="+mj-cs"/>
            </a:endParaRPr>
          </a:p>
        </p:txBody>
      </p:sp>
      <p:sp>
        <p:nvSpPr>
          <p:cNvPr id="9" name="Title 1"/>
          <p:cNvSpPr txBox="1"/>
          <p:nvPr userDrawn="1"/>
        </p:nvSpPr>
        <p:spPr>
          <a:xfrm rot="16200000">
            <a:off x="4686300" y="2857500"/>
            <a:ext cx="67056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1600" b="0" i="0" u="none" strike="noStrike" kern="1200" cap="none" spc="0" normalizeH="0" baseline="0" noProof="0" dirty="0" smtClean="0">
                <a:ln>
                  <a:noFill/>
                </a:ln>
                <a:effectLst/>
                <a:uLnTx/>
                <a:uFillTx/>
                <a:latin typeface="Arial Rounded MT Bold" panose="020F0704030504030204" pitchFamily="34" charset="0"/>
                <a:ea typeface="+mj-ea"/>
                <a:cs typeface="+mj-cs"/>
              </a:rPr>
              <a:t>IMD208 – Introduction to Web Content Management &amp; Design</a:t>
            </a:r>
            <a:endParaRPr kumimoji="0" lang="en-US" sz="1600" b="0" i="0" u="none" strike="noStrike" kern="1200" cap="none" spc="0" normalizeH="0" baseline="0" noProof="0" dirty="0" smtClean="0">
              <a:ln>
                <a:noFill/>
              </a:ln>
              <a:effectLst/>
              <a:uLnTx/>
              <a:uFillTx/>
              <a:latin typeface="Arial Rounded MT Bold" panose="020F0704030504030204" pitchFamily="34" charset="0"/>
              <a:ea typeface="+mj-ea"/>
              <a:cs typeface="+mj-cs"/>
            </a:endParaRPr>
          </a:p>
        </p:txBody>
      </p:sp>
      <p:sp>
        <p:nvSpPr>
          <p:cNvPr id="10" name="TextBox 9"/>
          <p:cNvSpPr txBox="1"/>
          <p:nvPr userDrawn="1"/>
        </p:nvSpPr>
        <p:spPr>
          <a:xfrm rot="16200000">
            <a:off x="7264804" y="4590105"/>
            <a:ext cx="3542958" cy="230832"/>
          </a:xfrm>
          <a:prstGeom prst="rect">
            <a:avLst/>
          </a:prstGeom>
          <a:noFill/>
        </p:spPr>
        <p:txBody>
          <a:bodyPr wrap="none" rtlCol="0">
            <a:spAutoFit/>
          </a:bodyPr>
          <a:lstStyle/>
          <a:p>
            <a:r>
              <a:rPr lang="en-US" sz="900" dirty="0" smtClean="0">
                <a:solidFill>
                  <a:srgbClr val="FFC000"/>
                </a:solidFill>
              </a:rPr>
              <a:t>MOHAMAD</a:t>
            </a:r>
            <a:r>
              <a:rPr lang="en-US" sz="900" baseline="0" dirty="0" smtClean="0">
                <a:solidFill>
                  <a:srgbClr val="FFC000"/>
                </a:solidFill>
              </a:rPr>
              <a:t> RAHIMI MOHAMAD ROSMAN </a:t>
            </a:r>
            <a:r>
              <a:rPr lang="en-US" sz="900" baseline="0" dirty="0" smtClean="0">
                <a:solidFill>
                  <a:srgbClr val="FF0000"/>
                </a:solidFill>
              </a:rPr>
              <a:t>|</a:t>
            </a:r>
            <a:r>
              <a:rPr lang="en-US" sz="900" baseline="0" dirty="0" smtClean="0"/>
              <a:t> </a:t>
            </a:r>
            <a:r>
              <a:rPr lang="en-US" sz="900" baseline="0" dirty="0" smtClean="0">
                <a:solidFill>
                  <a:srgbClr val="00B0F0"/>
                </a:solidFill>
              </a:rPr>
              <a:t>http://rahimi.uitm.edu.my </a:t>
            </a:r>
            <a:endParaRPr lang="en-US" sz="900" dirty="0">
              <a:solidFill>
                <a:srgbClr val="00B0F0"/>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jpe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jpeg"/><Relationship Id="rId1" Type="http://schemas.openxmlformats.org/officeDocument/2006/relationships/image" Target="../media/image20.jpe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jpeg"/><Relationship Id="rId1" Type="http://schemas.openxmlformats.org/officeDocument/2006/relationships/image" Target="../media/image22.jpe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5.jpeg"/><Relationship Id="rId1" Type="http://schemas.openxmlformats.org/officeDocument/2006/relationships/image" Target="../media/image24.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b="1" dirty="0" err="1" smtClean="0">
                <a:solidFill>
                  <a:srgbClr val="FFC000"/>
                </a:solidFill>
              </a:rPr>
              <a:t>topic</a:t>
            </a:r>
            <a:r>
              <a:rPr lang="en-US" sz="8800" dirty="0" err="1" smtClean="0">
                <a:solidFill>
                  <a:srgbClr val="00B0F0"/>
                </a:solidFill>
                <a:effectLst>
                  <a:outerShdw blurRad="38100" dist="38100" dir="2700000" algn="tl">
                    <a:srgbClr val="000000">
                      <a:alpha val="43137"/>
                    </a:srgbClr>
                  </a:outerShdw>
                </a:effectLst>
              </a:rPr>
              <a:t>Seven</a:t>
            </a:r>
            <a:r>
              <a:rPr lang="en-US" dirty="0" smtClean="0"/>
              <a:t> </a:t>
            </a:r>
            <a:endParaRPr lang="en-US" dirty="0"/>
          </a:p>
        </p:txBody>
      </p:sp>
      <p:sp>
        <p:nvSpPr>
          <p:cNvPr id="3" name="Subtitle 2"/>
          <p:cNvSpPr>
            <a:spLocks noGrp="1"/>
          </p:cNvSpPr>
          <p:nvPr>
            <p:ph type="subTitle" idx="1"/>
          </p:nvPr>
        </p:nvSpPr>
        <p:spPr/>
        <p:txBody>
          <a:bodyPr/>
          <a:lstStyle/>
          <a:p>
            <a:r>
              <a:rPr lang="en-US" dirty="0" smtClean="0">
                <a:solidFill>
                  <a:srgbClr val="00B0F0"/>
                </a:solidFill>
                <a:effectLst>
                  <a:outerShdw blurRad="38100" dist="38100" dir="2700000" algn="tl">
                    <a:srgbClr val="000000">
                      <a:alpha val="43137"/>
                    </a:srgbClr>
                  </a:outerShdw>
                </a:effectLst>
              </a:rPr>
              <a:t>HTML </a:t>
            </a:r>
            <a:r>
              <a:rPr lang="en-US" dirty="0" smtClean="0">
                <a:solidFill>
                  <a:srgbClr val="FFC000"/>
                </a:solidFill>
              </a:rPr>
              <a:t>Tables</a:t>
            </a:r>
            <a:endParaRPr lang="en-US" dirty="0">
              <a:solidFill>
                <a:srgbClr val="FFC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1"/>
          <a:srcRect/>
          <a:stretch>
            <a:fillRect/>
          </a:stretch>
        </p:blipFill>
        <p:spPr bwMode="auto">
          <a:xfrm>
            <a:off x="228599" y="152400"/>
            <a:ext cx="7271327" cy="51054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1"/>
          <a:srcRect b="44623"/>
          <a:stretch>
            <a:fillRect/>
          </a:stretch>
        </p:blipFill>
        <p:spPr bwMode="auto">
          <a:xfrm>
            <a:off x="152399" y="381000"/>
            <a:ext cx="7391209" cy="24384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Adding a </a:t>
            </a:r>
            <a:r>
              <a:rPr lang="en-US" b="1" dirty="0" smtClean="0"/>
              <a:t>Border</a:t>
            </a:r>
            <a:endParaRPr lang="en-US" dirty="0"/>
          </a:p>
        </p:txBody>
      </p:sp>
      <p:sp>
        <p:nvSpPr>
          <p:cNvPr id="3" name="Content Placeholder 2"/>
          <p:cNvSpPr>
            <a:spLocks noGrp="1"/>
          </p:cNvSpPr>
          <p:nvPr>
            <p:ph idx="1"/>
          </p:nvPr>
        </p:nvSpPr>
        <p:spPr>
          <a:xfrm>
            <a:off x="457200" y="1600201"/>
            <a:ext cx="7086600" cy="3657600"/>
          </a:xfrm>
        </p:spPr>
        <p:txBody>
          <a:bodyPr>
            <a:normAutofit fontScale="92500"/>
          </a:bodyPr>
          <a:lstStyle/>
          <a:p>
            <a:pPr algn="just"/>
            <a:r>
              <a:rPr lang="en-MY" dirty="0" smtClean="0"/>
              <a:t>If </a:t>
            </a:r>
            <a:r>
              <a:rPr lang="en-MY" dirty="0" smtClean="0"/>
              <a:t>you do not specify a border attribute, the table will be displayed without borders. </a:t>
            </a:r>
            <a:endParaRPr lang="en-MY" dirty="0" smtClean="0"/>
          </a:p>
          <a:p>
            <a:pPr algn="just"/>
            <a:r>
              <a:rPr lang="en-MY" dirty="0" smtClean="0"/>
              <a:t>Sometimes </a:t>
            </a:r>
            <a:r>
              <a:rPr lang="en-MY" dirty="0" smtClean="0"/>
              <a:t>this can be useful, but most of the time, we want the borders to show. </a:t>
            </a:r>
            <a:endParaRPr lang="en-MY" dirty="0" smtClean="0"/>
          </a:p>
          <a:p>
            <a:pPr algn="just"/>
            <a:r>
              <a:rPr lang="en-MY" dirty="0" smtClean="0"/>
              <a:t>To </a:t>
            </a:r>
            <a:r>
              <a:rPr lang="en-MY" dirty="0" smtClean="0"/>
              <a:t>display a table with borders, specify the border attribute:</a:t>
            </a:r>
            <a:endParaRPr lang="en-US" dirty="0" smtClean="0"/>
          </a:p>
          <a:p>
            <a:endParaRPr lang="en-US" dirty="0"/>
          </a:p>
        </p:txBody>
      </p:sp>
      <p:pic>
        <p:nvPicPr>
          <p:cNvPr id="4098" name="Picture 2"/>
          <p:cNvPicPr>
            <a:picLocks noChangeAspect="1" noChangeArrowheads="1"/>
          </p:cNvPicPr>
          <p:nvPr/>
        </p:nvPicPr>
        <p:blipFill>
          <a:blip r:embed="rId1"/>
          <a:srcRect l="34375" t="35938" r="30000" b="53906"/>
          <a:stretch>
            <a:fillRect/>
          </a:stretch>
        </p:blipFill>
        <p:spPr bwMode="auto">
          <a:xfrm>
            <a:off x="914400" y="5029200"/>
            <a:ext cx="6348046" cy="14478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1"/>
          <a:srcRect l="33750" t="37500" r="30000" b="27344"/>
          <a:stretch>
            <a:fillRect/>
          </a:stretch>
        </p:blipFill>
        <p:spPr bwMode="auto">
          <a:xfrm>
            <a:off x="76199" y="152400"/>
            <a:ext cx="7464213" cy="5791200"/>
          </a:xfrm>
          <a:prstGeom prst="rect">
            <a:avLst/>
          </a:prstGeom>
          <a:noFill/>
          <a:ln w="9525">
            <a:noFill/>
            <a:miter lim="800000"/>
            <a:headEnd/>
            <a:tailEnd/>
          </a:ln>
          <a:effectLst/>
        </p:spPr>
      </p:pic>
      <p:sp>
        <p:nvSpPr>
          <p:cNvPr id="5" name="Rectangle 4"/>
          <p:cNvSpPr/>
          <p:nvPr/>
        </p:nvSpPr>
        <p:spPr>
          <a:xfrm>
            <a:off x="838200" y="5934670"/>
            <a:ext cx="6324600" cy="923330"/>
          </a:xfrm>
          <a:prstGeom prst="rect">
            <a:avLst/>
          </a:prstGeom>
        </p:spPr>
        <p:txBody>
          <a:bodyPr wrap="square">
            <a:spAutoFit/>
          </a:bodyPr>
          <a:lstStyle/>
          <a:p>
            <a:r>
              <a:rPr lang="en-US" dirty="0" smtClean="0"/>
              <a:t>Header information in a table is defined with the &lt;</a:t>
            </a:r>
            <a:r>
              <a:rPr lang="en-US" dirty="0" err="1" smtClean="0"/>
              <a:t>th</a:t>
            </a:r>
            <a:r>
              <a:rPr lang="en-US" dirty="0" smtClean="0"/>
              <a:t>&gt; tag. All major browsers will display the text in the &lt;</a:t>
            </a:r>
            <a:r>
              <a:rPr lang="en-US" dirty="0" err="1" smtClean="0"/>
              <a:t>th</a:t>
            </a:r>
            <a:r>
              <a:rPr lang="en-US" dirty="0" smtClean="0"/>
              <a:t>&gt; element as bold and centered.</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Setting the </a:t>
            </a:r>
            <a:r>
              <a:rPr lang="en-US" b="1" dirty="0" smtClean="0"/>
              <a:t>Width</a:t>
            </a:r>
            <a:endParaRPr lang="en-US" dirty="0"/>
          </a:p>
        </p:txBody>
      </p:sp>
      <p:sp>
        <p:nvSpPr>
          <p:cNvPr id="3" name="Content Placeholder 2"/>
          <p:cNvSpPr>
            <a:spLocks noGrp="1"/>
          </p:cNvSpPr>
          <p:nvPr>
            <p:ph idx="1"/>
          </p:nvPr>
        </p:nvSpPr>
        <p:spPr/>
        <p:txBody>
          <a:bodyPr/>
          <a:lstStyle/>
          <a:p>
            <a:pPr algn="just"/>
            <a:r>
              <a:rPr lang="en-US" dirty="0" smtClean="0"/>
              <a:t>The </a:t>
            </a:r>
            <a:r>
              <a:rPr lang="en-US" dirty="0" smtClean="0"/>
              <a:t>width attribute specifies the width of a table. </a:t>
            </a:r>
            <a:endParaRPr lang="en-US" dirty="0" smtClean="0"/>
          </a:p>
          <a:p>
            <a:pPr algn="just"/>
            <a:r>
              <a:rPr lang="en-US" dirty="0" smtClean="0"/>
              <a:t>If </a:t>
            </a:r>
            <a:r>
              <a:rPr lang="en-US" dirty="0" smtClean="0"/>
              <a:t>the width attribute is not set, a table takes up the space it needs to display the table data. </a:t>
            </a:r>
            <a:endParaRPr lang="en-US" dirty="0" smtClean="0"/>
          </a:p>
          <a:p>
            <a:pPr algn="just"/>
            <a:r>
              <a:rPr lang="en-US" dirty="0" smtClean="0"/>
              <a:t>It </a:t>
            </a:r>
            <a:r>
              <a:rPr lang="en-US" dirty="0" smtClean="0"/>
              <a:t>can be either in pixel or percentage. </a:t>
            </a:r>
            <a:endParaRPr lang="en-US" dirty="0" smtClean="0"/>
          </a:p>
          <a:p>
            <a:pPr algn="just"/>
            <a:r>
              <a:rPr lang="en-US" dirty="0" smtClean="0"/>
              <a:t>To </a:t>
            </a:r>
            <a:r>
              <a:rPr lang="en-US" dirty="0" smtClean="0"/>
              <a:t>display a table with specified width, specify the width attribute</a:t>
            </a:r>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1"/>
          <a:srcRect l="34375" t="24219" r="30000" b="53125"/>
          <a:stretch>
            <a:fillRect/>
          </a:stretch>
        </p:blipFill>
        <p:spPr bwMode="auto">
          <a:xfrm>
            <a:off x="152400" y="304800"/>
            <a:ext cx="7338848" cy="37338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Centering a Table on the Page</a:t>
            </a:r>
            <a:endParaRPr lang="en-US" dirty="0"/>
          </a:p>
        </p:txBody>
      </p:sp>
      <p:sp>
        <p:nvSpPr>
          <p:cNvPr id="3" name="Content Placeholder 2"/>
          <p:cNvSpPr>
            <a:spLocks noGrp="1"/>
          </p:cNvSpPr>
          <p:nvPr>
            <p:ph idx="1"/>
          </p:nvPr>
        </p:nvSpPr>
        <p:spPr>
          <a:xfrm>
            <a:off x="457200" y="1600201"/>
            <a:ext cx="7086600" cy="3505199"/>
          </a:xfrm>
        </p:spPr>
        <p:txBody>
          <a:bodyPr>
            <a:normAutofit lnSpcReduction="10000"/>
          </a:bodyPr>
          <a:lstStyle/>
          <a:p>
            <a:pPr algn="just"/>
            <a:r>
              <a:rPr lang="en-US" dirty="0" smtClean="0"/>
              <a:t>The align attribute specifies the alignment of a table according to surrounding text. </a:t>
            </a:r>
            <a:endParaRPr lang="en-US" dirty="0" smtClean="0"/>
          </a:p>
          <a:p>
            <a:pPr algn="just"/>
            <a:r>
              <a:rPr lang="en-US" dirty="0" smtClean="0"/>
              <a:t>Normally</a:t>
            </a:r>
            <a:r>
              <a:rPr lang="en-US" dirty="0" smtClean="0"/>
              <a:t>, an HTML table will have a break before and after it. </a:t>
            </a:r>
            <a:endParaRPr lang="en-US" dirty="0" smtClean="0"/>
          </a:p>
          <a:p>
            <a:pPr algn="just"/>
            <a:r>
              <a:rPr lang="en-US" dirty="0" smtClean="0"/>
              <a:t>The </a:t>
            </a:r>
            <a:r>
              <a:rPr lang="en-US" dirty="0" smtClean="0"/>
              <a:t>align attribute allows other HTML elements to wrap around the table.</a:t>
            </a:r>
            <a:endParaRPr lang="en-US" dirty="0" smtClean="0"/>
          </a:p>
          <a:p>
            <a:endParaRPr lang="en-US" dirty="0"/>
          </a:p>
        </p:txBody>
      </p:sp>
      <p:pic>
        <p:nvPicPr>
          <p:cNvPr id="7170" name="Picture 2"/>
          <p:cNvPicPr>
            <a:picLocks noChangeAspect="1" noChangeArrowheads="1"/>
          </p:cNvPicPr>
          <p:nvPr/>
        </p:nvPicPr>
        <p:blipFill>
          <a:blip r:embed="rId1"/>
          <a:srcRect l="33750" t="46094" r="30000" b="39062"/>
          <a:stretch>
            <a:fillRect/>
          </a:stretch>
        </p:blipFill>
        <p:spPr bwMode="auto">
          <a:xfrm>
            <a:off x="914400" y="4953000"/>
            <a:ext cx="5350042" cy="17526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1"/>
          <a:srcRect l="33750" t="32813" r="30000" b="33593"/>
          <a:stretch>
            <a:fillRect/>
          </a:stretch>
        </p:blipFill>
        <p:spPr bwMode="auto">
          <a:xfrm>
            <a:off x="152400" y="152400"/>
            <a:ext cx="7400260" cy="54864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Combining Tables</a:t>
            </a:r>
            <a:endParaRPr lang="en-US" dirty="0"/>
          </a:p>
        </p:txBody>
      </p:sp>
      <p:sp>
        <p:nvSpPr>
          <p:cNvPr id="3" name="Content Placeholder 2"/>
          <p:cNvSpPr>
            <a:spLocks noGrp="1"/>
          </p:cNvSpPr>
          <p:nvPr>
            <p:ph idx="1"/>
          </p:nvPr>
        </p:nvSpPr>
        <p:spPr>
          <a:xfrm>
            <a:off x="457200" y="1600201"/>
            <a:ext cx="7086600" cy="1904999"/>
          </a:xfrm>
        </p:spPr>
        <p:txBody>
          <a:bodyPr>
            <a:normAutofit fontScale="92500" lnSpcReduction="10000"/>
          </a:bodyPr>
          <a:lstStyle/>
          <a:p>
            <a:pPr algn="just"/>
            <a:r>
              <a:rPr lang="en-US" dirty="0" smtClean="0"/>
              <a:t>Several tables can be combined together to create a more systematic page arrangement. </a:t>
            </a:r>
            <a:endParaRPr lang="en-US" dirty="0" smtClean="0"/>
          </a:p>
          <a:p>
            <a:pPr algn="just"/>
            <a:r>
              <a:rPr lang="en-US" dirty="0" smtClean="0"/>
              <a:t>Its </a:t>
            </a:r>
            <a:r>
              <a:rPr lang="en-US" dirty="0" smtClean="0"/>
              <a:t>likes creating a table in a table</a:t>
            </a:r>
            <a:r>
              <a:rPr lang="en-US" dirty="0" smtClean="0"/>
              <a:t>:</a:t>
            </a:r>
            <a:endParaRPr lang="en-US" dirty="0" smtClean="0"/>
          </a:p>
        </p:txBody>
      </p:sp>
      <p:pic>
        <p:nvPicPr>
          <p:cNvPr id="9218" name="Picture 2"/>
          <p:cNvPicPr>
            <a:picLocks noChangeAspect="1" noChangeArrowheads="1"/>
          </p:cNvPicPr>
          <p:nvPr/>
        </p:nvPicPr>
        <p:blipFill>
          <a:blip r:embed="rId1"/>
          <a:srcRect l="33750" t="46875" r="30000" b="23438"/>
          <a:stretch>
            <a:fillRect/>
          </a:stretch>
        </p:blipFill>
        <p:spPr bwMode="auto">
          <a:xfrm>
            <a:off x="914400" y="3429000"/>
            <a:ext cx="5001126" cy="32766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Aligning a Cell’s Contents</a:t>
            </a:r>
            <a:endParaRPr lang="en-US" dirty="0"/>
          </a:p>
        </p:txBody>
      </p:sp>
      <p:sp>
        <p:nvSpPr>
          <p:cNvPr id="3" name="Content Placeholder 2"/>
          <p:cNvSpPr>
            <a:spLocks noGrp="1"/>
          </p:cNvSpPr>
          <p:nvPr>
            <p:ph idx="1"/>
          </p:nvPr>
        </p:nvSpPr>
        <p:spPr/>
        <p:txBody>
          <a:bodyPr/>
          <a:lstStyle/>
          <a:p>
            <a:r>
              <a:rPr lang="en-US" dirty="0" smtClean="0"/>
              <a:t>To align cell contents, we must used align attribute within the &lt;td&gt; tags</a:t>
            </a:r>
            <a:endParaRPr lang="en-US" dirty="0"/>
          </a:p>
        </p:txBody>
      </p:sp>
      <p:pic>
        <p:nvPicPr>
          <p:cNvPr id="10242" name="Picture 2"/>
          <p:cNvPicPr>
            <a:picLocks noChangeAspect="1" noChangeArrowheads="1"/>
          </p:cNvPicPr>
          <p:nvPr/>
        </p:nvPicPr>
        <p:blipFill>
          <a:blip r:embed="rId1"/>
          <a:srcRect l="33125" t="41406" r="30000" b="42969"/>
          <a:stretch>
            <a:fillRect/>
          </a:stretch>
        </p:blipFill>
        <p:spPr bwMode="auto">
          <a:xfrm>
            <a:off x="838200" y="2743200"/>
            <a:ext cx="5844540" cy="19812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Learning Objectives</a:t>
            </a:r>
            <a:endParaRPr lang="en-US" dirty="0"/>
          </a:p>
        </p:txBody>
      </p:sp>
      <p:sp>
        <p:nvSpPr>
          <p:cNvPr id="3" name="Content Placeholder 2"/>
          <p:cNvSpPr>
            <a:spLocks noGrp="1"/>
          </p:cNvSpPr>
          <p:nvPr>
            <p:ph idx="1"/>
          </p:nvPr>
        </p:nvSpPr>
        <p:spPr/>
        <p:txBody>
          <a:bodyPr>
            <a:normAutofit/>
          </a:bodyPr>
          <a:lstStyle/>
          <a:p>
            <a:r>
              <a:rPr lang="en-US" dirty="0" smtClean="0">
                <a:solidFill>
                  <a:srgbClr val="FFC000"/>
                </a:solidFill>
              </a:rPr>
              <a:t>At the end of this chapter the students should be able to:</a:t>
            </a:r>
            <a:endParaRPr lang="en-US" dirty="0" smtClean="0">
              <a:solidFill>
                <a:srgbClr val="FFC000"/>
              </a:solidFill>
            </a:endParaRPr>
          </a:p>
          <a:p>
            <a:pPr lvl="1" algn="just"/>
            <a:r>
              <a:rPr lang="en-US" dirty="0" smtClean="0"/>
              <a:t>Understand table format, elements, attributes, width and height.</a:t>
            </a:r>
            <a:endParaRPr lang="en-US" dirty="0" smtClean="0"/>
          </a:p>
          <a:p>
            <a:pPr lvl="1" algn="just"/>
            <a:r>
              <a:rPr lang="en-US" dirty="0" smtClean="0"/>
              <a:t>Use </a:t>
            </a:r>
            <a:r>
              <a:rPr lang="en-US" dirty="0" err="1" smtClean="0"/>
              <a:t>colspan</a:t>
            </a:r>
            <a:r>
              <a:rPr lang="en-US" dirty="0" smtClean="0"/>
              <a:t> and </a:t>
            </a:r>
            <a:r>
              <a:rPr lang="en-US" dirty="0" err="1" smtClean="0"/>
              <a:t>rowspan</a:t>
            </a:r>
            <a:r>
              <a:rPr lang="en-US" dirty="0" smtClean="0"/>
              <a:t>.</a:t>
            </a:r>
            <a:endParaRPr lang="en-US" dirty="0" smtClean="0"/>
          </a:p>
          <a:p>
            <a:pPr lvl="1" algn="just"/>
            <a:r>
              <a:rPr lang="en-US" dirty="0" smtClean="0"/>
              <a:t>Manipulate table to design the web page</a:t>
            </a:r>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Aligning a Cell’s Contents</a:t>
            </a:r>
            <a:endParaRPr lang="en-US" dirty="0"/>
          </a:p>
        </p:txBody>
      </p:sp>
      <p:sp>
        <p:nvSpPr>
          <p:cNvPr id="3" name="Content Placeholder 2"/>
          <p:cNvSpPr>
            <a:spLocks noGrp="1"/>
          </p:cNvSpPr>
          <p:nvPr>
            <p:ph idx="1"/>
          </p:nvPr>
        </p:nvSpPr>
        <p:spPr>
          <a:xfrm>
            <a:off x="457200" y="1600201"/>
            <a:ext cx="6858000" cy="2971800"/>
          </a:xfrm>
        </p:spPr>
        <p:txBody>
          <a:bodyPr>
            <a:normAutofit fontScale="92500" lnSpcReduction="20000"/>
          </a:bodyPr>
          <a:lstStyle/>
          <a:p>
            <a:pPr algn="just"/>
            <a:r>
              <a:rPr lang="en-MY" dirty="0" smtClean="0"/>
              <a:t>You can also use another alignment command for your cells, the vertical alignment command.  </a:t>
            </a:r>
            <a:endParaRPr lang="en-MY" dirty="0" smtClean="0"/>
          </a:p>
          <a:p>
            <a:pPr algn="just"/>
            <a:r>
              <a:rPr lang="en-MY" dirty="0" smtClean="0"/>
              <a:t>The </a:t>
            </a:r>
            <a:r>
              <a:rPr lang="en-MY" dirty="0" smtClean="0"/>
              <a:t>vertical alignment commands come in useful if your table cells don't have the same number of lines inside each cell. </a:t>
            </a:r>
            <a:endParaRPr lang="en-US" dirty="0" smtClean="0"/>
          </a:p>
          <a:p>
            <a:endParaRPr lang="en-US" dirty="0"/>
          </a:p>
        </p:txBody>
      </p:sp>
      <p:pic>
        <p:nvPicPr>
          <p:cNvPr id="11266" name="Picture 2"/>
          <p:cNvPicPr>
            <a:picLocks noChangeAspect="1" noChangeArrowheads="1"/>
          </p:cNvPicPr>
          <p:nvPr/>
        </p:nvPicPr>
        <p:blipFill>
          <a:blip r:embed="rId1"/>
          <a:srcRect l="33125" t="28125" r="30000" b="58594"/>
          <a:stretch>
            <a:fillRect/>
          </a:stretch>
        </p:blipFill>
        <p:spPr bwMode="auto">
          <a:xfrm>
            <a:off x="914400" y="4419600"/>
            <a:ext cx="6347012" cy="18288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1"/>
          <a:srcRect l="31875" t="45313" r="30000" b="19531"/>
          <a:stretch>
            <a:fillRect/>
          </a:stretch>
        </p:blipFill>
        <p:spPr bwMode="auto">
          <a:xfrm>
            <a:off x="152400" y="228600"/>
            <a:ext cx="7437120" cy="54864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Changing the Background</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Background is a nonstandard attribute supported by Netscape Navigator (NN), Microsoft Internet Explorer (MSIE), and Web TV. </a:t>
            </a:r>
            <a:endParaRPr lang="en-US" dirty="0" smtClean="0"/>
          </a:p>
          <a:p>
            <a:pPr algn="just"/>
            <a:r>
              <a:rPr lang="en-US" dirty="0" smtClean="0"/>
              <a:t>The </a:t>
            </a:r>
            <a:r>
              <a:rPr lang="en-US" dirty="0" smtClean="0"/>
              <a:t>value is the URL of the background image. </a:t>
            </a:r>
            <a:endParaRPr lang="en-US" dirty="0" smtClean="0"/>
          </a:p>
          <a:p>
            <a:pPr algn="just"/>
            <a:r>
              <a:rPr lang="en-US" dirty="0" smtClean="0"/>
              <a:t>If </a:t>
            </a:r>
            <a:r>
              <a:rPr lang="en-US" dirty="0" smtClean="0"/>
              <a:t>the image dimensions are smaller than the table dimensions and there is enough space in the table, the image will tile.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Changing the Background</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Browsers vary in handling table backgrounds. </a:t>
            </a:r>
            <a:endParaRPr lang="en-US" dirty="0" smtClean="0"/>
          </a:p>
          <a:p>
            <a:pPr algn="just"/>
            <a:r>
              <a:rPr lang="en-US" dirty="0" smtClean="0"/>
              <a:t>The </a:t>
            </a:r>
            <a:r>
              <a:rPr lang="en-US" dirty="0" smtClean="0"/>
              <a:t>results will not always be what you had anticipated. </a:t>
            </a:r>
            <a:endParaRPr lang="en-US" dirty="0" smtClean="0"/>
          </a:p>
          <a:p>
            <a:pPr algn="just"/>
            <a:r>
              <a:rPr lang="en-US" dirty="0" smtClean="0"/>
              <a:t>MSIE </a:t>
            </a:r>
            <a:r>
              <a:rPr lang="en-US" dirty="0" smtClean="0"/>
              <a:t>places background images behind the entire table. </a:t>
            </a:r>
            <a:endParaRPr lang="en-US" dirty="0" smtClean="0"/>
          </a:p>
          <a:p>
            <a:pPr algn="just"/>
            <a:r>
              <a:rPr lang="en-US" dirty="0" smtClean="0"/>
              <a:t>Netscape </a:t>
            </a:r>
            <a:r>
              <a:rPr lang="en-US" dirty="0" smtClean="0"/>
              <a:t>Navigator 4.x tries to place the background image into each table cell. </a:t>
            </a:r>
            <a:endParaRPr lang="en-US" dirty="0" smtClean="0"/>
          </a:p>
          <a:p>
            <a:pPr algn="just"/>
            <a:r>
              <a:rPr lang="en-US" dirty="0" smtClean="0"/>
              <a:t>If </a:t>
            </a:r>
            <a:r>
              <a:rPr lang="en-US" dirty="0" smtClean="0"/>
              <a:t>BACKGROUND and BGCOLOR are both coded with appropriate values the BACKGROUND will take precedence if the image can </a:t>
            </a:r>
            <a:r>
              <a:rPr lang="en-US" dirty="0" smtClean="0"/>
              <a:t>load.</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Changing the Background</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If for some reason the image fails to load, the browser will use the value of BGCOLOR. </a:t>
            </a:r>
            <a:endParaRPr lang="en-US" dirty="0" smtClean="0"/>
          </a:p>
          <a:p>
            <a:pPr algn="just"/>
            <a:r>
              <a:rPr lang="en-US" dirty="0" smtClean="0"/>
              <a:t>You </a:t>
            </a:r>
            <a:r>
              <a:rPr lang="en-US" dirty="0" smtClean="0"/>
              <a:t>must not to get carried away with background images in tables. </a:t>
            </a:r>
            <a:endParaRPr lang="en-US" dirty="0" smtClean="0"/>
          </a:p>
          <a:p>
            <a:pPr algn="just"/>
            <a:r>
              <a:rPr lang="en-US" dirty="0" smtClean="0"/>
              <a:t>Rarely </a:t>
            </a:r>
            <a:r>
              <a:rPr lang="en-US" dirty="0" smtClean="0"/>
              <a:t>are they effective and download time increases with the use of images. </a:t>
            </a:r>
            <a:endParaRPr lang="en-US" dirty="0" smtClean="0"/>
          </a:p>
          <a:p>
            <a:pPr algn="just"/>
            <a:r>
              <a:rPr lang="en-US" dirty="0" smtClean="0"/>
              <a:t>Sometimes </a:t>
            </a:r>
            <a:r>
              <a:rPr lang="en-US" dirty="0" smtClean="0"/>
              <a:t>users will not wait for images to download</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Changing the Background</a:t>
            </a:r>
            <a:endParaRPr lang="en-US" dirty="0"/>
          </a:p>
        </p:txBody>
      </p:sp>
      <p:sp>
        <p:nvSpPr>
          <p:cNvPr id="3" name="Content Placeholder 2"/>
          <p:cNvSpPr>
            <a:spLocks noGrp="1"/>
          </p:cNvSpPr>
          <p:nvPr>
            <p:ph idx="1"/>
          </p:nvPr>
        </p:nvSpPr>
        <p:spPr/>
        <p:txBody>
          <a:bodyPr/>
          <a:lstStyle/>
          <a:p>
            <a:pPr algn="just"/>
            <a:r>
              <a:rPr lang="en-US" dirty="0" smtClean="0"/>
              <a:t>If you have to code BACKGROUND for a table try to use a very subtle image, such as a watermark. </a:t>
            </a:r>
            <a:endParaRPr lang="en-US" dirty="0" smtClean="0"/>
          </a:p>
          <a:p>
            <a:pPr algn="just"/>
            <a:r>
              <a:rPr lang="en-US" dirty="0" smtClean="0"/>
              <a:t>Tables </a:t>
            </a:r>
            <a:r>
              <a:rPr lang="en-US" dirty="0" smtClean="0"/>
              <a:t>with background images are often difficult to read.</a:t>
            </a:r>
            <a:endParaRPr lang="en-US" dirty="0"/>
          </a:p>
        </p:txBody>
      </p:sp>
      <p:pic>
        <p:nvPicPr>
          <p:cNvPr id="13314" name="Picture 2"/>
          <p:cNvPicPr>
            <a:picLocks noChangeAspect="1" noChangeArrowheads="1"/>
          </p:cNvPicPr>
          <p:nvPr/>
        </p:nvPicPr>
        <p:blipFill>
          <a:blip r:embed="rId1"/>
          <a:srcRect l="33750" t="57031" r="26875" b="32813"/>
          <a:stretch>
            <a:fillRect/>
          </a:stretch>
        </p:blipFill>
        <p:spPr bwMode="auto">
          <a:xfrm>
            <a:off x="914399" y="4267200"/>
            <a:ext cx="6646985" cy="13716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Controlling the Space</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The space in the table can be control using the </a:t>
            </a:r>
            <a:r>
              <a:rPr lang="en-US" dirty="0" err="1" smtClean="0"/>
              <a:t>cellpadding</a:t>
            </a:r>
            <a:r>
              <a:rPr lang="en-US" dirty="0" smtClean="0"/>
              <a:t> and </a:t>
            </a:r>
            <a:r>
              <a:rPr lang="en-US" dirty="0" err="1" smtClean="0"/>
              <a:t>cellspacing</a:t>
            </a:r>
            <a:r>
              <a:rPr lang="en-US" dirty="0" smtClean="0"/>
              <a:t> attribute. </a:t>
            </a:r>
            <a:endParaRPr lang="en-US" dirty="0" smtClean="0"/>
          </a:p>
          <a:p>
            <a:pPr algn="just"/>
            <a:r>
              <a:rPr lang="en-US" dirty="0" smtClean="0"/>
              <a:t>Think </a:t>
            </a:r>
            <a:r>
              <a:rPr lang="en-US" dirty="0" smtClean="0"/>
              <a:t>of </a:t>
            </a:r>
            <a:r>
              <a:rPr lang="en-US" dirty="0" err="1" smtClean="0"/>
              <a:t>cellpadding</a:t>
            </a:r>
            <a:r>
              <a:rPr lang="en-US" dirty="0" smtClean="0"/>
              <a:t> as the width of the inside cell borders for the table cells. </a:t>
            </a:r>
            <a:endParaRPr lang="en-US" dirty="0" smtClean="0"/>
          </a:p>
          <a:p>
            <a:pPr algn="just"/>
            <a:r>
              <a:rPr lang="en-US" dirty="0" smtClean="0"/>
              <a:t>It </a:t>
            </a:r>
            <a:r>
              <a:rPr lang="en-US" dirty="0" smtClean="0"/>
              <a:t>is an attribute of the &lt;table&gt; element which is set for the entire table in the table tag. </a:t>
            </a:r>
            <a:endParaRPr lang="en-US" dirty="0" smtClean="0"/>
          </a:p>
          <a:p>
            <a:pPr algn="just"/>
            <a:r>
              <a:rPr lang="en-US" dirty="0" err="1" smtClean="0"/>
              <a:t>Cellspacing</a:t>
            </a:r>
            <a:r>
              <a:rPr lang="en-US" dirty="0" smtClean="0"/>
              <a:t>, on the other hand, refers to how space is left between each cell wall in a table. </a:t>
            </a:r>
            <a:endParaRPr lang="en-US" dirty="0" smtClean="0"/>
          </a:p>
          <a:p>
            <a:pPr algn="just"/>
            <a:r>
              <a:rPr lang="en-US" dirty="0" smtClean="0"/>
              <a:t>If </a:t>
            </a:r>
            <a:r>
              <a:rPr lang="en-US" dirty="0" smtClean="0"/>
              <a:t>you want no spaces at all, you MUST set </a:t>
            </a:r>
            <a:r>
              <a:rPr lang="en-US" dirty="0" err="1" smtClean="0"/>
              <a:t>cellspacing</a:t>
            </a:r>
            <a:r>
              <a:rPr lang="en-US" dirty="0" smtClean="0"/>
              <a:t>="0", otherwise the default is </a:t>
            </a:r>
            <a:r>
              <a:rPr lang="en-US" dirty="0" err="1" smtClean="0"/>
              <a:t>cellspacing</a:t>
            </a:r>
            <a:r>
              <a:rPr lang="en-US" dirty="0" smtClean="0"/>
              <a:t>="1", even if you don't even mention </a:t>
            </a:r>
            <a:r>
              <a:rPr lang="en-US" dirty="0" err="1" smtClean="0"/>
              <a:t>cellspacing</a:t>
            </a:r>
            <a:endParaRPr lang="en-US" dirty="0" smtClean="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1"/>
          <a:srcRect l="34375" t="43750" r="29375" b="15625"/>
          <a:stretch>
            <a:fillRect/>
          </a:stretch>
        </p:blipFill>
        <p:spPr bwMode="auto">
          <a:xfrm>
            <a:off x="228600" y="152399"/>
            <a:ext cx="7162800" cy="6421821"/>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Spanning a Cell across Columns and Rows</a:t>
            </a:r>
            <a:endParaRPr lang="en-US" dirty="0"/>
          </a:p>
        </p:txBody>
      </p:sp>
      <p:sp>
        <p:nvSpPr>
          <p:cNvPr id="3" name="Content Placeholder 2"/>
          <p:cNvSpPr>
            <a:spLocks noGrp="1"/>
          </p:cNvSpPr>
          <p:nvPr>
            <p:ph idx="1"/>
          </p:nvPr>
        </p:nvSpPr>
        <p:spPr/>
        <p:txBody>
          <a:bodyPr/>
          <a:lstStyle/>
          <a:p>
            <a:pPr algn="just"/>
            <a:r>
              <a:rPr lang="en-US" dirty="0" smtClean="0"/>
              <a:t>These two features, </a:t>
            </a:r>
            <a:r>
              <a:rPr lang="en-US" dirty="0" err="1" smtClean="0"/>
              <a:t>Colspan</a:t>
            </a:r>
            <a:r>
              <a:rPr lang="en-US" dirty="0" smtClean="0"/>
              <a:t> and </a:t>
            </a:r>
            <a:r>
              <a:rPr lang="en-US" dirty="0" err="1" smtClean="0"/>
              <a:t>Rowspan</a:t>
            </a:r>
            <a:r>
              <a:rPr lang="en-US" dirty="0" smtClean="0"/>
              <a:t>, allow you to extend columns and rows across multiple other columns and rows when they would usually be forced to stop.  </a:t>
            </a:r>
            <a:endParaRPr lang="en-US" dirty="0" smtClean="0"/>
          </a:p>
          <a:p>
            <a:pPr algn="just"/>
            <a:r>
              <a:rPr lang="en-US" dirty="0" smtClean="0"/>
              <a:t>In </a:t>
            </a:r>
            <a:r>
              <a:rPr lang="en-US" dirty="0" smtClean="0"/>
              <a:t>this section you will learn how to extend columns and rows. </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Colspan</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Column Span extends cells on a horizontal row (left and right). </a:t>
            </a:r>
            <a:endParaRPr lang="en-US" dirty="0" smtClean="0"/>
          </a:p>
          <a:p>
            <a:pPr algn="just"/>
            <a:r>
              <a:rPr lang="en-US" dirty="0" smtClean="0"/>
              <a:t>The </a:t>
            </a:r>
            <a:r>
              <a:rPr lang="en-US" dirty="0" smtClean="0"/>
              <a:t>line to add for Column Span is </a:t>
            </a:r>
            <a:r>
              <a:rPr lang="en-US" dirty="0" err="1" smtClean="0"/>
              <a:t>colspan</a:t>
            </a:r>
            <a:r>
              <a:rPr lang="en-US" dirty="0" smtClean="0"/>
              <a:t>="X". </a:t>
            </a:r>
            <a:endParaRPr lang="en-US" dirty="0" smtClean="0"/>
          </a:p>
          <a:p>
            <a:pPr algn="just"/>
            <a:r>
              <a:rPr lang="en-US" dirty="0" smtClean="0"/>
              <a:t>This </a:t>
            </a:r>
            <a:r>
              <a:rPr lang="en-US" dirty="0" smtClean="0"/>
              <a:t>line adds onto the &lt;td&gt; cell so the final result would look like </a:t>
            </a:r>
            <a:r>
              <a:rPr lang="en-US" dirty="0" smtClean="0"/>
              <a:t>this</a:t>
            </a:r>
            <a:endParaRPr lang="en-US" dirty="0" smtClean="0"/>
          </a:p>
          <a:p>
            <a:pPr algn="ctr">
              <a:buNone/>
            </a:pPr>
            <a:r>
              <a:rPr lang="en-US" dirty="0" smtClean="0"/>
              <a:t>&lt;td </a:t>
            </a:r>
            <a:r>
              <a:rPr lang="en-US" dirty="0" err="1" smtClean="0"/>
              <a:t>colspan</a:t>
            </a:r>
            <a:r>
              <a:rPr lang="en-US" dirty="0" smtClean="0"/>
              <a:t>="x"&gt;. </a:t>
            </a:r>
            <a:endParaRPr lang="en-US" dirty="0" smtClean="0"/>
          </a:p>
          <a:p>
            <a:pPr algn="just"/>
            <a:r>
              <a:rPr lang="en-US" dirty="0" smtClean="0"/>
              <a:t>The </a:t>
            </a:r>
            <a:r>
              <a:rPr lang="en-US" dirty="0" smtClean="0"/>
              <a:t>"X" in the line, is replaced with the number of cells it extends past. </a:t>
            </a:r>
            <a:endParaRPr lang="en-US" dirty="0" smtClean="0"/>
          </a:p>
          <a:p>
            <a:pPr algn="just"/>
            <a:r>
              <a:rPr lang="en-US" dirty="0" smtClean="0"/>
              <a:t>So </a:t>
            </a:r>
            <a:r>
              <a:rPr lang="en-US" dirty="0" smtClean="0"/>
              <a:t>for example, if it is covering the distance that of 3 cells above or below it, the line would look like &lt;td </a:t>
            </a:r>
            <a:r>
              <a:rPr lang="en-US" b="1" i="1" dirty="0" err="1" smtClean="0"/>
              <a:t>colspan</a:t>
            </a:r>
            <a:r>
              <a:rPr lang="en-US" b="1" i="1" dirty="0" smtClean="0"/>
              <a:t>="3"&gt;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Tables are used on websites for two major purposes. </a:t>
            </a:r>
            <a:endParaRPr lang="en-US" dirty="0" smtClean="0"/>
          </a:p>
          <a:p>
            <a:pPr algn="just"/>
            <a:r>
              <a:rPr lang="en-US" dirty="0" smtClean="0"/>
              <a:t>The </a:t>
            </a:r>
            <a:r>
              <a:rPr lang="en-US" dirty="0" smtClean="0"/>
              <a:t>obvious purpose of arranging information in a table whiles the less obvious but more widely used is for the purpose of creating a page layout with the use of hidden tables. </a:t>
            </a:r>
            <a:endParaRPr lang="en-US" dirty="0" smtClean="0"/>
          </a:p>
          <a:p>
            <a:pPr algn="just"/>
            <a:r>
              <a:rPr lang="en-US" dirty="0" smtClean="0"/>
              <a:t>Using </a:t>
            </a:r>
            <a:r>
              <a:rPr lang="en-US" dirty="0" smtClean="0"/>
              <a:t>tables to divide the page into different sections is an extremely powerful tool. </a:t>
            </a:r>
            <a:endParaRPr lang="en-US" dirty="0" smtClean="0"/>
          </a:p>
          <a:p>
            <a:pPr algn="just"/>
            <a:r>
              <a:rPr lang="en-US" dirty="0" smtClean="0"/>
              <a:t>Almost </a:t>
            </a:r>
            <a:r>
              <a:rPr lang="en-US" dirty="0" smtClean="0"/>
              <a:t>all major sites on the web are using invisible tables to layout the pages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Rowspan</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Row Span meanwhile extends cells on a vertical row (up and down). </a:t>
            </a:r>
            <a:endParaRPr lang="en-US" dirty="0" smtClean="0"/>
          </a:p>
          <a:p>
            <a:pPr algn="just"/>
            <a:r>
              <a:rPr lang="en-US" dirty="0" smtClean="0"/>
              <a:t>The </a:t>
            </a:r>
            <a:r>
              <a:rPr lang="en-US" dirty="0" smtClean="0"/>
              <a:t>line to add for Row Span is </a:t>
            </a:r>
            <a:r>
              <a:rPr lang="en-US" dirty="0" err="1" smtClean="0"/>
              <a:t>rowspan</a:t>
            </a:r>
            <a:r>
              <a:rPr lang="en-US" dirty="0" smtClean="0"/>
              <a:t>="x". </a:t>
            </a:r>
            <a:endParaRPr lang="en-US" dirty="0" smtClean="0"/>
          </a:p>
          <a:p>
            <a:pPr algn="just"/>
            <a:r>
              <a:rPr lang="en-US" dirty="0" smtClean="0"/>
              <a:t>This </a:t>
            </a:r>
            <a:r>
              <a:rPr lang="en-US" dirty="0" smtClean="0"/>
              <a:t>line adds onto the &lt;td&gt; cell so the final result would look like this </a:t>
            </a:r>
            <a:endParaRPr lang="en-US" dirty="0" smtClean="0"/>
          </a:p>
          <a:p>
            <a:pPr algn="ctr">
              <a:buNone/>
            </a:pPr>
            <a:r>
              <a:rPr lang="en-US" dirty="0" smtClean="0"/>
              <a:t>&lt;</a:t>
            </a:r>
            <a:r>
              <a:rPr lang="en-US" dirty="0" smtClean="0"/>
              <a:t>td </a:t>
            </a:r>
            <a:r>
              <a:rPr lang="en-US" dirty="0" err="1" smtClean="0"/>
              <a:t>rowspan</a:t>
            </a:r>
            <a:r>
              <a:rPr lang="en-US" dirty="0" smtClean="0"/>
              <a:t>="x"&gt;. </a:t>
            </a:r>
            <a:endParaRPr lang="en-US" dirty="0" smtClean="0"/>
          </a:p>
          <a:p>
            <a:pPr algn="just"/>
            <a:r>
              <a:rPr lang="en-US" dirty="0" smtClean="0"/>
              <a:t>The </a:t>
            </a:r>
            <a:r>
              <a:rPr lang="en-US" dirty="0" smtClean="0"/>
              <a:t>"X" in the line, is replaced with the number of cells it extends. </a:t>
            </a:r>
            <a:endParaRPr lang="en-US" dirty="0" smtClean="0"/>
          </a:p>
          <a:p>
            <a:pPr algn="just"/>
            <a:r>
              <a:rPr lang="en-US" dirty="0" smtClean="0"/>
              <a:t>So </a:t>
            </a:r>
            <a:r>
              <a:rPr lang="en-US" dirty="0" smtClean="0"/>
              <a:t>for example, if it is covering the distance that of 3 cells left or right of it, the line would look like &lt;td </a:t>
            </a:r>
            <a:r>
              <a:rPr lang="en-US" b="1" i="1" dirty="0" err="1" smtClean="0"/>
              <a:t>rowspan</a:t>
            </a:r>
            <a:r>
              <a:rPr lang="en-US" b="1" i="1" dirty="0" smtClean="0"/>
              <a:t>="3"&gt;.</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1"/>
          <a:srcRect t="9459" r="40176"/>
          <a:stretch>
            <a:fillRect/>
          </a:stretch>
        </p:blipFill>
        <p:spPr bwMode="auto">
          <a:xfrm>
            <a:off x="76199" y="76200"/>
            <a:ext cx="7080671" cy="655320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1"/>
          <a:srcRect/>
          <a:stretch>
            <a:fillRect/>
          </a:stretch>
        </p:blipFill>
        <p:spPr bwMode="auto">
          <a:xfrm>
            <a:off x="228600" y="228600"/>
            <a:ext cx="6477000" cy="6482779"/>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1"/>
          <a:srcRect/>
          <a:stretch>
            <a:fillRect/>
          </a:stretch>
        </p:blipFill>
        <p:spPr bwMode="auto">
          <a:xfrm>
            <a:off x="152400" y="228600"/>
            <a:ext cx="5486400" cy="3541395"/>
          </a:xfrm>
          <a:prstGeom prst="rect">
            <a:avLst/>
          </a:prstGeom>
          <a:noFill/>
          <a:ln w="9525">
            <a:noFill/>
            <a:miter lim="800000"/>
            <a:headEnd/>
            <a:tailEnd/>
          </a:ln>
        </p:spPr>
      </p:pic>
      <p:pic>
        <p:nvPicPr>
          <p:cNvPr id="3" name="Picture 2"/>
          <p:cNvPicPr/>
          <p:nvPr/>
        </p:nvPicPr>
        <p:blipFill>
          <a:blip r:embed="rId2"/>
          <a:srcRect l="21729" t="5522" r="26682" b="44368"/>
          <a:stretch>
            <a:fillRect/>
          </a:stretch>
        </p:blipFill>
        <p:spPr bwMode="auto">
          <a:xfrm>
            <a:off x="2590800" y="3048000"/>
            <a:ext cx="4887595" cy="355473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1"/>
          <a:srcRect/>
          <a:stretch>
            <a:fillRect/>
          </a:stretch>
        </p:blipFill>
        <p:spPr bwMode="auto">
          <a:xfrm>
            <a:off x="152400" y="228600"/>
            <a:ext cx="5600700" cy="3886200"/>
          </a:xfrm>
          <a:prstGeom prst="rect">
            <a:avLst/>
          </a:prstGeom>
          <a:noFill/>
        </p:spPr>
      </p:pic>
      <p:pic>
        <p:nvPicPr>
          <p:cNvPr id="3" name="Picture 2"/>
          <p:cNvPicPr/>
          <p:nvPr/>
        </p:nvPicPr>
        <p:blipFill>
          <a:blip r:embed="rId2"/>
          <a:srcRect l="21725" t="5522" r="26694" b="44159"/>
          <a:stretch>
            <a:fillRect/>
          </a:stretch>
        </p:blipFill>
        <p:spPr bwMode="auto">
          <a:xfrm>
            <a:off x="2667000" y="3124200"/>
            <a:ext cx="4836160" cy="3528695"/>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1"/>
          <a:srcRect/>
          <a:stretch>
            <a:fillRect/>
          </a:stretch>
        </p:blipFill>
        <p:spPr bwMode="auto">
          <a:xfrm>
            <a:off x="152400" y="76200"/>
            <a:ext cx="5486400" cy="4457700"/>
          </a:xfrm>
          <a:prstGeom prst="rect">
            <a:avLst/>
          </a:prstGeom>
          <a:noFill/>
        </p:spPr>
      </p:pic>
      <p:pic>
        <p:nvPicPr>
          <p:cNvPr id="3" name="Picture 2"/>
          <p:cNvPicPr/>
          <p:nvPr/>
        </p:nvPicPr>
        <p:blipFill>
          <a:blip r:embed="rId2"/>
          <a:srcRect l="26068" t="11861" r="22554" b="38431"/>
          <a:stretch>
            <a:fillRect/>
          </a:stretch>
        </p:blipFill>
        <p:spPr bwMode="auto">
          <a:xfrm>
            <a:off x="2819400" y="3276600"/>
            <a:ext cx="4733290" cy="3438525"/>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Mapping Out Your Page</a:t>
            </a:r>
            <a:endParaRPr lang="en-US" dirty="0"/>
          </a:p>
        </p:txBody>
      </p:sp>
      <p:sp>
        <p:nvSpPr>
          <p:cNvPr id="3" name="Content Placeholder 2"/>
          <p:cNvSpPr>
            <a:spLocks noGrp="1"/>
          </p:cNvSpPr>
          <p:nvPr>
            <p:ph idx="1"/>
          </p:nvPr>
        </p:nvSpPr>
        <p:spPr/>
        <p:txBody>
          <a:bodyPr/>
          <a:lstStyle/>
          <a:p>
            <a:pPr algn="just"/>
            <a:r>
              <a:rPr lang="en-US" dirty="0" smtClean="0"/>
              <a:t>Before you create a complicated table, it's really important to have a vision of what you're about to construct. </a:t>
            </a:r>
            <a:endParaRPr lang="en-US" dirty="0" smtClean="0"/>
          </a:p>
          <a:p>
            <a:pPr algn="just"/>
            <a:r>
              <a:rPr lang="en-US" dirty="0" smtClean="0"/>
              <a:t>You </a:t>
            </a:r>
            <a:r>
              <a:rPr lang="en-US" dirty="0" smtClean="0"/>
              <a:t>should know how many rows and columns you need, how big these should be, and where each of the items on your page should go.</a:t>
            </a:r>
            <a:endParaRPr lang="en-US" dirty="0" smtClean="0"/>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 map out your page</a:t>
            </a:r>
            <a:r>
              <a:rPr lang="en-US" dirty="0" smtClean="0"/>
              <a:t>:</a:t>
            </a:r>
            <a:endParaRPr lang="en-US" dirty="0"/>
          </a:p>
        </p:txBody>
      </p:sp>
      <p:graphicFrame>
        <p:nvGraphicFramePr>
          <p:cNvPr id="4" name="Content Placeholder 3"/>
          <p:cNvGraphicFramePr>
            <a:graphicFrameLocks noGrp="1"/>
          </p:cNvGraphicFramePr>
          <p:nvPr>
            <p:ph idx="1"/>
          </p:nvPr>
        </p:nvGraphicFramePr>
        <p:xfrm>
          <a:off x="457200" y="1600200"/>
          <a:ext cx="7086600" cy="50292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www.yaldex.com/html_tutorial_3/images/sketch3.jpg"/>
          <p:cNvPicPr/>
          <p:nvPr/>
        </p:nvPicPr>
        <p:blipFill>
          <a:blip r:embed="rId1">
            <a:grayscl/>
          </a:blip>
          <a:srcRect/>
          <a:stretch>
            <a:fillRect/>
          </a:stretch>
        </p:blipFill>
        <p:spPr bwMode="auto">
          <a:xfrm>
            <a:off x="1295400" y="304800"/>
            <a:ext cx="5435600" cy="611505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most important layout aspects that can be done with tables are:</a:t>
            </a:r>
            <a:endParaRPr lang="en-US" dirty="0" smtClean="0"/>
          </a:p>
          <a:p>
            <a:pPr lvl="1"/>
            <a:r>
              <a:rPr lang="en-US" dirty="0" smtClean="0"/>
              <a:t>Dividing the page into separate sections: </a:t>
            </a:r>
            <a:endParaRPr lang="en-US" dirty="0" smtClean="0"/>
          </a:p>
          <a:p>
            <a:pPr lvl="2"/>
            <a:r>
              <a:rPr lang="en-US" dirty="0" smtClean="0"/>
              <a:t>An invisible table is excellent for this purpose.</a:t>
            </a:r>
            <a:endParaRPr lang="en-US" dirty="0" smtClean="0"/>
          </a:p>
          <a:p>
            <a:pPr lvl="1"/>
            <a:r>
              <a:rPr lang="en-US" dirty="0" smtClean="0"/>
              <a:t>Creating menus: </a:t>
            </a:r>
            <a:endParaRPr lang="en-US" dirty="0" smtClean="0"/>
          </a:p>
          <a:p>
            <a:pPr lvl="2"/>
            <a:r>
              <a:rPr lang="en-US" dirty="0" smtClean="0"/>
              <a:t>Typically with one color for the header and another for the links following in the next lines.</a:t>
            </a:r>
            <a:endParaRPr lang="en-US" dirty="0" smtClean="0"/>
          </a:p>
          <a:p>
            <a:pPr lvl="1"/>
            <a:r>
              <a:rPr lang="en-US" dirty="0" smtClean="0"/>
              <a:t>Adding interactive form fields: </a:t>
            </a:r>
            <a:endParaRPr lang="en-US" dirty="0" smtClean="0"/>
          </a:p>
          <a:p>
            <a:pPr lvl="2"/>
            <a:r>
              <a:rPr lang="en-US" dirty="0" smtClean="0"/>
              <a:t>Typically a gray area containing a search option.</a:t>
            </a:r>
            <a:endParaRPr lang="en-US" dirty="0" smtClean="0"/>
          </a:p>
          <a:p>
            <a:pPr lvl="1"/>
            <a:r>
              <a:rPr lang="en-US" dirty="0" smtClean="0"/>
              <a:t>Creating fast loading headers for the page: </a:t>
            </a:r>
            <a:endParaRPr lang="en-US" dirty="0" smtClean="0"/>
          </a:p>
          <a:p>
            <a:pPr lvl="2"/>
            <a:r>
              <a:rPr lang="en-US" dirty="0" smtClean="0"/>
              <a:t>A colored table with a text on it loads like a bullet compared to even a small banner.</a:t>
            </a:r>
            <a:endParaRPr lang="en-US" dirty="0" smtClean="0"/>
          </a:p>
          <a:p>
            <a:pPr lvl="1"/>
            <a:r>
              <a:rPr lang="en-US" dirty="0" smtClean="0"/>
              <a:t>Easy alignment of images that have been cut into smaller pieces.</a:t>
            </a:r>
            <a:endParaRPr lang="en-US" dirty="0" smtClean="0"/>
          </a:p>
          <a:p>
            <a:pPr lvl="1"/>
            <a:r>
              <a:rPr lang="en-US" dirty="0" smtClean="0"/>
              <a:t>A simple way to allow text to be written in two or more columns next to each other.</a:t>
            </a: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The importance of using tables for these layout purposes can't be overrated. </a:t>
            </a:r>
            <a:endParaRPr lang="en-US" dirty="0" smtClean="0"/>
          </a:p>
          <a:p>
            <a:pPr algn="just"/>
            <a:r>
              <a:rPr lang="en-US" dirty="0" smtClean="0"/>
              <a:t>However </a:t>
            </a:r>
            <a:r>
              <a:rPr lang="en-US" dirty="0" smtClean="0"/>
              <a:t>there are a few things to keep in mind when doing so. </a:t>
            </a:r>
            <a:endParaRPr lang="en-US" dirty="0" smtClean="0"/>
          </a:p>
          <a:p>
            <a:pPr algn="just"/>
            <a:r>
              <a:rPr lang="en-US" dirty="0" smtClean="0"/>
              <a:t>Most </a:t>
            </a:r>
            <a:r>
              <a:rPr lang="en-US" dirty="0" smtClean="0"/>
              <a:t>important is, that the content of a table is not shown until the entire table is loaded. </a:t>
            </a:r>
            <a:endParaRPr lang="en-US" dirty="0" smtClean="0"/>
          </a:p>
          <a:p>
            <a:pPr algn="just"/>
            <a:r>
              <a:rPr lang="en-US" dirty="0" smtClean="0"/>
              <a:t>If </a:t>
            </a:r>
            <a:r>
              <a:rPr lang="en-US" dirty="0" smtClean="0"/>
              <a:t>you have extremely long pages, you should divide it into two or more tables thus allowing the user to start reading the upper content while the rest of the page is loading</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Creating Simple Table</a:t>
            </a:r>
            <a:endParaRPr lang="en-US" dirty="0"/>
          </a:p>
        </p:txBody>
      </p:sp>
      <p:sp>
        <p:nvSpPr>
          <p:cNvPr id="3" name="Content Placeholder 2"/>
          <p:cNvSpPr>
            <a:spLocks noGrp="1"/>
          </p:cNvSpPr>
          <p:nvPr>
            <p:ph idx="1"/>
          </p:nvPr>
        </p:nvSpPr>
        <p:spPr/>
        <p:txBody>
          <a:bodyPr/>
          <a:lstStyle/>
          <a:p>
            <a:pPr algn="just"/>
            <a:r>
              <a:rPr lang="en-US" dirty="0" smtClean="0"/>
              <a:t>Tables </a:t>
            </a:r>
            <a:r>
              <a:rPr lang="en-US" dirty="0" smtClean="0"/>
              <a:t>are defined with the &lt;table&gt; tag. </a:t>
            </a:r>
            <a:endParaRPr lang="en-US" dirty="0" smtClean="0"/>
          </a:p>
          <a:p>
            <a:pPr algn="just"/>
            <a:r>
              <a:rPr lang="en-US" dirty="0" smtClean="0"/>
              <a:t>It </a:t>
            </a:r>
            <a:r>
              <a:rPr lang="en-US" dirty="0" smtClean="0"/>
              <a:t>consists of row and column. </a:t>
            </a:r>
            <a:endParaRPr lang="en-US" dirty="0" smtClean="0"/>
          </a:p>
          <a:p>
            <a:pPr algn="just"/>
            <a:r>
              <a:rPr lang="en-US" dirty="0" smtClean="0"/>
              <a:t>To </a:t>
            </a:r>
            <a:r>
              <a:rPr lang="en-US" dirty="0" smtClean="0"/>
              <a:t>insert a table on your page you simply add these tags where you want the table to occur: </a:t>
            </a:r>
            <a:endParaRPr lang="en-US" dirty="0"/>
          </a:p>
        </p:txBody>
      </p:sp>
      <p:pic>
        <p:nvPicPr>
          <p:cNvPr id="1026" name="Picture 2"/>
          <p:cNvPicPr>
            <a:picLocks noChangeAspect="1" noChangeArrowheads="1"/>
          </p:cNvPicPr>
          <p:nvPr/>
        </p:nvPicPr>
        <p:blipFill>
          <a:blip r:embed="rId1"/>
          <a:srcRect l="35625" t="27344" r="30000" b="46875"/>
          <a:stretch>
            <a:fillRect/>
          </a:stretch>
        </p:blipFill>
        <p:spPr bwMode="auto">
          <a:xfrm>
            <a:off x="2057400" y="4267200"/>
            <a:ext cx="4191000" cy="25146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Inserting </a:t>
            </a:r>
            <a:r>
              <a:rPr lang="en-US" b="1" dirty="0" smtClean="0"/>
              <a:t>Row</a:t>
            </a:r>
            <a:endParaRPr lang="en-US" dirty="0"/>
          </a:p>
        </p:txBody>
      </p:sp>
      <p:sp>
        <p:nvSpPr>
          <p:cNvPr id="3" name="Content Placeholder 2"/>
          <p:cNvSpPr>
            <a:spLocks noGrp="1"/>
          </p:cNvSpPr>
          <p:nvPr>
            <p:ph idx="1"/>
          </p:nvPr>
        </p:nvSpPr>
        <p:spPr/>
        <p:txBody>
          <a:bodyPr/>
          <a:lstStyle/>
          <a:p>
            <a:pPr algn="just"/>
            <a:r>
              <a:rPr lang="en-US" dirty="0" smtClean="0"/>
              <a:t>To </a:t>
            </a:r>
            <a:r>
              <a:rPr lang="en-US" dirty="0" smtClean="0"/>
              <a:t>add rows to your table use the &lt;</a:t>
            </a:r>
            <a:r>
              <a:rPr lang="en-US" dirty="0" err="1" smtClean="0"/>
              <a:t>tr</a:t>
            </a:r>
            <a:r>
              <a:rPr lang="en-US" dirty="0" smtClean="0"/>
              <a:t>&gt; and &lt;/</a:t>
            </a:r>
            <a:r>
              <a:rPr lang="en-US" dirty="0" err="1" smtClean="0"/>
              <a:t>tr</a:t>
            </a:r>
            <a:r>
              <a:rPr lang="en-US" dirty="0" smtClean="0"/>
              <a:t>&gt; tags. </a:t>
            </a:r>
            <a:endParaRPr lang="en-US" dirty="0" smtClean="0"/>
          </a:p>
          <a:p>
            <a:pPr algn="just"/>
            <a:r>
              <a:rPr lang="en-US" dirty="0" smtClean="0"/>
              <a:t>It </a:t>
            </a:r>
            <a:r>
              <a:rPr lang="en-US" dirty="0" smtClean="0"/>
              <a:t>doesn't make sense to write the above lines in itself, because you can't write content outside of table cells. </a:t>
            </a:r>
            <a:endParaRPr lang="en-US" dirty="0" smtClean="0"/>
          </a:p>
          <a:p>
            <a:pPr algn="just"/>
            <a:r>
              <a:rPr lang="en-US" dirty="0" smtClean="0"/>
              <a:t>If </a:t>
            </a:r>
            <a:r>
              <a:rPr lang="en-US" dirty="0" smtClean="0"/>
              <a:t>you do write things outside of cells it will appear right above the table</a:t>
            </a:r>
            <a:endParaRPr lang="en-US" dirty="0"/>
          </a:p>
        </p:txBody>
      </p:sp>
      <p:pic>
        <p:nvPicPr>
          <p:cNvPr id="2050" name="Picture 2"/>
          <p:cNvPicPr>
            <a:picLocks noChangeAspect="1" noChangeArrowheads="1"/>
          </p:cNvPicPr>
          <p:nvPr/>
        </p:nvPicPr>
        <p:blipFill>
          <a:blip r:embed="rId1"/>
          <a:srcRect l="33750" t="36719" r="30000" b="54687"/>
          <a:stretch>
            <a:fillRect/>
          </a:stretch>
        </p:blipFill>
        <p:spPr bwMode="auto">
          <a:xfrm>
            <a:off x="914399" y="5257800"/>
            <a:ext cx="6428509" cy="12192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Inserting </a:t>
            </a:r>
            <a:r>
              <a:rPr lang="en-US" b="1" dirty="0" smtClean="0"/>
              <a:t>Column</a:t>
            </a:r>
            <a:endParaRPr lang="en-US" dirty="0"/>
          </a:p>
        </p:txBody>
      </p:sp>
      <p:sp>
        <p:nvSpPr>
          <p:cNvPr id="3" name="Content Placeholder 2"/>
          <p:cNvSpPr>
            <a:spLocks noGrp="1"/>
          </p:cNvSpPr>
          <p:nvPr>
            <p:ph idx="1"/>
          </p:nvPr>
        </p:nvSpPr>
        <p:spPr/>
        <p:txBody>
          <a:bodyPr/>
          <a:lstStyle/>
          <a:p>
            <a:pPr algn="just"/>
            <a:r>
              <a:rPr lang="en-US" dirty="0" smtClean="0"/>
              <a:t>You </a:t>
            </a:r>
            <a:r>
              <a:rPr lang="en-US" dirty="0" smtClean="0"/>
              <a:t>can divide rows into columns with &lt;td&gt; and &lt;/td&gt; tags:</a:t>
            </a:r>
            <a:endParaRPr lang="en-US" dirty="0" smtClean="0"/>
          </a:p>
          <a:p>
            <a:endParaRPr lang="en-US" dirty="0"/>
          </a:p>
        </p:txBody>
      </p:sp>
      <p:pic>
        <p:nvPicPr>
          <p:cNvPr id="3074" name="Picture 2"/>
          <p:cNvPicPr>
            <a:picLocks noChangeAspect="1" noChangeArrowheads="1"/>
          </p:cNvPicPr>
          <p:nvPr/>
        </p:nvPicPr>
        <p:blipFill>
          <a:blip r:embed="rId1"/>
          <a:srcRect l="31875" t="34375" r="30000" b="31250"/>
          <a:stretch>
            <a:fillRect/>
          </a:stretch>
        </p:blipFill>
        <p:spPr bwMode="auto">
          <a:xfrm>
            <a:off x="990600" y="2666999"/>
            <a:ext cx="5638800" cy="4067331"/>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1"/>
          <a:srcRect/>
          <a:stretch>
            <a:fillRect/>
          </a:stretch>
        </p:blipFill>
        <p:spPr bwMode="auto">
          <a:xfrm>
            <a:off x="152400" y="152400"/>
            <a:ext cx="7365269" cy="53340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6668</Words>
  <Application>WPS Presentation</Application>
  <PresentationFormat>On-screen Show (4:3)</PresentationFormat>
  <Paragraphs>162</Paragraphs>
  <Slides>38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38</vt:i4>
      </vt:variant>
    </vt:vector>
  </HeadingPairs>
  <TitlesOfParts>
    <vt:vector size="46" baseType="lpstr">
      <vt:lpstr>Arial</vt:lpstr>
      <vt:lpstr>SimSun</vt:lpstr>
      <vt:lpstr>Wingdings</vt:lpstr>
      <vt:lpstr>Arial Rounded MT Bold</vt:lpstr>
      <vt:lpstr>Calibri</vt:lpstr>
      <vt:lpstr>Microsoft YaHei</vt:lpstr>
      <vt:lpstr>Arial Unicode MS</vt:lpstr>
      <vt:lpstr>Office Theme</vt:lpstr>
      <vt:lpstr>topicSeven </vt:lpstr>
      <vt:lpstr>Learning Objectives</vt:lpstr>
      <vt:lpstr>Introduction</vt:lpstr>
      <vt:lpstr>Introduction</vt:lpstr>
      <vt:lpstr>Introduction</vt:lpstr>
      <vt:lpstr>Creating Simple Table</vt:lpstr>
      <vt:lpstr>Inserting Row</vt:lpstr>
      <vt:lpstr>Inserting Column</vt:lpstr>
      <vt:lpstr>PowerPoint 演示文稿</vt:lpstr>
      <vt:lpstr>PowerPoint 演示文稿</vt:lpstr>
      <vt:lpstr>PowerPoint 演示文稿</vt:lpstr>
      <vt:lpstr>Adding a Border</vt:lpstr>
      <vt:lpstr>PowerPoint 演示文稿</vt:lpstr>
      <vt:lpstr>Setting the Width</vt:lpstr>
      <vt:lpstr>PowerPoint 演示文稿</vt:lpstr>
      <vt:lpstr>Centering a Table on the Page</vt:lpstr>
      <vt:lpstr>PowerPoint 演示文稿</vt:lpstr>
      <vt:lpstr>Combining Tables</vt:lpstr>
      <vt:lpstr>Aligning a Cell’s Contents</vt:lpstr>
      <vt:lpstr>Aligning a Cell’s Contents</vt:lpstr>
      <vt:lpstr>PowerPoint 演示文稿</vt:lpstr>
      <vt:lpstr>Changing the Background</vt:lpstr>
      <vt:lpstr>Changing the Background</vt:lpstr>
      <vt:lpstr>Changing the Background</vt:lpstr>
      <vt:lpstr>Changing the Background</vt:lpstr>
      <vt:lpstr>Controlling the Space</vt:lpstr>
      <vt:lpstr>PowerPoint 演示文稿</vt:lpstr>
      <vt:lpstr>Spanning a Cell across Columns and Rows</vt:lpstr>
      <vt:lpstr>Colspan</vt:lpstr>
      <vt:lpstr>Rowspan</vt:lpstr>
      <vt:lpstr>PowerPoint 演示文稿</vt:lpstr>
      <vt:lpstr>PowerPoint 演示文稿</vt:lpstr>
      <vt:lpstr>PowerPoint 演示文稿</vt:lpstr>
      <vt:lpstr>PowerPoint 演示文稿</vt:lpstr>
      <vt:lpstr>PowerPoint 演示文稿</vt:lpstr>
      <vt:lpstr>Mapping Out Your Page</vt:lpstr>
      <vt:lpstr>To map out your page: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IMD208</dc:title>
  <dc:creator>javaScript</dc:creator>
  <cp:lastModifiedBy>user</cp:lastModifiedBy>
  <cp:revision>92</cp:revision>
  <dcterms:created xsi:type="dcterms:W3CDTF">2011-05-29T03:11:00Z</dcterms:created>
  <dcterms:modified xsi:type="dcterms:W3CDTF">2024-10-17T03:40:05Z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5B9C797FBDC247528BBF85A8BE7142F5_13</vt:lpwstr>
  </property>
  <property fmtid="{D5CDD505-2E9C-101B-9397-08002B2CF9AE}" pid="3" name="KSOProductBuildVer">
    <vt:lpwstr>1033-12.2.0.17562</vt:lpwstr>
  </property>
</Properties>
</file>