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handoutMasterIdLst>
    <p:handoutMasterId r:id="rId16"/>
  </p:handoutMasterIdLst>
  <p:sldIdLst>
    <p:sldId id="256" r:id="rId2"/>
    <p:sldId id="257" r:id="rId3"/>
    <p:sldId id="259" r:id="rId4"/>
    <p:sldId id="260" r:id="rId5"/>
    <p:sldId id="271" r:id="rId6"/>
    <p:sldId id="272" r:id="rId7"/>
    <p:sldId id="261" r:id="rId8"/>
    <p:sldId id="264" r:id="rId9"/>
    <p:sldId id="267" r:id="rId10"/>
    <p:sldId id="268" r:id="rId11"/>
    <p:sldId id="262" r:id="rId12"/>
    <p:sldId id="263" r:id="rId13"/>
    <p:sldId id="270" r:id="rId14"/>
    <p:sldId id="269" r:id="rId15"/>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155F2C-8854-492E-B31E-D79827B85DB9}"/>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smtClean="0"/>
            </a:lvl1pPr>
          </a:lstStyle>
          <a:p>
            <a:pPr>
              <a:defRPr/>
            </a:pPr>
            <a:endParaRPr lang="en-MY"/>
          </a:p>
        </p:txBody>
      </p:sp>
      <p:sp>
        <p:nvSpPr>
          <p:cNvPr id="3" name="Date Placeholder 2">
            <a:extLst>
              <a:ext uri="{FF2B5EF4-FFF2-40B4-BE49-F238E27FC236}">
                <a16:creationId xmlns:a16="http://schemas.microsoft.com/office/drawing/2014/main" id="{D386CA5C-A8D3-4C78-82CE-259ACEA4ABEE}"/>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smtClean="0"/>
            </a:lvl1pPr>
          </a:lstStyle>
          <a:p>
            <a:pPr>
              <a:defRPr/>
            </a:pPr>
            <a:fld id="{EC5AD2FA-E863-46DE-B683-F02FDC44285D}" type="datetimeFigureOut">
              <a:rPr lang="en-MY"/>
              <a:pPr>
                <a:defRPr/>
              </a:pPr>
              <a:t>9/10/2021</a:t>
            </a:fld>
            <a:endParaRPr lang="en-MY"/>
          </a:p>
        </p:txBody>
      </p:sp>
      <p:sp>
        <p:nvSpPr>
          <p:cNvPr id="4" name="Footer Placeholder 3">
            <a:extLst>
              <a:ext uri="{FF2B5EF4-FFF2-40B4-BE49-F238E27FC236}">
                <a16:creationId xmlns:a16="http://schemas.microsoft.com/office/drawing/2014/main" id="{8EEEFF0B-A54A-4215-94A9-4C412A9E8566}"/>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smtClean="0"/>
            </a:lvl1pPr>
          </a:lstStyle>
          <a:p>
            <a:pPr>
              <a:defRPr/>
            </a:pPr>
            <a:endParaRPr lang="en-MY"/>
          </a:p>
        </p:txBody>
      </p:sp>
      <p:sp>
        <p:nvSpPr>
          <p:cNvPr id="5" name="Slide Number Placeholder 4">
            <a:extLst>
              <a:ext uri="{FF2B5EF4-FFF2-40B4-BE49-F238E27FC236}">
                <a16:creationId xmlns:a16="http://schemas.microsoft.com/office/drawing/2014/main" id="{2E972BF1-90B3-434C-A501-07B2B9889528}"/>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smtClean="0"/>
            </a:lvl1pPr>
          </a:lstStyle>
          <a:p>
            <a:pPr>
              <a:defRPr/>
            </a:pPr>
            <a:fld id="{FF8F549C-E436-4BCF-BF5E-FC11E24C5052}" type="slidenum">
              <a:rPr lang="en-MY"/>
              <a:pPr>
                <a:defRPr/>
              </a:pPr>
              <a:t>‹#›</a:t>
            </a:fld>
            <a:endParaRPr lang="en-MY"/>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DEC5F332-F041-4C91-AED6-C5911194B046}" type="datetimeFigureOut">
              <a:rPr lang="en-MY" smtClean="0"/>
              <a:pPr>
                <a:defRPr/>
              </a:pPr>
              <a:t>9/10/2021</a:t>
            </a:fld>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3E8DE3B7-DFF9-4B12-A1DA-E7126575B9CA}" type="slidenum">
              <a:rPr lang="en-MY" smtClean="0"/>
              <a:pPr>
                <a:defRPr/>
              </a:pPr>
              <a:t>‹#›</a:t>
            </a:fld>
            <a:endParaRPr lang="en-MY"/>
          </a:p>
        </p:txBody>
      </p:sp>
    </p:spTree>
    <p:extLst>
      <p:ext uri="{BB962C8B-B14F-4D97-AF65-F5344CB8AC3E}">
        <p14:creationId xmlns:p14="http://schemas.microsoft.com/office/powerpoint/2010/main" val="251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BE6B8BA-8AEE-49B4-ADA7-D43D0EF712DC}" type="datetimeFigureOut">
              <a:rPr lang="en-MY" smtClean="0"/>
              <a:pPr>
                <a:defRPr/>
              </a:pPr>
              <a:t>9/10/2021</a:t>
            </a:fld>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D22D2BC0-AAA1-49A8-877A-802CA9EF5333}" type="slidenum">
              <a:rPr lang="en-MY" smtClean="0"/>
              <a:pPr>
                <a:defRPr/>
              </a:pPr>
              <a:t>‹#›</a:t>
            </a:fld>
            <a:endParaRPr lang="en-MY"/>
          </a:p>
        </p:txBody>
      </p:sp>
    </p:spTree>
    <p:extLst>
      <p:ext uri="{BB962C8B-B14F-4D97-AF65-F5344CB8AC3E}">
        <p14:creationId xmlns:p14="http://schemas.microsoft.com/office/powerpoint/2010/main" val="166277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7934734-660C-405E-86F8-A481C93195AE}" type="datetimeFigureOut">
              <a:rPr lang="en-MY" smtClean="0"/>
              <a:pPr>
                <a:defRPr/>
              </a:pPr>
              <a:t>9/10/2021</a:t>
            </a:fld>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D9B5712D-C503-430F-980F-5B834D113721}" type="slidenum">
              <a:rPr lang="en-MY" smtClean="0"/>
              <a:pPr>
                <a:defRPr/>
              </a:pPr>
              <a:t>‹#›</a:t>
            </a:fld>
            <a:endParaRPr lang="en-MY"/>
          </a:p>
        </p:txBody>
      </p:sp>
    </p:spTree>
    <p:extLst>
      <p:ext uri="{BB962C8B-B14F-4D97-AF65-F5344CB8AC3E}">
        <p14:creationId xmlns:p14="http://schemas.microsoft.com/office/powerpoint/2010/main" val="75633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11C9DB0-43A9-4363-A8C3-28DF8637AE47}" type="datetimeFigureOut">
              <a:rPr lang="en-MY" smtClean="0"/>
              <a:pPr>
                <a:defRPr/>
              </a:pPr>
              <a:t>9/10/2021</a:t>
            </a:fld>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3F8B060E-7682-4C60-A105-81AE00611B18}" type="slidenum">
              <a:rPr lang="en-MY" smtClean="0"/>
              <a:pPr>
                <a:defRPr/>
              </a:pPr>
              <a:t>‹#›</a:t>
            </a:fld>
            <a:endParaRPr lang="en-MY"/>
          </a:p>
        </p:txBody>
      </p:sp>
    </p:spTree>
    <p:extLst>
      <p:ext uri="{BB962C8B-B14F-4D97-AF65-F5344CB8AC3E}">
        <p14:creationId xmlns:p14="http://schemas.microsoft.com/office/powerpoint/2010/main" val="65670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63AB95B-655D-48AF-9DD6-BDAE362ED5AE}" type="datetimeFigureOut">
              <a:rPr lang="en-MY" smtClean="0"/>
              <a:pPr>
                <a:defRPr/>
              </a:pPr>
              <a:t>9/10/2021</a:t>
            </a:fld>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7F051849-FCEF-4C14-9AF7-98B48B68D82D}" type="slidenum">
              <a:rPr lang="en-MY" smtClean="0"/>
              <a:pPr>
                <a:defRPr/>
              </a:pPr>
              <a:t>‹#›</a:t>
            </a:fld>
            <a:endParaRPr lang="en-MY"/>
          </a:p>
        </p:txBody>
      </p:sp>
    </p:spTree>
    <p:extLst>
      <p:ext uri="{BB962C8B-B14F-4D97-AF65-F5344CB8AC3E}">
        <p14:creationId xmlns:p14="http://schemas.microsoft.com/office/powerpoint/2010/main" val="228693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9FE1EBCA-F1B1-4F8F-AD57-1F43F6379CF8}" type="datetimeFigureOut">
              <a:rPr lang="en-MY" smtClean="0"/>
              <a:pPr>
                <a:defRPr/>
              </a:pPr>
              <a:t>9/10/2021</a:t>
            </a:fld>
            <a:endParaRPr lang="en-MY"/>
          </a:p>
        </p:txBody>
      </p:sp>
      <p:sp>
        <p:nvSpPr>
          <p:cNvPr id="6" name="Footer Placeholder 5"/>
          <p:cNvSpPr>
            <a:spLocks noGrp="1"/>
          </p:cNvSpPr>
          <p:nvPr>
            <p:ph type="ftr" sz="quarter" idx="11"/>
          </p:nvPr>
        </p:nvSpPr>
        <p:spPr/>
        <p:txBody>
          <a:bodyPr/>
          <a:lstStyle/>
          <a:p>
            <a:pPr>
              <a:defRPr/>
            </a:pPr>
            <a:endParaRPr lang="en-MY"/>
          </a:p>
        </p:txBody>
      </p:sp>
      <p:sp>
        <p:nvSpPr>
          <p:cNvPr id="7" name="Slide Number Placeholder 6"/>
          <p:cNvSpPr>
            <a:spLocks noGrp="1"/>
          </p:cNvSpPr>
          <p:nvPr>
            <p:ph type="sldNum" sz="quarter" idx="12"/>
          </p:nvPr>
        </p:nvSpPr>
        <p:spPr/>
        <p:txBody>
          <a:bodyPr/>
          <a:lstStyle/>
          <a:p>
            <a:pPr>
              <a:defRPr/>
            </a:pPr>
            <a:fld id="{7D6D9F7D-C67B-4A1B-9EE0-23C67AF415E6}" type="slidenum">
              <a:rPr lang="en-MY" smtClean="0"/>
              <a:pPr>
                <a:defRPr/>
              </a:pPr>
              <a:t>‹#›</a:t>
            </a:fld>
            <a:endParaRPr lang="en-MY"/>
          </a:p>
        </p:txBody>
      </p:sp>
    </p:spTree>
    <p:extLst>
      <p:ext uri="{BB962C8B-B14F-4D97-AF65-F5344CB8AC3E}">
        <p14:creationId xmlns:p14="http://schemas.microsoft.com/office/powerpoint/2010/main" val="371305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87A2FD4A-C967-4C03-A3B7-7FAAA3628FD1}" type="datetimeFigureOut">
              <a:rPr lang="en-MY" smtClean="0"/>
              <a:pPr>
                <a:defRPr/>
              </a:pPr>
              <a:t>9/10/2021</a:t>
            </a:fld>
            <a:endParaRPr lang="en-MY"/>
          </a:p>
        </p:txBody>
      </p:sp>
      <p:sp>
        <p:nvSpPr>
          <p:cNvPr id="8" name="Footer Placeholder 7"/>
          <p:cNvSpPr>
            <a:spLocks noGrp="1"/>
          </p:cNvSpPr>
          <p:nvPr>
            <p:ph type="ftr" sz="quarter" idx="11"/>
          </p:nvPr>
        </p:nvSpPr>
        <p:spPr/>
        <p:txBody>
          <a:bodyPr/>
          <a:lstStyle/>
          <a:p>
            <a:pPr>
              <a:defRPr/>
            </a:pPr>
            <a:endParaRPr lang="en-MY"/>
          </a:p>
        </p:txBody>
      </p:sp>
      <p:sp>
        <p:nvSpPr>
          <p:cNvPr id="9" name="Slide Number Placeholder 8"/>
          <p:cNvSpPr>
            <a:spLocks noGrp="1"/>
          </p:cNvSpPr>
          <p:nvPr>
            <p:ph type="sldNum" sz="quarter" idx="12"/>
          </p:nvPr>
        </p:nvSpPr>
        <p:spPr/>
        <p:txBody>
          <a:bodyPr/>
          <a:lstStyle/>
          <a:p>
            <a:pPr>
              <a:defRPr/>
            </a:pPr>
            <a:fld id="{E1D58BF2-5856-4CB1-AEC7-38720A214712}" type="slidenum">
              <a:rPr lang="en-MY" smtClean="0"/>
              <a:pPr>
                <a:defRPr/>
              </a:pPr>
              <a:t>‹#›</a:t>
            </a:fld>
            <a:endParaRPr lang="en-MY"/>
          </a:p>
        </p:txBody>
      </p:sp>
    </p:spTree>
    <p:extLst>
      <p:ext uri="{BB962C8B-B14F-4D97-AF65-F5344CB8AC3E}">
        <p14:creationId xmlns:p14="http://schemas.microsoft.com/office/powerpoint/2010/main" val="343215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853595C-E515-42EC-90D2-EC4B8E67DA3F}" type="datetimeFigureOut">
              <a:rPr lang="en-MY" smtClean="0"/>
              <a:pPr>
                <a:defRPr/>
              </a:pPr>
              <a:t>9/10/2021</a:t>
            </a:fld>
            <a:endParaRPr lang="en-MY"/>
          </a:p>
        </p:txBody>
      </p:sp>
      <p:sp>
        <p:nvSpPr>
          <p:cNvPr id="4" name="Footer Placeholder 3"/>
          <p:cNvSpPr>
            <a:spLocks noGrp="1"/>
          </p:cNvSpPr>
          <p:nvPr>
            <p:ph type="ftr" sz="quarter" idx="11"/>
          </p:nvPr>
        </p:nvSpPr>
        <p:spPr/>
        <p:txBody>
          <a:bodyPr/>
          <a:lstStyle/>
          <a:p>
            <a:pPr>
              <a:defRPr/>
            </a:pPr>
            <a:endParaRPr lang="en-MY"/>
          </a:p>
        </p:txBody>
      </p:sp>
      <p:sp>
        <p:nvSpPr>
          <p:cNvPr id="5" name="Slide Number Placeholder 4"/>
          <p:cNvSpPr>
            <a:spLocks noGrp="1"/>
          </p:cNvSpPr>
          <p:nvPr>
            <p:ph type="sldNum" sz="quarter" idx="12"/>
          </p:nvPr>
        </p:nvSpPr>
        <p:spPr/>
        <p:txBody>
          <a:bodyPr/>
          <a:lstStyle/>
          <a:p>
            <a:pPr>
              <a:defRPr/>
            </a:pPr>
            <a:fld id="{A1716D8E-57CB-4473-A3D8-F5CBCCD8767B}" type="slidenum">
              <a:rPr lang="en-MY" smtClean="0"/>
              <a:pPr>
                <a:defRPr/>
              </a:pPr>
              <a:t>‹#›</a:t>
            </a:fld>
            <a:endParaRPr lang="en-MY"/>
          </a:p>
        </p:txBody>
      </p:sp>
    </p:spTree>
    <p:extLst>
      <p:ext uri="{BB962C8B-B14F-4D97-AF65-F5344CB8AC3E}">
        <p14:creationId xmlns:p14="http://schemas.microsoft.com/office/powerpoint/2010/main" val="391490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8A5F63E-97F3-413D-86DC-2501BBDCB705}" type="datetimeFigureOut">
              <a:rPr lang="en-MY" smtClean="0"/>
              <a:pPr>
                <a:defRPr/>
              </a:pPr>
              <a:t>9/10/2021</a:t>
            </a:fld>
            <a:endParaRPr lang="en-MY"/>
          </a:p>
        </p:txBody>
      </p:sp>
      <p:sp>
        <p:nvSpPr>
          <p:cNvPr id="3" name="Footer Placeholder 2"/>
          <p:cNvSpPr>
            <a:spLocks noGrp="1"/>
          </p:cNvSpPr>
          <p:nvPr>
            <p:ph type="ftr" sz="quarter" idx="11"/>
          </p:nvPr>
        </p:nvSpPr>
        <p:spPr/>
        <p:txBody>
          <a:bodyPr/>
          <a:lstStyle/>
          <a:p>
            <a:pPr>
              <a:defRPr/>
            </a:pPr>
            <a:endParaRPr lang="en-MY"/>
          </a:p>
        </p:txBody>
      </p:sp>
      <p:sp>
        <p:nvSpPr>
          <p:cNvPr id="4" name="Slide Number Placeholder 3"/>
          <p:cNvSpPr>
            <a:spLocks noGrp="1"/>
          </p:cNvSpPr>
          <p:nvPr>
            <p:ph type="sldNum" sz="quarter" idx="12"/>
          </p:nvPr>
        </p:nvSpPr>
        <p:spPr/>
        <p:txBody>
          <a:bodyPr/>
          <a:lstStyle/>
          <a:p>
            <a:pPr>
              <a:defRPr/>
            </a:pPr>
            <a:fld id="{C6C4F64E-30F2-485D-9E0C-E90282563E01}" type="slidenum">
              <a:rPr lang="en-MY" smtClean="0"/>
              <a:pPr>
                <a:defRPr/>
              </a:pPr>
              <a:t>‹#›</a:t>
            </a:fld>
            <a:endParaRPr lang="en-MY"/>
          </a:p>
        </p:txBody>
      </p:sp>
    </p:spTree>
    <p:extLst>
      <p:ext uri="{BB962C8B-B14F-4D97-AF65-F5344CB8AC3E}">
        <p14:creationId xmlns:p14="http://schemas.microsoft.com/office/powerpoint/2010/main" val="123738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4EC66A9-6525-4EF6-9933-3AA3A2F0D347}" type="datetimeFigureOut">
              <a:rPr lang="en-MY" smtClean="0"/>
              <a:pPr>
                <a:defRPr/>
              </a:pPr>
              <a:t>9/10/2021</a:t>
            </a:fld>
            <a:endParaRPr lang="en-MY"/>
          </a:p>
        </p:txBody>
      </p:sp>
      <p:sp>
        <p:nvSpPr>
          <p:cNvPr id="6" name="Footer Placeholder 5"/>
          <p:cNvSpPr>
            <a:spLocks noGrp="1"/>
          </p:cNvSpPr>
          <p:nvPr>
            <p:ph type="ftr" sz="quarter" idx="11"/>
          </p:nvPr>
        </p:nvSpPr>
        <p:spPr/>
        <p:txBody>
          <a:bodyPr/>
          <a:lstStyle/>
          <a:p>
            <a:pPr>
              <a:defRPr/>
            </a:pPr>
            <a:endParaRPr lang="en-MY"/>
          </a:p>
        </p:txBody>
      </p:sp>
      <p:sp>
        <p:nvSpPr>
          <p:cNvPr id="7" name="Slide Number Placeholder 6"/>
          <p:cNvSpPr>
            <a:spLocks noGrp="1"/>
          </p:cNvSpPr>
          <p:nvPr>
            <p:ph type="sldNum" sz="quarter" idx="12"/>
          </p:nvPr>
        </p:nvSpPr>
        <p:spPr/>
        <p:txBody>
          <a:bodyPr/>
          <a:lstStyle/>
          <a:p>
            <a:pPr>
              <a:defRPr/>
            </a:pPr>
            <a:fld id="{9A87DB54-3B22-4233-A923-50640CC628D7}" type="slidenum">
              <a:rPr lang="en-MY" smtClean="0"/>
              <a:pPr>
                <a:defRPr/>
              </a:pPr>
              <a:t>‹#›</a:t>
            </a:fld>
            <a:endParaRPr lang="en-MY"/>
          </a:p>
        </p:txBody>
      </p:sp>
    </p:spTree>
    <p:extLst>
      <p:ext uri="{BB962C8B-B14F-4D97-AF65-F5344CB8AC3E}">
        <p14:creationId xmlns:p14="http://schemas.microsoft.com/office/powerpoint/2010/main" val="2890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D7E40C0-B8CA-4F05-8496-D7A360B7B3EB}" type="datetimeFigureOut">
              <a:rPr lang="en-MY" smtClean="0"/>
              <a:pPr>
                <a:defRPr/>
              </a:pPr>
              <a:t>9/10/2021</a:t>
            </a:fld>
            <a:endParaRPr lang="en-MY"/>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063DD554-119E-42B1-9B21-7A06B2C43CE5}" type="slidenum">
              <a:rPr lang="en-MY" smtClean="0"/>
              <a:pPr>
                <a:defRPr/>
              </a:pPr>
              <a:t>‹#›</a:t>
            </a:fld>
            <a:endParaRPr lang="en-MY"/>
          </a:p>
        </p:txBody>
      </p:sp>
    </p:spTree>
    <p:extLst>
      <p:ext uri="{BB962C8B-B14F-4D97-AF65-F5344CB8AC3E}">
        <p14:creationId xmlns:p14="http://schemas.microsoft.com/office/powerpoint/2010/main" val="26525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86AED6E-D378-4BED-8C71-EF25B44E35FA}" type="datetimeFigureOut">
              <a:rPr lang="en-MY" smtClean="0"/>
              <a:pPr>
                <a:defRPr/>
              </a:pPr>
              <a:t>9/10/2021</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1BEDE4-821C-4B31-BEC4-D6DA56ABEE0F}" type="slidenum">
              <a:rPr lang="en-MY" smtClean="0"/>
              <a:pPr>
                <a:defRPr/>
              </a:pPr>
              <a:t>‹#›</a:t>
            </a:fld>
            <a:endParaRPr lang="en-MY"/>
          </a:p>
        </p:txBody>
      </p:sp>
    </p:spTree>
    <p:extLst>
      <p:ext uri="{BB962C8B-B14F-4D97-AF65-F5344CB8AC3E}">
        <p14:creationId xmlns:p14="http://schemas.microsoft.com/office/powerpoint/2010/main" val="3186999005"/>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C6DA74E0-00FC-4E51-92CF-C5AA8348C03F}"/>
              </a:ext>
            </a:extLst>
          </p:cNvPr>
          <p:cNvPicPr>
            <a:picLocks noChangeAspect="1"/>
          </p:cNvPicPr>
          <p:nvPr/>
        </p:nvPicPr>
        <p:blipFill>
          <a:blip r:embed="rId2"/>
          <a:stretch>
            <a:fillRect/>
          </a:stretch>
        </p:blipFill>
        <p:spPr>
          <a:xfrm>
            <a:off x="621675" y="1234697"/>
            <a:ext cx="6589537" cy="4385037"/>
          </a:xfrm>
          <a:prstGeom prst="rect">
            <a:avLst/>
          </a:prstGeom>
        </p:spPr>
      </p:pic>
      <p:sp>
        <p:nvSpPr>
          <p:cNvPr id="124" name="Right Triangle 12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59C0C-C522-4DEA-BAEE-9A8A927EE69C}"/>
              </a:ext>
            </a:extLst>
          </p:cNvPr>
          <p:cNvSpPr>
            <a:spLocks noGrp="1"/>
          </p:cNvSpPr>
          <p:nvPr>
            <p:ph type="ctrTitle"/>
          </p:nvPr>
        </p:nvSpPr>
        <p:spPr>
          <a:xfrm>
            <a:off x="8052497" y="1056640"/>
            <a:ext cx="3197660" cy="3125746"/>
          </a:xfrm>
        </p:spPr>
        <p:txBody>
          <a:bodyPr rtlCol="0" anchor="b">
            <a:normAutofit/>
          </a:bodyPr>
          <a:lstStyle/>
          <a:p>
            <a:pPr eaLnBrk="1" fontAlgn="auto" hangingPunct="1">
              <a:spcAft>
                <a:spcPts val="0"/>
              </a:spcAft>
              <a:defRPr/>
            </a:pPr>
            <a:r>
              <a:rPr lang="en-US" sz="3400" b="1" dirty="0">
                <a:effectLst>
                  <a:outerShdw blurRad="38100" dist="38100" dir="2700000" algn="tl">
                    <a:srgbClr val="C0C0C0"/>
                  </a:outerShdw>
                </a:effectLst>
                <a:latin typeface="Century Gothic" pitchFamily="34" charset="0"/>
              </a:rPr>
              <a:t>CHAPTER 2</a:t>
            </a:r>
            <a:br>
              <a:rPr lang="en-US" sz="3400" b="1" dirty="0">
                <a:effectLst>
                  <a:outerShdw blurRad="38100" dist="38100" dir="2700000" algn="tl">
                    <a:srgbClr val="C0C0C0"/>
                  </a:outerShdw>
                </a:effectLst>
                <a:latin typeface="Century Gothic" pitchFamily="34" charset="0"/>
              </a:rPr>
            </a:br>
            <a:br>
              <a:rPr lang="en-US" sz="3400" dirty="0">
                <a:effectLst>
                  <a:outerShdw blurRad="38100" dist="38100" dir="2700000" algn="tl">
                    <a:srgbClr val="C0C0C0"/>
                  </a:outerShdw>
                </a:effectLst>
                <a:latin typeface="Century Gothic" pitchFamily="34" charset="0"/>
              </a:rPr>
            </a:br>
            <a:r>
              <a:rPr lang="en-US" sz="3400" dirty="0">
                <a:effectLst>
                  <a:outerShdw blurRad="38100" dist="38100" dir="2700000" algn="tl">
                    <a:srgbClr val="C0C0C0"/>
                  </a:outerShdw>
                </a:effectLst>
                <a:latin typeface="Berlin Sans FB Demi" panose="020E0802020502020306" pitchFamily="34" charset="0"/>
              </a:rPr>
              <a:t>Development of Archives Administration</a:t>
            </a:r>
            <a:br>
              <a:rPr lang="en-US" sz="3400" dirty="0">
                <a:effectLst>
                  <a:outerShdw blurRad="38100" dist="38100" dir="2700000" algn="tl">
                    <a:srgbClr val="C0C0C0"/>
                  </a:outerShdw>
                </a:effectLst>
                <a:latin typeface="Berlin Sans FB Demi" panose="020E0802020502020306" pitchFamily="34" charset="0"/>
              </a:rPr>
            </a:br>
            <a:endParaRPr lang="en-MY" sz="3400" dirty="0">
              <a:latin typeface="Berlin Sans FB Demi" panose="020E0802020502020306"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13421D-30DE-4602-BA16-1AEB8AFD7A66}"/>
              </a:ext>
            </a:extLst>
          </p:cNvPr>
          <p:cNvSpPr txBox="1"/>
          <p:nvPr/>
        </p:nvSpPr>
        <p:spPr>
          <a:xfrm>
            <a:off x="589560" y="856180"/>
            <a:ext cx="4560584" cy="1128068"/>
          </a:xfrm>
          <a:prstGeom prst="rect">
            <a:avLst/>
          </a:prstGeom>
        </p:spPr>
        <p:txBody>
          <a:bodyPr vert="horz" lIns="91440" tIns="45720" rIns="91440" bIns="45720" rtlCol="0" anchor="ctr">
            <a:normAutofit/>
          </a:bodyPr>
          <a:lstStyle/>
          <a:p>
            <a:pPr defTabSz="914400" fontAlgn="auto">
              <a:lnSpc>
                <a:spcPct val="90000"/>
              </a:lnSpc>
              <a:spcBef>
                <a:spcPct val="0"/>
              </a:spcBef>
              <a:spcAft>
                <a:spcPts val="600"/>
              </a:spcAft>
              <a:buClrTx/>
              <a:buSzTx/>
              <a:defRPr/>
            </a:pPr>
            <a:r>
              <a:rPr lang="en-US" altLang="en-US" sz="3700" b="1">
                <a:latin typeface="+mj-lt"/>
                <a:ea typeface="+mj-ea"/>
                <a:cs typeface="+mj-cs"/>
              </a:rPr>
              <a:t>Objective National Archive of Malaysia </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a:extLst>
              <a:ext uri="{FF2B5EF4-FFF2-40B4-BE49-F238E27FC236}">
                <a16:creationId xmlns:a16="http://schemas.microsoft.com/office/drawing/2014/main" id="{9CA13D0B-C310-4CE6-80AC-93FE60D95DC5}"/>
              </a:ext>
            </a:extLst>
          </p:cNvPr>
          <p:cNvSpPr txBox="1">
            <a:spLocks noChangeArrowheads="1"/>
          </p:cNvSpPr>
          <p:nvPr/>
        </p:nvSpPr>
        <p:spPr bwMode="auto">
          <a:xfrm>
            <a:off x="-62607" y="2330505"/>
            <a:ext cx="5708799" cy="39795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marL="571500" indent="-34290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1900" dirty="0">
                <a:solidFill>
                  <a:srgbClr val="FFFF00"/>
                </a:solidFill>
                <a:latin typeface="+mn-lt"/>
                <a:cs typeface="+mn-cs"/>
              </a:rPr>
              <a:t>Improve efficiency and awareness of civil servants </a:t>
            </a:r>
            <a:r>
              <a:rPr lang="en-US" altLang="en-US" sz="1900" dirty="0">
                <a:latin typeface="+mn-lt"/>
                <a:cs typeface="+mn-cs"/>
              </a:rPr>
              <a:t>with regard to Records Management through the enforcement of the National Archives Act 2003 (Act 629) to ensure that records are managed in a systematic and cost-effective according to the standards set</a:t>
            </a:r>
          </a:p>
          <a:p>
            <a:pPr marL="571500" indent="-34290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1900" dirty="0">
                <a:solidFill>
                  <a:srgbClr val="FFFF00"/>
                </a:solidFill>
                <a:latin typeface="+mn-lt"/>
                <a:cs typeface="+mn-cs"/>
              </a:rPr>
              <a:t>Acquiring archival material with eternal value</a:t>
            </a:r>
            <a:r>
              <a:rPr lang="en-US" altLang="en-US" sz="1900" dirty="0">
                <a:latin typeface="+mn-lt"/>
                <a:cs typeface="+mn-cs"/>
              </a:rPr>
              <a:t>, save and preserve in accordance with the principles and standards set as a reference and national heritage</a:t>
            </a:r>
          </a:p>
          <a:p>
            <a:pPr marL="571500" indent="-34290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1900" dirty="0">
                <a:latin typeface="+mn-lt"/>
                <a:cs typeface="+mn-cs"/>
              </a:rPr>
              <a:t>Communalizing archival materials through </a:t>
            </a:r>
            <a:r>
              <a:rPr lang="en-US" altLang="en-US" sz="1900" dirty="0">
                <a:solidFill>
                  <a:srgbClr val="FFFF00"/>
                </a:solidFill>
                <a:latin typeface="+mn-lt"/>
                <a:cs typeface="+mn-cs"/>
              </a:rPr>
              <a:t>advocacy programs </a:t>
            </a:r>
            <a:r>
              <a:rPr lang="en-US" altLang="en-US" sz="1900" dirty="0">
                <a:latin typeface="+mn-lt"/>
                <a:cs typeface="+mn-cs"/>
              </a:rPr>
              <a:t>to enhance the appreciation of the history of the country towards the establishment of the identity of Malaysians</a:t>
            </a:r>
          </a:p>
        </p:txBody>
      </p:sp>
      <p:sp>
        <p:nvSpPr>
          <p:cNvPr id="25"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2530FA2-6B21-4BF8-9421-08EADE5D2D19}"/>
              </a:ext>
            </a:extLst>
          </p:cNvPr>
          <p:cNvPicPr>
            <a:picLocks noChangeAspect="1"/>
          </p:cNvPicPr>
          <p:nvPr/>
        </p:nvPicPr>
        <p:blipFill rotWithShape="1">
          <a:blip r:embed="rId2"/>
          <a:srcRect l="10710" r="11921"/>
          <a:stretch/>
        </p:blipFill>
        <p:spPr>
          <a:xfrm>
            <a:off x="5977788" y="799352"/>
            <a:ext cx="5425410" cy="5259296"/>
          </a:xfrm>
          <a:prstGeom prst="rect">
            <a:avLst/>
          </a:prstGeom>
        </p:spPr>
      </p:pic>
    </p:spTree>
    <p:extLst>
      <p:ext uri="{BB962C8B-B14F-4D97-AF65-F5344CB8AC3E}">
        <p14:creationId xmlns:p14="http://schemas.microsoft.com/office/powerpoint/2010/main" val="123334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943F69A-FBFF-4E52-BF1B-18B04FF4CDC4}"/>
              </a:ext>
            </a:extLst>
          </p:cNvPr>
          <p:cNvSpPr txBox="1">
            <a:spLocks noChangeArrowheads="1"/>
          </p:cNvSpPr>
          <p:nvPr/>
        </p:nvSpPr>
        <p:spPr>
          <a:xfrm>
            <a:off x="4965430" y="629268"/>
            <a:ext cx="6586491" cy="1286160"/>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fontAlgn="auto">
              <a:lnSpc>
                <a:spcPct val="90000"/>
              </a:lnSpc>
              <a:spcAft>
                <a:spcPts val="600"/>
              </a:spcAft>
              <a:defRPr/>
            </a:pPr>
            <a:r>
              <a:rPr lang="en-US" sz="4100">
                <a:solidFill>
                  <a:schemeClr val="tx1"/>
                </a:solidFill>
                <a:effectLst>
                  <a:outerShdw blurRad="38100" dist="38100" dir="2700000" algn="tl">
                    <a:srgbClr val="C0C0C0"/>
                  </a:outerShdw>
                </a:effectLst>
              </a:rPr>
              <a:t>Developing an Archives Policy</a:t>
            </a:r>
          </a:p>
        </p:txBody>
      </p:sp>
      <p:sp>
        <p:nvSpPr>
          <p:cNvPr id="3" name="Text Box 3">
            <a:extLst>
              <a:ext uri="{FF2B5EF4-FFF2-40B4-BE49-F238E27FC236}">
                <a16:creationId xmlns:a16="http://schemas.microsoft.com/office/drawing/2014/main" id="{AA2D097B-FCB7-4771-8DC3-BED4ACB3158D}"/>
              </a:ext>
            </a:extLst>
          </p:cNvPr>
          <p:cNvSpPr txBox="1">
            <a:spLocks noChangeArrowheads="1"/>
          </p:cNvSpPr>
          <p:nvPr/>
        </p:nvSpPr>
        <p:spPr bwMode="auto">
          <a:xfrm>
            <a:off x="4889231" y="2209800"/>
            <a:ext cx="6988444" cy="378541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algn="just" defTabSz="914400" fontAlgn="auto">
              <a:lnSpc>
                <a:spcPct val="90000"/>
              </a:lnSpc>
              <a:spcBef>
                <a:spcPct val="50000"/>
              </a:spcBef>
              <a:spcAft>
                <a:spcPts val="0"/>
              </a:spcAft>
              <a:buClrTx/>
              <a:buSzTx/>
              <a:buNone/>
              <a:defRPr/>
            </a:pPr>
            <a:r>
              <a:rPr lang="en-US" altLang="en-US" sz="2200" dirty="0">
                <a:latin typeface="+mn-lt"/>
                <a:cs typeface="+mn-cs"/>
              </a:rPr>
              <a:t>Archival policy enables organization to promote the purpose of the archive, what it collects and why. The </a:t>
            </a:r>
            <a:r>
              <a:rPr lang="en-US" altLang="en-US" sz="2200" dirty="0">
                <a:solidFill>
                  <a:srgbClr val="FFFF00"/>
                </a:solidFill>
                <a:latin typeface="+mn-lt"/>
                <a:cs typeface="+mn-cs"/>
              </a:rPr>
              <a:t>archives law should include the following requirements</a:t>
            </a:r>
            <a:r>
              <a:rPr lang="en-US" altLang="en-US" sz="2200" dirty="0">
                <a:latin typeface="+mn-lt"/>
                <a:cs typeface="+mn-cs"/>
              </a:rPr>
              <a:t>:</a:t>
            </a:r>
          </a:p>
          <a:p>
            <a:pPr marL="571500" indent="-34290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2200" dirty="0">
                <a:latin typeface="+mn-lt"/>
                <a:cs typeface="+mn-cs"/>
              </a:rPr>
              <a:t>Establishment of the Archives as a public institution.</a:t>
            </a:r>
          </a:p>
          <a:p>
            <a:pPr marL="571500" indent="-34290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2200" dirty="0">
                <a:latin typeface="+mn-lt"/>
                <a:cs typeface="+mn-cs"/>
              </a:rPr>
              <a:t>A public right of access to the holdings of the Archives.</a:t>
            </a:r>
          </a:p>
          <a:p>
            <a:pPr marL="571500" indent="-34290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2200" dirty="0">
                <a:latin typeface="+mn-lt"/>
                <a:cs typeface="+mn-cs"/>
              </a:rPr>
              <a:t>Protection for the rights of individuals and organizations.</a:t>
            </a:r>
          </a:p>
          <a:p>
            <a:pPr marL="571500" indent="-34290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2200" dirty="0">
                <a:latin typeface="+mn-lt"/>
                <a:cs typeface="+mn-cs"/>
              </a:rPr>
              <a:t>Provision for public scrutiny of the Archives and its success in archiving its target.</a:t>
            </a:r>
          </a:p>
        </p:txBody>
      </p:sp>
      <p:pic>
        <p:nvPicPr>
          <p:cNvPr id="4" name="Picture 3">
            <a:extLst>
              <a:ext uri="{FF2B5EF4-FFF2-40B4-BE49-F238E27FC236}">
                <a16:creationId xmlns:a16="http://schemas.microsoft.com/office/drawing/2014/main" id="{0BEE0553-272C-4638-ADD7-55BD6F91ACEE}"/>
              </a:ext>
            </a:extLst>
          </p:cNvPr>
          <p:cNvPicPr>
            <a:picLocks noChangeAspect="1"/>
          </p:cNvPicPr>
          <p:nvPr/>
        </p:nvPicPr>
        <p:blipFill rotWithShape="1">
          <a:blip r:embed="rId2"/>
          <a:srcRect l="5198" r="536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CF6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67D3068A-2F92-4806-A349-B041094E4E4A}"/>
              </a:ext>
            </a:extLst>
          </p:cNvPr>
          <p:cNvSpPr txBox="1">
            <a:spLocks noChangeArrowheads="1"/>
          </p:cNvSpPr>
          <p:nvPr/>
        </p:nvSpPr>
        <p:spPr>
          <a:xfrm>
            <a:off x="589560" y="856180"/>
            <a:ext cx="4560584" cy="112806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fontAlgn="auto">
              <a:lnSpc>
                <a:spcPct val="90000"/>
              </a:lnSpc>
              <a:spcAft>
                <a:spcPts val="600"/>
              </a:spcAft>
              <a:defRPr/>
            </a:pPr>
            <a:r>
              <a:rPr lang="en-US" sz="3700">
                <a:solidFill>
                  <a:schemeClr val="tx1"/>
                </a:solidFill>
                <a:effectLst>
                  <a:outerShdw blurRad="38100" dist="38100" dir="2700000" algn="tl">
                    <a:srgbClr val="C0C0C0"/>
                  </a:outerShdw>
                </a:effectLst>
              </a:rPr>
              <a:t>Developing a Mission Statement</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1" name="Text Box 3">
            <a:extLst>
              <a:ext uri="{FF2B5EF4-FFF2-40B4-BE49-F238E27FC236}">
                <a16:creationId xmlns:a16="http://schemas.microsoft.com/office/drawing/2014/main" id="{9EAED260-D36F-4FA1-9A8D-A768C1D8FE85}"/>
              </a:ext>
            </a:extLst>
          </p:cNvPr>
          <p:cNvSpPr txBox="1">
            <a:spLocks noChangeArrowheads="1"/>
          </p:cNvSpPr>
          <p:nvPr/>
        </p:nvSpPr>
        <p:spPr bwMode="auto">
          <a:xfrm>
            <a:off x="266417" y="2339383"/>
            <a:ext cx="5228858" cy="39795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defTabSz="914400">
              <a:lnSpc>
                <a:spcPct val="90000"/>
              </a:lnSpc>
              <a:spcBef>
                <a:spcPct val="50000"/>
              </a:spcBef>
            </a:pPr>
            <a:r>
              <a:rPr lang="en-US" altLang="en-US" sz="2000" dirty="0">
                <a:latin typeface="+mn-lt"/>
              </a:rPr>
              <a:t>The </a:t>
            </a:r>
            <a:r>
              <a:rPr lang="en-US" altLang="en-US" sz="2000" b="1" dirty="0">
                <a:latin typeface="+mn-lt"/>
              </a:rPr>
              <a:t>mission statement </a:t>
            </a:r>
            <a:r>
              <a:rPr lang="en-US" altLang="en-US" sz="2000" dirty="0">
                <a:latin typeface="+mn-lt"/>
              </a:rPr>
              <a:t>should include the following requirements:</a:t>
            </a:r>
          </a:p>
          <a:p>
            <a:pPr marL="285750" indent="-285750" algn="just" defTabSz="914400">
              <a:lnSpc>
                <a:spcPct val="90000"/>
              </a:lnSpc>
              <a:spcBef>
                <a:spcPct val="50000"/>
              </a:spcBef>
              <a:buClr>
                <a:srgbClr val="FF0000"/>
              </a:buClr>
              <a:buFont typeface="Wingdings" panose="05000000000000000000" pitchFamily="2" charset="2"/>
              <a:buChar char="§"/>
            </a:pPr>
            <a:r>
              <a:rPr lang="en-US" altLang="en-US" sz="2000" dirty="0">
                <a:latin typeface="+mn-lt"/>
              </a:rPr>
              <a:t>Agreed and approved by government.</a:t>
            </a:r>
          </a:p>
          <a:p>
            <a:pPr marL="285750" indent="-285750" algn="just" defTabSz="914400">
              <a:lnSpc>
                <a:spcPct val="90000"/>
              </a:lnSpc>
              <a:spcBef>
                <a:spcPct val="50000"/>
              </a:spcBef>
              <a:buClr>
                <a:srgbClr val="FF0000"/>
              </a:buClr>
              <a:buFont typeface="Wingdings" panose="05000000000000000000" pitchFamily="2" charset="2"/>
              <a:buChar char="§"/>
            </a:pPr>
            <a:r>
              <a:rPr lang="en-US" altLang="en-US" sz="2000" dirty="0">
                <a:latin typeface="+mn-lt"/>
              </a:rPr>
              <a:t>Endorsed by the governing body and published widely.</a:t>
            </a:r>
          </a:p>
          <a:p>
            <a:pPr marL="285750" indent="-285750" algn="just" defTabSz="914400">
              <a:lnSpc>
                <a:spcPct val="90000"/>
              </a:lnSpc>
              <a:spcBef>
                <a:spcPct val="50000"/>
              </a:spcBef>
              <a:buClr>
                <a:srgbClr val="FF0000"/>
              </a:buClr>
              <a:buFont typeface="Wingdings" panose="05000000000000000000" pitchFamily="2" charset="2"/>
              <a:buChar char="§"/>
            </a:pPr>
            <a:r>
              <a:rPr lang="en-US" altLang="en-US" sz="2000" dirty="0">
                <a:latin typeface="+mn-lt"/>
              </a:rPr>
              <a:t>Reviewed regularly.</a:t>
            </a:r>
          </a:p>
          <a:p>
            <a:pPr marL="285750" indent="-285750" algn="just" defTabSz="914400">
              <a:lnSpc>
                <a:spcPct val="90000"/>
              </a:lnSpc>
              <a:spcBef>
                <a:spcPct val="50000"/>
              </a:spcBef>
              <a:buClr>
                <a:srgbClr val="FF0000"/>
              </a:buClr>
              <a:buFont typeface="Wingdings" panose="05000000000000000000" pitchFamily="2" charset="2"/>
              <a:buChar char="§"/>
            </a:pPr>
            <a:r>
              <a:rPr lang="en-US" altLang="en-US" sz="2000" dirty="0">
                <a:latin typeface="+mn-lt"/>
              </a:rPr>
              <a:t>Set out clearly the role of the Archives and records creator</a:t>
            </a:r>
          </a:p>
          <a:p>
            <a:pPr marL="285750" indent="-285750" algn="just" defTabSz="914400">
              <a:lnSpc>
                <a:spcPct val="90000"/>
              </a:lnSpc>
              <a:spcBef>
                <a:spcPct val="50000"/>
              </a:spcBef>
              <a:buClr>
                <a:srgbClr val="FF0000"/>
              </a:buClr>
              <a:buFont typeface="Wingdings" panose="05000000000000000000" pitchFamily="2" charset="2"/>
              <a:buChar char="§"/>
            </a:pPr>
            <a:r>
              <a:rPr lang="en-US" altLang="en-US" sz="2000" dirty="0">
                <a:latin typeface="+mn-lt"/>
              </a:rPr>
              <a:t>Clear archival functions of preserving records of values passed by appraisal tests.</a:t>
            </a:r>
          </a:p>
          <a:p>
            <a:pPr marL="285750" indent="-285750" algn="just" defTabSz="914400">
              <a:lnSpc>
                <a:spcPct val="90000"/>
              </a:lnSpc>
              <a:spcBef>
                <a:spcPct val="50000"/>
              </a:spcBef>
              <a:buClr>
                <a:srgbClr val="FF0000"/>
              </a:buClr>
              <a:buFont typeface="Wingdings" panose="05000000000000000000" pitchFamily="2" charset="2"/>
              <a:buChar char="§"/>
            </a:pPr>
            <a:r>
              <a:rPr lang="en-US" altLang="en-US" sz="2000" dirty="0">
                <a:latin typeface="+mn-lt"/>
              </a:rPr>
              <a:t>Accommodate the nation’s overall archival goals.</a:t>
            </a:r>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72BC991-911B-4FDD-9072-CCBDC1FC12B8}"/>
              </a:ext>
            </a:extLst>
          </p:cNvPr>
          <p:cNvPicPr>
            <a:picLocks noChangeAspect="1"/>
          </p:cNvPicPr>
          <p:nvPr/>
        </p:nvPicPr>
        <p:blipFill rotWithShape="1">
          <a:blip r:embed="rId2"/>
          <a:srcRect l="10991" r="11640"/>
          <a:stretch/>
        </p:blipFill>
        <p:spPr>
          <a:xfrm>
            <a:off x="5977788" y="799352"/>
            <a:ext cx="5425410" cy="52592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9D414A2-9BA1-4A6C-938F-66F984D4C381}"/>
              </a:ext>
            </a:extLst>
          </p:cNvPr>
          <p:cNvSpPr/>
          <p:nvPr/>
        </p:nvSpPr>
        <p:spPr>
          <a:xfrm>
            <a:off x="645064" y="525982"/>
            <a:ext cx="4282983" cy="12003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600" kern="1200">
                <a:solidFill>
                  <a:schemeClr val="tx1"/>
                </a:solidFill>
                <a:latin typeface="+mj-lt"/>
                <a:ea typeface="+mj-ea"/>
                <a:cs typeface="+mj-cs"/>
              </a:rPr>
              <a:t>LINKS WITH OTHER INSTITUTIONS</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6C9977B-5903-4042-B065-6B654561CF91}"/>
              </a:ext>
            </a:extLst>
          </p:cNvPr>
          <p:cNvSpPr/>
          <p:nvPr/>
        </p:nvSpPr>
        <p:spPr>
          <a:xfrm>
            <a:off x="310234" y="2031101"/>
            <a:ext cx="5185044" cy="3511943"/>
          </a:xfrm>
          <a:prstGeom prst="rect">
            <a:avLst/>
          </a:prstGeom>
        </p:spPr>
        <p:txBody>
          <a:bodyPr vert="horz" lIns="91440" tIns="45720" rIns="91440" bIns="45720" rtlCol="0" anchor="ctr">
            <a:normAutofit/>
          </a:bodyPr>
          <a:lstStyle/>
          <a:p>
            <a:pPr algn="just" defTabSz="914400">
              <a:lnSpc>
                <a:spcPct val="90000"/>
              </a:lnSpc>
              <a:spcBef>
                <a:spcPct val="50000"/>
              </a:spcBef>
              <a:buClrTx/>
              <a:buSzTx/>
            </a:pPr>
            <a:r>
              <a:rPr lang="en-US" altLang="en-US" dirty="0"/>
              <a:t>Other institution that collaborate with archival institution:</a:t>
            </a:r>
          </a:p>
          <a:p>
            <a:pPr marL="857250" lvl="1" indent="-285750" algn="just" defTabSz="914400">
              <a:lnSpc>
                <a:spcPct val="90000"/>
              </a:lnSpc>
              <a:spcBef>
                <a:spcPct val="50000"/>
              </a:spcBef>
              <a:buClr>
                <a:srgbClr val="FF0000"/>
              </a:buClr>
              <a:buFont typeface="Wingdings" panose="05000000000000000000" pitchFamily="2" charset="2"/>
              <a:buChar char="§"/>
            </a:pPr>
            <a:r>
              <a:rPr lang="en-US" altLang="en-US" dirty="0"/>
              <a:t>National Library</a:t>
            </a:r>
          </a:p>
          <a:p>
            <a:pPr marL="857250" lvl="1" indent="-285750" algn="just" defTabSz="914400">
              <a:lnSpc>
                <a:spcPct val="90000"/>
              </a:lnSpc>
              <a:spcBef>
                <a:spcPct val="50000"/>
              </a:spcBef>
              <a:buClr>
                <a:srgbClr val="FF0000"/>
              </a:buClr>
              <a:buFont typeface="Wingdings" panose="05000000000000000000" pitchFamily="2" charset="2"/>
              <a:buChar char="§"/>
            </a:pPr>
            <a:r>
              <a:rPr lang="en-US" altLang="en-US" dirty="0"/>
              <a:t>National Museum</a:t>
            </a:r>
          </a:p>
          <a:p>
            <a:pPr marL="857250" lvl="1" indent="-285750" algn="just" defTabSz="914400">
              <a:lnSpc>
                <a:spcPct val="90000"/>
              </a:lnSpc>
              <a:spcBef>
                <a:spcPct val="50000"/>
              </a:spcBef>
              <a:buClr>
                <a:srgbClr val="FF0000"/>
              </a:buClr>
              <a:buFont typeface="Wingdings" panose="05000000000000000000" pitchFamily="2" charset="2"/>
              <a:buChar char="§"/>
            </a:pPr>
            <a:r>
              <a:rPr lang="en-US" altLang="en-US" dirty="0"/>
              <a:t>Universities</a:t>
            </a:r>
          </a:p>
          <a:p>
            <a:pPr marL="857250" lvl="1" indent="-285750" algn="just" defTabSz="914400">
              <a:lnSpc>
                <a:spcPct val="90000"/>
              </a:lnSpc>
              <a:spcBef>
                <a:spcPct val="50000"/>
              </a:spcBef>
              <a:buClr>
                <a:srgbClr val="FF0000"/>
              </a:buClr>
              <a:buFont typeface="Wingdings" panose="05000000000000000000" pitchFamily="2" charset="2"/>
              <a:buChar char="§"/>
            </a:pPr>
            <a:r>
              <a:rPr lang="en-US" altLang="en-US" dirty="0"/>
              <a:t>Records Management Consultants</a:t>
            </a:r>
          </a:p>
          <a:p>
            <a:pPr marL="857250" lvl="1" indent="-285750" algn="just" defTabSz="914400">
              <a:lnSpc>
                <a:spcPct val="90000"/>
              </a:lnSpc>
              <a:spcBef>
                <a:spcPct val="50000"/>
              </a:spcBef>
              <a:buClr>
                <a:srgbClr val="FF0000"/>
              </a:buClr>
              <a:buFont typeface="Wingdings" panose="05000000000000000000" pitchFamily="2" charset="2"/>
              <a:buChar char="§"/>
            </a:pPr>
            <a:r>
              <a:rPr lang="en-US" altLang="en-US" dirty="0"/>
              <a:t>Local Records management Professional Organizations</a:t>
            </a:r>
          </a:p>
          <a:p>
            <a:pPr marL="857250" lvl="1" indent="-285750" algn="just" defTabSz="914400">
              <a:lnSpc>
                <a:spcPct val="90000"/>
              </a:lnSpc>
              <a:spcBef>
                <a:spcPct val="50000"/>
              </a:spcBef>
              <a:buClr>
                <a:srgbClr val="FF0000"/>
              </a:buClr>
              <a:buFont typeface="Wingdings" panose="05000000000000000000" pitchFamily="2" charset="2"/>
              <a:buChar char="§"/>
            </a:pPr>
            <a:r>
              <a:rPr lang="en-US" altLang="en-US" dirty="0"/>
              <a:t>International Records Management Professional bodies</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4AB15F-A9D2-4DCD-BF62-5A2EC914909D}"/>
              </a:ext>
            </a:extLst>
          </p:cNvPr>
          <p:cNvPicPr>
            <a:picLocks noChangeAspect="1"/>
          </p:cNvPicPr>
          <p:nvPr/>
        </p:nvPicPr>
        <p:blipFill>
          <a:blip r:embed="rId2"/>
          <a:stretch>
            <a:fillRect/>
          </a:stretch>
        </p:blipFill>
        <p:spPr>
          <a:xfrm>
            <a:off x="5987738" y="1520011"/>
            <a:ext cx="5628018" cy="3585107"/>
          </a:xfrm>
          <a:prstGeom prst="rect">
            <a:avLst/>
          </a:prstGeom>
        </p:spPr>
      </p:pic>
    </p:spTree>
    <p:extLst>
      <p:ext uri="{BB962C8B-B14F-4D97-AF65-F5344CB8AC3E}">
        <p14:creationId xmlns:p14="http://schemas.microsoft.com/office/powerpoint/2010/main" val="421512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9EC76D2-1EB7-4BDA-BE9D-E074B0A8F71C}"/>
              </a:ext>
            </a:extLst>
          </p:cNvPr>
          <p:cNvSpPr/>
          <p:nvPr/>
        </p:nvSpPr>
        <p:spPr>
          <a:xfrm>
            <a:off x="939345" y="1207852"/>
            <a:ext cx="4358936" cy="3694373"/>
          </a:xfrm>
          <a:prstGeom prst="rect">
            <a:avLst/>
          </a:prstGeom>
        </p:spPr>
        <p:txBody>
          <a:bodyPr vert="horz" lIns="91440" tIns="45720" rIns="91440" bIns="45720" rtlCol="0">
            <a:normAutofit/>
          </a:bodyPr>
          <a:lstStyle/>
          <a:p>
            <a:pPr algn="ctr" defTabSz="914400">
              <a:lnSpc>
                <a:spcPct val="90000"/>
              </a:lnSpc>
              <a:spcAft>
                <a:spcPts val="600"/>
              </a:spcAft>
            </a:pPr>
            <a:r>
              <a:rPr lang="en-US" sz="7200" dirty="0">
                <a:ln w="0"/>
                <a:solidFill>
                  <a:schemeClr val="accent1"/>
                </a:solidFill>
                <a:effectLst>
                  <a:outerShdw blurRad="38100" dist="25400" dir="5400000" algn="ctr" rotWithShape="0">
                    <a:srgbClr val="6E747A">
                      <a:alpha val="43000"/>
                    </a:srgbClr>
                  </a:outerShdw>
                </a:effectLst>
              </a:rPr>
              <a:t>THANK YOU</a:t>
            </a:r>
          </a:p>
        </p:txBody>
      </p:sp>
      <p:pic>
        <p:nvPicPr>
          <p:cNvPr id="4" name="Picture 3">
            <a:extLst>
              <a:ext uri="{FF2B5EF4-FFF2-40B4-BE49-F238E27FC236}">
                <a16:creationId xmlns:a16="http://schemas.microsoft.com/office/drawing/2014/main" id="{4DA48B8E-062C-4963-A6A8-6A804DDFAA30}"/>
              </a:ext>
            </a:extLst>
          </p:cNvPr>
          <p:cNvPicPr>
            <a:picLocks noChangeAspect="1"/>
          </p:cNvPicPr>
          <p:nvPr/>
        </p:nvPicPr>
        <p:blipFill rotWithShape="1">
          <a:blip r:embed="rId2"/>
          <a:srcRect t="35355" r="-1" b="13951"/>
          <a:stretch/>
        </p:blipFill>
        <p:spPr>
          <a:xfrm>
            <a:off x="6762750" y="-4"/>
            <a:ext cx="5429249" cy="3429004"/>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3" name="Picture 2">
            <a:extLst>
              <a:ext uri="{FF2B5EF4-FFF2-40B4-BE49-F238E27FC236}">
                <a16:creationId xmlns:a16="http://schemas.microsoft.com/office/drawing/2014/main" id="{547B09CA-2A2B-4CF6-83DD-04CEE6987314}"/>
              </a:ext>
            </a:extLst>
          </p:cNvPr>
          <p:cNvPicPr>
            <a:picLocks noChangeAspect="1"/>
          </p:cNvPicPr>
          <p:nvPr/>
        </p:nvPicPr>
        <p:blipFill rotWithShape="1">
          <a:blip r:embed="rId3"/>
          <a:srcRect t="12939" r="-1" b="25622"/>
          <a:stretch/>
        </p:blipFill>
        <p:spPr>
          <a:xfrm>
            <a:off x="6524625" y="3429000"/>
            <a:ext cx="5674484" cy="3429005"/>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pic>
        <p:nvPicPr>
          <p:cNvPr id="5" name="Picture 4">
            <a:extLst>
              <a:ext uri="{FF2B5EF4-FFF2-40B4-BE49-F238E27FC236}">
                <a16:creationId xmlns:a16="http://schemas.microsoft.com/office/drawing/2014/main" id="{CC78C436-48CC-4C13-A1E6-EB6983D641D1}"/>
              </a:ext>
            </a:extLst>
          </p:cNvPr>
          <p:cNvPicPr>
            <a:picLocks noChangeAspect="1"/>
          </p:cNvPicPr>
          <p:nvPr/>
        </p:nvPicPr>
        <p:blipFill>
          <a:blip r:embed="rId4"/>
          <a:stretch>
            <a:fillRect/>
          </a:stretch>
        </p:blipFill>
        <p:spPr>
          <a:xfrm>
            <a:off x="1885325" y="3429000"/>
            <a:ext cx="2466975" cy="1847850"/>
          </a:xfrm>
          <a:prstGeom prst="rect">
            <a:avLst/>
          </a:prstGeom>
        </p:spPr>
      </p:pic>
    </p:spTree>
    <p:extLst>
      <p:ext uri="{BB962C8B-B14F-4D97-AF65-F5344CB8AC3E}">
        <p14:creationId xmlns:p14="http://schemas.microsoft.com/office/powerpoint/2010/main" val="308958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426A1AD-AC72-480F-AB5C-87EDDEE4524C}"/>
              </a:ext>
            </a:extLst>
          </p:cNvPr>
          <p:cNvPicPr/>
          <p:nvPr/>
        </p:nvPicPr>
        <p:blipFill rotWithShape="1">
          <a:blip r:embed="rId2" cstate="print"/>
          <a:srcRect t="3280" r="-2" b="4164"/>
          <a:stretch/>
        </p:blipFill>
        <p:spPr bwMode="auto">
          <a:xfrm>
            <a:off x="621676" y="752656"/>
            <a:ext cx="3874124" cy="2386096"/>
          </a:xfrm>
          <a:prstGeom prst="rect">
            <a:avLst/>
          </a:prstGeom>
          <a:noFill/>
        </p:spPr>
      </p:pic>
      <p:pic>
        <p:nvPicPr>
          <p:cNvPr id="4" name="Picture 3">
            <a:extLst>
              <a:ext uri="{FF2B5EF4-FFF2-40B4-BE49-F238E27FC236}">
                <a16:creationId xmlns:a16="http://schemas.microsoft.com/office/drawing/2014/main" id="{6BA002E6-3079-4394-B353-339D50D6301E}"/>
              </a:ext>
            </a:extLst>
          </p:cNvPr>
          <p:cNvPicPr/>
          <p:nvPr/>
        </p:nvPicPr>
        <p:blipFill rotWithShape="1">
          <a:blip r:embed="rId3" cstate="print"/>
          <a:srcRect t="4922" r="3" b="12959"/>
          <a:stretch/>
        </p:blipFill>
        <p:spPr bwMode="auto">
          <a:xfrm>
            <a:off x="621676" y="3715669"/>
            <a:ext cx="3874124" cy="2386115"/>
          </a:xfrm>
          <a:prstGeom prst="rect">
            <a:avLst/>
          </a:prstGeom>
          <a:noFill/>
        </p:spPr>
      </p:pic>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0898F21-EEB0-46F1-80BF-D24F809E8014}"/>
              </a:ext>
            </a:extLst>
          </p:cNvPr>
          <p:cNvSpPr/>
          <p:nvPr/>
        </p:nvSpPr>
        <p:spPr>
          <a:xfrm>
            <a:off x="4808435" y="987471"/>
            <a:ext cx="6231040" cy="2728198"/>
          </a:xfrm>
          <a:prstGeom prst="rect">
            <a:avLst/>
          </a:prstGeom>
        </p:spPr>
        <p:txBody>
          <a:bodyPr vert="horz" lIns="91440" tIns="45720" rIns="91440" bIns="45720" rtlCol="0" anchor="t">
            <a:noAutofit/>
          </a:bodyPr>
          <a:lstStyle/>
          <a:p>
            <a:pPr marL="1531620" lvl="1" indent="-571500" algn="just" defTabSz="914400" fontAlgn="auto">
              <a:lnSpc>
                <a:spcPct val="90000"/>
              </a:lnSpc>
              <a:spcBef>
                <a:spcPts val="0"/>
              </a:spcBef>
              <a:spcAft>
                <a:spcPts val="600"/>
              </a:spcAft>
              <a:buClr>
                <a:srgbClr val="FF0000"/>
              </a:buClr>
              <a:buSzPct val="85000"/>
              <a:buFont typeface="Wingdings" panose="05000000000000000000" pitchFamily="2" charset="2"/>
              <a:buChar char="§"/>
              <a:defRPr/>
            </a:pPr>
            <a:r>
              <a:rPr lang="en-US" sz="4000" dirty="0">
                <a:effectLst>
                  <a:outerShdw blurRad="38100" dist="38100" dir="2700000" algn="tl">
                    <a:srgbClr val="C0C0C0"/>
                  </a:outerShdw>
                </a:effectLst>
              </a:rPr>
              <a:t>The Various Theories of Archives</a:t>
            </a:r>
          </a:p>
          <a:p>
            <a:pPr marL="1531620" lvl="1" indent="-571500" algn="just" defTabSz="914400" fontAlgn="auto">
              <a:lnSpc>
                <a:spcPct val="90000"/>
              </a:lnSpc>
              <a:spcBef>
                <a:spcPts val="0"/>
              </a:spcBef>
              <a:spcAft>
                <a:spcPts val="600"/>
              </a:spcAft>
              <a:buClr>
                <a:srgbClr val="FF0000"/>
              </a:buClr>
              <a:buSzPct val="85000"/>
              <a:buFont typeface="Wingdings" panose="05000000000000000000" pitchFamily="2" charset="2"/>
              <a:buChar char="§"/>
              <a:defRPr/>
            </a:pPr>
            <a:r>
              <a:rPr lang="en-US" sz="4000" dirty="0">
                <a:effectLst>
                  <a:outerShdw blurRad="38100" dist="38100" dir="2700000" algn="tl">
                    <a:srgbClr val="C0C0C0"/>
                  </a:outerShdw>
                </a:effectLst>
              </a:rPr>
              <a:t>What is Archival Institution</a:t>
            </a:r>
          </a:p>
          <a:p>
            <a:pPr marL="1531620" lvl="1" indent="-571500" algn="just" defTabSz="914400" fontAlgn="auto">
              <a:lnSpc>
                <a:spcPct val="90000"/>
              </a:lnSpc>
              <a:spcBef>
                <a:spcPts val="0"/>
              </a:spcBef>
              <a:spcAft>
                <a:spcPts val="600"/>
              </a:spcAft>
              <a:buClr>
                <a:srgbClr val="FF0000"/>
              </a:buClr>
              <a:buSzPct val="85000"/>
              <a:buFont typeface="Wingdings" panose="05000000000000000000" pitchFamily="2" charset="2"/>
              <a:buChar char="§"/>
              <a:defRPr/>
            </a:pPr>
            <a:r>
              <a:rPr lang="en-US" sz="4000" dirty="0">
                <a:effectLst>
                  <a:outerShdw blurRad="38100" dist="38100" dir="2700000" algn="tl">
                    <a:srgbClr val="C0C0C0"/>
                  </a:outerShdw>
                </a:effectLst>
              </a:rPr>
              <a:t>Legislation governing archives management</a:t>
            </a:r>
          </a:p>
          <a:p>
            <a:pPr marL="800100" lvl="1" indent="-571500" algn="just" defTabSz="914400" fontAlgn="auto">
              <a:lnSpc>
                <a:spcPct val="90000"/>
              </a:lnSpc>
              <a:spcBef>
                <a:spcPts val="0"/>
              </a:spcBef>
              <a:spcAft>
                <a:spcPts val="600"/>
              </a:spcAft>
              <a:buClr>
                <a:srgbClr val="FF0000"/>
              </a:buClr>
              <a:buSzPct val="85000"/>
              <a:buFont typeface="Wingdings" panose="05000000000000000000" pitchFamily="2" charset="2"/>
              <a:buChar char="§"/>
              <a:defRPr/>
            </a:pPr>
            <a:endParaRPr lang="en-US" sz="4000" dirty="0">
              <a:effectLst>
                <a:outerShdw blurRad="38100" dist="38100" dir="2700000" algn="tl">
                  <a:srgbClr val="C0C0C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E33D7A8-F521-4208-98E9-6B57E66C7924}"/>
              </a:ext>
            </a:extLst>
          </p:cNvPr>
          <p:cNvSpPr txBox="1">
            <a:spLocks noChangeArrowheads="1"/>
          </p:cNvSpPr>
          <p:nvPr/>
        </p:nvSpPr>
        <p:spPr>
          <a:xfrm>
            <a:off x="645065" y="1463040"/>
            <a:ext cx="3796306" cy="2690949"/>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fontAlgn="auto">
              <a:lnSpc>
                <a:spcPct val="90000"/>
              </a:lnSpc>
              <a:spcAft>
                <a:spcPts val="600"/>
              </a:spcAft>
              <a:defRPr/>
            </a:pPr>
            <a:r>
              <a:rPr lang="en-US" sz="4800" b="1" kern="1200" cap="all">
                <a:solidFill>
                  <a:schemeClr val="tx1"/>
                </a:solidFill>
                <a:effectLst>
                  <a:outerShdw blurRad="38100" dist="38100" dir="2700000" algn="tl">
                    <a:srgbClr val="C0C0C0"/>
                  </a:outerShdw>
                </a:effectLst>
                <a:latin typeface="+mj-lt"/>
                <a:ea typeface="+mj-ea"/>
                <a:cs typeface="+mj-cs"/>
              </a:rPr>
              <a:t>Archival Theories and Principles</a:t>
            </a:r>
            <a:endParaRPr lang="en-US" sz="4800" kern="1200" cap="all">
              <a:solidFill>
                <a:schemeClr val="tx1"/>
              </a:solidFill>
              <a:effectLst>
                <a:outerShdw blurRad="38100" dist="38100" dir="2700000" algn="tl">
                  <a:srgbClr val="C0C0C0"/>
                </a:outerShdw>
              </a:effectLst>
              <a:latin typeface="+mj-lt"/>
              <a:ea typeface="+mj-ea"/>
              <a:cs typeface="+mj-cs"/>
            </a:endParaRPr>
          </a:p>
        </p:txBody>
      </p:sp>
      <p:grpSp>
        <p:nvGrpSpPr>
          <p:cNvPr id="11"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CD55E03-E7D8-432D-A216-7E3CB022A8C9}"/>
              </a:ext>
            </a:extLst>
          </p:cNvPr>
          <p:cNvSpPr txBox="1">
            <a:spLocks noChangeArrowheads="1"/>
          </p:cNvSpPr>
          <p:nvPr/>
        </p:nvSpPr>
        <p:spPr>
          <a:xfrm>
            <a:off x="5133706" y="514351"/>
            <a:ext cx="6505300" cy="52491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198120" indent="0" algn="just" defTabSz="914400">
              <a:lnSpc>
                <a:spcPct val="90000"/>
              </a:lnSpc>
              <a:buClr>
                <a:schemeClr val="accent1">
                  <a:lumMod val="75000"/>
                </a:schemeClr>
              </a:buClr>
              <a:buSzPct val="85000"/>
              <a:buNone/>
              <a:defRPr/>
            </a:pPr>
            <a:r>
              <a:rPr lang="en-US" dirty="0">
                <a:solidFill>
                  <a:schemeClr val="tx1"/>
                </a:solidFill>
                <a:effectLst>
                  <a:outerShdw blurRad="38100" dist="38100" dir="2700000" algn="tl">
                    <a:srgbClr val="C0C0C0"/>
                  </a:outerShdw>
                </a:effectLst>
              </a:rPr>
              <a:t>Worldwide contribution to archival sciences, the most important manual written on archives administration:</a:t>
            </a:r>
          </a:p>
          <a:p>
            <a:pPr marL="426720" indent="-228600" algn="just" defTabSz="914400" fontAlgn="auto">
              <a:lnSpc>
                <a:spcPct val="90000"/>
              </a:lnSpc>
              <a:buClr>
                <a:schemeClr val="accent1">
                  <a:lumMod val="75000"/>
                </a:schemeClr>
              </a:buClr>
              <a:buSzPct val="85000"/>
              <a:buFont typeface="Arial" panose="020B0604020202020204" pitchFamily="34" charset="0"/>
              <a:buChar char="•"/>
              <a:defRPr/>
            </a:pPr>
            <a:endParaRPr lang="en-US" dirty="0">
              <a:solidFill>
                <a:schemeClr val="tx1"/>
              </a:solidFill>
              <a:effectLst>
                <a:outerShdw blurRad="38100" dist="38100" dir="2700000" algn="tl">
                  <a:srgbClr val="C0C0C0"/>
                </a:outerShdw>
              </a:effectLst>
            </a:endParaRPr>
          </a:p>
          <a:p>
            <a:pPr marL="723900" indent="-342900" algn="just" defTabSz="914400" fontAlgn="auto">
              <a:lnSpc>
                <a:spcPct val="90000"/>
              </a:lnSpc>
              <a:buClr>
                <a:srgbClr val="FF0000"/>
              </a:buClr>
              <a:buSzPct val="85000"/>
              <a:buFont typeface="Wingdings" panose="05000000000000000000" pitchFamily="2" charset="2"/>
              <a:buChar char="§"/>
              <a:defRPr/>
            </a:pPr>
            <a:r>
              <a:rPr lang="en-US" dirty="0">
                <a:solidFill>
                  <a:schemeClr val="tx1"/>
                </a:solidFill>
                <a:effectLst>
                  <a:outerShdw blurRad="38100" dist="38100" dir="2700000" algn="tl">
                    <a:srgbClr val="C0C0C0"/>
                  </a:outerShdw>
                </a:effectLst>
              </a:rPr>
              <a:t>Manual for the Arrangement and Description of Archives by S. Muller, J.A. Feith and R. Fruin, (Dutch archivists) published in 1898.</a:t>
            </a:r>
          </a:p>
          <a:p>
            <a:pPr marL="723900" indent="-342900" algn="just" defTabSz="914400" fontAlgn="auto">
              <a:lnSpc>
                <a:spcPct val="90000"/>
              </a:lnSpc>
              <a:buClr>
                <a:srgbClr val="FF0000"/>
              </a:buClr>
              <a:buSzPct val="85000"/>
              <a:buFont typeface="Wingdings" panose="05000000000000000000" pitchFamily="2" charset="2"/>
              <a:buChar char="§"/>
              <a:defRPr/>
            </a:pPr>
            <a:r>
              <a:rPr lang="en-US" dirty="0">
                <a:solidFill>
                  <a:schemeClr val="tx1"/>
                </a:solidFill>
                <a:effectLst>
                  <a:outerShdw blurRad="38100" dist="38100" dir="2700000" algn="tl">
                    <a:srgbClr val="C0C0C0"/>
                  </a:outerShdw>
                </a:effectLst>
              </a:rPr>
              <a:t>A manual of Archives Administration by Sir Hilary Jenkinson (British archivist) published in 1922.</a:t>
            </a:r>
          </a:p>
          <a:p>
            <a:pPr marL="723900" indent="-342900" algn="just" defTabSz="914400" fontAlgn="auto">
              <a:lnSpc>
                <a:spcPct val="90000"/>
              </a:lnSpc>
              <a:buClr>
                <a:srgbClr val="FF0000"/>
              </a:buClr>
              <a:buSzPct val="85000"/>
              <a:buFont typeface="Wingdings" panose="05000000000000000000" pitchFamily="2" charset="2"/>
              <a:buChar char="§"/>
              <a:defRPr/>
            </a:pPr>
            <a:r>
              <a:rPr lang="en-US" dirty="0">
                <a:solidFill>
                  <a:schemeClr val="tx1"/>
                </a:solidFill>
                <a:effectLst>
                  <a:outerShdw blurRad="38100" dist="38100" dir="2700000" algn="tl">
                    <a:srgbClr val="C0C0C0"/>
                  </a:outerShdw>
                </a:effectLst>
              </a:rPr>
              <a:t>Archivistica by Eugineo Casanova (Italian archivist) published in 1928.</a:t>
            </a:r>
          </a:p>
          <a:p>
            <a:pPr marL="723900" indent="-342900" algn="just" defTabSz="914400" fontAlgn="auto">
              <a:lnSpc>
                <a:spcPct val="90000"/>
              </a:lnSpc>
              <a:buClr>
                <a:srgbClr val="FF0000"/>
              </a:buClr>
              <a:buSzPct val="85000"/>
              <a:buFont typeface="Wingdings" panose="05000000000000000000" pitchFamily="2" charset="2"/>
              <a:buChar char="§"/>
              <a:defRPr/>
            </a:pPr>
            <a:r>
              <a:rPr lang="en-US" dirty="0">
                <a:solidFill>
                  <a:schemeClr val="tx1"/>
                </a:solidFill>
                <a:effectLst>
                  <a:outerShdw blurRad="38100" dist="38100" dir="2700000" algn="tl">
                    <a:srgbClr val="C0C0C0"/>
                  </a:outerShdw>
                </a:effectLst>
              </a:rPr>
              <a:t>Archinkunde by Adolf Brenneke (German archivist) published in 1953.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72" name="Rectangle 191">
            <a:extLst>
              <a:ext uri="{FF2B5EF4-FFF2-40B4-BE49-F238E27FC236}">
                <a16:creationId xmlns:a16="http://schemas.microsoft.com/office/drawing/2014/main" id="{49AE1604-BB93-4F6D-94D6-F2A6021FC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73" name="Group 192">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9474" name="Rectangle 193">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5" name="Rectangle 194">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476" name="Rectangle 19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65F5A60E-5C23-4466-AAFD-860D2C48D651}"/>
              </a:ext>
            </a:extLst>
          </p:cNvPr>
          <p:cNvSpPr txBox="1">
            <a:spLocks noChangeArrowheads="1"/>
          </p:cNvSpPr>
          <p:nvPr/>
        </p:nvSpPr>
        <p:spPr>
          <a:xfrm>
            <a:off x="6593917" y="847827"/>
            <a:ext cx="4709345" cy="1169585"/>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fontAlgn="auto">
              <a:lnSpc>
                <a:spcPct val="90000"/>
              </a:lnSpc>
              <a:spcAft>
                <a:spcPts val="600"/>
              </a:spcAft>
              <a:defRPr/>
            </a:pPr>
            <a:r>
              <a:rPr lang="en-US" sz="3700" cap="all">
                <a:solidFill>
                  <a:schemeClr val="tx1"/>
                </a:solidFill>
                <a:effectLst>
                  <a:outerShdw blurRad="38100" dist="38100" dir="2700000" algn="tl">
                    <a:srgbClr val="C0C0C0"/>
                  </a:outerShdw>
                </a:effectLst>
              </a:rPr>
              <a:t>What is the Archival Institution?</a:t>
            </a:r>
          </a:p>
        </p:txBody>
      </p:sp>
      <p:pic>
        <p:nvPicPr>
          <p:cNvPr id="3" name="Picture 2" descr="A person sitting at a table&#10;&#10;Description automatically generated with low confidence">
            <a:extLst>
              <a:ext uri="{FF2B5EF4-FFF2-40B4-BE49-F238E27FC236}">
                <a16:creationId xmlns:a16="http://schemas.microsoft.com/office/drawing/2014/main" id="{B77F1FB2-1411-4521-B80F-CEACAF0927BC}"/>
              </a:ext>
            </a:extLst>
          </p:cNvPr>
          <p:cNvPicPr>
            <a:picLocks noChangeAspect="1"/>
          </p:cNvPicPr>
          <p:nvPr/>
        </p:nvPicPr>
        <p:blipFill rotWithShape="1">
          <a:blip r:embed="rId2"/>
          <a:srcRect l="12270" r="25725"/>
          <a:stretch/>
        </p:blipFill>
        <p:spPr>
          <a:xfrm>
            <a:off x="914401" y="847827"/>
            <a:ext cx="4929098" cy="5289986"/>
          </a:xfrm>
          <a:prstGeom prst="rect">
            <a:avLst/>
          </a:prstGeom>
        </p:spPr>
      </p:pic>
      <p:sp>
        <p:nvSpPr>
          <p:cNvPr id="19477" name="Rectangle 19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9" name="Text Box 3">
            <a:extLst>
              <a:ext uri="{FF2B5EF4-FFF2-40B4-BE49-F238E27FC236}">
                <a16:creationId xmlns:a16="http://schemas.microsoft.com/office/drawing/2014/main" id="{3256945E-938F-489D-A5F8-97F5F7300764}"/>
              </a:ext>
            </a:extLst>
          </p:cNvPr>
          <p:cNvSpPr txBox="1">
            <a:spLocks noChangeArrowheads="1"/>
          </p:cNvSpPr>
          <p:nvPr/>
        </p:nvSpPr>
        <p:spPr bwMode="auto">
          <a:xfrm>
            <a:off x="5931093" y="2588007"/>
            <a:ext cx="6040277" cy="363249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marL="228600" indent="-285750" algn="just" defTabSz="914400">
              <a:lnSpc>
                <a:spcPct val="90000"/>
              </a:lnSpc>
              <a:spcBef>
                <a:spcPct val="50000"/>
              </a:spcBef>
              <a:buClr>
                <a:srgbClr val="FF0000"/>
              </a:buClr>
              <a:buSzPct val="85000"/>
              <a:buFont typeface="Wingdings" panose="05000000000000000000" pitchFamily="2" charset="2"/>
              <a:buChar char="§"/>
            </a:pPr>
            <a:r>
              <a:rPr lang="en-US" altLang="en-US" sz="1900" dirty="0">
                <a:latin typeface="+mn-lt"/>
              </a:rPr>
              <a:t>Archival institutions are institutions for the </a:t>
            </a:r>
            <a:r>
              <a:rPr lang="en-US" altLang="en-US" sz="1900" b="1" dirty="0">
                <a:solidFill>
                  <a:srgbClr val="FFFF00"/>
                </a:solidFill>
                <a:latin typeface="+mn-lt"/>
              </a:rPr>
              <a:t>keeping, preservation, processing and use of archives</a:t>
            </a:r>
            <a:r>
              <a:rPr lang="en-US" altLang="en-US" sz="1900" dirty="0">
                <a:solidFill>
                  <a:srgbClr val="FFFF00"/>
                </a:solidFill>
                <a:latin typeface="+mn-lt"/>
              </a:rPr>
              <a:t> </a:t>
            </a:r>
            <a:r>
              <a:rPr lang="en-US" altLang="en-US" sz="1900" dirty="0">
                <a:latin typeface="+mn-lt"/>
              </a:rPr>
              <a:t>that may be public or private, safeguarding of their use as evidence of the nation’s experience in permanently valuable records. </a:t>
            </a:r>
          </a:p>
          <a:p>
            <a:pPr marL="228600" indent="-285750" algn="just" defTabSz="914400">
              <a:lnSpc>
                <a:spcPct val="90000"/>
              </a:lnSpc>
              <a:spcBef>
                <a:spcPct val="50000"/>
              </a:spcBef>
              <a:buClr>
                <a:srgbClr val="FF0000"/>
              </a:buClr>
              <a:buSzPct val="85000"/>
              <a:buFont typeface="Wingdings" panose="05000000000000000000" pitchFamily="2" charset="2"/>
              <a:buChar char="§"/>
            </a:pPr>
            <a:r>
              <a:rPr lang="en-US" altLang="en-US" sz="1900" dirty="0">
                <a:latin typeface="+mn-lt"/>
              </a:rPr>
              <a:t>Is one of the </a:t>
            </a:r>
            <a:r>
              <a:rPr lang="en-US" altLang="en-US" sz="1900" b="1" dirty="0">
                <a:solidFill>
                  <a:srgbClr val="FFFF00"/>
                </a:solidFill>
                <a:latin typeface="+mn-lt"/>
              </a:rPr>
              <a:t>essential institutions of a modern society</a:t>
            </a:r>
            <a:r>
              <a:rPr lang="en-US" altLang="en-US" sz="1900" dirty="0">
                <a:latin typeface="+mn-lt"/>
              </a:rPr>
              <a:t>. It is part of the overall system for managing records and information in the general administration of a government or corporation and it provides a service to its sponsor agency based upon the information resources the records contain.</a:t>
            </a:r>
          </a:p>
          <a:p>
            <a:pPr marL="228600" indent="-285750" algn="just" defTabSz="914400">
              <a:lnSpc>
                <a:spcPct val="90000"/>
              </a:lnSpc>
              <a:spcBef>
                <a:spcPct val="50000"/>
              </a:spcBef>
              <a:buClr>
                <a:srgbClr val="FF0000"/>
              </a:buClr>
              <a:buSzPct val="85000"/>
              <a:buFont typeface="Wingdings" panose="05000000000000000000" pitchFamily="2" charset="2"/>
              <a:buChar char="§"/>
            </a:pPr>
            <a:r>
              <a:rPr lang="en-US" altLang="en-US" sz="1900" dirty="0">
                <a:latin typeface="+mn-lt"/>
              </a:rPr>
              <a:t>The ‘Archives’ is also one of the </a:t>
            </a:r>
            <a:r>
              <a:rPr lang="en-US" altLang="en-US" sz="1900" b="1" dirty="0">
                <a:solidFill>
                  <a:srgbClr val="FFFF00"/>
                </a:solidFill>
                <a:latin typeface="+mn-lt"/>
              </a:rPr>
              <a:t>central cultural institutions</a:t>
            </a:r>
            <a:r>
              <a:rPr lang="en-US" altLang="en-US" sz="1900" dirty="0">
                <a:latin typeface="+mn-lt"/>
              </a:rPr>
              <a:t> of its society; serving as a </a:t>
            </a:r>
            <a:r>
              <a:rPr lang="en-US" altLang="en-US" sz="1900" b="1" dirty="0">
                <a:solidFill>
                  <a:srgbClr val="FFFF00"/>
                </a:solidFill>
                <a:latin typeface="+mn-lt"/>
              </a:rPr>
              <a:t>center of research </a:t>
            </a:r>
            <a:r>
              <a:rPr lang="en-US" altLang="en-US" sz="1900" dirty="0">
                <a:latin typeface="+mn-lt"/>
              </a:rPr>
              <a:t>an underpinning of the rights of citizens, a place for public research and a </a:t>
            </a:r>
            <a:r>
              <a:rPr lang="en-US" altLang="en-US" sz="1900" b="1" dirty="0">
                <a:solidFill>
                  <a:srgbClr val="FFFF00"/>
                </a:solidFill>
                <a:latin typeface="+mn-lt"/>
              </a:rPr>
              <a:t>guardian of cultural</a:t>
            </a:r>
            <a:r>
              <a:rPr lang="en-US" altLang="en-US" sz="1900" dirty="0">
                <a:latin typeface="+mn-l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054D0D-4835-455F-BBDC-CDEA6646DFD0}"/>
              </a:ext>
            </a:extLst>
          </p:cNvPr>
          <p:cNvSpPr/>
          <p:nvPr/>
        </p:nvSpPr>
        <p:spPr>
          <a:xfrm>
            <a:off x="4965430" y="629268"/>
            <a:ext cx="6586491" cy="1286160"/>
          </a:xfrm>
          <a:prstGeom prst="rect">
            <a:avLst/>
          </a:prstGeom>
        </p:spPr>
        <p:txBody>
          <a:bodyPr vert="horz" lIns="91440" tIns="45720" rIns="91440" bIns="45720" rtlCol="0" anchor="b">
            <a:normAutofit/>
          </a:bodyPr>
          <a:lstStyle/>
          <a:p>
            <a:pPr defTabSz="914400">
              <a:lnSpc>
                <a:spcPct val="90000"/>
              </a:lnSpc>
              <a:spcBef>
                <a:spcPct val="0"/>
              </a:spcBef>
              <a:spcAft>
                <a:spcPts val="600"/>
              </a:spcAft>
              <a:buClrTx/>
              <a:buSzTx/>
            </a:pPr>
            <a:r>
              <a:rPr lang="en-US" altLang="en-US" sz="4100" dirty="0">
                <a:latin typeface="+mj-lt"/>
                <a:ea typeface="+mj-ea"/>
                <a:cs typeface="+mj-cs"/>
              </a:rPr>
              <a:t>Archival Functions and Activities</a:t>
            </a:r>
          </a:p>
        </p:txBody>
      </p:sp>
      <p:sp>
        <p:nvSpPr>
          <p:cNvPr id="4" name="Text Box 3">
            <a:extLst>
              <a:ext uri="{FF2B5EF4-FFF2-40B4-BE49-F238E27FC236}">
                <a16:creationId xmlns:a16="http://schemas.microsoft.com/office/drawing/2014/main" id="{59C02026-6D5E-4941-BC37-13AA0B1A76F9}"/>
              </a:ext>
            </a:extLst>
          </p:cNvPr>
          <p:cNvSpPr txBox="1">
            <a:spLocks noChangeArrowheads="1"/>
          </p:cNvSpPr>
          <p:nvPr/>
        </p:nvSpPr>
        <p:spPr bwMode="auto">
          <a:xfrm>
            <a:off x="4965431" y="2438400"/>
            <a:ext cx="6586489" cy="378541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just" defTabSz="914400">
              <a:lnSpc>
                <a:spcPct val="90000"/>
              </a:lnSpc>
              <a:spcBef>
                <a:spcPct val="50000"/>
              </a:spcBef>
            </a:pPr>
            <a:r>
              <a:rPr lang="en-US" altLang="en-US" sz="2400" dirty="0">
                <a:latin typeface="+mn-lt"/>
              </a:rPr>
              <a:t>Archival institutions play a crucial role in housing the archives of a nation, fundamental archival institutions functions are:</a:t>
            </a:r>
          </a:p>
          <a:p>
            <a:pPr marL="1485900" lvl="1" indent="-342900" algn="just" defTabSz="914400">
              <a:lnSpc>
                <a:spcPct val="90000"/>
              </a:lnSpc>
              <a:spcBef>
                <a:spcPct val="50000"/>
              </a:spcBef>
              <a:buClr>
                <a:srgbClr val="FF0000"/>
              </a:buClr>
              <a:buFont typeface="Wingdings" panose="05000000000000000000" pitchFamily="2" charset="2"/>
              <a:buChar char="§"/>
            </a:pPr>
            <a:r>
              <a:rPr lang="en-US" altLang="en-US" sz="2400" dirty="0">
                <a:latin typeface="+mn-lt"/>
              </a:rPr>
              <a:t>Acquisition</a:t>
            </a:r>
          </a:p>
          <a:p>
            <a:pPr marL="1485900" lvl="1" indent="-342900" algn="just" defTabSz="914400">
              <a:lnSpc>
                <a:spcPct val="90000"/>
              </a:lnSpc>
              <a:spcBef>
                <a:spcPct val="50000"/>
              </a:spcBef>
              <a:buClr>
                <a:srgbClr val="FF0000"/>
              </a:buClr>
              <a:buFont typeface="Wingdings" panose="05000000000000000000" pitchFamily="2" charset="2"/>
              <a:buChar char="§"/>
            </a:pPr>
            <a:r>
              <a:rPr lang="en-US" altLang="en-US" sz="2400" dirty="0">
                <a:latin typeface="+mn-lt"/>
              </a:rPr>
              <a:t>Transfer</a:t>
            </a:r>
          </a:p>
          <a:p>
            <a:pPr marL="1485900" lvl="1" indent="-342900" algn="just" defTabSz="914400">
              <a:lnSpc>
                <a:spcPct val="90000"/>
              </a:lnSpc>
              <a:spcBef>
                <a:spcPct val="50000"/>
              </a:spcBef>
              <a:buClr>
                <a:srgbClr val="FF0000"/>
              </a:buClr>
              <a:buFont typeface="Wingdings" panose="05000000000000000000" pitchFamily="2" charset="2"/>
              <a:buChar char="§"/>
            </a:pPr>
            <a:r>
              <a:rPr lang="en-US" altLang="en-US" sz="2400" dirty="0">
                <a:latin typeface="+mn-lt"/>
              </a:rPr>
              <a:t>Preservation</a:t>
            </a:r>
          </a:p>
          <a:p>
            <a:pPr marL="1485900" lvl="1" indent="-342900" algn="just" defTabSz="914400">
              <a:lnSpc>
                <a:spcPct val="90000"/>
              </a:lnSpc>
              <a:spcBef>
                <a:spcPct val="50000"/>
              </a:spcBef>
              <a:buClr>
                <a:srgbClr val="FF0000"/>
              </a:buClr>
              <a:buFont typeface="Wingdings" panose="05000000000000000000" pitchFamily="2" charset="2"/>
              <a:buChar char="§"/>
            </a:pPr>
            <a:r>
              <a:rPr lang="en-US" altLang="en-US" sz="2400" dirty="0">
                <a:latin typeface="+mn-lt"/>
              </a:rPr>
              <a:t>Access </a:t>
            </a:r>
          </a:p>
          <a:p>
            <a:pPr marL="1485900" lvl="1" indent="-342900" algn="just" defTabSz="914400">
              <a:lnSpc>
                <a:spcPct val="90000"/>
              </a:lnSpc>
              <a:spcBef>
                <a:spcPct val="50000"/>
              </a:spcBef>
              <a:buClr>
                <a:srgbClr val="FF0000"/>
              </a:buClr>
              <a:buFont typeface="Wingdings" panose="05000000000000000000" pitchFamily="2" charset="2"/>
              <a:buChar char="§"/>
            </a:pPr>
            <a:r>
              <a:rPr lang="en-US" altLang="en-US" sz="2400" dirty="0">
                <a:latin typeface="+mn-lt"/>
              </a:rPr>
              <a:t>Copying of records/archives</a:t>
            </a:r>
          </a:p>
        </p:txBody>
      </p:sp>
      <p:pic>
        <p:nvPicPr>
          <p:cNvPr id="6" name="Picture 5" descr="Abstract blurred public library with bookshelves">
            <a:extLst>
              <a:ext uri="{FF2B5EF4-FFF2-40B4-BE49-F238E27FC236}">
                <a16:creationId xmlns:a16="http://schemas.microsoft.com/office/drawing/2014/main" id="{8312F33A-E57E-407E-B09B-0D1A653104A5}"/>
              </a:ext>
            </a:extLst>
          </p:cNvPr>
          <p:cNvPicPr>
            <a:picLocks noChangeAspect="1"/>
          </p:cNvPicPr>
          <p:nvPr/>
        </p:nvPicPr>
        <p:blipFill rotWithShape="1">
          <a:blip r:embed="rId2"/>
          <a:srcRect l="16271" r="38610" b="-1"/>
          <a:stretch/>
        </p:blipFill>
        <p:spPr>
          <a:xfrm>
            <a:off x="20" y="10"/>
            <a:ext cx="4635571" cy="6857990"/>
          </a:xfrm>
          <a:prstGeom prst="rect">
            <a:avLst/>
          </a:prstGeom>
          <a:effectLst/>
        </p:spPr>
      </p:pic>
      <p:cxnSp>
        <p:nvCxnSpPr>
          <p:cNvPr id="30" name="Straight Connector 2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8AC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41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E054D0D-4835-455F-BBDC-CDEA6646DFD0}"/>
              </a:ext>
            </a:extLst>
          </p:cNvPr>
          <p:cNvSpPr/>
          <p:nvPr/>
        </p:nvSpPr>
        <p:spPr>
          <a:xfrm>
            <a:off x="589560" y="856180"/>
            <a:ext cx="4560584" cy="1128068"/>
          </a:xfrm>
          <a:prstGeom prst="rect">
            <a:avLst/>
          </a:prstGeom>
        </p:spPr>
        <p:txBody>
          <a:bodyPr vert="horz" lIns="91440" tIns="45720" rIns="91440" bIns="45720" rtlCol="0" anchor="ctr">
            <a:normAutofit/>
          </a:bodyPr>
          <a:lstStyle/>
          <a:p>
            <a:pPr defTabSz="914400">
              <a:lnSpc>
                <a:spcPct val="90000"/>
              </a:lnSpc>
              <a:spcBef>
                <a:spcPct val="0"/>
              </a:spcBef>
              <a:spcAft>
                <a:spcPts val="600"/>
              </a:spcAft>
              <a:buClrTx/>
              <a:buSzTx/>
            </a:pPr>
            <a:r>
              <a:rPr lang="en-US" altLang="en-US" sz="3700" dirty="0">
                <a:latin typeface="+mj-lt"/>
                <a:ea typeface="+mj-ea"/>
                <a:cs typeface="+mj-cs"/>
              </a:rPr>
              <a:t>Legislation Governing Archives Management</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a:extLst>
              <a:ext uri="{FF2B5EF4-FFF2-40B4-BE49-F238E27FC236}">
                <a16:creationId xmlns:a16="http://schemas.microsoft.com/office/drawing/2014/main" id="{59C02026-6D5E-4941-BC37-13AA0B1A76F9}"/>
              </a:ext>
            </a:extLst>
          </p:cNvPr>
          <p:cNvSpPr txBox="1">
            <a:spLocks noChangeArrowheads="1"/>
          </p:cNvSpPr>
          <p:nvPr/>
        </p:nvSpPr>
        <p:spPr bwMode="auto">
          <a:xfrm>
            <a:off x="248575" y="2330505"/>
            <a:ext cx="5326602" cy="39795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marL="342900" indent="-342900" algn="just" defTabSz="914400">
              <a:lnSpc>
                <a:spcPct val="90000"/>
              </a:lnSpc>
              <a:spcBef>
                <a:spcPct val="50000"/>
              </a:spcBef>
              <a:buClr>
                <a:srgbClr val="FF0000"/>
              </a:buClr>
              <a:buFont typeface="Wingdings" panose="05000000000000000000" pitchFamily="2" charset="2"/>
              <a:buChar char="§"/>
            </a:pPr>
            <a:r>
              <a:rPr lang="en-US" altLang="en-US" sz="2200" dirty="0">
                <a:latin typeface="+mn-lt"/>
              </a:rPr>
              <a:t>Archival legislation define the rights of the archival institutions and provide it with the authorization </a:t>
            </a:r>
            <a:r>
              <a:rPr lang="en-US" altLang="en-US" sz="2200" b="1" dirty="0">
                <a:solidFill>
                  <a:srgbClr val="FFFF00"/>
                </a:solidFill>
                <a:latin typeface="+mn-lt"/>
              </a:rPr>
              <a:t>necessary for it to carry out its functions. </a:t>
            </a:r>
          </a:p>
          <a:p>
            <a:pPr marL="342900" indent="-342900" algn="just" defTabSz="914400">
              <a:lnSpc>
                <a:spcPct val="90000"/>
              </a:lnSpc>
              <a:spcBef>
                <a:spcPct val="50000"/>
              </a:spcBef>
              <a:buClr>
                <a:srgbClr val="FF0000"/>
              </a:buClr>
              <a:buFont typeface="Wingdings" panose="05000000000000000000" pitchFamily="2" charset="2"/>
              <a:buChar char="§"/>
            </a:pPr>
            <a:r>
              <a:rPr lang="en-US" altLang="en-US" sz="2200" dirty="0">
                <a:latin typeface="+mn-lt"/>
              </a:rPr>
              <a:t>In Malaysia, </a:t>
            </a:r>
            <a:r>
              <a:rPr lang="en-US" altLang="en-US" sz="2200" b="1" dirty="0">
                <a:solidFill>
                  <a:srgbClr val="FFFF00"/>
                </a:solidFill>
                <a:latin typeface="+mn-lt"/>
              </a:rPr>
              <a:t>National Archives Act 2003 (Act 629)</a:t>
            </a:r>
            <a:r>
              <a:rPr lang="en-US" altLang="en-US" sz="2200" dirty="0">
                <a:latin typeface="+mn-lt"/>
              </a:rPr>
              <a:t> was established as federal Archives for the purpose of providing </a:t>
            </a:r>
            <a:r>
              <a:rPr lang="en-US" altLang="en-US" sz="2200" b="1" dirty="0">
                <a:solidFill>
                  <a:srgbClr val="FFFF00"/>
                </a:solidFill>
                <a:latin typeface="+mn-lt"/>
              </a:rPr>
              <a:t>guidelines in the creation, acquisition, storage and preservation</a:t>
            </a:r>
            <a:r>
              <a:rPr lang="en-US" altLang="en-US" sz="2200" dirty="0">
                <a:latin typeface="+mn-lt"/>
              </a:rPr>
              <a:t> of records and providing facilities for reference, research or other purposes</a:t>
            </a:r>
            <a:r>
              <a:rPr lang="en-US" altLang="en-US" sz="2000" dirty="0">
                <a:latin typeface="+mn-lt"/>
              </a:rPr>
              <a:t>.</a:t>
            </a: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bstract blurred public library with bookshelves">
            <a:extLst>
              <a:ext uri="{FF2B5EF4-FFF2-40B4-BE49-F238E27FC236}">
                <a16:creationId xmlns:a16="http://schemas.microsoft.com/office/drawing/2014/main" id="{8312F33A-E57E-407E-B09B-0D1A653104A5}"/>
              </a:ext>
            </a:extLst>
          </p:cNvPr>
          <p:cNvPicPr>
            <a:picLocks noChangeAspect="1"/>
          </p:cNvPicPr>
          <p:nvPr/>
        </p:nvPicPr>
        <p:blipFill rotWithShape="1">
          <a:blip r:embed="rId2"/>
          <a:srcRect l="4401" r="26741" b="1"/>
          <a:stretch/>
        </p:blipFill>
        <p:spPr>
          <a:xfrm>
            <a:off x="5977788" y="799352"/>
            <a:ext cx="5425410" cy="5259296"/>
          </a:xfrm>
          <a:prstGeom prst="rect">
            <a:avLst/>
          </a:prstGeom>
        </p:spPr>
      </p:pic>
    </p:spTree>
    <p:extLst>
      <p:ext uri="{BB962C8B-B14F-4D97-AF65-F5344CB8AC3E}">
        <p14:creationId xmlns:p14="http://schemas.microsoft.com/office/powerpoint/2010/main" val="71739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3" name="Rectangle 82">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6859F44-0538-485A-A0EE-4995D473D54E}"/>
              </a:ext>
            </a:extLst>
          </p:cNvPr>
          <p:cNvSpPr txBox="1"/>
          <p:nvPr/>
        </p:nvSpPr>
        <p:spPr>
          <a:xfrm>
            <a:off x="1099425" y="1238081"/>
            <a:ext cx="4709345" cy="96295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900">
                <a:latin typeface="+mj-lt"/>
                <a:ea typeface="+mj-ea"/>
                <a:cs typeface="+mj-cs"/>
              </a:rPr>
              <a:t>NATIONAL ARCHIVES ACT 2003 (Act 629)</a:t>
            </a:r>
          </a:p>
        </p:txBody>
      </p:sp>
      <p:sp>
        <p:nvSpPr>
          <p:cNvPr id="87" name="Rectangle 8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7" name="Text Box 3">
            <a:extLst>
              <a:ext uri="{FF2B5EF4-FFF2-40B4-BE49-F238E27FC236}">
                <a16:creationId xmlns:a16="http://schemas.microsoft.com/office/drawing/2014/main" id="{65B6BD13-9E1C-4667-BB04-948CA6B725CA}"/>
              </a:ext>
            </a:extLst>
          </p:cNvPr>
          <p:cNvSpPr txBox="1">
            <a:spLocks noChangeArrowheads="1"/>
          </p:cNvSpPr>
          <p:nvPr/>
        </p:nvSpPr>
        <p:spPr bwMode="auto">
          <a:xfrm>
            <a:off x="724535" y="2508105"/>
            <a:ext cx="5590037" cy="38760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defRPr>
                <a:solidFill>
                  <a:schemeClr val="tx1"/>
                </a:solidFill>
                <a:latin typeface="Garamond" panose="02020404030301010803" pitchFamily="18" charset="0"/>
              </a:defRPr>
            </a:lvl1pPr>
            <a:lvl2pPr>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lgn="ctr" defTabSz="914400">
              <a:lnSpc>
                <a:spcPct val="90000"/>
              </a:lnSpc>
              <a:spcBef>
                <a:spcPct val="50000"/>
              </a:spcBef>
            </a:pPr>
            <a:r>
              <a:rPr lang="en-US" altLang="en-US" dirty="0">
                <a:latin typeface="+mn-lt"/>
              </a:rPr>
              <a:t>Arrangement of Section:</a:t>
            </a:r>
          </a:p>
          <a:p>
            <a:pPr marL="57150" indent="-285750" defTabSz="914400">
              <a:lnSpc>
                <a:spcPct val="90000"/>
              </a:lnSpc>
              <a:spcBef>
                <a:spcPct val="50000"/>
              </a:spcBef>
              <a:buClr>
                <a:srgbClr val="FF0000"/>
              </a:buClr>
              <a:buFont typeface="Wingdings" panose="05000000000000000000" pitchFamily="2" charset="2"/>
              <a:buChar char="§"/>
            </a:pPr>
            <a:r>
              <a:rPr lang="en-US" altLang="en-US" dirty="0">
                <a:latin typeface="+mn-lt"/>
              </a:rPr>
              <a:t>PART I – PRELIMINARY</a:t>
            </a:r>
          </a:p>
          <a:p>
            <a:pPr marL="57150" indent="-285750" defTabSz="914400">
              <a:lnSpc>
                <a:spcPct val="90000"/>
              </a:lnSpc>
              <a:spcBef>
                <a:spcPct val="50000"/>
              </a:spcBef>
              <a:buClr>
                <a:srgbClr val="FF0000"/>
              </a:buClr>
              <a:buFont typeface="Wingdings" panose="05000000000000000000" pitchFamily="2" charset="2"/>
              <a:buChar char="§"/>
            </a:pPr>
            <a:r>
              <a:rPr lang="en-US" altLang="en-US" dirty="0">
                <a:latin typeface="+mn-lt"/>
              </a:rPr>
              <a:t>PART II - NATIONAL ARCHIVES AND DIRECTOR GENERAL</a:t>
            </a:r>
          </a:p>
          <a:p>
            <a:pPr marL="57150" indent="-285750" defTabSz="914400">
              <a:lnSpc>
                <a:spcPct val="90000"/>
              </a:lnSpc>
              <a:spcBef>
                <a:spcPct val="50000"/>
              </a:spcBef>
              <a:buClr>
                <a:srgbClr val="FF0000"/>
              </a:buClr>
              <a:buFont typeface="Wingdings" panose="05000000000000000000" pitchFamily="2" charset="2"/>
              <a:buChar char="§"/>
            </a:pPr>
            <a:r>
              <a:rPr lang="en-US" altLang="en-US" dirty="0">
                <a:latin typeface="+mn-lt"/>
              </a:rPr>
              <a:t>PART III - ADVISORY BOARD</a:t>
            </a:r>
          </a:p>
          <a:p>
            <a:pPr marL="57150" indent="-285750" defTabSz="914400">
              <a:lnSpc>
                <a:spcPct val="90000"/>
              </a:lnSpc>
              <a:spcBef>
                <a:spcPct val="50000"/>
              </a:spcBef>
              <a:buClr>
                <a:srgbClr val="FF0000"/>
              </a:buClr>
              <a:buFont typeface="Wingdings" panose="05000000000000000000" pitchFamily="2" charset="2"/>
              <a:buChar char="§"/>
            </a:pPr>
            <a:r>
              <a:rPr lang="en-US" altLang="en-US" dirty="0">
                <a:latin typeface="+mn-lt"/>
              </a:rPr>
              <a:t>PART IV - MANAGEMENT OF RECORDS</a:t>
            </a:r>
          </a:p>
          <a:p>
            <a:pPr marL="57150" indent="-285750" defTabSz="914400">
              <a:lnSpc>
                <a:spcPct val="90000"/>
              </a:lnSpc>
              <a:spcBef>
                <a:spcPct val="50000"/>
              </a:spcBef>
              <a:buClr>
                <a:srgbClr val="FF0000"/>
              </a:buClr>
              <a:buFont typeface="Wingdings" panose="05000000000000000000" pitchFamily="2" charset="2"/>
              <a:buChar char="§"/>
            </a:pPr>
            <a:r>
              <a:rPr lang="en-US" altLang="en-US" dirty="0">
                <a:latin typeface="+mn-lt"/>
              </a:rPr>
              <a:t>PART V - ADMINISTRATION OF ARCHIVES</a:t>
            </a:r>
          </a:p>
          <a:p>
            <a:pPr marL="57150" indent="-285750" defTabSz="914400">
              <a:lnSpc>
                <a:spcPct val="90000"/>
              </a:lnSpc>
              <a:spcBef>
                <a:spcPct val="50000"/>
              </a:spcBef>
              <a:buClr>
                <a:srgbClr val="FF0000"/>
              </a:buClr>
              <a:buFont typeface="Wingdings" panose="05000000000000000000" pitchFamily="2" charset="2"/>
              <a:buChar char="§"/>
            </a:pPr>
            <a:r>
              <a:rPr lang="en-US" altLang="en-US" dirty="0">
                <a:latin typeface="+mn-lt"/>
              </a:rPr>
              <a:t>PART VI - ESTABLISHMENT AND MANAGEMENT OF  </a:t>
            </a:r>
          </a:p>
          <a:p>
            <a:pPr defTabSz="914400">
              <a:lnSpc>
                <a:spcPct val="90000"/>
              </a:lnSpc>
              <a:spcBef>
                <a:spcPct val="50000"/>
              </a:spcBef>
              <a:buClr>
                <a:srgbClr val="FF0000"/>
              </a:buClr>
            </a:pPr>
            <a:r>
              <a:rPr lang="en-US" altLang="en-US" dirty="0">
                <a:latin typeface="+mn-lt"/>
              </a:rPr>
              <a:t>      MINISTERIAL ARCHIVES AND MEMORIAL ARCHIVES</a:t>
            </a:r>
          </a:p>
          <a:p>
            <a:pPr marL="57150" indent="-285750" defTabSz="914400">
              <a:lnSpc>
                <a:spcPct val="90000"/>
              </a:lnSpc>
              <a:spcBef>
                <a:spcPct val="50000"/>
              </a:spcBef>
              <a:buClr>
                <a:srgbClr val="FF0000"/>
              </a:buClr>
              <a:buFont typeface="Wingdings" panose="05000000000000000000" pitchFamily="2" charset="2"/>
              <a:buChar char="§"/>
            </a:pPr>
            <a:r>
              <a:rPr lang="en-US" altLang="en-US" dirty="0">
                <a:latin typeface="+mn-lt"/>
              </a:rPr>
              <a:t>PART VII - GENERAL</a:t>
            </a:r>
          </a:p>
          <a:p>
            <a:pPr marL="57150" indent="-285750" defTabSz="914400">
              <a:lnSpc>
                <a:spcPct val="90000"/>
              </a:lnSpc>
              <a:spcBef>
                <a:spcPct val="50000"/>
              </a:spcBef>
              <a:buClr>
                <a:srgbClr val="FF0000"/>
              </a:buClr>
              <a:buFont typeface="Wingdings" panose="05000000000000000000" pitchFamily="2" charset="2"/>
              <a:buChar char="§"/>
            </a:pPr>
            <a:r>
              <a:rPr lang="en-US" altLang="en-US" dirty="0">
                <a:latin typeface="+mn-lt"/>
              </a:rPr>
              <a:t>PART VIII - STATE ARCHIVES</a:t>
            </a:r>
          </a:p>
        </p:txBody>
      </p:sp>
      <p:pic>
        <p:nvPicPr>
          <p:cNvPr id="2" name="Picture 1">
            <a:extLst>
              <a:ext uri="{FF2B5EF4-FFF2-40B4-BE49-F238E27FC236}">
                <a16:creationId xmlns:a16="http://schemas.microsoft.com/office/drawing/2014/main" id="{80290B2C-77AE-449B-B3B3-5C035F484F15}"/>
              </a:ext>
            </a:extLst>
          </p:cNvPr>
          <p:cNvPicPr>
            <a:picLocks noChangeAspect="1"/>
          </p:cNvPicPr>
          <p:nvPr/>
        </p:nvPicPr>
        <p:blipFill rotWithShape="1">
          <a:blip r:embed="rId2"/>
          <a:srcRect l="1127" r="21258"/>
          <a:stretch/>
        </p:blipFill>
        <p:spPr>
          <a:xfrm>
            <a:off x="6538366" y="1383738"/>
            <a:ext cx="4929098" cy="4756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4C7C4-611B-40C7-9E9C-B37152FB9233}"/>
              </a:ext>
            </a:extLst>
          </p:cNvPr>
          <p:cNvSpPr txBox="1"/>
          <p:nvPr/>
        </p:nvSpPr>
        <p:spPr>
          <a:xfrm>
            <a:off x="645064" y="525982"/>
            <a:ext cx="4282983" cy="120036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600">
                <a:latin typeface="+mj-lt"/>
                <a:ea typeface="+mj-ea"/>
                <a:cs typeface="+mj-cs"/>
              </a:rPr>
              <a:t>Function National Archive of Malaysia</a:t>
            </a:r>
          </a:p>
        </p:txBody>
      </p:sp>
      <p:sp>
        <p:nvSpPr>
          <p:cNvPr id="23"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a:extLst>
              <a:ext uri="{FF2B5EF4-FFF2-40B4-BE49-F238E27FC236}">
                <a16:creationId xmlns:a16="http://schemas.microsoft.com/office/drawing/2014/main" id="{9CA13D0B-C310-4CE6-80AC-93FE60D95DC5}"/>
              </a:ext>
            </a:extLst>
          </p:cNvPr>
          <p:cNvSpPr txBox="1">
            <a:spLocks noChangeArrowheads="1"/>
          </p:cNvSpPr>
          <p:nvPr/>
        </p:nvSpPr>
        <p:spPr bwMode="auto">
          <a:xfrm>
            <a:off x="5281" y="2279678"/>
            <a:ext cx="5756323" cy="3511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marL="514350" indent="-28575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1800" dirty="0">
                <a:latin typeface="+mn-lt"/>
                <a:cs typeface="+mn-cs"/>
              </a:rPr>
              <a:t>To provide </a:t>
            </a:r>
            <a:r>
              <a:rPr lang="en-US" altLang="en-US" sz="1800" dirty="0">
                <a:solidFill>
                  <a:srgbClr val="FFFF00"/>
                </a:solidFill>
                <a:latin typeface="+mn-lt"/>
                <a:cs typeface="+mn-cs"/>
              </a:rPr>
              <a:t>advice to Government departments </a:t>
            </a:r>
            <a:r>
              <a:rPr lang="en-US" altLang="en-US" sz="1800" dirty="0">
                <a:latin typeface="+mn-lt"/>
                <a:cs typeface="+mn-cs"/>
              </a:rPr>
              <a:t>on the management of public records in a systematic and effective.</a:t>
            </a:r>
          </a:p>
          <a:p>
            <a:pPr marL="514350" indent="-28575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1800" dirty="0">
                <a:latin typeface="+mn-lt"/>
                <a:cs typeface="+mn-cs"/>
              </a:rPr>
              <a:t>Identify, collect, store and maintain records of information that have a </a:t>
            </a:r>
            <a:r>
              <a:rPr lang="en-US" altLang="en-US" sz="1800" dirty="0">
                <a:solidFill>
                  <a:srgbClr val="FFFF00"/>
                </a:solidFill>
                <a:latin typeface="+mn-lt"/>
                <a:cs typeface="+mn-cs"/>
              </a:rPr>
              <a:t>national heritage and history </a:t>
            </a:r>
            <a:r>
              <a:rPr lang="en-US" altLang="en-US" sz="1800" dirty="0">
                <a:latin typeface="+mn-lt"/>
                <a:cs typeface="+mn-cs"/>
              </a:rPr>
              <a:t>as national treasures. </a:t>
            </a:r>
          </a:p>
          <a:p>
            <a:pPr marL="514350" indent="-28575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1800" dirty="0">
                <a:latin typeface="+mn-lt"/>
                <a:cs typeface="+mn-cs"/>
              </a:rPr>
              <a:t>Provides </a:t>
            </a:r>
            <a:r>
              <a:rPr lang="en-US" altLang="en-US" sz="1800" dirty="0">
                <a:solidFill>
                  <a:srgbClr val="FFFF00"/>
                </a:solidFill>
                <a:latin typeface="+mn-lt"/>
                <a:cs typeface="+mn-cs"/>
              </a:rPr>
              <a:t>reference and research </a:t>
            </a:r>
            <a:r>
              <a:rPr lang="en-US" altLang="en-US" sz="1800" dirty="0">
                <a:latin typeface="+mn-lt"/>
                <a:cs typeface="+mn-cs"/>
              </a:rPr>
              <a:t>to government departments and the public. </a:t>
            </a:r>
          </a:p>
          <a:p>
            <a:pPr marL="514350" indent="-28575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1800" dirty="0">
                <a:latin typeface="+mn-lt"/>
                <a:cs typeface="+mn-cs"/>
              </a:rPr>
              <a:t>Conducting research and preparing documentation for </a:t>
            </a:r>
            <a:r>
              <a:rPr lang="en-US" altLang="en-US" sz="1800" dirty="0">
                <a:solidFill>
                  <a:srgbClr val="FFFF00"/>
                </a:solidFill>
                <a:latin typeface="+mn-lt"/>
                <a:cs typeface="+mn-cs"/>
              </a:rPr>
              <a:t>information about history.</a:t>
            </a:r>
          </a:p>
          <a:p>
            <a:pPr marL="514350" indent="-285750" algn="just" defTabSz="914400" fontAlgn="auto">
              <a:lnSpc>
                <a:spcPct val="90000"/>
              </a:lnSpc>
              <a:spcBef>
                <a:spcPct val="50000"/>
              </a:spcBef>
              <a:spcAft>
                <a:spcPts val="0"/>
              </a:spcAft>
              <a:buClr>
                <a:srgbClr val="FF0000"/>
              </a:buClr>
              <a:buSzTx/>
              <a:buFont typeface="Wingdings" panose="05000000000000000000" pitchFamily="2" charset="2"/>
              <a:buChar char="§"/>
              <a:defRPr/>
            </a:pPr>
            <a:r>
              <a:rPr lang="en-US" altLang="en-US" sz="1800" dirty="0">
                <a:solidFill>
                  <a:srgbClr val="FFFF00"/>
                </a:solidFill>
                <a:latin typeface="+mn-lt"/>
                <a:cs typeface="+mn-cs"/>
              </a:rPr>
              <a:t>Disseminate knowledge and information </a:t>
            </a:r>
            <a:r>
              <a:rPr lang="en-US" altLang="en-US" sz="1800" dirty="0">
                <a:latin typeface="+mn-lt"/>
                <a:cs typeface="+mn-cs"/>
              </a:rPr>
              <a:t>of historical value among the public. </a:t>
            </a:r>
          </a:p>
          <a:p>
            <a:pPr marL="57150" indent="-285750" algn="just" defTabSz="914400" fontAlgn="auto">
              <a:lnSpc>
                <a:spcPct val="90000"/>
              </a:lnSpc>
              <a:spcBef>
                <a:spcPct val="50000"/>
              </a:spcBef>
              <a:spcAft>
                <a:spcPts val="0"/>
              </a:spcAft>
              <a:buClr>
                <a:srgbClr val="FF0000"/>
              </a:buClr>
              <a:buSzTx/>
              <a:buFont typeface="Wingdings" panose="05000000000000000000" pitchFamily="2" charset="2"/>
              <a:buChar char="§"/>
              <a:defRPr/>
            </a:pPr>
            <a:endParaRPr lang="en-US" altLang="en-US" sz="1800" dirty="0">
              <a:latin typeface="+mn-lt"/>
              <a:cs typeface="+mn-cs"/>
            </a:endParaRPr>
          </a:p>
        </p:txBody>
      </p:sp>
      <p:sp>
        <p:nvSpPr>
          <p:cNvPr id="2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981D436-CB9F-4DC9-9F6B-D32623A53894}"/>
              </a:ext>
            </a:extLst>
          </p:cNvPr>
          <p:cNvPicPr>
            <a:picLocks noChangeAspect="1"/>
          </p:cNvPicPr>
          <p:nvPr/>
        </p:nvPicPr>
        <p:blipFill rotWithShape="1">
          <a:blip r:embed="rId2"/>
          <a:srcRect r="-2" b="5398"/>
          <a:stretch/>
        </p:blipFill>
        <p:spPr>
          <a:xfrm>
            <a:off x="5987738" y="650494"/>
            <a:ext cx="5628018" cy="53241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B29179-23BE-4039-8DF8-B60FB662E5C3}"/>
              </a:ext>
            </a:extLst>
          </p:cNvPr>
          <p:cNvSpPr txBox="1"/>
          <p:nvPr/>
        </p:nvSpPr>
        <p:spPr>
          <a:xfrm>
            <a:off x="589560" y="856180"/>
            <a:ext cx="4560584" cy="112806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100">
                <a:latin typeface="+mj-lt"/>
                <a:ea typeface="+mj-ea"/>
                <a:cs typeface="+mj-cs"/>
              </a:rPr>
              <a:t>Vision and Mission National Archive of Malaysia </a:t>
            </a:r>
          </a:p>
        </p:txBody>
      </p:sp>
      <p:grpSp>
        <p:nvGrpSpPr>
          <p:cNvPr id="21"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a:extLst>
              <a:ext uri="{FF2B5EF4-FFF2-40B4-BE49-F238E27FC236}">
                <a16:creationId xmlns:a16="http://schemas.microsoft.com/office/drawing/2014/main" id="{9CA13D0B-C310-4CE6-80AC-93FE60D95DC5}"/>
              </a:ext>
            </a:extLst>
          </p:cNvPr>
          <p:cNvSpPr txBox="1">
            <a:spLocks noChangeArrowheads="1"/>
          </p:cNvSpPr>
          <p:nvPr/>
        </p:nvSpPr>
        <p:spPr bwMode="auto">
          <a:xfrm>
            <a:off x="159341" y="2497890"/>
            <a:ext cx="5487814" cy="39795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algn="ctr" defTabSz="914400" fontAlgn="auto">
              <a:lnSpc>
                <a:spcPct val="90000"/>
              </a:lnSpc>
              <a:spcBef>
                <a:spcPct val="50000"/>
              </a:spcBef>
              <a:spcAft>
                <a:spcPts val="0"/>
              </a:spcAft>
              <a:buClrTx/>
              <a:buSzTx/>
              <a:buNone/>
              <a:defRPr/>
            </a:pPr>
            <a:r>
              <a:rPr lang="en-US" altLang="en-US" sz="2000" b="1" dirty="0">
                <a:latin typeface="+mn-lt"/>
                <a:cs typeface="+mn-cs"/>
              </a:rPr>
              <a:t>Vision</a:t>
            </a:r>
          </a:p>
          <a:p>
            <a:pPr algn="ctr" defTabSz="914400" fontAlgn="auto">
              <a:lnSpc>
                <a:spcPct val="90000"/>
              </a:lnSpc>
              <a:spcBef>
                <a:spcPct val="50000"/>
              </a:spcBef>
              <a:spcAft>
                <a:spcPts val="0"/>
              </a:spcAft>
              <a:buClrTx/>
              <a:buSzTx/>
              <a:buNone/>
              <a:defRPr/>
            </a:pPr>
            <a:r>
              <a:rPr lang="en-US" altLang="en-US" sz="2000" dirty="0">
                <a:latin typeface="+mn-lt"/>
                <a:cs typeface="+mn-cs"/>
              </a:rPr>
              <a:t>Leading the Transformation of Records Management and Archives Administration as the National Research Centre of Excellence by the year 2020</a:t>
            </a:r>
          </a:p>
          <a:p>
            <a:pPr indent="-228600" defTabSz="914400" fontAlgn="auto">
              <a:lnSpc>
                <a:spcPct val="90000"/>
              </a:lnSpc>
              <a:spcBef>
                <a:spcPct val="50000"/>
              </a:spcBef>
              <a:spcAft>
                <a:spcPts val="0"/>
              </a:spcAft>
              <a:buClrTx/>
              <a:buSzTx/>
              <a:buFont typeface="Arial" panose="020B0604020202020204" pitchFamily="34" charset="0"/>
              <a:buChar char="•"/>
              <a:defRPr/>
            </a:pPr>
            <a:endParaRPr lang="en-US" altLang="en-US" sz="2000" b="1" dirty="0">
              <a:latin typeface="+mn-lt"/>
              <a:cs typeface="+mn-cs"/>
            </a:endParaRPr>
          </a:p>
          <a:p>
            <a:pPr algn="ctr" defTabSz="914400" fontAlgn="auto">
              <a:lnSpc>
                <a:spcPct val="90000"/>
              </a:lnSpc>
              <a:spcBef>
                <a:spcPct val="50000"/>
              </a:spcBef>
              <a:spcAft>
                <a:spcPts val="0"/>
              </a:spcAft>
              <a:buClrTx/>
              <a:buSzTx/>
              <a:buNone/>
              <a:defRPr/>
            </a:pPr>
            <a:r>
              <a:rPr lang="en-US" altLang="en-US" sz="2000" b="1" dirty="0">
                <a:latin typeface="+mn-lt"/>
                <a:cs typeface="+mn-cs"/>
              </a:rPr>
              <a:t>Mission </a:t>
            </a:r>
          </a:p>
          <a:p>
            <a:pPr algn="ctr" defTabSz="914400" fontAlgn="auto">
              <a:lnSpc>
                <a:spcPct val="90000"/>
              </a:lnSpc>
              <a:spcBef>
                <a:spcPct val="50000"/>
              </a:spcBef>
              <a:spcAft>
                <a:spcPts val="0"/>
              </a:spcAft>
              <a:buClrTx/>
              <a:buSzTx/>
              <a:buNone/>
              <a:defRPr/>
            </a:pPr>
            <a:r>
              <a:rPr lang="en-US" altLang="en-US" sz="2000" dirty="0">
                <a:latin typeface="+mn-lt"/>
                <a:cs typeface="+mn-cs"/>
              </a:rPr>
              <a:t>Empowering Records Management in the public sector and Archives Administration through smart partnership and efficient and effective utilization of information and communication technologies in the interests of society and the country</a:t>
            </a:r>
          </a:p>
          <a:p>
            <a:pPr indent="-228600" defTabSz="914400" fontAlgn="auto">
              <a:lnSpc>
                <a:spcPct val="90000"/>
              </a:lnSpc>
              <a:spcBef>
                <a:spcPct val="50000"/>
              </a:spcBef>
              <a:spcAft>
                <a:spcPts val="0"/>
              </a:spcAft>
              <a:buClrTx/>
              <a:buSzTx/>
              <a:buFont typeface="Arial" panose="020B0604020202020204" pitchFamily="34" charset="0"/>
              <a:buChar char="•"/>
              <a:defRPr/>
            </a:pPr>
            <a:endParaRPr lang="en-US" altLang="en-US" sz="2000" dirty="0">
              <a:latin typeface="+mn-lt"/>
              <a:cs typeface="+mn-cs"/>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CFECDEA-C64B-46C6-98CA-DF9DAE9142B9}"/>
              </a:ext>
            </a:extLst>
          </p:cNvPr>
          <p:cNvPicPr>
            <a:picLocks noChangeAspect="1"/>
          </p:cNvPicPr>
          <p:nvPr/>
        </p:nvPicPr>
        <p:blipFill rotWithShape="1">
          <a:blip r:embed="rId2"/>
          <a:srcRect l="27548" r="740" b="2"/>
          <a:stretch/>
        </p:blipFill>
        <p:spPr>
          <a:xfrm>
            <a:off x="5977788" y="799352"/>
            <a:ext cx="5425410" cy="5259296"/>
          </a:xfrm>
          <a:prstGeom prst="rect">
            <a:avLst/>
          </a:prstGeom>
        </p:spPr>
      </p:pic>
    </p:spTree>
    <p:extLst>
      <p:ext uri="{BB962C8B-B14F-4D97-AF65-F5344CB8AC3E}">
        <p14:creationId xmlns:p14="http://schemas.microsoft.com/office/powerpoint/2010/main" val="1661701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TotalTime>
  <Words>815</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Berlin Sans FB Demi</vt:lpstr>
      <vt:lpstr>Calibri</vt:lpstr>
      <vt:lpstr>Calibri Light</vt:lpstr>
      <vt:lpstr>Century Gothic</vt:lpstr>
      <vt:lpstr>Wingdings</vt:lpstr>
      <vt:lpstr>Office Theme</vt:lpstr>
      <vt:lpstr>CHAPTER 2  Development of Archives Administration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Development of Archives Administration</dc:title>
  <dc:creator>Hewlett-Packard Company</dc:creator>
  <cp:lastModifiedBy>SITI NOORSIAH BINTI JAMALUDIN</cp:lastModifiedBy>
  <cp:revision>33</cp:revision>
  <cp:lastPrinted>2018-03-13T07:55:06Z</cp:lastPrinted>
  <dcterms:created xsi:type="dcterms:W3CDTF">2018-03-11T05:18:33Z</dcterms:created>
  <dcterms:modified xsi:type="dcterms:W3CDTF">2021-10-09T03:58:00Z</dcterms:modified>
</cp:coreProperties>
</file>