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6" r:id="rId8"/>
    <p:sldId id="265" r:id="rId9"/>
    <p:sldId id="266" r:id="rId1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46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F764B-C4FF-4F4E-8BAE-8FD2809C780B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12FE7-490B-4D50-B25B-C33EE1CCCB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9272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59F-AC9E-4918-B02A-2FE5579A3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F2410-B3B7-4CA1-A062-50B0378C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2112-F608-4C5A-B93F-5BC5E92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3FE1-2353-4CCB-9C76-2914EE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FB26-E72F-4C35-A427-236DB881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61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7431-3A79-4161-B5AE-CB4D9A5A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A3194-8330-43B3-80C8-C144F162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0B52-D2CB-4588-9DB8-DAA34D5F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88AE-72CC-43ED-A055-9B5B61B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C79A-CE5B-4BCD-B4A0-14BDBD6D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93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8A72D-79CE-4E49-A0F7-1B397E21B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E9ED9-E0CC-44FB-B7D7-213BED489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D225-9C9C-426C-89E3-4EB927B2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F52B-B6FB-4EC8-839D-48420887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409F-2468-4AC8-9ED0-E2731430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226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4FA4-99E8-490D-BE16-88548DB9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3A1A-36D3-4792-BD9F-51EE8AC0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D5A7C-0CF2-4721-AD8E-10B91C5A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5C82-FF0E-4983-911F-9143F373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6BCE-4B00-4A50-BF76-3498A5E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475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5CD-CB97-486F-B55B-197A3932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9C74-E19A-4B09-9D87-6600110C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341D-4ED1-4E06-9E79-FEF6AC49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7245-02FA-40A7-A653-D4FF5476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9A3E-C00F-42DB-979E-672D0BF8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603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21E2-1AFC-4060-BEAF-547E88B4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3204-32D6-4700-AC0E-D81C76145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9AA7F-65E0-48DE-BED3-DA85DC8FE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081DE-CD18-4D7D-820B-509B5A69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3B94-0A8B-40CC-85FD-61DDA1CC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5925-8921-43B4-A37B-C8CFEC3F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5199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C32E-D4DB-4A1A-9679-3700B224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A71EC-D266-4489-98D2-9921A8FD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3AD8-40D7-4D4B-8A00-76D2DF53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68B0B-8DFB-4FBF-9EEF-DCFBE51EC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CCD1C-F13D-4713-8651-A1DFBC22A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362D-038C-4FA5-9E29-BA596DE4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5BA80-5CD7-4E80-AC59-CC1837C4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0D1D5-1D7C-4350-865B-1F5C0734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4902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A45A-58D8-46F2-9D40-3CBFC48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A505D-6CF7-48FC-9BED-CC460AB8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E0D49-0338-4C9C-A3ED-4DC41E48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93215-D830-4259-A111-CB2DF324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55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DDA39-8158-4E45-A6B6-8414ADB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03681-743E-4AAD-8D86-9268CB1E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9107-77AA-4656-A9F8-CD01501A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733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1316-AB30-4164-9EFF-1F8CB78B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82DA-E7CF-4506-896B-C0408B8F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B5B21-13C3-476B-92E1-8D59C9FF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571D-E813-486A-985B-06759B76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1C34-DADA-44C3-9370-86EDB7A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60D2-DFEF-4908-BB0D-D3E4346F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934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81B-6728-490C-B7D6-16320BA1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F4AC2-B376-45A1-A5AF-1165310D3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353F8-C700-4E91-94BB-B3C0AA06B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4FCCA-1B3B-472B-8F69-F005BB09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5DC4-2B77-4497-A650-6838F32D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7A3E8-6896-4EB8-AAC3-E74C73EA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034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80029-4F28-42F2-BC16-669D93B9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FE9A-49F4-47BF-8B03-C04A1593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636D6-5F49-4316-B191-431B0F58C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6C2F-5929-4179-A816-741E41866086}" type="datetimeFigureOut">
              <a:rPr lang="en-MY" smtClean="0"/>
              <a:t>9/10/2021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5078-1213-436C-B171-7AE1C65CF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15B4E-F68E-4ABF-89B1-567A847C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2495-0EB6-4278-A05F-FDE3D5364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036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7974" y="1810144"/>
            <a:ext cx="4282983" cy="21413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CHAPTER 3</a:t>
            </a:r>
          </a:p>
          <a:p>
            <a:pPr>
              <a:spcAft>
                <a:spcPts val="600"/>
              </a:spcAft>
            </a:pP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MANAGEMENT OF </a:t>
            </a:r>
          </a:p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ARCHIVES ADMINISTRATION</a:t>
            </a:r>
          </a:p>
        </p:txBody>
      </p:sp>
      <p:sp>
        <p:nvSpPr>
          <p:cNvPr id="1033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arkib negara malaysia">
            <a:extLst>
              <a:ext uri="{FF2B5EF4-FFF2-40B4-BE49-F238E27FC236}">
                <a16:creationId xmlns:a16="http://schemas.microsoft.com/office/drawing/2014/main" id="{644E5891-5A56-4F15-ACC9-5D8AAADC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1204774"/>
            <a:ext cx="5628018" cy="42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5101A-D630-4076-A8E8-80D51FA8DEA4}"/>
              </a:ext>
            </a:extLst>
          </p:cNvPr>
          <p:cNvSpPr txBox="1"/>
          <p:nvPr/>
        </p:nvSpPr>
        <p:spPr>
          <a:xfrm>
            <a:off x="7405347" y="4086240"/>
            <a:ext cx="3895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3.1 Internal Structure And Organization </a:t>
            </a:r>
          </a:p>
          <a:p>
            <a:pPr algn="ctr"/>
            <a:r>
              <a:rPr lang="en-US" dirty="0"/>
              <a:t>3.2 Acquisition And Appraisal Of Archives</a:t>
            </a:r>
          </a:p>
        </p:txBody>
      </p:sp>
    </p:spTree>
    <p:extLst>
      <p:ext uri="{BB962C8B-B14F-4D97-AF65-F5344CB8AC3E}">
        <p14:creationId xmlns:p14="http://schemas.microsoft.com/office/powerpoint/2010/main" val="615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Image result for Acquisition And Appraisal Of Archives">
            <a:extLst>
              <a:ext uri="{FF2B5EF4-FFF2-40B4-BE49-F238E27FC236}">
                <a16:creationId xmlns:a16="http://schemas.microsoft.com/office/drawing/2014/main" id="{80B631C6-EF8F-48F8-ADB2-F87BE6A8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65" y="1782981"/>
            <a:ext cx="6241217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98059" y="1577515"/>
            <a:ext cx="4145867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Basically, the focus of </a:t>
            </a:r>
            <a:r>
              <a:rPr lang="en-US" sz="3200" b="1" dirty="0"/>
              <a:t>archival administration</a:t>
            </a:r>
            <a:r>
              <a:rPr lang="en-US" sz="3200" dirty="0"/>
              <a:t> is the </a:t>
            </a:r>
            <a:r>
              <a:rPr lang="en-US" sz="3200" b="1" dirty="0"/>
              <a:t>preservation and care of unique records </a:t>
            </a:r>
            <a:r>
              <a:rPr lang="en-US" sz="3200" dirty="0"/>
              <a:t>of action taken by a group, government agency, organization, or company.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2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BC1E91-B473-4382-9E89-9A895881E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dirty="0"/>
              <a:t>3.1 Internal Structure And Organization </a:t>
            </a:r>
            <a:br>
              <a:rPr lang="en-US" sz="2500" b="1" dirty="0"/>
            </a:br>
            <a:endParaRPr lang="en-US" sz="25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ABEC3-11E5-4223-8186-2B61CA1B70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265" y="774285"/>
            <a:ext cx="2002536" cy="200253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86CD7-BF0F-453C-9F23-67F19B8981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91257" y="867804"/>
            <a:ext cx="2112264" cy="181549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B9CB4-AFDC-4000-A76A-073BD966FDB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107686" y="2951018"/>
            <a:ext cx="4002549" cy="320522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Rectangle 3"/>
          <p:cNvSpPr/>
          <p:nvPr/>
        </p:nvSpPr>
        <p:spPr>
          <a:xfrm>
            <a:off x="5638393" y="2347342"/>
            <a:ext cx="5408813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b="0" i="0" u="none" strike="noStrike" baseline="0" dirty="0"/>
              <a:t>rchival institution will divide its </a:t>
            </a:r>
            <a:r>
              <a:rPr lang="en-US" sz="2800" dirty="0"/>
              <a:t>structure</a:t>
            </a:r>
            <a:r>
              <a:rPr lang="en-US" sz="2800" b="0" i="0" u="none" strike="noStrike" baseline="0" dirty="0"/>
              <a:t> into four groups: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Repository</a:t>
            </a:r>
          </a:p>
          <a:p>
            <a:pPr marL="102870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Search Room or Reference Area</a:t>
            </a:r>
          </a:p>
          <a:p>
            <a:pPr marL="102870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Finding Aids and Publications</a:t>
            </a:r>
          </a:p>
          <a:p>
            <a:pPr marL="102870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Preservation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5046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2BC1E91-B473-4382-9E89-9A895881E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pPr marL="857250" indent="-857250">
              <a:buFont typeface="+mj-lt"/>
              <a:buAutoNum type="romanLcPeriod"/>
            </a:pPr>
            <a:r>
              <a:rPr lang="en-US" sz="3700" b="1" dirty="0">
                <a:latin typeface="+mn-lt"/>
              </a:rPr>
              <a:t>Repository</a:t>
            </a:r>
            <a:endParaRPr lang="en-MY" sz="37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B6A3B-E160-44B3-B040-508C1EDAD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959691"/>
            <a:ext cx="2112264" cy="1631723"/>
          </a:xfrm>
          <a:prstGeom prst="rect">
            <a:avLst/>
          </a:prstGeom>
        </p:spPr>
      </p:pic>
      <p:pic>
        <p:nvPicPr>
          <p:cNvPr id="3074" name="Picture 2" descr="Image result for archives repository">
            <a:extLst>
              <a:ext uri="{FF2B5EF4-FFF2-40B4-BE49-F238E27FC236}">
                <a16:creationId xmlns:a16="http://schemas.microsoft.com/office/drawing/2014/main" id="{5C02EC86-E7C4-470E-86C5-7F975DBF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1257" y="984474"/>
            <a:ext cx="2112264" cy="15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archives repository">
            <a:extLst>
              <a:ext uri="{FF2B5EF4-FFF2-40B4-BE49-F238E27FC236}">
                <a16:creationId xmlns:a16="http://schemas.microsoft.com/office/drawing/2014/main" id="{1DE7FB3F-2DFE-4872-8DA8-E91C0EF7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2986090"/>
            <a:ext cx="4389120" cy="31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Abadi" panose="020B0604020104020204" pitchFamily="34" charset="0"/>
              </a:rPr>
              <a:t>Repository activities connected with the: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800" dirty="0">
                <a:latin typeface="Abadi" panose="020B0604020104020204" pitchFamily="34" charset="0"/>
              </a:rPr>
              <a:t>reception of new archival material into custody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800" dirty="0">
                <a:latin typeface="Abadi" panose="020B0604020104020204" pitchFamily="34" charset="0"/>
              </a:rPr>
              <a:t>the preservation of this material in storage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800" dirty="0">
                <a:latin typeface="Abadi" panose="020B0604020104020204" pitchFamily="34" charset="0"/>
              </a:rPr>
              <a:t>provision of equipment for this purpose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800" dirty="0">
                <a:latin typeface="Abadi" panose="020B0604020104020204" pitchFamily="34" charset="0"/>
              </a:rPr>
              <a:t>maintenance of the storage areas (the repository itself)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800" dirty="0">
                <a:latin typeface="Abadi" panose="020B0604020104020204" pitchFamily="34" charset="0"/>
              </a:rPr>
              <a:t>administrative control of materials, especially arrangement of the materials, movement of materials into and out of the repository and from place to place within it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800" dirty="0">
                <a:latin typeface="Abadi" panose="020B0604020104020204" pitchFamily="34" charset="0"/>
              </a:rPr>
              <a:t>security of the repository.</a:t>
            </a:r>
            <a:endParaRPr lang="en-MY" sz="1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0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57250" indent="-857250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Search room or reference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56C2F-6D84-437C-BB74-4853070FBC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8" r="-3" b="43614"/>
          <a:stretch/>
        </p:blipFill>
        <p:spPr>
          <a:xfrm>
            <a:off x="914401" y="774285"/>
            <a:ext cx="4389120" cy="25811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38B64-ECB8-47D7-B715-2DC3077091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1" r="2" b="3109"/>
          <a:stretch/>
        </p:blipFill>
        <p:spPr>
          <a:xfrm>
            <a:off x="914401" y="3575074"/>
            <a:ext cx="4389120" cy="2581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68786" y="2508105"/>
            <a:ext cx="5584781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b="0" i="0" u="none" strike="noStrike" baseline="0" dirty="0"/>
              <a:t>Functions:</a:t>
            </a:r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b="0" i="0" u="none" strike="noStrike" baseline="0" dirty="0"/>
              <a:t>rovision of facilities for users. </a:t>
            </a:r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b="0" i="0" u="none" strike="noStrike" baseline="0" dirty="0"/>
              <a:t>aintain</a:t>
            </a:r>
            <a:r>
              <a:rPr lang="en-US" sz="2400" b="0" i="0" u="none" strike="noStrike" dirty="0"/>
              <a:t> </a:t>
            </a:r>
            <a:r>
              <a:rPr lang="en-US" sz="2400" b="0" i="0" u="none" strike="noStrike" baseline="0" dirty="0"/>
              <a:t>as a suitable environment for the consultation of archival materials;</a:t>
            </a:r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b="0" i="0" u="none" strike="noStrike" baseline="0" dirty="0"/>
              <a:t>ontrol of registration and conduct of users.</a:t>
            </a:r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b="0" i="0" u="none" strike="noStrike" dirty="0"/>
              <a:t>ocus on </a:t>
            </a:r>
            <a:r>
              <a:rPr lang="en-US" sz="2400" b="0" i="0" u="none" strike="noStrike" baseline="0" dirty="0"/>
              <a:t>procedures for ordering, issue and return</a:t>
            </a:r>
            <a:r>
              <a:rPr lang="en-US" sz="2400" b="0" i="0" u="none" strike="noStrike" dirty="0"/>
              <a:t> </a:t>
            </a:r>
            <a:r>
              <a:rPr lang="en-US" sz="2400" b="0" i="0" u="none" strike="noStrike" baseline="0" dirty="0"/>
              <a:t>of archival materials; </a:t>
            </a:r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b="0" i="0" u="none" strike="noStrike" baseline="0" dirty="0"/>
              <a:t>rovision and management of copying facilities.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92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7AB05-19D2-4FCD-8019-B11EC6435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67475" y="847827"/>
            <a:ext cx="540881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57250" indent="-857250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iii. Finding aids and publications</a:t>
            </a:r>
          </a:p>
        </p:txBody>
      </p:sp>
      <p:pic>
        <p:nvPicPr>
          <p:cNvPr id="1028" name="Picture 4" descr="Image result for archives finding aids">
            <a:extLst>
              <a:ext uri="{FF2B5EF4-FFF2-40B4-BE49-F238E27FC236}">
                <a16:creationId xmlns:a16="http://schemas.microsoft.com/office/drawing/2014/main" id="{55542EBE-B2E7-4E14-9400-76E1B5E0A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r="16662" b="-3"/>
          <a:stretch/>
        </p:blipFill>
        <p:spPr bwMode="auto">
          <a:xfrm>
            <a:off x="914401" y="774285"/>
            <a:ext cx="2112264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chives finding aids">
            <a:extLst>
              <a:ext uri="{FF2B5EF4-FFF2-40B4-BE49-F238E27FC236}">
                <a16:creationId xmlns:a16="http://schemas.microsoft.com/office/drawing/2014/main" id="{C9AF6CC7-103B-453A-B928-16B1C404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3" r="14896" b="2"/>
          <a:stretch/>
        </p:blipFill>
        <p:spPr bwMode="auto">
          <a:xfrm>
            <a:off x="3191257" y="774286"/>
            <a:ext cx="2112264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rchives finding aids">
            <a:extLst>
              <a:ext uri="{FF2B5EF4-FFF2-40B4-BE49-F238E27FC236}">
                <a16:creationId xmlns:a16="http://schemas.microsoft.com/office/drawing/2014/main" id="{C2F707F6-2A43-4C72-846D-6E5D38D5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r="2" b="2"/>
          <a:stretch/>
        </p:blipFill>
        <p:spPr bwMode="auto">
          <a:xfrm>
            <a:off x="914401" y="2951018"/>
            <a:ext cx="4389120" cy="32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92982" y="2387116"/>
            <a:ext cx="5408813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Finding Aids and Publications Activities:</a:t>
            </a:r>
          </a:p>
          <a:p>
            <a:pPr marL="457200" algn="just"/>
            <a:r>
              <a:rPr lang="en-US" sz="2200" dirty="0"/>
              <a:t>Intellectual control of the holdings</a:t>
            </a:r>
          </a:p>
          <a:p>
            <a:pPr marL="457200" algn="just"/>
            <a:r>
              <a:rPr lang="en-US" sz="2200" dirty="0"/>
              <a:t>Preparation and publication of a guide to the holdings</a:t>
            </a:r>
          </a:p>
          <a:p>
            <a:pPr marL="457200" algn="just"/>
            <a:r>
              <a:rPr lang="en-US" sz="2200" dirty="0"/>
              <a:t>Research and analysis</a:t>
            </a:r>
          </a:p>
          <a:p>
            <a:pPr marL="457200" algn="just"/>
            <a:r>
              <a:rPr lang="en-US" sz="2200" dirty="0"/>
              <a:t>Preparation of lists, indexes and other finding aids</a:t>
            </a:r>
          </a:p>
          <a:p>
            <a:pPr marL="457200" algn="just"/>
            <a:r>
              <a:rPr lang="en-US" sz="2200" dirty="0"/>
              <a:t>Other publications; exhibitions and outreach activities.</a:t>
            </a:r>
          </a:p>
        </p:txBody>
      </p:sp>
    </p:spTree>
    <p:extLst>
      <p:ext uri="{BB962C8B-B14F-4D97-AF65-F5344CB8AC3E}">
        <p14:creationId xmlns:p14="http://schemas.microsoft.com/office/powerpoint/2010/main" val="353987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7AB05-19D2-4FCD-8019-B11EC6435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pPr marL="857250" indent="-857250">
              <a:buFont typeface="+mj-lt"/>
              <a:buAutoNum type="romanLcPeriod" startAt="4"/>
            </a:pPr>
            <a:r>
              <a:rPr lang="en-US" sz="3700" b="1" dirty="0">
                <a:latin typeface="+mn-lt"/>
              </a:rPr>
              <a:t>Preservation services</a:t>
            </a:r>
            <a:endParaRPr lang="en-MY" sz="3700" b="1" dirty="0">
              <a:latin typeface="+mn-lt"/>
            </a:endParaRPr>
          </a:p>
        </p:txBody>
      </p:sp>
      <p:pic>
        <p:nvPicPr>
          <p:cNvPr id="8" name="Picture 7" descr="A picture containing indoor, table, person, sitting&#10;&#10;Description automatically generated">
            <a:extLst>
              <a:ext uri="{FF2B5EF4-FFF2-40B4-BE49-F238E27FC236}">
                <a16:creationId xmlns:a16="http://schemas.microsoft.com/office/drawing/2014/main" id="{BC3D99E3-F6D7-4F7F-A07B-FE3705F694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4" r="2" b="14894"/>
          <a:stretch/>
        </p:blipFill>
        <p:spPr>
          <a:xfrm>
            <a:off x="914401" y="774285"/>
            <a:ext cx="2112264" cy="2002536"/>
          </a:xfrm>
          <a:prstGeom prst="rect">
            <a:avLst/>
          </a:prstGeom>
        </p:spPr>
      </p:pic>
      <p:pic>
        <p:nvPicPr>
          <p:cNvPr id="10" name="Picture 9" descr="A desktop computer sitting on a table&#10;&#10;Description automatically generated">
            <a:extLst>
              <a:ext uri="{FF2B5EF4-FFF2-40B4-BE49-F238E27FC236}">
                <a16:creationId xmlns:a16="http://schemas.microsoft.com/office/drawing/2014/main" id="{6DBF15A1-BB73-4A0F-AA35-28735053F4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6" r="2" b="2"/>
          <a:stretch/>
        </p:blipFill>
        <p:spPr>
          <a:xfrm>
            <a:off x="3191257" y="774286"/>
            <a:ext cx="2112264" cy="20025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wall, person, table&#10;&#10;Description automatically generated">
            <a:extLst>
              <a:ext uri="{FF2B5EF4-FFF2-40B4-BE49-F238E27FC236}">
                <a16:creationId xmlns:a16="http://schemas.microsoft.com/office/drawing/2014/main" id="{DF34ED9D-7878-409D-AE66-690A630CA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4" r="-3" b="4485"/>
          <a:stretch/>
        </p:blipFill>
        <p:spPr>
          <a:xfrm>
            <a:off x="914401" y="2951018"/>
            <a:ext cx="4389120" cy="3205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48BB87-52DB-4C87-8BEF-0685EF22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786" y="2215981"/>
            <a:ext cx="5408813" cy="392461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MY" sz="2200" dirty="0"/>
              <a:t>Preservation activities connected with the:</a:t>
            </a:r>
            <a:endParaRPr lang="en-US" sz="2200" dirty="0"/>
          </a:p>
          <a:p>
            <a:pPr marL="457200" indent="-457200" algn="just">
              <a:buFont typeface="+mj-lt"/>
              <a:buAutoNum type="alphaLcPeriod"/>
            </a:pPr>
            <a:r>
              <a:rPr lang="en-US" sz="2200" b="1" dirty="0"/>
              <a:t>Maintenance and monitoring </a:t>
            </a:r>
            <a:r>
              <a:rPr lang="en-US" sz="2200" dirty="0"/>
              <a:t>of the </a:t>
            </a:r>
            <a:r>
              <a:rPr lang="en-US" sz="2200" b="1" dirty="0"/>
              <a:t>environmental</a:t>
            </a:r>
            <a:r>
              <a:rPr lang="en-US" sz="2200" dirty="0"/>
              <a:t> conditions in the repository.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200" b="1" dirty="0"/>
              <a:t>Conservation</a:t>
            </a:r>
            <a:r>
              <a:rPr lang="en-US" sz="2200" dirty="0"/>
              <a:t> and repair facilities and programs; 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200" b="1" dirty="0"/>
              <a:t>Copying and </a:t>
            </a:r>
            <a:r>
              <a:rPr lang="en-MY" sz="2200" b="1" dirty="0"/>
              <a:t>photographic </a:t>
            </a:r>
            <a:r>
              <a:rPr lang="en-MY" sz="2200" dirty="0"/>
              <a:t>equipment and programmes.</a:t>
            </a:r>
          </a:p>
        </p:txBody>
      </p:sp>
    </p:spTree>
    <p:extLst>
      <p:ext uri="{BB962C8B-B14F-4D97-AF65-F5344CB8AC3E}">
        <p14:creationId xmlns:p14="http://schemas.microsoft.com/office/powerpoint/2010/main" val="39856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111" y="956895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 Acquisition And Appraisal Of Archives</a:t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091E1-9F73-4EEB-886F-7421A795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202058"/>
            <a:ext cx="5628018" cy="422101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B5B3C2-8B6F-4276-8CD1-6CF83D9DC714}"/>
              </a:ext>
            </a:extLst>
          </p:cNvPr>
          <p:cNvSpPr/>
          <p:nvPr/>
        </p:nvSpPr>
        <p:spPr>
          <a:xfrm>
            <a:off x="7239012" y="2031101"/>
            <a:ext cx="464275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Acquisition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3.2.1 Receiving Archival Materials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3.2.2 Methods of Acquisition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Appraisal </a:t>
            </a:r>
            <a:br>
              <a:rPr lang="en-US" sz="2400" b="1" dirty="0"/>
            </a:br>
            <a:r>
              <a:rPr lang="en-US" sz="2400" dirty="0">
                <a:effectLst/>
              </a:rPr>
              <a:t>3.2.3 Appraisal of archival materials</a:t>
            </a:r>
            <a:endParaRPr lang="en-US" sz="2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0569DF3-8C18-4032-80FE-536F400C5967}"/>
              </a:ext>
            </a:extLst>
          </p:cNvPr>
          <p:cNvSpPr txBox="1">
            <a:spLocks/>
          </p:cNvSpPr>
          <p:nvPr/>
        </p:nvSpPr>
        <p:spPr>
          <a:xfrm>
            <a:off x="5541868" y="4700744"/>
            <a:ext cx="5852533" cy="823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MY" sz="1800">
                <a:effectLst/>
                <a:latin typeface="Cambria" panose="02040503050406030204" pitchFamily="18" charset="0"/>
              </a:rPr>
              <a:t>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9476AC-BA88-4872-B403-1A5E71A2F5BE}"/>
              </a:ext>
            </a:extLst>
          </p:cNvPr>
          <p:cNvSpPr/>
          <p:nvPr/>
        </p:nvSpPr>
        <p:spPr>
          <a:xfrm>
            <a:off x="3843130" y="4377579"/>
            <a:ext cx="4625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MY" b="1">
                <a:latin typeface="Times New Roman" panose="02020603050405020304" pitchFamily="18" charset="0"/>
              </a:rPr>
            </a:b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417904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B844C-EB95-465D-A599-B9CB06D36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"/>
          <a:stretch/>
        </p:blipFill>
        <p:spPr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77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304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Cambria</vt:lpstr>
      <vt:lpstr>Rockwell</vt:lpstr>
      <vt:lpstr>Times New Roman</vt:lpstr>
      <vt:lpstr>Office Theme</vt:lpstr>
      <vt:lpstr>PowerPoint Presentation</vt:lpstr>
      <vt:lpstr>PowerPoint Presentation</vt:lpstr>
      <vt:lpstr>3.1 Internal Structure And Organization  </vt:lpstr>
      <vt:lpstr>Repository</vt:lpstr>
      <vt:lpstr>ii. Search room or reference area</vt:lpstr>
      <vt:lpstr>iii. Finding aids and publications</vt:lpstr>
      <vt:lpstr>Preservation services</vt:lpstr>
      <vt:lpstr>3.2 Acquisition And Appraisal Of Archives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Siti Noorsiah Binti Jamaludin</dc:creator>
  <cp:lastModifiedBy>SITI NOORSIAH BINTI JAMALUDIN</cp:lastModifiedBy>
  <cp:revision>17</cp:revision>
  <dcterms:created xsi:type="dcterms:W3CDTF">2019-08-09T01:02:51Z</dcterms:created>
  <dcterms:modified xsi:type="dcterms:W3CDTF">2021-10-09T04:12:52Z</dcterms:modified>
</cp:coreProperties>
</file>