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5" r:id="rId2"/>
    <p:sldId id="258" r:id="rId3"/>
    <p:sldId id="334" r:id="rId4"/>
    <p:sldId id="319" r:id="rId5"/>
    <p:sldId id="321" r:id="rId6"/>
    <p:sldId id="323" r:id="rId7"/>
    <p:sldId id="324" r:id="rId8"/>
    <p:sldId id="325" r:id="rId9"/>
    <p:sldId id="326" r:id="rId10"/>
    <p:sldId id="327" r:id="rId11"/>
    <p:sldId id="329" r:id="rId12"/>
    <p:sldId id="328" r:id="rId13"/>
    <p:sldId id="330" r:id="rId14"/>
    <p:sldId id="331" r:id="rId15"/>
    <p:sldId id="332" r:id="rId16"/>
    <p:sldId id="320" r:id="rId17"/>
    <p:sldId id="333" r:id="rId18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7848" autoAdjust="0"/>
  </p:normalViewPr>
  <p:slideViewPr>
    <p:cSldViewPr>
      <p:cViewPr varScale="1">
        <p:scale>
          <a:sx n="61" d="100"/>
          <a:sy n="61" d="100"/>
        </p:scale>
        <p:origin x="3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3BBCF-5D11-4E6C-A7C9-7D0DDF7C2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EDD9-D456-49F5-8A82-3FDBD680F1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009DFF-31F9-48F9-8597-F0E195423143}" type="datetimeFigureOut">
              <a:rPr lang="en-MY"/>
              <a:pPr>
                <a:defRPr/>
              </a:pPr>
              <a:t>16/11/2020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76933-E538-4332-B746-C875CC1299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29DE1-20C8-4C01-ADD5-FBDF2C2169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C3C6AC-94BA-4030-9B4E-59CA5AEB9FD7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66928-F25B-4FA4-8481-A50C7CFE62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F906-F6DF-4F0E-8997-734C87C9E7C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08F6E4-DB64-43BD-893A-F4C11248140E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9908E7-0C4F-49A2-A8AC-0203DAF87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6D851-4D09-4B09-B894-A6C87954E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BEBB-7FEF-47AF-A755-7EBA9A0AE7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4FB60-118D-40D5-9889-1E6BAA243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EE91451-0340-43E5-B953-9C86863CB5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C9D672B-9917-47E9-87C4-699F1CCDF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01B8E3-8429-4340-9DFD-58CB856DA27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B6EC26F-69E4-438E-9365-6B55E869E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888B630-CDEA-458A-A66B-A65E1812B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ms-MY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A1745-4D2F-478A-BB1D-6035773BCE16}"/>
              </a:ext>
            </a:extLst>
          </p:cNvPr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BC90C-32CB-4338-BDD1-593E6F8F5501}"/>
              </a:ext>
            </a:extLst>
          </p:cNvPr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0877B2B-EBFB-41C8-BA98-1A304332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82970-9AEC-429A-B520-3A50554F7AB4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E9A150-98B7-47C6-A3A4-59575E8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F140E9-95C8-4E2C-9221-C9FFC6B0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F40D1B-E7CA-4A6B-B1A8-D0ECB855A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0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7CFC-8F24-468D-997E-8C656A1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3F565-FFBA-4ED5-8AA6-0D1D1E666C6B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C746-1D0E-40FC-9374-5DB1D995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5E06-9FF8-4F4B-8750-CDB245AD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CB598-F2F6-46D0-BE43-5036818EF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DBD7C-CD20-4AC7-B7EF-46725FB4B629}"/>
              </a:ext>
            </a:extLst>
          </p:cNvPr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7B06-365F-4FE5-8510-35BFAD5D4857}"/>
              </a:ext>
            </a:extLst>
          </p:cNvPr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4C76F26-36CE-4D30-8CB8-A8795A84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2A8EE-CEEA-4D96-94EA-848F44149DEB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C5800E-B386-4F50-A7D1-AD9198DB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ACBB8D-ABD0-4520-BF81-7373FE70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33273-1E69-468E-A196-6DAEEDD2E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0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8E81-C599-475B-9ED4-E8AB358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FB3A-F168-4EFC-9073-7CA14FB7A00F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9361-09C5-4360-8D69-9098195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E479-6299-4DF6-BEC8-B91BF3BB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F55DD-F2A9-4000-9EA9-D4C31D212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8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581D1-1A24-40F7-96B9-3D1490485D21}"/>
              </a:ext>
            </a:extLst>
          </p:cNvPr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1318C-4264-4632-8B40-0D49099C2322}"/>
              </a:ext>
            </a:extLst>
          </p:cNvPr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7BD05DF-B09F-423A-85DA-5B118CD8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66E82-8044-41B3-8D53-84C351A3AE9B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B65FF9-4A74-4357-98B6-8B9FE00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81AD6B-E991-4117-A2D7-5AA11C70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845158-69CC-4248-98FD-228D3F1369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53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596C02-5A4D-4902-95A2-EACF3A3B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A3C3-D419-4CFF-B537-2B7367E63588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A1A346-DCFC-4578-A70A-CE431929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834DFD-9E45-463D-B22D-D5AD2D74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594B6-1856-4135-AEC4-7D025BAD4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06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74C223-A5F4-460F-A5E5-857815EA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5C606-B3BE-4F7E-AC95-9E6F1B970C4C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281776-2628-4169-AAC4-496C8888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D1B1F1-D12E-4B02-9A32-00DCA60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3CDF9-BA6F-4B73-86D4-3F3FBCF0D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21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6884B4-46DD-4B0E-A090-CB106B23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588D9-15BD-4087-A227-E873528CB1CE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6307AFD-6CED-4925-B943-0F3DA35E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2E6FD5-CA0F-4B33-9E64-4EDF1E0C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D59E5-6334-4B45-81C3-5581F0B5F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9A0EE-68A8-4707-BECC-095FB0AD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97D5C-8C9E-412B-8333-03EF72789910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786A-C1A6-460A-86C7-B818455D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CE2F-1BB6-4D09-91F3-06464E2E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07B3E-952A-4123-8737-F4D906735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B1A9C6-B28A-476F-BD35-A17F24785AEB}"/>
              </a:ext>
            </a:extLst>
          </p:cNvPr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4D952-818B-4A99-A37F-F82994A65A1A}"/>
              </a:ext>
            </a:extLst>
          </p:cNvPr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7788AE6-202F-406F-A5CE-A7D6828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EC404-A8E9-4F1D-B062-E5370B74FEFE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A1FC227-CA42-4748-BBF2-EF66CD2F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C4D08F2-07D1-4E08-8773-7456C84D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0C8DA-3328-422C-ACC9-BF844CCE4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8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EE382D-1DF1-4528-8A72-832AF2159149}"/>
              </a:ext>
            </a:extLst>
          </p:cNvPr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46EE8-01A0-47FC-9101-3DAF8CA165CF}"/>
              </a:ext>
            </a:extLst>
          </p:cNvPr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77154F9-3C29-4B79-86A7-C02BD96D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7F737-840C-4337-ACDB-B7BB33D037A3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0FEDDAB-8BD8-40AF-ACD1-D4ED339C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95CDE32-1B7F-43D3-9ED0-7BC0022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24A845C7-E04B-4E5A-A6B0-8D02E06CAC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2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AD35CE-1DA2-4D03-ADF3-1FD108F60B5B}"/>
              </a:ext>
            </a:extLst>
          </p:cNvPr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7040D3-C0CC-45EF-98B2-D0D58A17BAB3}"/>
              </a:ext>
            </a:extLst>
          </p:cNvPr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14161-3324-4A1F-AA4D-A9022CD7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70D733C-2939-4773-BC95-63ACACC1C0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1A3E-005F-41FD-9152-DBCE3BAF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EDBA8F3-9177-4D99-A10C-2E264C7E8B68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ACEB-1F5F-4C8C-A6B1-74D317A93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827F-7824-4689-A75D-F8363A07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F3F3F"/>
                </a:solidFill>
                <a:latin typeface="Corbel" panose="020B0503020204020204" pitchFamily="34" charset="0"/>
              </a:defRPr>
            </a:lvl1pPr>
          </a:lstStyle>
          <a:p>
            <a:fld id="{AB8609FB-0E40-4527-A8E7-FBE592EA75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4" r:id="rId2"/>
    <p:sldLayoutId id="2147483820" r:id="rId3"/>
    <p:sldLayoutId id="2147483815" r:id="rId4"/>
    <p:sldLayoutId id="2147483816" r:id="rId5"/>
    <p:sldLayoutId id="2147483817" r:id="rId6"/>
    <p:sldLayoutId id="2147483821" r:id="rId7"/>
    <p:sldLayoutId id="2147483822" r:id="rId8"/>
    <p:sldLayoutId id="2147483823" r:id="rId9"/>
    <p:sldLayoutId id="2147483818" r:id="rId10"/>
    <p:sldLayoutId id="21474838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8C70-C9B6-4C51-8A64-A9EBBAAB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125272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>
                <a:solidFill>
                  <a:srgbClr val="002060"/>
                </a:solidFill>
                <a:latin typeface="Berlin Sans FB Demi" pitchFamily="34" charset="0"/>
              </a:rPr>
              <a:t>CHAPTER 4</a:t>
            </a:r>
            <a:br>
              <a:rPr lang="en-US" sz="4800" dirty="0">
                <a:solidFill>
                  <a:srgbClr val="002060"/>
                </a:solidFill>
                <a:latin typeface="Berlin Sans FB Demi" pitchFamily="34" charset="0"/>
              </a:rPr>
            </a:br>
            <a:r>
              <a:rPr lang="en-US" sz="4800" dirty="0">
                <a:solidFill>
                  <a:srgbClr val="002060"/>
                </a:solidFill>
                <a:latin typeface="Berlin Sans FB Demi" pitchFamily="34" charset="0"/>
              </a:rPr>
              <a:t>Management of Archive Materials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A2C7-7BA0-439A-A35D-5452306F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3200400"/>
            <a:ext cx="4800600" cy="838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erlin Sans FB Demi" pitchFamily="34" charset="0"/>
              </a:rPr>
              <a:t>REFERENCE SERVICES</a:t>
            </a:r>
          </a:p>
          <a:p>
            <a:endParaRPr lang="en-MY" dirty="0"/>
          </a:p>
        </p:txBody>
      </p:sp>
      <p:pic>
        <p:nvPicPr>
          <p:cNvPr id="4" name="Picture 4" descr="Image result for REFERENCE SERVICES of Archives">
            <a:extLst>
              <a:ext uri="{FF2B5EF4-FFF2-40B4-BE49-F238E27FC236}">
                <a16:creationId xmlns:a16="http://schemas.microsoft.com/office/drawing/2014/main" id="{CDD7BD22-A0D2-477E-A760-DCC3E80C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3886200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3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7423-B98C-4B3F-9F7E-7C85ED60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4625975"/>
          </a:xfrm>
        </p:spPr>
        <p:txBody>
          <a:bodyPr/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No item can be produced </a:t>
            </a:r>
            <a:r>
              <a:rPr lang="en-US" sz="2400" dirty="0"/>
              <a:t>unless a production form has been completed and handed to the reference staff. 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FF0000"/>
                </a:solidFill>
              </a:rPr>
              <a:t>rule applies to all archival documents</a:t>
            </a:r>
            <a:r>
              <a:rPr lang="en-US" sz="2400" dirty="0"/>
              <a:t>, no matter whether the production form has been completed by a member of the archives staff, a government official or a member of the public.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No documents </a:t>
            </a:r>
            <a:r>
              <a:rPr lang="en-US" sz="2400" dirty="0"/>
              <a:t>should be made available to anyone who </a:t>
            </a:r>
            <a:r>
              <a:rPr lang="en-US" sz="2400" dirty="0">
                <a:solidFill>
                  <a:srgbClr val="FF0000"/>
                </a:solidFill>
              </a:rPr>
              <a:t>does not have a valid registration as a users</a:t>
            </a:r>
            <a:r>
              <a:rPr lang="en-US" sz="2400" dirty="0"/>
              <a:t>.</a:t>
            </a:r>
            <a:endParaRPr lang="en-MY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0EB9-BC10-4E64-8D3D-9F52F99B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5. Consulting Archival Documents by the Creating Agencies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75C11F7-07CC-44F1-AF26-11F966A8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076577"/>
            <a:ext cx="8610600" cy="4625975"/>
          </a:xfrm>
        </p:spPr>
        <p:txBody>
          <a:bodyPr/>
          <a:lstStyle/>
          <a:p>
            <a:pPr algn="just"/>
            <a:r>
              <a:rPr lang="en-US" altLang="en-US" sz="2400" dirty="0"/>
              <a:t>As an alternative to sending a member of staff to </a:t>
            </a:r>
            <a:r>
              <a:rPr lang="en-US" altLang="en-US" sz="2400" dirty="0">
                <a:solidFill>
                  <a:srgbClr val="FF0000"/>
                </a:solidFill>
              </a:rPr>
              <a:t>consult documents in the search room</a:t>
            </a:r>
            <a:r>
              <a:rPr lang="en-US" altLang="en-US" sz="2400" dirty="0"/>
              <a:t>, records and archives legislation should provide for archival materials to be requisitioned for use by the agency that created or transferred them to the archival institution. 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Occasionally archives may also be requested by other agencies within the government or organization. 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There should be a </a:t>
            </a:r>
            <a:r>
              <a:rPr lang="en-US" altLang="en-US" sz="2400" dirty="0">
                <a:solidFill>
                  <a:srgbClr val="FF0000"/>
                </a:solidFill>
              </a:rPr>
              <a:t>provision</a:t>
            </a:r>
            <a:r>
              <a:rPr lang="en-US" altLang="en-US" sz="2400" dirty="0"/>
              <a:t> in the institution’s regulations of the institution to allow </a:t>
            </a:r>
            <a:r>
              <a:rPr lang="en-US" altLang="en-US" sz="2400" dirty="0">
                <a:solidFill>
                  <a:srgbClr val="FF0000"/>
                </a:solidFill>
              </a:rPr>
              <a:t>ministers or senior officials to requisition items.</a:t>
            </a:r>
            <a:endParaRPr lang="en-MY" altLang="en-US" sz="2400" dirty="0">
              <a:solidFill>
                <a:srgbClr val="FF0000"/>
              </a:solidFill>
            </a:endParaRPr>
          </a:p>
        </p:txBody>
      </p:sp>
      <p:pic>
        <p:nvPicPr>
          <p:cNvPr id="19461" name="Picture 5" descr="Image result for dewan penyelidikan arkib negara">
            <a:extLst>
              <a:ext uri="{FF2B5EF4-FFF2-40B4-BE49-F238E27FC236}">
                <a16:creationId xmlns:a16="http://schemas.microsoft.com/office/drawing/2014/main" id="{094F31AA-21A8-4BDE-952B-D2EEED69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59594"/>
            <a:ext cx="2057400" cy="136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C8A2-9640-47F0-A510-9CF16FD3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382000" cy="12527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7030A0"/>
                </a:solidFill>
              </a:rPr>
              <a:t>6. Producing Archives for the Transferring Agency</a:t>
            </a:r>
            <a:endParaRPr lang="en-MY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9321-47CB-4A9D-AB24-481D8751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52600"/>
            <a:ext cx="7467600" cy="3940175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Archival items </a:t>
            </a:r>
            <a:r>
              <a:rPr lang="en-US" sz="2400" dirty="0">
                <a:solidFill>
                  <a:srgbClr val="FF0000"/>
                </a:solidFill>
              </a:rPr>
              <a:t>sent to creating or transferring agencies for use must be treated with the same care </a:t>
            </a:r>
            <a:r>
              <a:rPr lang="en-US" sz="2400" dirty="0"/>
              <a:t>as if they were being consulted in the search room.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protect against the removal</a:t>
            </a:r>
            <a:r>
              <a:rPr lang="en-US" sz="2400" dirty="0"/>
              <a:t> of documents from a file, or any change in the order of documents within a file, </a:t>
            </a:r>
            <a:r>
              <a:rPr lang="en-US" sz="2400" dirty="0">
                <a:solidFill>
                  <a:srgbClr val="FF0000"/>
                </a:solidFill>
              </a:rPr>
              <a:t>a statement of original order </a:t>
            </a:r>
            <a:r>
              <a:rPr lang="en-US" sz="2400" dirty="0"/>
              <a:t>form may be inserted </a:t>
            </a:r>
            <a:r>
              <a:rPr lang="en-US" sz="2400" dirty="0">
                <a:solidFill>
                  <a:srgbClr val="FF0000"/>
                </a:solidFill>
              </a:rPr>
              <a:t>inside loaned items</a:t>
            </a:r>
            <a:r>
              <a:rPr lang="en-US" sz="2400" dirty="0"/>
              <a:t>.</a:t>
            </a:r>
            <a:endParaRPr lang="en-MY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69B5-A394-45BC-B61C-1BC7AD90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85800"/>
            <a:ext cx="8610600" cy="4625975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The archival institution should check the status of </a:t>
            </a:r>
            <a:r>
              <a:rPr lang="en-US" sz="2400" dirty="0">
                <a:solidFill>
                  <a:srgbClr val="FF0000"/>
                </a:solidFill>
              </a:rPr>
              <a:t>requisitioned items regularly.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After an </a:t>
            </a:r>
            <a:r>
              <a:rPr lang="en-US" sz="2400" dirty="0">
                <a:solidFill>
                  <a:srgbClr val="FF0000"/>
                </a:solidFill>
              </a:rPr>
              <a:t>agreed period</a:t>
            </a:r>
            <a:r>
              <a:rPr lang="en-US" sz="2400" dirty="0"/>
              <a:t>, such as one month, a reminder should be sent requesting the archives be </a:t>
            </a:r>
            <a:r>
              <a:rPr lang="en-US" sz="2400" dirty="0">
                <a:solidFill>
                  <a:srgbClr val="FF0000"/>
                </a:solidFill>
              </a:rPr>
              <a:t>returned.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If they are </a:t>
            </a:r>
            <a:r>
              <a:rPr lang="en-US" sz="2400" dirty="0">
                <a:solidFill>
                  <a:srgbClr val="FF0000"/>
                </a:solidFill>
              </a:rPr>
              <a:t>not returned</a:t>
            </a:r>
            <a:r>
              <a:rPr lang="en-US" sz="2400" dirty="0"/>
              <a:t>, further </a:t>
            </a:r>
            <a:r>
              <a:rPr lang="en-US" sz="2400" dirty="0">
                <a:solidFill>
                  <a:srgbClr val="FF0000"/>
                </a:solidFill>
              </a:rPr>
              <a:t>reminders</a:t>
            </a:r>
            <a:r>
              <a:rPr lang="en-US" sz="2400" dirty="0"/>
              <a:t> should be sent when the next period has elapsed.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After no more than </a:t>
            </a:r>
            <a:r>
              <a:rPr lang="en-US" sz="2400" dirty="0">
                <a:solidFill>
                  <a:srgbClr val="FF0000"/>
                </a:solidFill>
              </a:rPr>
              <a:t>three unsuccessful reminders</a:t>
            </a:r>
            <a:r>
              <a:rPr lang="en-US" sz="2400" dirty="0"/>
              <a:t>, the director of the archival institution should be informed of the outstanding material so that steps may be taken to retrieve it.</a:t>
            </a:r>
            <a:endParaRPr lang="en-MY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FE73-BA4E-44EF-9276-C211BC33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7. Returning Archival Materials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7692BE8-ACD5-418A-8004-CC6A5A4F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3000"/>
            <a:ext cx="7581900" cy="4891151"/>
          </a:xfrm>
        </p:spPr>
        <p:txBody>
          <a:bodyPr/>
          <a:lstStyle/>
          <a:p>
            <a:pPr marL="119062" indent="0" algn="just">
              <a:buClr>
                <a:srgbClr val="FF0000"/>
              </a:buClr>
              <a:buNone/>
            </a:pPr>
            <a:r>
              <a:rPr lang="en-MY" altLang="en-US" sz="2400" dirty="0"/>
              <a:t>Users are responsible for ensuring that all archival materials are returned in good condition;</a:t>
            </a:r>
          </a:p>
          <a:p>
            <a:pPr marL="119062" indent="0" algn="just">
              <a:buClr>
                <a:srgbClr val="FF0000"/>
              </a:buClr>
              <a:buNone/>
            </a:pPr>
            <a:endParaRPr lang="en-US" altLang="en-US" sz="1000" dirty="0"/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r>
              <a:rPr lang="en-US" altLang="en-US" sz="2400" dirty="0"/>
              <a:t>Readers should </a:t>
            </a:r>
            <a:r>
              <a:rPr lang="en-US" altLang="en-US" sz="2400" dirty="0">
                <a:solidFill>
                  <a:srgbClr val="FF0000"/>
                </a:solidFill>
              </a:rPr>
              <a:t>return all items </a:t>
            </a:r>
            <a:r>
              <a:rPr lang="en-US" altLang="en-US" sz="2400" dirty="0"/>
              <a:t>when they have finished with them. </a:t>
            </a:r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endParaRPr lang="en-US" altLang="en-US" sz="1200" dirty="0"/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r>
              <a:rPr lang="en-US" altLang="en-US" sz="2400" dirty="0"/>
              <a:t>An area </a:t>
            </a:r>
            <a:r>
              <a:rPr lang="en-US" altLang="en-US" sz="2400" dirty="0">
                <a:solidFill>
                  <a:srgbClr val="FF0000"/>
                </a:solidFill>
              </a:rPr>
              <a:t>should be set aside in the reference area </a:t>
            </a:r>
            <a:r>
              <a:rPr lang="en-US" altLang="en-US" sz="2400" dirty="0"/>
              <a:t>where researchers may return them. </a:t>
            </a:r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endParaRPr lang="en-US" altLang="en-US" sz="1200" dirty="0"/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r>
              <a:rPr lang="en-US" altLang="en-US" sz="2400" dirty="0"/>
              <a:t>Search room </a:t>
            </a:r>
            <a:r>
              <a:rPr lang="en-US" altLang="en-US" sz="2400" dirty="0">
                <a:solidFill>
                  <a:srgbClr val="FF0000"/>
                </a:solidFill>
              </a:rPr>
              <a:t>staff should then check </a:t>
            </a:r>
            <a:r>
              <a:rPr lang="en-US" altLang="en-US" sz="2400" dirty="0"/>
              <a:t>that the documents have been </a:t>
            </a:r>
            <a:r>
              <a:rPr lang="en-US" altLang="en-US" sz="2400" dirty="0">
                <a:solidFill>
                  <a:srgbClr val="FF0000"/>
                </a:solidFill>
              </a:rPr>
              <a:t>returned</a:t>
            </a:r>
            <a:r>
              <a:rPr lang="en-US" altLang="en-US" sz="2400" dirty="0"/>
              <a:t> in proper order and that nothing is missing. </a:t>
            </a:r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endParaRPr lang="en-US" altLang="en-US" sz="1200" dirty="0"/>
          </a:p>
          <a:p>
            <a:pPr marL="633412" indent="-514350" algn="just">
              <a:buClr>
                <a:srgbClr val="FF0000"/>
              </a:buClr>
              <a:buFont typeface="+mj-lt"/>
              <a:buAutoNum type="romanLcPeriod"/>
            </a:pPr>
            <a:r>
              <a:rPr lang="en-US" altLang="en-US" sz="2400" dirty="0"/>
              <a:t>Then items can then be </a:t>
            </a:r>
            <a:r>
              <a:rPr lang="en-US" altLang="en-US" sz="2400" dirty="0">
                <a:solidFill>
                  <a:srgbClr val="FF0000"/>
                </a:solidFill>
              </a:rPr>
              <a:t>returned to the storage </a:t>
            </a:r>
            <a:r>
              <a:rPr lang="en-US" altLang="en-US" sz="2400" dirty="0"/>
              <a:t>area.</a:t>
            </a:r>
            <a:endParaRPr lang="en-MY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2AE7-8C8C-4E31-8197-2F81C94B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8. PROVIDING A REFERENCE LIBRARY IN THE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MY" sz="2800" dirty="0">
                <a:solidFill>
                  <a:srgbClr val="7030A0"/>
                </a:solidFill>
              </a:rPr>
              <a:t>ARCHIVAL INSTITUTION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752A-D035-4EBF-8687-EB65C786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08176"/>
            <a:ext cx="7886700" cy="3711575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It is useful for the archival institution to </a:t>
            </a:r>
            <a:r>
              <a:rPr lang="en-US" sz="2400" dirty="0">
                <a:solidFill>
                  <a:srgbClr val="FF0000"/>
                </a:solidFill>
              </a:rPr>
              <a:t>maintain a small reference library</a:t>
            </a:r>
            <a:r>
              <a:rPr lang="en-US" sz="2400" dirty="0"/>
              <a:t>.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MY" sz="2400" dirty="0"/>
              <a:t>The staff </a:t>
            </a:r>
            <a:r>
              <a:rPr lang="en-US" sz="2400" dirty="0"/>
              <a:t>will use it to support them in their professional duties, and </a:t>
            </a:r>
            <a:r>
              <a:rPr lang="en-US" sz="2400" dirty="0">
                <a:solidFill>
                  <a:srgbClr val="FF0000"/>
                </a:solidFill>
              </a:rPr>
              <a:t>readers will use it to aid</a:t>
            </a:r>
            <a:r>
              <a:rPr lang="en-US" sz="2400" dirty="0"/>
              <a:t> them while they are researching in the archives.</a:t>
            </a:r>
            <a:endParaRPr lang="en-MY" sz="2400" dirty="0"/>
          </a:p>
        </p:txBody>
      </p:sp>
      <p:pic>
        <p:nvPicPr>
          <p:cNvPr id="23557" name="Picture 5" descr="Image result for perpustakaan arkib negara">
            <a:extLst>
              <a:ext uri="{FF2B5EF4-FFF2-40B4-BE49-F238E27FC236}">
                <a16:creationId xmlns:a16="http://schemas.microsoft.com/office/drawing/2014/main" id="{533979B2-8D21-462E-AF15-6CCB3262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30256"/>
            <a:ext cx="4951022" cy="25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5464-5308-4483-BAEE-FB271153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7C0E-D950-4742-A1A5-C6DEAD67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52728"/>
            <a:ext cx="7162800" cy="4625975"/>
          </a:xfrm>
        </p:spPr>
        <p:txBody>
          <a:bodyPr/>
          <a:lstStyle/>
          <a:p>
            <a:pPr algn="just">
              <a:defRPr/>
            </a:pPr>
            <a:r>
              <a:rPr lang="en-MY" sz="2400" dirty="0"/>
              <a:t>While </a:t>
            </a:r>
            <a:r>
              <a:rPr lang="en-MY" sz="2400" dirty="0">
                <a:solidFill>
                  <a:srgbClr val="FF0000"/>
                </a:solidFill>
              </a:rPr>
              <a:t>handling users request</a:t>
            </a:r>
            <a:r>
              <a:rPr lang="en-MY" sz="2400" dirty="0"/>
              <a:t>, archives staff should </a:t>
            </a:r>
            <a:r>
              <a:rPr lang="en-US" sz="2400" dirty="0"/>
              <a:t>always remember that the </a:t>
            </a:r>
            <a:r>
              <a:rPr lang="en-US" sz="2400" dirty="0">
                <a:solidFill>
                  <a:srgbClr val="FF0000"/>
                </a:solidFill>
              </a:rPr>
              <a:t>safety</a:t>
            </a:r>
            <a:r>
              <a:rPr lang="en-US" sz="2400" dirty="0"/>
              <a:t> of the documents remains their paramount duty.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b="1" dirty="0"/>
          </a:p>
          <a:p>
            <a:pPr algn="just">
              <a:defRPr/>
            </a:pPr>
            <a:r>
              <a:rPr lang="en-US" sz="2400" dirty="0"/>
              <a:t>Documents are particularly </a:t>
            </a:r>
            <a:r>
              <a:rPr lang="en-US" sz="2400" dirty="0">
                <a:solidFill>
                  <a:srgbClr val="FF0000"/>
                </a:solidFill>
              </a:rPr>
              <a:t>vulnerable</a:t>
            </a:r>
            <a:r>
              <a:rPr lang="en-US" sz="2400" dirty="0"/>
              <a:t> when they are being </a:t>
            </a:r>
            <a:r>
              <a:rPr lang="en-US" sz="2400" dirty="0">
                <a:solidFill>
                  <a:srgbClr val="FF0000"/>
                </a:solidFill>
              </a:rPr>
              <a:t>handled by inexpert people</a:t>
            </a:r>
            <a:r>
              <a:rPr lang="en-US" sz="2400" dirty="0"/>
              <a:t>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Strict enforcement of the rules protects archives </a:t>
            </a:r>
            <a:r>
              <a:rPr lang="en-US" sz="2400" dirty="0"/>
              <a:t>and deters people from misusing, or </a:t>
            </a:r>
            <a:r>
              <a:rPr lang="en-MY" sz="2400" dirty="0"/>
              <a:t>even removing documents.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 descr="Image result for thank you that all slide">
            <a:extLst>
              <a:ext uri="{FF2B5EF4-FFF2-40B4-BE49-F238E27FC236}">
                <a16:creationId xmlns:a16="http://schemas.microsoft.com/office/drawing/2014/main" id="{EE865D65-A9F5-4A57-B30E-0C79B5FA1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6" name="AutoShape 10" descr="Image result for thank you that all slide">
            <a:extLst>
              <a:ext uri="{FF2B5EF4-FFF2-40B4-BE49-F238E27FC236}">
                <a16:creationId xmlns:a16="http://schemas.microsoft.com/office/drawing/2014/main" id="{E262D01C-F0C0-4239-98DE-C4078F6B5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5612" name="Picture 12" descr="Image result for thank you that all slide">
            <a:extLst>
              <a:ext uri="{FF2B5EF4-FFF2-40B4-BE49-F238E27FC236}">
                <a16:creationId xmlns:a16="http://schemas.microsoft.com/office/drawing/2014/main" id="{F83E106D-F0C7-4A03-BBDD-058877A1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65" y="1600200"/>
            <a:ext cx="409467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58C0A1-6E43-4DA9-9D5B-541BED172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30480"/>
            <a:ext cx="6870700" cy="9144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REFERENCE SERVICES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DF022D0-9166-4D6A-BD4C-26434B058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8001000" cy="3962400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An archival institution, whether public or private, must plan and maintain appropriate </a:t>
            </a:r>
            <a:r>
              <a:rPr lang="en-US" sz="2400" dirty="0">
                <a:solidFill>
                  <a:srgbClr val="FF0000"/>
                </a:solidFill>
              </a:rPr>
              <a:t>reference services for all users. 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These archives are used for research or reference by a </a:t>
            </a:r>
            <a:r>
              <a:rPr lang="en-US" sz="2400" dirty="0">
                <a:solidFill>
                  <a:srgbClr val="FF0000"/>
                </a:solidFill>
              </a:rPr>
              <a:t>wide variety of users, from government officials to academic readers to members of the general public.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623C88BE-FF0A-4C3A-8182-EBCDB9C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84C2902-7DEC-430D-A177-65B1B5DFBEEE}" type="slidenum">
              <a:rPr lang="en-US" altLang="en-US" sz="1200">
                <a:solidFill>
                  <a:srgbClr val="3F3F3F"/>
                </a:solidFill>
              </a:rPr>
              <a:pPr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FD6F8-76EA-4D14-A23A-E3843338FBCC}"/>
              </a:ext>
            </a:extLst>
          </p:cNvPr>
          <p:cNvSpPr/>
          <p:nvPr/>
        </p:nvSpPr>
        <p:spPr>
          <a:xfrm>
            <a:off x="2250440" y="4391561"/>
            <a:ext cx="45720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17475" indent="0" algn="ctr">
              <a:buFont typeface="Wingdings 2" panose="05020102010507070707" pitchFamily="18" charset="2"/>
              <a:buNone/>
            </a:pPr>
            <a:r>
              <a:rPr lang="en-US" altLang="en-US" sz="2000" i="1" dirty="0"/>
              <a:t>Archival institutions must provide good reference services in order to ensure all users can access archival materials.</a:t>
            </a:r>
            <a:endParaRPr lang="en-MY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3E27-BBB8-406A-AFB8-CF648D50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4625975"/>
          </a:xfrm>
        </p:spPr>
        <p:txBody>
          <a:bodyPr/>
          <a:lstStyle/>
          <a:p>
            <a:r>
              <a:rPr lang="en-MY" dirty="0"/>
              <a:t>References services connected with the: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reference / search department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managing the reference area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registration of users / researchers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ordering and producing archive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Consulting archival documents by the creating agencies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Producing archives for the transferring agency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Returning archival materials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rabicPeriod"/>
            </a:pPr>
            <a:r>
              <a:rPr lang="en-MY" dirty="0">
                <a:latin typeface="Abadi" panose="020B0604020202020204" pitchFamily="34" charset="0"/>
              </a:rPr>
              <a:t>Providing a reference library in the archival institution  </a:t>
            </a:r>
          </a:p>
          <a:p>
            <a:pPr marL="1028700" lvl="1" indent="-571500">
              <a:buClr>
                <a:srgbClr val="FFC000"/>
              </a:buClr>
              <a:buFont typeface="+mj-lt"/>
              <a:buAutoNum type="arabicPeriod"/>
            </a:pPr>
            <a:endParaRPr lang="en-MY" dirty="0"/>
          </a:p>
          <a:p>
            <a:pPr marL="1028700" lvl="1" indent="-571500">
              <a:buClr>
                <a:srgbClr val="FFC000"/>
              </a:buClr>
              <a:buFont typeface="+mj-lt"/>
              <a:buAutoNum type="arabicPeriod"/>
            </a:pPr>
            <a:endParaRPr lang="en-MY" dirty="0"/>
          </a:p>
          <a:p>
            <a:pPr marL="1028700" lvl="1" indent="-571500">
              <a:buClr>
                <a:srgbClr val="FFC000"/>
              </a:buClr>
              <a:buFont typeface="+mj-lt"/>
              <a:buAutoNum type="arabicPeriod"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908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A88D-F385-4CA2-9DC3-66BE6967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1. REFERENCE / SEARCH DEPARTMENT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C0D37A0-4CFC-4FC1-B36F-E5750DF4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524000"/>
            <a:ext cx="6144385" cy="3254375"/>
          </a:xfrm>
        </p:spPr>
        <p:txBody>
          <a:bodyPr/>
          <a:lstStyle/>
          <a:p>
            <a:pPr algn="just"/>
            <a:r>
              <a:rPr lang="en-US" altLang="en-US" sz="2400" dirty="0"/>
              <a:t>The reference or search department is the </a:t>
            </a:r>
            <a:r>
              <a:rPr lang="en-US" altLang="en-US" sz="2400" dirty="0">
                <a:solidFill>
                  <a:srgbClr val="FF0000"/>
                </a:solidFill>
              </a:rPr>
              <a:t>contact point for members of the public </a:t>
            </a:r>
            <a:r>
              <a:rPr lang="en-US" altLang="en-US" sz="2400" dirty="0"/>
              <a:t>and agency officials who wish to find out about the holdings of the institution. </a:t>
            </a:r>
          </a:p>
          <a:p>
            <a:pPr marL="119062" indent="0" algn="just">
              <a:buNone/>
            </a:pPr>
            <a:endParaRPr lang="en-US" altLang="en-US" sz="2400" dirty="0"/>
          </a:p>
          <a:p>
            <a:pPr algn="just"/>
            <a:r>
              <a:rPr lang="en-US" altLang="en-US" sz="2400" dirty="0"/>
              <a:t>Researchers may </a:t>
            </a:r>
            <a:r>
              <a:rPr lang="en-US" altLang="en-US" sz="2400" dirty="0">
                <a:solidFill>
                  <a:srgbClr val="FF0000"/>
                </a:solidFill>
              </a:rPr>
              <a:t>contact the institution by correspondence, by telephone or in person</a:t>
            </a:r>
            <a:r>
              <a:rPr lang="en-US" altLang="en-US" sz="2400" dirty="0"/>
              <a:t>.</a:t>
            </a:r>
            <a:endParaRPr lang="en-MY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893ED-97D5-4943-B381-BAE1EBF7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1828800" cy="2438400"/>
          </a:xfrm>
          <a:prstGeom prst="rect">
            <a:avLst/>
          </a:prstGeom>
        </p:spPr>
      </p:pic>
      <p:pic>
        <p:nvPicPr>
          <p:cNvPr id="11269" name="Picture 5" descr="Image result for dewan penyelidikan arkib negara">
            <a:extLst>
              <a:ext uri="{FF2B5EF4-FFF2-40B4-BE49-F238E27FC236}">
                <a16:creationId xmlns:a16="http://schemas.microsoft.com/office/drawing/2014/main" id="{D73495AE-9D99-41E3-BCB7-54CB0151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54987"/>
            <a:ext cx="4651772" cy="236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F8F-C661-4B3F-B163-CF7FCE6E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2. MANAGING THE REFERENCE AREA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DA36D00-7EC1-4655-9DAE-4D25577B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6" y="1219200"/>
            <a:ext cx="8571908" cy="3200400"/>
          </a:xfrm>
        </p:spPr>
        <p:txBody>
          <a:bodyPr/>
          <a:lstStyle/>
          <a:p>
            <a:pPr algn="just"/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reference area, often called the search room</a:t>
            </a:r>
            <a:r>
              <a:rPr lang="en-US" altLang="en-US" sz="2400" dirty="0"/>
              <a:t>, is a controlled sector within the institution in which users can consult archival materials in an atmosphere conducive </a:t>
            </a:r>
            <a:r>
              <a:rPr lang="en-MY" altLang="en-US" sz="2400" dirty="0"/>
              <a:t>to study</a:t>
            </a:r>
          </a:p>
          <a:p>
            <a:pPr marL="119062" indent="0" algn="just">
              <a:buNone/>
            </a:pPr>
            <a:endParaRPr lang="en-MY" altLang="en-US" sz="2400" dirty="0"/>
          </a:p>
          <a:p>
            <a:pPr algn="just"/>
            <a:r>
              <a:rPr lang="en-US" altLang="en-US" sz="2400" dirty="0"/>
              <a:t>When researchers arrive at the archival institution, there should be </a:t>
            </a:r>
            <a:r>
              <a:rPr lang="en-US" altLang="en-US" sz="2400" dirty="0">
                <a:solidFill>
                  <a:srgbClr val="FF0000"/>
                </a:solidFill>
              </a:rPr>
              <a:t>clear signs directing them to the search room</a:t>
            </a:r>
            <a:r>
              <a:rPr lang="en-US" altLang="en-US" sz="24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E1E01-783F-4EEA-A37E-6D630130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73" y="3962400"/>
            <a:ext cx="3251200" cy="2438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7BE43-C782-4AEC-A413-44A362209C6D}"/>
              </a:ext>
            </a:extLst>
          </p:cNvPr>
          <p:cNvSpPr txBox="1">
            <a:spLocks/>
          </p:cNvSpPr>
          <p:nvPr/>
        </p:nvSpPr>
        <p:spPr bwMode="auto">
          <a:xfrm>
            <a:off x="316526" y="3764280"/>
            <a:ext cx="5168307" cy="171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altLang="en-US" sz="2400" dirty="0"/>
              <a:t>Directions not only put them at their ease but also help prevent their straying into restricted, ‘staff only’ areas.</a:t>
            </a:r>
            <a:endParaRPr lang="en-MY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62F1-360F-460D-A6C6-01774B4D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838200"/>
            <a:ext cx="4540975" cy="4625975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The conduct of everyone in the search room must be </a:t>
            </a:r>
            <a:r>
              <a:rPr lang="en-US" sz="2400" dirty="0">
                <a:solidFill>
                  <a:srgbClr val="FF0000"/>
                </a:solidFill>
              </a:rPr>
              <a:t>controlled by a set of rules </a:t>
            </a:r>
            <a:r>
              <a:rPr lang="en-US" sz="2400" dirty="0"/>
              <a:t>based upon current legislation or policies.</a:t>
            </a:r>
          </a:p>
          <a:p>
            <a:pPr marL="119062" indent="0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To protect the records</a:t>
            </a:r>
            <a:r>
              <a:rPr lang="en-US" sz="2400" dirty="0"/>
              <a:t>, all users must abide by clear</a:t>
            </a:r>
            <a:r>
              <a:rPr lang="en-MY" sz="2400" dirty="0"/>
              <a:t>and documented </a:t>
            </a:r>
            <a:r>
              <a:rPr lang="en-MY" sz="2400" dirty="0">
                <a:solidFill>
                  <a:srgbClr val="FF0000"/>
                </a:solidFill>
              </a:rPr>
              <a:t>reference rules</a:t>
            </a:r>
            <a:r>
              <a:rPr lang="en-MY" sz="2400" dirty="0"/>
              <a:t>.</a:t>
            </a:r>
          </a:p>
        </p:txBody>
      </p:sp>
      <p:pic>
        <p:nvPicPr>
          <p:cNvPr id="13316" name="Picture 4" descr="Image result for kad penyelidik arkib negara">
            <a:extLst>
              <a:ext uri="{FF2B5EF4-FFF2-40B4-BE49-F238E27FC236}">
                <a16:creationId xmlns:a16="http://schemas.microsoft.com/office/drawing/2014/main" id="{E13E792A-8E9A-421A-AE5E-F59F6234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838200"/>
            <a:ext cx="338327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472D-9ED2-4E3B-9A1D-6E8BB173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268321"/>
            <a:ext cx="4632960" cy="3406775"/>
          </a:xfrm>
        </p:spPr>
        <p:txBody>
          <a:bodyPr/>
          <a:lstStyle/>
          <a:p>
            <a:pPr algn="just">
              <a:defRPr/>
            </a:pPr>
            <a:r>
              <a:rPr lang="en-MY" sz="2400" dirty="0">
                <a:solidFill>
                  <a:srgbClr val="FF0000"/>
                </a:solidFill>
              </a:rPr>
              <a:t>Users/researchers must register themselves </a:t>
            </a:r>
            <a:r>
              <a:rPr lang="en-MY" sz="2400" dirty="0"/>
              <a:t>before can be allowed to enter Reference Room / Search Room.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MY" sz="2400" b="1" dirty="0"/>
          </a:p>
          <a:p>
            <a:pPr algn="just">
              <a:defRPr/>
            </a:pPr>
            <a:r>
              <a:rPr lang="en-US" sz="2400" dirty="0"/>
              <a:t>Professional archival practice worldwide is that all </a:t>
            </a:r>
            <a:r>
              <a:rPr lang="en-US" sz="2400" dirty="0">
                <a:solidFill>
                  <a:srgbClr val="FF0000"/>
                </a:solidFill>
              </a:rPr>
              <a:t>users should identify themselves</a:t>
            </a:r>
            <a:r>
              <a:rPr lang="en-US" sz="2400" dirty="0"/>
              <a:t> when they attend at the search room and that a permanent record should be kept of all users and of the materials consulted.</a:t>
            </a:r>
            <a:endParaRPr lang="en-MY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370616-787E-4C6B-8430-19D38B06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3. Registration of Users / Researchers</a:t>
            </a:r>
          </a:p>
        </p:txBody>
      </p:sp>
      <p:pic>
        <p:nvPicPr>
          <p:cNvPr id="15365" name="Picture 5" descr="Image result for kad penyelidik arkib negara">
            <a:extLst>
              <a:ext uri="{FF2B5EF4-FFF2-40B4-BE49-F238E27FC236}">
                <a16:creationId xmlns:a16="http://schemas.microsoft.com/office/drawing/2014/main" id="{86FD2A7B-4F7E-4C54-BC81-9E9EFD06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80975"/>
            <a:ext cx="3215640" cy="24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Image result for kad penyelidik arkib negara">
            <a:extLst>
              <a:ext uri="{FF2B5EF4-FFF2-40B4-BE49-F238E27FC236}">
                <a16:creationId xmlns:a16="http://schemas.microsoft.com/office/drawing/2014/main" id="{7FE7BC8E-6202-4AA8-827F-A6E0CCC17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6"/>
          <a:stretch/>
        </p:blipFill>
        <p:spPr bwMode="auto">
          <a:xfrm>
            <a:off x="2274570" y="3962401"/>
            <a:ext cx="18478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E63F-889F-4530-8CD4-1046DA46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MY" sz="3600" dirty="0">
                <a:solidFill>
                  <a:srgbClr val="7030A0"/>
                </a:solidFill>
              </a:rPr>
              <a:t>4. ORDERING AND PRODUCING ARCHIVE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64F82A7-5F41-47AD-9445-D6F5F682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08176"/>
            <a:ext cx="4038600" cy="4404359"/>
          </a:xfrm>
        </p:spPr>
        <p:txBody>
          <a:bodyPr/>
          <a:lstStyle/>
          <a:p>
            <a:pPr algn="just"/>
            <a:r>
              <a:rPr lang="en-US" altLang="en-US" sz="2400" dirty="0"/>
              <a:t>Any archival materials that have been </a:t>
            </a:r>
            <a:r>
              <a:rPr lang="en-US" altLang="en-US" sz="2400" dirty="0">
                <a:solidFill>
                  <a:srgbClr val="FF0000"/>
                </a:solidFill>
              </a:rPr>
              <a:t>requested by and issued to researchers must be tracked properly</a:t>
            </a:r>
            <a:r>
              <a:rPr lang="en-US" altLang="en-US" sz="2400" dirty="0"/>
              <a:t>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A tracking procedure </a:t>
            </a:r>
            <a:r>
              <a:rPr lang="en-MY" altLang="en-US" sz="2400" dirty="0"/>
              <a:t>always makes it possible to protect archives </a:t>
            </a:r>
            <a:r>
              <a:rPr lang="en-US" altLang="en-US" sz="2400" dirty="0"/>
              <a:t> when they are out of storage.</a:t>
            </a:r>
            <a:endParaRPr lang="en-MY" altLang="en-US" sz="2400" dirty="0"/>
          </a:p>
        </p:txBody>
      </p:sp>
      <p:pic>
        <p:nvPicPr>
          <p:cNvPr id="16389" name="Picture 5" descr="Image result for dewan penyelidikan arkib negara">
            <a:extLst>
              <a:ext uri="{FF2B5EF4-FFF2-40B4-BE49-F238E27FC236}">
                <a16:creationId xmlns:a16="http://schemas.microsoft.com/office/drawing/2014/main" id="{D043279F-269C-4E89-A995-7E20B4D6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600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0145-7853-4A7B-93A7-451672B9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57200"/>
            <a:ext cx="8458200" cy="4625975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Users / researchers must have ready access to the </a:t>
            </a:r>
            <a:r>
              <a:rPr lang="en-US" sz="2400" dirty="0">
                <a:solidFill>
                  <a:srgbClr val="FF0000"/>
                </a:solidFill>
              </a:rPr>
              <a:t>finding aids </a:t>
            </a:r>
            <a:r>
              <a:rPr lang="en-US" sz="2400" dirty="0"/>
              <a:t>(guides, group</a:t>
            </a:r>
            <a:r>
              <a:rPr lang="en-US" sz="2400" i="1" dirty="0"/>
              <a:t>-</a:t>
            </a:r>
            <a:r>
              <a:rPr lang="en-US" sz="2400" dirty="0"/>
              <a:t>level descriptions, item lists and Indexes).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When readers have identified the materials they want to see, they should make out a </a:t>
            </a:r>
            <a:r>
              <a:rPr lang="en-MY" sz="2400" dirty="0">
                <a:solidFill>
                  <a:srgbClr val="FF0000"/>
                </a:solidFill>
              </a:rPr>
              <a:t>production form then </a:t>
            </a:r>
            <a:r>
              <a:rPr lang="en-US" sz="2400" dirty="0">
                <a:solidFill>
                  <a:srgbClr val="FF0000"/>
                </a:solidFill>
              </a:rPr>
              <a:t>hand it to a search room staff.</a:t>
            </a:r>
          </a:p>
          <a:p>
            <a:pPr marL="119062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It is </a:t>
            </a:r>
            <a:r>
              <a:rPr lang="en-US" sz="2400" dirty="0">
                <a:solidFill>
                  <a:srgbClr val="FF0000"/>
                </a:solidFill>
              </a:rPr>
              <a:t>wise to limit the number of items </a:t>
            </a:r>
            <a:r>
              <a:rPr lang="en-US" sz="2400" dirty="0"/>
              <a:t>produced for a researcher </a:t>
            </a:r>
            <a:r>
              <a:rPr lang="en-US" sz="2400" dirty="0">
                <a:solidFill>
                  <a:srgbClr val="FF0000"/>
                </a:solidFill>
              </a:rPr>
              <a:t>at any one time</a:t>
            </a:r>
            <a:r>
              <a:rPr lang="en-US" sz="2400" dirty="0"/>
              <a:t>.</a:t>
            </a:r>
            <a:endParaRPr lang="en-MY" sz="2400" dirty="0"/>
          </a:p>
        </p:txBody>
      </p:sp>
      <p:pic>
        <p:nvPicPr>
          <p:cNvPr id="17413" name="Picture 5" descr="Image result for pandu cari arkib negara">
            <a:extLst>
              <a:ext uri="{FF2B5EF4-FFF2-40B4-BE49-F238E27FC236}">
                <a16:creationId xmlns:a16="http://schemas.microsoft.com/office/drawing/2014/main" id="{86E54765-6345-4728-BE38-C0FBFDB2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3991"/>
            <a:ext cx="2529840" cy="21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Image result for dewan penyelidikan arkib negara">
            <a:extLst>
              <a:ext uri="{FF2B5EF4-FFF2-40B4-BE49-F238E27FC236}">
                <a16:creationId xmlns:a16="http://schemas.microsoft.com/office/drawing/2014/main" id="{83782B56-F245-49F7-BB1D-C02CCED0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05018"/>
            <a:ext cx="3232648" cy="205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462</TotalTime>
  <Words>964</Words>
  <Application>Microsoft Office PowerPoint</Application>
  <PresentationFormat>On-screen Show (4:3)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Abadi</vt:lpstr>
      <vt:lpstr>Arial</vt:lpstr>
      <vt:lpstr>Berlin Sans FB Demi</vt:lpstr>
      <vt:lpstr>Calibri</vt:lpstr>
      <vt:lpstr>Century Gothic</vt:lpstr>
      <vt:lpstr>Corbel</vt:lpstr>
      <vt:lpstr>Wingdings</vt:lpstr>
      <vt:lpstr>Wingdings 2</vt:lpstr>
      <vt:lpstr>Wingdings 3</vt:lpstr>
      <vt:lpstr>Module</vt:lpstr>
      <vt:lpstr>CHAPTER 4 Management of Archive Materials</vt:lpstr>
      <vt:lpstr>REFERENCE SERVICES</vt:lpstr>
      <vt:lpstr>PowerPoint Presentation</vt:lpstr>
      <vt:lpstr>1. REFERENCE / SEARCH DEPARTMENT</vt:lpstr>
      <vt:lpstr>2. MANAGING THE REFERENCE AREA</vt:lpstr>
      <vt:lpstr>PowerPoint Presentation</vt:lpstr>
      <vt:lpstr>3. Registration of Users / Researchers</vt:lpstr>
      <vt:lpstr>4. ORDERING AND PRODUCING ARCHIVE</vt:lpstr>
      <vt:lpstr>PowerPoint Presentation</vt:lpstr>
      <vt:lpstr>PowerPoint Presentation</vt:lpstr>
      <vt:lpstr>5. Consulting Archival Documents by the Creating Agencies</vt:lpstr>
      <vt:lpstr>6. Producing Archives for the Transferring Agency</vt:lpstr>
      <vt:lpstr>PowerPoint Presentation</vt:lpstr>
      <vt:lpstr>7. Returning Archival Materials</vt:lpstr>
      <vt:lpstr>8. PROVIDING A REFERENCE LIBRARY IN THE ARCHIVAL INSTITUTION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ARCHIVES IMD313</dc:title>
  <dc:creator>User</dc:creator>
  <cp:lastModifiedBy>Siti Jamaludin</cp:lastModifiedBy>
  <cp:revision>43</cp:revision>
  <cp:lastPrinted>2018-04-02T05:08:15Z</cp:lastPrinted>
  <dcterms:created xsi:type="dcterms:W3CDTF">2016-06-20T04:04:23Z</dcterms:created>
  <dcterms:modified xsi:type="dcterms:W3CDTF">2020-11-16T02:37:17Z</dcterms:modified>
</cp:coreProperties>
</file>