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8" r:id="rId3"/>
    <p:sldId id="276" r:id="rId4"/>
    <p:sldId id="273" r:id="rId5"/>
    <p:sldId id="260" r:id="rId6"/>
    <p:sldId id="278" r:id="rId7"/>
    <p:sldId id="262" r:id="rId8"/>
    <p:sldId id="280" r:id="rId9"/>
    <p:sldId id="279" r:id="rId10"/>
    <p:sldId id="277" r:id="rId11"/>
    <p:sldId id="265" r:id="rId12"/>
    <p:sldId id="266" r:id="rId13"/>
    <p:sldId id="267"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8689B8-4D99-4FDF-8E6E-4E44AE255F34}" type="datetimeFigureOut">
              <a:rPr lang="en-MY" smtClean="0"/>
              <a:t>7/7/2021</a:t>
            </a:fld>
            <a:endParaRPr lang="en-MY"/>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4274D2-D23D-4A44-A1E3-0380590C976A}" type="slidenum">
              <a:rPr lang="en-MY" smtClean="0"/>
              <a:t>‹#›</a:t>
            </a:fld>
            <a:endParaRPr lang="en-MY"/>
          </a:p>
        </p:txBody>
      </p:sp>
    </p:spTree>
    <p:extLst>
      <p:ext uri="{BB962C8B-B14F-4D97-AF65-F5344CB8AC3E}">
        <p14:creationId xmlns:p14="http://schemas.microsoft.com/office/powerpoint/2010/main" val="2853392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BF4274D2-D23D-4A44-A1E3-0380590C976A}" type="slidenum">
              <a:rPr lang="en-MY" smtClean="0"/>
              <a:t>3</a:t>
            </a:fld>
            <a:endParaRPr lang="en-MY"/>
          </a:p>
        </p:txBody>
      </p:sp>
    </p:spTree>
    <p:extLst>
      <p:ext uri="{BB962C8B-B14F-4D97-AF65-F5344CB8AC3E}">
        <p14:creationId xmlns:p14="http://schemas.microsoft.com/office/powerpoint/2010/main" val="810242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BF4274D2-D23D-4A44-A1E3-0380590C976A}" type="slidenum">
              <a:rPr lang="en-MY" smtClean="0"/>
              <a:t>7</a:t>
            </a:fld>
            <a:endParaRPr lang="en-MY"/>
          </a:p>
        </p:txBody>
      </p:sp>
    </p:spTree>
    <p:extLst>
      <p:ext uri="{BB962C8B-B14F-4D97-AF65-F5344CB8AC3E}">
        <p14:creationId xmlns:p14="http://schemas.microsoft.com/office/powerpoint/2010/main" val="648394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BF4274D2-D23D-4A44-A1E3-0380590C976A}" type="slidenum">
              <a:rPr lang="en-MY" smtClean="0"/>
              <a:t>10</a:t>
            </a:fld>
            <a:endParaRPr lang="en-MY"/>
          </a:p>
        </p:txBody>
      </p:sp>
    </p:spTree>
    <p:extLst>
      <p:ext uri="{BB962C8B-B14F-4D97-AF65-F5344CB8AC3E}">
        <p14:creationId xmlns:p14="http://schemas.microsoft.com/office/powerpoint/2010/main" val="3926931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BF4274D2-D23D-4A44-A1E3-0380590C976A}" type="slidenum">
              <a:rPr lang="en-MY" smtClean="0"/>
              <a:t>14</a:t>
            </a:fld>
            <a:endParaRPr lang="en-MY"/>
          </a:p>
        </p:txBody>
      </p:sp>
    </p:spTree>
    <p:extLst>
      <p:ext uri="{BB962C8B-B14F-4D97-AF65-F5344CB8AC3E}">
        <p14:creationId xmlns:p14="http://schemas.microsoft.com/office/powerpoint/2010/main" val="3650347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044191B-1BAA-4E38-AA99-BE0406D9B90D}" type="datetimeFigureOut">
              <a:rPr lang="en-MY" smtClean="0"/>
              <a:t>7/7/2021</a:t>
            </a:fld>
            <a:endParaRPr lang="en-MY"/>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MY"/>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DF899652-63C7-4EB9-A781-EC906D0A8742}" type="slidenum">
              <a:rPr lang="en-MY" smtClean="0"/>
              <a:t>‹#›</a:t>
            </a:fld>
            <a:endParaRPr lang="en-MY"/>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044191B-1BAA-4E38-AA99-BE0406D9B90D}" type="datetimeFigureOut">
              <a:rPr lang="en-MY" smtClean="0"/>
              <a:t>7/7/2021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DF899652-63C7-4EB9-A781-EC906D0A8742}" type="slidenum">
              <a:rPr lang="en-MY" smtClean="0"/>
              <a:t>‹#›</a:t>
            </a:fld>
            <a:endParaRPr lang="en-M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5044191B-1BAA-4E38-AA99-BE0406D9B90D}" type="datetimeFigureOut">
              <a:rPr lang="en-MY" smtClean="0"/>
              <a:t>7/7/2021</a:t>
            </a:fld>
            <a:endParaRPr lang="en-MY"/>
          </a:p>
        </p:txBody>
      </p:sp>
      <p:sp>
        <p:nvSpPr>
          <p:cNvPr id="5" name="Footer Placeholder 4"/>
          <p:cNvSpPr>
            <a:spLocks noGrp="1"/>
          </p:cNvSpPr>
          <p:nvPr>
            <p:ph type="ftr" sz="quarter" idx="11"/>
          </p:nvPr>
        </p:nvSpPr>
        <p:spPr>
          <a:xfrm>
            <a:off x="457201" y="6248207"/>
            <a:ext cx="5573483" cy="365125"/>
          </a:xfrm>
        </p:spPr>
        <p:txBody>
          <a:bodyPr/>
          <a:lstStyle/>
          <a:p>
            <a:endParaRPr lang="en-MY"/>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DF899652-63C7-4EB9-A781-EC906D0A8742}" type="slidenum">
              <a:rPr lang="en-MY" smtClean="0"/>
              <a:t>‹#›</a:t>
            </a:fld>
            <a:endParaRPr lang="en-MY"/>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5044191B-1BAA-4E38-AA99-BE0406D9B90D}" type="datetimeFigureOut">
              <a:rPr lang="en-MY" smtClean="0"/>
              <a:t>7/7/2021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F899652-63C7-4EB9-A781-EC906D0A8742}" type="slidenum">
              <a:rPr lang="en-MY" smtClean="0"/>
              <a:t>‹#›</a:t>
            </a:fld>
            <a:endParaRPr lang="en-MY"/>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5044191B-1BAA-4E38-AA99-BE0406D9B90D}" type="datetimeFigureOut">
              <a:rPr lang="en-MY" smtClean="0"/>
              <a:t>7/7/2021</a:t>
            </a:fld>
            <a:endParaRPr lang="en-MY"/>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DF899652-63C7-4EB9-A781-EC906D0A8742}" type="slidenum">
              <a:rPr lang="en-MY" smtClean="0"/>
              <a:t>‹#›</a:t>
            </a:fld>
            <a:endParaRPr lang="en-MY"/>
          </a:p>
        </p:txBody>
      </p:sp>
      <p:sp>
        <p:nvSpPr>
          <p:cNvPr id="14" name="Footer Placeholder 13"/>
          <p:cNvSpPr>
            <a:spLocks noGrp="1"/>
          </p:cNvSpPr>
          <p:nvPr>
            <p:ph type="ftr" sz="quarter" idx="12"/>
          </p:nvPr>
        </p:nvSpPr>
        <p:spPr/>
        <p:txBody>
          <a:bodyPr/>
          <a:lstStyle/>
          <a:p>
            <a:endParaRPr lang="en-MY"/>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5044191B-1BAA-4E38-AA99-BE0406D9B90D}" type="datetimeFigureOut">
              <a:rPr lang="en-MY" smtClean="0"/>
              <a:t>7/7/2021</a:t>
            </a:fld>
            <a:endParaRPr lang="en-MY"/>
          </a:p>
        </p:txBody>
      </p:sp>
      <p:sp>
        <p:nvSpPr>
          <p:cNvPr id="10" name="Slide Number Placeholder 9"/>
          <p:cNvSpPr>
            <a:spLocks noGrp="1"/>
          </p:cNvSpPr>
          <p:nvPr>
            <p:ph type="sldNum" sz="quarter" idx="16"/>
          </p:nvPr>
        </p:nvSpPr>
        <p:spPr/>
        <p:txBody>
          <a:bodyPr rtlCol="0"/>
          <a:lstStyle/>
          <a:p>
            <a:fld id="{DF899652-63C7-4EB9-A781-EC906D0A8742}" type="slidenum">
              <a:rPr lang="en-MY" smtClean="0"/>
              <a:t>‹#›</a:t>
            </a:fld>
            <a:endParaRPr lang="en-MY"/>
          </a:p>
        </p:txBody>
      </p:sp>
      <p:sp>
        <p:nvSpPr>
          <p:cNvPr id="12" name="Footer Placeholder 11"/>
          <p:cNvSpPr>
            <a:spLocks noGrp="1"/>
          </p:cNvSpPr>
          <p:nvPr>
            <p:ph type="ftr" sz="quarter" idx="17"/>
          </p:nvPr>
        </p:nvSpPr>
        <p:spPr/>
        <p:txBody>
          <a:bodyPr rtlCol="0"/>
          <a:lstStyle/>
          <a:p>
            <a:endParaRPr lang="en-M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5044191B-1BAA-4E38-AA99-BE0406D9B90D}" type="datetimeFigureOut">
              <a:rPr lang="en-MY" smtClean="0"/>
              <a:t>7/7/2021</a:t>
            </a:fld>
            <a:endParaRPr lang="en-MY"/>
          </a:p>
        </p:txBody>
      </p:sp>
      <p:sp>
        <p:nvSpPr>
          <p:cNvPr id="12" name="Slide Number Placeholder 11"/>
          <p:cNvSpPr>
            <a:spLocks noGrp="1"/>
          </p:cNvSpPr>
          <p:nvPr>
            <p:ph type="sldNum" sz="quarter" idx="16"/>
          </p:nvPr>
        </p:nvSpPr>
        <p:spPr/>
        <p:txBody>
          <a:bodyPr rtlCol="0"/>
          <a:lstStyle/>
          <a:p>
            <a:fld id="{DF899652-63C7-4EB9-A781-EC906D0A8742}" type="slidenum">
              <a:rPr lang="en-MY" smtClean="0"/>
              <a:t>‹#›</a:t>
            </a:fld>
            <a:endParaRPr lang="en-MY"/>
          </a:p>
        </p:txBody>
      </p:sp>
      <p:sp>
        <p:nvSpPr>
          <p:cNvPr id="14" name="Footer Placeholder 13"/>
          <p:cNvSpPr>
            <a:spLocks noGrp="1"/>
          </p:cNvSpPr>
          <p:nvPr>
            <p:ph type="ftr" sz="quarter" idx="17"/>
          </p:nvPr>
        </p:nvSpPr>
        <p:spPr/>
        <p:txBody>
          <a:bodyPr rtlCol="0"/>
          <a:lstStyle/>
          <a:p>
            <a:endParaRPr lang="en-MY"/>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044191B-1BAA-4E38-AA99-BE0406D9B90D}" type="datetimeFigureOut">
              <a:rPr lang="en-MY" smtClean="0"/>
              <a:t>7/7/2021</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DF899652-63C7-4EB9-A781-EC906D0A8742}" type="slidenum">
              <a:rPr lang="en-MY" smtClean="0"/>
              <a:t>‹#›</a:t>
            </a:fld>
            <a:endParaRPr lang="en-M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44191B-1BAA-4E38-AA99-BE0406D9B90D}" type="datetimeFigureOut">
              <a:rPr lang="en-MY" smtClean="0"/>
              <a:t>7/7/2021</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DF899652-63C7-4EB9-A781-EC906D0A8742}" type="slidenum">
              <a:rPr lang="en-MY" smtClean="0"/>
              <a:t>‹#›</a:t>
            </a:fld>
            <a:endParaRPr lang="en-M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5044191B-1BAA-4E38-AA99-BE0406D9B90D}" type="datetimeFigureOut">
              <a:rPr lang="en-MY" smtClean="0"/>
              <a:t>7/7/2021</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DF899652-63C7-4EB9-A781-EC906D0A8742}" type="slidenum">
              <a:rPr lang="en-MY" smtClean="0"/>
              <a:t>‹#›</a:t>
            </a:fld>
            <a:endParaRPr lang="en-MY"/>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5044191B-1BAA-4E38-AA99-BE0406D9B90D}" type="datetimeFigureOut">
              <a:rPr lang="en-MY" smtClean="0"/>
              <a:t>7/7/2021</a:t>
            </a:fld>
            <a:endParaRPr lang="en-MY"/>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DF899652-63C7-4EB9-A781-EC906D0A8742}" type="slidenum">
              <a:rPr lang="en-MY" smtClean="0"/>
              <a:t>‹#›</a:t>
            </a:fld>
            <a:endParaRPr lang="en-MY"/>
          </a:p>
        </p:txBody>
      </p:sp>
      <p:sp>
        <p:nvSpPr>
          <p:cNvPr id="14" name="Footer Placeholder 13"/>
          <p:cNvSpPr>
            <a:spLocks noGrp="1"/>
          </p:cNvSpPr>
          <p:nvPr>
            <p:ph type="ftr" sz="quarter" idx="12"/>
          </p:nvPr>
        </p:nvSpPr>
        <p:spPr>
          <a:xfrm>
            <a:off x="1600200" y="6248206"/>
            <a:ext cx="4572000" cy="365125"/>
          </a:xfrm>
        </p:spPr>
        <p:txBody>
          <a:bodyPr rtlCol="0"/>
          <a:lstStyle/>
          <a:p>
            <a:endParaRPr lang="en-MY"/>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000" b="-2000"/>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044191B-1BAA-4E38-AA99-BE0406D9B90D}" type="datetimeFigureOut">
              <a:rPr lang="en-MY" smtClean="0"/>
              <a:t>7/7/2021</a:t>
            </a:fld>
            <a:endParaRPr lang="en-MY"/>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MY"/>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DF899652-63C7-4EB9-A781-EC906D0A8742}" type="slidenum">
              <a:rPr lang="en-MY" smtClean="0"/>
              <a:t>‹#›</a:t>
            </a:fld>
            <a:endParaRPr lang="en-MY"/>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google.com/url?sa=i&amp;rct=j&amp;q=indeks+suratkhabar&amp;source=images&amp;cd=&amp;cad=rja&amp;docid=PyiOi5BNkE6woM&amp;tbnid=uDDRONJKODWCdM:&amp;ved=0CAUQjRw&amp;url=http://www.tambooks.com/?page%3Dshop/flypage%26product_id%3D1090&amp;ei=ccknUsCnLISsrAftzYCwAg&amp;bvm=bv.51773540,d.bmk&amp;psig=AFQjCNHof4DgmHKf1MIGZ37EoBIL4mfURA&amp;ust=1378425561464152"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4" descr="IMG_6133CropAdj24pe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350" t="3774" r="1652" b="3774"/>
          <a:stretch/>
        </p:blipFill>
        <p:spPr bwMode="auto">
          <a:xfrm>
            <a:off x="3733800" y="3423138"/>
            <a:ext cx="1940470" cy="20670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angle 2">
            <a:extLst>
              <a:ext uri="{FF2B5EF4-FFF2-40B4-BE49-F238E27FC236}">
                <a16:creationId xmlns:a16="http://schemas.microsoft.com/office/drawing/2014/main" id="{BE369D63-264C-4B45-8205-12CEB5C2883A}"/>
              </a:ext>
            </a:extLst>
          </p:cNvPr>
          <p:cNvSpPr txBox="1">
            <a:spLocks noChangeArrowheads="1"/>
          </p:cNvSpPr>
          <p:nvPr/>
        </p:nvSpPr>
        <p:spPr>
          <a:xfrm>
            <a:off x="914400" y="839901"/>
            <a:ext cx="7772400" cy="2209799"/>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8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sz="3600" dirty="0">
                <a:solidFill>
                  <a:srgbClr val="002060"/>
                </a:solidFill>
                <a:latin typeface="Berlin Sans FB Demi" pitchFamily="34" charset="0"/>
              </a:rPr>
              <a:t>CHAPTER 5</a:t>
            </a:r>
            <a:br>
              <a:rPr lang="en-US" sz="3600" dirty="0">
                <a:solidFill>
                  <a:srgbClr val="002060"/>
                </a:solidFill>
                <a:latin typeface="Berlin Sans FB Demi" pitchFamily="34" charset="0"/>
              </a:rPr>
            </a:br>
            <a:r>
              <a:rPr lang="en-US" sz="3600" cap="all" dirty="0">
                <a:solidFill>
                  <a:srgbClr val="002060"/>
                </a:solidFill>
                <a:latin typeface="Berlin Sans FB Demi" pitchFamily="34" charset="0"/>
              </a:rPr>
              <a:t>Management of archives repositories </a:t>
            </a:r>
          </a:p>
        </p:txBody>
      </p:sp>
    </p:spTree>
    <p:extLst>
      <p:ext uri="{BB962C8B-B14F-4D97-AF65-F5344CB8AC3E}">
        <p14:creationId xmlns:p14="http://schemas.microsoft.com/office/powerpoint/2010/main" val="2492522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Content Placeholder 1"/>
          <p:cNvSpPr>
            <a:spLocks noGrp="1"/>
          </p:cNvSpPr>
          <p:nvPr>
            <p:ph sz="quarter" idx="1"/>
          </p:nvPr>
        </p:nvSpPr>
        <p:spPr>
          <a:xfrm>
            <a:off x="1371600" y="228600"/>
            <a:ext cx="7543800" cy="5943600"/>
          </a:xfrm>
        </p:spPr>
        <p:txBody>
          <a:bodyPr>
            <a:noAutofit/>
          </a:bodyPr>
          <a:lstStyle/>
          <a:p>
            <a:pPr algn="just"/>
            <a:r>
              <a:rPr lang="en-MY" altLang="en-US" sz="2400" dirty="0">
                <a:latin typeface="Abadi" panose="020B0604020104020204" pitchFamily="34" charset="0"/>
              </a:rPr>
              <a:t>Each </a:t>
            </a:r>
            <a:r>
              <a:rPr lang="en-MY" altLang="en-US" sz="2400" b="1" dirty="0">
                <a:solidFill>
                  <a:srgbClr val="FF0000"/>
                </a:solidFill>
                <a:latin typeface="Abadi" panose="020B0604020104020204" pitchFamily="34" charset="0"/>
              </a:rPr>
              <a:t>finding aids details should consist </a:t>
            </a:r>
            <a:r>
              <a:rPr lang="en-MY" altLang="en-US" sz="2400" dirty="0">
                <a:latin typeface="Abadi" panose="020B0604020104020204" pitchFamily="34" charset="0"/>
              </a:rPr>
              <a:t>of:</a:t>
            </a:r>
          </a:p>
          <a:p>
            <a:pPr algn="just"/>
            <a:endParaRPr lang="en-MY" altLang="en-US" sz="1000" dirty="0">
              <a:latin typeface="Abadi" panose="020B0604020104020204" pitchFamily="34" charset="0"/>
            </a:endParaRPr>
          </a:p>
          <a:p>
            <a:pPr marL="777240" lvl="1" indent="-457200" algn="just">
              <a:buClr>
                <a:srgbClr val="FF0000"/>
              </a:buClr>
              <a:buFont typeface="+mj-lt"/>
              <a:buAutoNum type="arabicParenR"/>
            </a:pPr>
            <a:r>
              <a:rPr lang="en-MY" altLang="en-US" sz="2000" b="1" dirty="0">
                <a:latin typeface="Abadi" panose="020B0604020104020204" pitchFamily="34" charset="0"/>
              </a:rPr>
              <a:t>Administrative history</a:t>
            </a:r>
          </a:p>
          <a:p>
            <a:pPr marL="320040" lvl="1" indent="0" algn="just">
              <a:buClr>
                <a:srgbClr val="FF0000"/>
              </a:buClr>
              <a:buNone/>
            </a:pPr>
            <a:r>
              <a:rPr lang="en-MY" altLang="en-US" sz="2000" dirty="0">
                <a:latin typeface="Abadi" panose="020B0604020104020204" pitchFamily="34" charset="0"/>
              </a:rPr>
              <a:t>	Administrative histories and contextual information to help 	readers to understand  the significance of the archives.</a:t>
            </a:r>
          </a:p>
          <a:p>
            <a:pPr marL="1337310" lvl="3" indent="-285750" algn="just">
              <a:buClr>
                <a:srgbClr val="FF0000"/>
              </a:buClr>
              <a:buFont typeface="+mj-lt"/>
              <a:buAutoNum type="arabicParenR"/>
            </a:pPr>
            <a:endParaRPr lang="en-MY" altLang="en-US" sz="1000" dirty="0">
              <a:latin typeface="Abadi" panose="020B0604020104020204" pitchFamily="34" charset="0"/>
            </a:endParaRPr>
          </a:p>
          <a:p>
            <a:pPr marL="777240" lvl="1" indent="-457200" algn="just">
              <a:buClr>
                <a:srgbClr val="FF0000"/>
              </a:buClr>
              <a:buFont typeface="+mj-lt"/>
              <a:buAutoNum type="arabicParenR" startAt="2"/>
            </a:pPr>
            <a:r>
              <a:rPr lang="en-MY" altLang="en-US" sz="2000" b="1" dirty="0">
                <a:latin typeface="Abadi" panose="020B0604020104020204" pitchFamily="34" charset="0"/>
              </a:rPr>
              <a:t>Series</a:t>
            </a:r>
            <a:r>
              <a:rPr lang="en-MY" altLang="en-US" sz="2000" dirty="0">
                <a:solidFill>
                  <a:srgbClr val="FF0000"/>
                </a:solidFill>
                <a:latin typeface="Abadi" panose="020B0604020104020204" pitchFamily="34" charset="0"/>
              </a:rPr>
              <a:t> </a:t>
            </a:r>
            <a:r>
              <a:rPr lang="en-MY" altLang="en-US" sz="2000" b="1" dirty="0">
                <a:latin typeface="Abadi" panose="020B0604020104020204" pitchFamily="34" charset="0"/>
              </a:rPr>
              <a:t>description</a:t>
            </a:r>
          </a:p>
          <a:p>
            <a:pPr marL="0" indent="0" algn="just">
              <a:buClr>
                <a:srgbClr val="FF0000"/>
              </a:buClr>
              <a:buNone/>
            </a:pPr>
            <a:r>
              <a:rPr lang="en-MY" altLang="en-US" sz="2000" dirty="0">
                <a:latin typeface="Abadi" panose="020B0604020104020204" pitchFamily="34" charset="0"/>
              </a:rPr>
              <a:t>	- Group code		- First  and last date</a:t>
            </a:r>
          </a:p>
          <a:p>
            <a:pPr marL="0" indent="0" algn="just">
              <a:buClr>
                <a:srgbClr val="FF0000"/>
              </a:buClr>
              <a:buNone/>
            </a:pPr>
            <a:r>
              <a:rPr lang="en-MY" altLang="en-US" sz="2000" dirty="0">
                <a:latin typeface="Abadi" panose="020B0604020104020204" pitchFamily="34" charset="0"/>
              </a:rPr>
              <a:t>	- Series number	            - Number of items</a:t>
            </a:r>
          </a:p>
          <a:p>
            <a:pPr marL="0" indent="0" algn="just">
              <a:buClr>
                <a:srgbClr val="FF0000"/>
              </a:buClr>
              <a:buNone/>
            </a:pPr>
            <a:r>
              <a:rPr lang="en-MY" altLang="en-US" sz="2000" dirty="0">
                <a:latin typeface="Abadi" panose="020B0604020104020204" pitchFamily="34" charset="0"/>
              </a:rPr>
              <a:t>	- Series title		- Physical nature</a:t>
            </a:r>
          </a:p>
          <a:p>
            <a:pPr marL="0" indent="0" algn="just">
              <a:buClr>
                <a:srgbClr val="FF0000"/>
              </a:buClr>
              <a:buNone/>
            </a:pPr>
            <a:endParaRPr lang="en-MY" altLang="en-US" sz="1000" dirty="0">
              <a:latin typeface="Abadi" panose="020B0604020104020204" pitchFamily="34" charset="0"/>
            </a:endParaRPr>
          </a:p>
          <a:p>
            <a:pPr marL="777240" lvl="1" indent="-457200" algn="just">
              <a:buClr>
                <a:srgbClr val="FF0000"/>
              </a:buClr>
              <a:buFont typeface="+mj-lt"/>
              <a:buAutoNum type="arabicParenR" startAt="3"/>
            </a:pPr>
            <a:r>
              <a:rPr lang="en-MY" altLang="en-US" sz="2000" b="1" dirty="0">
                <a:latin typeface="Abadi" panose="020B0604020104020204" pitchFamily="34" charset="0"/>
              </a:rPr>
              <a:t>Description of documents</a:t>
            </a:r>
          </a:p>
          <a:p>
            <a:pPr marL="0" indent="0" algn="just">
              <a:buClr>
                <a:srgbClr val="FF0000"/>
              </a:buClr>
              <a:buNone/>
            </a:pPr>
            <a:r>
              <a:rPr lang="en-MY" altLang="en-US" sz="2000" dirty="0">
                <a:latin typeface="Abadi" panose="020B0604020104020204" pitchFamily="34" charset="0"/>
              </a:rPr>
              <a:t>	- Subject	</a:t>
            </a:r>
          </a:p>
          <a:p>
            <a:pPr marL="0" indent="0" algn="just">
              <a:buClr>
                <a:srgbClr val="FF0000"/>
              </a:buClr>
              <a:buNone/>
            </a:pPr>
            <a:r>
              <a:rPr lang="en-MY" altLang="en-US" sz="2000" dirty="0">
                <a:latin typeface="Abadi" panose="020B0604020104020204" pitchFamily="34" charset="0"/>
              </a:rPr>
              <a:t>	- Function</a:t>
            </a:r>
          </a:p>
          <a:p>
            <a:pPr marL="0" indent="0" algn="just">
              <a:buClr>
                <a:srgbClr val="FF0000"/>
              </a:buClr>
              <a:buNone/>
            </a:pPr>
            <a:r>
              <a:rPr lang="en-MY" altLang="en-US" sz="2000" dirty="0">
                <a:latin typeface="Abadi" panose="020B0604020104020204" pitchFamily="34" charset="0"/>
              </a:rPr>
              <a:t>	- Summary</a:t>
            </a:r>
          </a:p>
          <a:p>
            <a:pPr marL="0" indent="0" algn="just">
              <a:buClr>
                <a:srgbClr val="FF0000"/>
              </a:buClr>
              <a:buNone/>
            </a:pPr>
            <a:r>
              <a:rPr lang="en-MY" altLang="en-US" sz="2000" dirty="0">
                <a:latin typeface="Abadi" panose="020B0604020104020204" pitchFamily="34" charset="0"/>
              </a:rPr>
              <a:t>	- Significant information from custodial 	history</a:t>
            </a:r>
          </a:p>
          <a:p>
            <a:pPr marL="0" indent="0" algn="just">
              <a:buClr>
                <a:srgbClr val="FF0000"/>
              </a:buClr>
              <a:buNone/>
            </a:pPr>
            <a:r>
              <a:rPr lang="en-MY" altLang="en-US" sz="2000" dirty="0">
                <a:latin typeface="Abadi" panose="020B0604020104020204" pitchFamily="34" charset="0"/>
              </a:rPr>
              <a:t>	- Directly related series</a:t>
            </a:r>
          </a:p>
          <a:p>
            <a:pPr marL="457200" indent="-457200" algn="just">
              <a:buFont typeface="+mj-lt"/>
              <a:buAutoNum type="arabicParenR" startAt="3"/>
            </a:pPr>
            <a:endParaRPr lang="en-MY" altLang="en-US" sz="2000" dirty="0">
              <a:latin typeface="Abadi" panose="020B0604020104020204" pitchFamily="34" charset="0"/>
            </a:endParaRPr>
          </a:p>
          <a:p>
            <a:pPr algn="just"/>
            <a:endParaRPr lang="en-US" altLang="en-US" sz="2000" dirty="0">
              <a:latin typeface="Abadi" panose="020B0604020104020204" pitchFamily="34" charset="0"/>
            </a:endParaRPr>
          </a:p>
        </p:txBody>
      </p:sp>
    </p:spTree>
    <p:extLst>
      <p:ext uri="{BB962C8B-B14F-4D97-AF65-F5344CB8AC3E}">
        <p14:creationId xmlns:p14="http://schemas.microsoft.com/office/powerpoint/2010/main" val="2973783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3" name="Content Placeholder 2"/>
          <p:cNvSpPr>
            <a:spLocks noGrp="1"/>
          </p:cNvSpPr>
          <p:nvPr>
            <p:ph sz="quarter" idx="1"/>
          </p:nvPr>
        </p:nvSpPr>
        <p:spPr>
          <a:xfrm>
            <a:off x="1371600" y="533400"/>
            <a:ext cx="7394448" cy="5029200"/>
          </a:xfrm>
        </p:spPr>
        <p:txBody>
          <a:bodyPr>
            <a:normAutofit/>
          </a:bodyPr>
          <a:lstStyle/>
          <a:p>
            <a:pPr algn="just">
              <a:buFont typeface="Wingdings" panose="05000000000000000000" pitchFamily="2" charset="2"/>
              <a:buChar char="q"/>
            </a:pPr>
            <a:r>
              <a:rPr lang="en-MY" altLang="en-US" sz="2400" dirty="0">
                <a:latin typeface="Abadi" panose="020B0604020104020204" pitchFamily="34" charset="0"/>
              </a:rPr>
              <a:t>The </a:t>
            </a:r>
            <a:r>
              <a:rPr lang="en-MY" altLang="en-US" sz="2400" b="1" dirty="0">
                <a:solidFill>
                  <a:srgbClr val="FF0000"/>
                </a:solidFill>
                <a:latin typeface="Abadi" panose="020B0604020104020204" pitchFamily="34" charset="0"/>
              </a:rPr>
              <a:t>function of a finding aids</a:t>
            </a:r>
            <a:r>
              <a:rPr lang="en-MY" altLang="en-US" sz="2400" dirty="0">
                <a:latin typeface="Abadi" panose="020B0604020104020204" pitchFamily="34" charset="0"/>
              </a:rPr>
              <a:t>:</a:t>
            </a:r>
          </a:p>
          <a:p>
            <a:pPr algn="just">
              <a:buFont typeface="Wingdings" panose="05000000000000000000" pitchFamily="2" charset="2"/>
              <a:buChar char="q"/>
            </a:pPr>
            <a:endParaRPr lang="en-MY" altLang="en-US" sz="1400" dirty="0">
              <a:latin typeface="Abadi" panose="020B0604020104020204" pitchFamily="34" charset="0"/>
            </a:endParaRPr>
          </a:p>
          <a:p>
            <a:pPr marL="834390" lvl="1" indent="-514350" algn="just">
              <a:buClr>
                <a:srgbClr val="FF0000"/>
              </a:buClr>
              <a:buFont typeface="+mj-lt"/>
              <a:buAutoNum type="arabicParenR"/>
            </a:pPr>
            <a:r>
              <a:rPr lang="en-US" altLang="en-US" sz="2000" dirty="0">
                <a:latin typeface="Abadi" panose="020B0604020104020204" pitchFamily="34" charset="0"/>
              </a:rPr>
              <a:t>To </a:t>
            </a:r>
            <a:r>
              <a:rPr lang="en-US" altLang="en-US" sz="2000" dirty="0">
                <a:solidFill>
                  <a:srgbClr val="FF0000"/>
                </a:solidFill>
                <a:latin typeface="Abadi" panose="020B0604020104020204" pitchFamily="34" charset="0"/>
              </a:rPr>
              <a:t>arrange the materials </a:t>
            </a:r>
            <a:r>
              <a:rPr lang="en-US" altLang="en-US" sz="2000" dirty="0">
                <a:latin typeface="Abadi" panose="020B0604020104020204" pitchFamily="34" charset="0"/>
              </a:rPr>
              <a:t>in their </a:t>
            </a:r>
            <a:r>
              <a:rPr lang="en-US" altLang="en-US" sz="2000" dirty="0">
                <a:solidFill>
                  <a:srgbClr val="FF0000"/>
                </a:solidFill>
                <a:latin typeface="Abadi" panose="020B0604020104020204" pitchFamily="34" charset="0"/>
              </a:rPr>
              <a:t>original structural order</a:t>
            </a:r>
          </a:p>
          <a:p>
            <a:pPr marL="834390" lvl="1" indent="-514350" algn="just">
              <a:buClr>
                <a:srgbClr val="FF0000"/>
              </a:buClr>
              <a:buFont typeface="+mj-lt"/>
              <a:buAutoNum type="arabicParenR"/>
            </a:pPr>
            <a:endParaRPr lang="en-US" altLang="en-US" sz="1400" dirty="0">
              <a:solidFill>
                <a:srgbClr val="FF0000"/>
              </a:solidFill>
              <a:latin typeface="Abadi" panose="020B0604020104020204" pitchFamily="34" charset="0"/>
            </a:endParaRPr>
          </a:p>
          <a:p>
            <a:pPr marL="834390" lvl="1" indent="-514350" algn="just">
              <a:buClr>
                <a:srgbClr val="FF0000"/>
              </a:buClr>
              <a:buFont typeface="+mj-lt"/>
              <a:buAutoNum type="arabicParenR"/>
            </a:pPr>
            <a:r>
              <a:rPr lang="en-US" altLang="en-US" sz="2000" dirty="0">
                <a:latin typeface="Abadi" panose="020B0604020104020204" pitchFamily="34" charset="0"/>
              </a:rPr>
              <a:t>By writing down the essential </a:t>
            </a:r>
            <a:r>
              <a:rPr lang="en-US" altLang="en-US" sz="2000" dirty="0">
                <a:solidFill>
                  <a:srgbClr val="FF0000"/>
                </a:solidFill>
                <a:latin typeface="Abadi" panose="020B0604020104020204" pitchFamily="34" charset="0"/>
              </a:rPr>
              <a:t>descriptive facts </a:t>
            </a:r>
            <a:r>
              <a:rPr lang="en-US" altLang="en-US" sz="2000" dirty="0">
                <a:latin typeface="Abadi" panose="020B0604020104020204" pitchFamily="34" charset="0"/>
              </a:rPr>
              <a:t>about the </a:t>
            </a:r>
            <a:r>
              <a:rPr lang="en-US" altLang="en-US" sz="2000" dirty="0">
                <a:solidFill>
                  <a:srgbClr val="FF0000"/>
                </a:solidFill>
                <a:latin typeface="Abadi" panose="020B0604020104020204" pitchFamily="34" charset="0"/>
              </a:rPr>
              <a:t>originals</a:t>
            </a:r>
            <a:r>
              <a:rPr lang="en-US" altLang="en-US" sz="2000" dirty="0">
                <a:latin typeface="Abadi" panose="020B0604020104020204" pitchFamily="34" charset="0"/>
              </a:rPr>
              <a:t>, the archivist are able to create a set of representations, which can in a way stand in for the original.</a:t>
            </a:r>
          </a:p>
          <a:p>
            <a:pPr marL="834390" lvl="1" indent="-514350" algn="just">
              <a:buClr>
                <a:srgbClr val="FF0000"/>
              </a:buClr>
              <a:buFont typeface="+mj-lt"/>
              <a:buAutoNum type="arabicParenR"/>
            </a:pPr>
            <a:endParaRPr lang="en-US" altLang="en-US" sz="1400" dirty="0">
              <a:latin typeface="Abadi" panose="020B0604020104020204" pitchFamily="34" charset="0"/>
            </a:endParaRPr>
          </a:p>
          <a:p>
            <a:pPr marL="834390" lvl="1" indent="-514350" algn="just">
              <a:buClr>
                <a:srgbClr val="FF0000"/>
              </a:buClr>
              <a:buFont typeface="+mj-lt"/>
              <a:buAutoNum type="arabicParenR"/>
            </a:pPr>
            <a:r>
              <a:rPr lang="en-US" altLang="en-US" sz="2000" dirty="0">
                <a:latin typeface="Abadi" panose="020B0604020104020204" pitchFamily="34" charset="0"/>
              </a:rPr>
              <a:t>To provide </a:t>
            </a:r>
            <a:r>
              <a:rPr lang="en-US" altLang="en-US" sz="2000" dirty="0">
                <a:solidFill>
                  <a:srgbClr val="FF0000"/>
                </a:solidFill>
                <a:latin typeface="Abadi" panose="020B0604020104020204" pitchFamily="34" charset="0"/>
              </a:rPr>
              <a:t>access point</a:t>
            </a:r>
            <a:r>
              <a:rPr lang="en-US" altLang="en-US" sz="2000" dirty="0">
                <a:latin typeface="Abadi" panose="020B0604020104020204" pitchFamily="34" charset="0"/>
              </a:rPr>
              <a:t>.</a:t>
            </a:r>
          </a:p>
          <a:p>
            <a:pPr marL="834390" lvl="1" indent="-514350" algn="just">
              <a:buClr>
                <a:srgbClr val="FF0000"/>
              </a:buClr>
              <a:buFont typeface="+mj-lt"/>
              <a:buAutoNum type="arabicParenR"/>
            </a:pPr>
            <a:endParaRPr lang="en-US" altLang="en-US" sz="1400" dirty="0">
              <a:latin typeface="Abadi" panose="020B0604020104020204" pitchFamily="34" charset="0"/>
            </a:endParaRPr>
          </a:p>
          <a:p>
            <a:pPr marL="834390" lvl="1" indent="-514350" algn="just">
              <a:buClr>
                <a:srgbClr val="FF0000"/>
              </a:buClr>
              <a:buFont typeface="+mj-lt"/>
              <a:buAutoNum type="arabicParenR"/>
            </a:pPr>
            <a:r>
              <a:rPr lang="en-US" altLang="en-US" sz="2000" dirty="0">
                <a:latin typeface="Abadi" panose="020B0604020104020204" pitchFamily="34" charset="0"/>
              </a:rPr>
              <a:t>To provide </a:t>
            </a:r>
            <a:r>
              <a:rPr lang="en-US" altLang="en-US" sz="2000" dirty="0">
                <a:solidFill>
                  <a:srgbClr val="FF0000"/>
                </a:solidFill>
                <a:latin typeface="Abadi" panose="020B0604020104020204" pitchFamily="34" charset="0"/>
              </a:rPr>
              <a:t>physical control </a:t>
            </a:r>
            <a:r>
              <a:rPr lang="en-US" altLang="en-US" sz="2000" dirty="0">
                <a:latin typeface="Abadi" panose="020B0604020104020204" pitchFamily="34" charset="0"/>
              </a:rPr>
              <a:t>and </a:t>
            </a:r>
            <a:r>
              <a:rPr lang="en-US" altLang="en-US" sz="2000" dirty="0">
                <a:solidFill>
                  <a:srgbClr val="FF0000"/>
                </a:solidFill>
                <a:latin typeface="Abadi" panose="020B0604020104020204" pitchFamily="34" charset="0"/>
              </a:rPr>
              <a:t>intellectual control </a:t>
            </a:r>
            <a:r>
              <a:rPr lang="en-US" altLang="en-US" sz="2000" dirty="0">
                <a:latin typeface="Abadi" panose="020B0604020104020204" pitchFamily="34" charset="0"/>
              </a:rPr>
              <a:t>of the archival materials.</a:t>
            </a:r>
          </a:p>
        </p:txBody>
      </p:sp>
    </p:spTree>
    <p:extLst>
      <p:ext uri="{BB962C8B-B14F-4D97-AF65-F5344CB8AC3E}">
        <p14:creationId xmlns:p14="http://schemas.microsoft.com/office/powerpoint/2010/main" val="3592390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7" name="Content Placeholder 2"/>
          <p:cNvSpPr>
            <a:spLocks noGrp="1"/>
          </p:cNvSpPr>
          <p:nvPr>
            <p:ph sz="quarter" idx="1"/>
          </p:nvPr>
        </p:nvSpPr>
        <p:spPr>
          <a:xfrm>
            <a:off x="1447800" y="304800"/>
            <a:ext cx="7089648" cy="4495800"/>
          </a:xfrm>
        </p:spPr>
        <p:txBody>
          <a:bodyPr>
            <a:normAutofit/>
          </a:bodyPr>
          <a:lstStyle/>
          <a:p>
            <a:pPr algn="just">
              <a:buFont typeface="Wingdings" panose="05000000000000000000" pitchFamily="2" charset="2"/>
              <a:buChar char="q"/>
            </a:pPr>
            <a:r>
              <a:rPr lang="en-MY" altLang="en-US" sz="2400" b="1" dirty="0">
                <a:solidFill>
                  <a:srgbClr val="FF0000"/>
                </a:solidFill>
                <a:latin typeface="Abadi" panose="020B0604020104020204" pitchFamily="34" charset="0"/>
              </a:rPr>
              <a:t>Finding aid system </a:t>
            </a:r>
            <a:r>
              <a:rPr lang="en-MY" altLang="en-US" sz="2400" dirty="0">
                <a:latin typeface="Abadi" panose="020B0604020104020204" pitchFamily="34" charset="0"/>
              </a:rPr>
              <a:t>consist the following </a:t>
            </a:r>
            <a:r>
              <a:rPr lang="en-MY" altLang="en-US" sz="2400" b="1" dirty="0">
                <a:solidFill>
                  <a:srgbClr val="FF0000"/>
                </a:solidFill>
                <a:latin typeface="Abadi" panose="020B0604020104020204" pitchFamily="34" charset="0"/>
              </a:rPr>
              <a:t>elements</a:t>
            </a:r>
            <a:r>
              <a:rPr lang="en-MY" altLang="en-US" sz="2400" dirty="0">
                <a:latin typeface="Abadi" panose="020B0604020104020204" pitchFamily="34" charset="0"/>
              </a:rPr>
              <a:t>:</a:t>
            </a:r>
          </a:p>
          <a:p>
            <a:pPr algn="just">
              <a:buFont typeface="Wingdings" panose="05000000000000000000" pitchFamily="2" charset="2"/>
              <a:buChar char="q"/>
            </a:pPr>
            <a:endParaRPr lang="en-US" altLang="en-US" sz="1200" dirty="0">
              <a:latin typeface="Abadi" panose="020B0604020104020204" pitchFamily="34" charset="0"/>
            </a:endParaRPr>
          </a:p>
          <a:p>
            <a:pPr marL="834390" lvl="1" indent="-514350" algn="just">
              <a:buClr>
                <a:srgbClr val="FF0000"/>
              </a:buClr>
              <a:buFont typeface="+mj-lt"/>
              <a:buAutoNum type="arabicParenR"/>
            </a:pPr>
            <a:r>
              <a:rPr lang="en-US" altLang="en-US" sz="2000" dirty="0">
                <a:latin typeface="Abadi" panose="020B0604020104020204" pitchFamily="34" charset="0"/>
              </a:rPr>
              <a:t>A principal documentation containing </a:t>
            </a:r>
            <a:r>
              <a:rPr lang="en-US" altLang="en-US" sz="2000" dirty="0">
                <a:solidFill>
                  <a:srgbClr val="FF0000"/>
                </a:solidFill>
                <a:latin typeface="Abadi" panose="020B0604020104020204" pitchFamily="34" charset="0"/>
              </a:rPr>
              <a:t>descriptions in structural order</a:t>
            </a:r>
          </a:p>
          <a:p>
            <a:pPr marL="834390" lvl="1" indent="-514350" algn="just">
              <a:buClr>
                <a:srgbClr val="FF0000"/>
              </a:buClr>
              <a:buFont typeface="+mj-lt"/>
              <a:buAutoNum type="arabicParenR"/>
            </a:pPr>
            <a:endParaRPr lang="en-US" altLang="en-US" sz="1200" dirty="0">
              <a:solidFill>
                <a:srgbClr val="FF0000"/>
              </a:solidFill>
              <a:latin typeface="Abadi" panose="020B0604020104020204" pitchFamily="34" charset="0"/>
            </a:endParaRPr>
          </a:p>
          <a:p>
            <a:pPr marL="834390" lvl="1" indent="-514350" algn="just">
              <a:buClr>
                <a:srgbClr val="FF0000"/>
              </a:buClr>
              <a:buFont typeface="+mj-lt"/>
              <a:buAutoNum type="arabicParenR"/>
            </a:pPr>
            <a:r>
              <a:rPr lang="en-US" altLang="en-US" sz="2000" dirty="0">
                <a:latin typeface="Abadi" panose="020B0604020104020204" pitchFamily="34" charset="0"/>
              </a:rPr>
              <a:t>Secondary </a:t>
            </a:r>
            <a:r>
              <a:rPr lang="en-US" altLang="en-US" sz="2000" dirty="0">
                <a:solidFill>
                  <a:srgbClr val="FF0000"/>
                </a:solidFill>
                <a:latin typeface="Abadi" panose="020B0604020104020204" pitchFamily="34" charset="0"/>
              </a:rPr>
              <a:t>representation </a:t>
            </a:r>
            <a:r>
              <a:rPr lang="en-US" altLang="en-US" sz="2000" dirty="0">
                <a:latin typeface="Abadi" panose="020B0604020104020204" pitchFamily="34" charset="0"/>
              </a:rPr>
              <a:t>documentation</a:t>
            </a:r>
            <a:r>
              <a:rPr lang="en-US" altLang="en-US" sz="2000" dirty="0">
                <a:solidFill>
                  <a:srgbClr val="FF0000"/>
                </a:solidFill>
                <a:latin typeface="Abadi" panose="020B0604020104020204" pitchFamily="34" charset="0"/>
              </a:rPr>
              <a:t> for administrative control</a:t>
            </a:r>
          </a:p>
          <a:p>
            <a:pPr marL="834390" lvl="1" indent="-514350" algn="just">
              <a:buClr>
                <a:srgbClr val="FF0000"/>
              </a:buClr>
              <a:buFont typeface="+mj-lt"/>
              <a:buAutoNum type="arabicParenR"/>
            </a:pPr>
            <a:endParaRPr lang="en-US" altLang="en-US" sz="1200" dirty="0">
              <a:solidFill>
                <a:srgbClr val="FF0000"/>
              </a:solidFill>
              <a:latin typeface="Abadi" panose="020B0604020104020204" pitchFamily="34" charset="0"/>
            </a:endParaRPr>
          </a:p>
          <a:p>
            <a:pPr marL="834390" lvl="1" indent="-514350" algn="just">
              <a:buClr>
                <a:srgbClr val="FF0000"/>
              </a:buClr>
              <a:buFont typeface="+mj-lt"/>
              <a:buAutoNum type="arabicParenR"/>
            </a:pPr>
            <a:r>
              <a:rPr lang="en-US" altLang="en-US" sz="2000" dirty="0">
                <a:latin typeface="Abadi" panose="020B0604020104020204" pitchFamily="34" charset="0"/>
              </a:rPr>
              <a:t>Secondary </a:t>
            </a:r>
            <a:r>
              <a:rPr lang="en-US" altLang="en-US" sz="2000" dirty="0">
                <a:solidFill>
                  <a:srgbClr val="FF0000"/>
                </a:solidFill>
                <a:latin typeface="Abadi" panose="020B0604020104020204" pitchFamily="34" charset="0"/>
              </a:rPr>
              <a:t>representation</a:t>
            </a:r>
            <a:r>
              <a:rPr lang="en-US" altLang="en-US" sz="2000" dirty="0">
                <a:latin typeface="Abadi" panose="020B0604020104020204" pitchFamily="34" charset="0"/>
              </a:rPr>
              <a:t> documentation in </a:t>
            </a:r>
            <a:r>
              <a:rPr lang="en-US" altLang="en-US" sz="2000" dirty="0">
                <a:solidFill>
                  <a:srgbClr val="FF0000"/>
                </a:solidFill>
                <a:latin typeface="Abadi" panose="020B0604020104020204" pitchFamily="34" charset="0"/>
              </a:rPr>
              <a:t>subject order.</a:t>
            </a:r>
          </a:p>
          <a:p>
            <a:pPr marL="834390" lvl="1" indent="-514350" algn="just">
              <a:buClr>
                <a:srgbClr val="FF0000"/>
              </a:buClr>
              <a:buFont typeface="+mj-lt"/>
              <a:buAutoNum type="arabicParenR"/>
            </a:pPr>
            <a:endParaRPr lang="en-US" altLang="en-US" sz="1200" dirty="0">
              <a:solidFill>
                <a:srgbClr val="FF0000"/>
              </a:solidFill>
              <a:latin typeface="Abadi" panose="020B0604020104020204" pitchFamily="34" charset="0"/>
            </a:endParaRPr>
          </a:p>
          <a:p>
            <a:pPr marL="834390" lvl="1" indent="-514350" algn="just">
              <a:buClr>
                <a:srgbClr val="FF0000"/>
              </a:buClr>
              <a:buFont typeface="+mj-lt"/>
              <a:buAutoNum type="arabicParenR"/>
            </a:pPr>
            <a:r>
              <a:rPr lang="en-US" altLang="en-US" sz="2000" dirty="0">
                <a:solidFill>
                  <a:srgbClr val="FF0000"/>
                </a:solidFill>
                <a:latin typeface="Abadi" panose="020B0604020104020204" pitchFamily="34" charset="0"/>
              </a:rPr>
              <a:t>Retrieval aids </a:t>
            </a:r>
            <a:r>
              <a:rPr lang="en-US" altLang="en-US" sz="2000" dirty="0">
                <a:latin typeface="Abadi" panose="020B0604020104020204" pitchFamily="34" charset="0"/>
              </a:rPr>
              <a:t>such as user guides and indexes.</a:t>
            </a:r>
          </a:p>
        </p:txBody>
      </p:sp>
      <p:pic>
        <p:nvPicPr>
          <p:cNvPr id="6" name="Picture 3">
            <a:extLst>
              <a:ext uri="{FF2B5EF4-FFF2-40B4-BE49-F238E27FC236}">
                <a16:creationId xmlns:a16="http://schemas.microsoft.com/office/drawing/2014/main" id="{C0452303-EF61-4267-980D-77206E4AB05B}"/>
              </a:ext>
            </a:extLst>
          </p:cNvPr>
          <p:cNvPicPr>
            <a:picLocks noChangeAspect="1" noChangeArrowheads="1"/>
          </p:cNvPicPr>
          <p:nvPr/>
        </p:nvPicPr>
        <p:blipFill>
          <a:blip r:embed="rId2"/>
          <a:srcRect l="14375" t="17184" r="14468" b="9337"/>
          <a:stretch>
            <a:fillRect/>
          </a:stretch>
        </p:blipFill>
        <p:spPr bwMode="auto">
          <a:xfrm>
            <a:off x="2514600" y="4572000"/>
            <a:ext cx="2743200" cy="214312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B567901B-DFBD-4140-93C2-172BE5B2EB56}"/>
              </a:ext>
            </a:extLst>
          </p:cNvPr>
          <p:cNvPicPr/>
          <p:nvPr/>
        </p:nvPicPr>
        <p:blipFill>
          <a:blip r:embed="rId3"/>
          <a:srcRect l="16962" t="17208" r="18026" b="57670"/>
          <a:stretch>
            <a:fillRect/>
          </a:stretch>
        </p:blipFill>
        <p:spPr bwMode="auto">
          <a:xfrm>
            <a:off x="5372100" y="4571999"/>
            <a:ext cx="2933700" cy="214312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5359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1600200" y="304800"/>
            <a:ext cx="6327648" cy="4495800"/>
          </a:xfrm>
        </p:spPr>
        <p:txBody>
          <a:bodyPr>
            <a:normAutofit lnSpcReduction="10000"/>
          </a:bodyPr>
          <a:lstStyle/>
          <a:p>
            <a:pPr marL="109728" indent="0" algn="just">
              <a:buClr>
                <a:schemeClr val="accent3"/>
              </a:buClr>
              <a:buNone/>
              <a:defRPr/>
            </a:pPr>
            <a:r>
              <a:rPr lang="en-US" altLang="en-US" sz="2400" b="1" dirty="0">
                <a:solidFill>
                  <a:srgbClr val="FF0000"/>
                </a:solidFill>
                <a:latin typeface="Abadi" panose="020B0604020104020204" pitchFamily="34" charset="0"/>
              </a:rPr>
              <a:t>Copies of the finding aids: </a:t>
            </a:r>
          </a:p>
          <a:p>
            <a:pPr marL="452628" indent="-342900" algn="just">
              <a:buClr>
                <a:schemeClr val="accent3"/>
              </a:buClr>
              <a:buFont typeface="Wingdings" panose="05000000000000000000" pitchFamily="2" charset="2"/>
              <a:buChar char="q"/>
              <a:defRPr/>
            </a:pPr>
            <a:r>
              <a:rPr lang="en-MY" sz="2200" dirty="0">
                <a:latin typeface="Abadi" panose="020B0604020104020204" pitchFamily="34" charset="0"/>
              </a:rPr>
              <a:t>list where the collection is located and it may be accessed: </a:t>
            </a:r>
            <a:endParaRPr lang="en-US" sz="2200" dirty="0">
              <a:solidFill>
                <a:srgbClr val="FF0000"/>
              </a:solidFill>
              <a:latin typeface="Abadi" panose="020B0604020104020204" pitchFamily="34" charset="0"/>
            </a:endParaRPr>
          </a:p>
          <a:p>
            <a:pPr marL="886968" lvl="1" indent="-457200" algn="just">
              <a:buClr>
                <a:srgbClr val="FF0000"/>
              </a:buClr>
              <a:buFont typeface="+mj-lt"/>
              <a:buAutoNum type="arabicParenR"/>
              <a:defRPr/>
            </a:pPr>
            <a:r>
              <a:rPr lang="en-US" sz="2200" dirty="0">
                <a:solidFill>
                  <a:srgbClr val="FF0000"/>
                </a:solidFill>
                <a:latin typeface="Abadi" panose="020B0604020104020204" pitchFamily="34" charset="0"/>
              </a:rPr>
              <a:t>Two copies </a:t>
            </a:r>
            <a:r>
              <a:rPr lang="en-US" sz="2200" dirty="0">
                <a:latin typeface="Abadi" panose="020B0604020104020204" pitchFamily="34" charset="0"/>
              </a:rPr>
              <a:t>at least in the reference area (one 	for </a:t>
            </a:r>
            <a:r>
              <a:rPr lang="en-US" sz="2200" dirty="0">
                <a:solidFill>
                  <a:srgbClr val="FF0000"/>
                </a:solidFill>
                <a:latin typeface="Abadi" panose="020B0604020104020204" pitchFamily="34" charset="0"/>
              </a:rPr>
              <a:t>research use </a:t>
            </a:r>
            <a:r>
              <a:rPr lang="en-US" sz="2200" dirty="0">
                <a:latin typeface="Abadi" panose="020B0604020104020204" pitchFamily="34" charset="0"/>
              </a:rPr>
              <a:t>and one for </a:t>
            </a:r>
            <a:r>
              <a:rPr lang="en-US" sz="2200" dirty="0">
                <a:solidFill>
                  <a:srgbClr val="FF0000"/>
                </a:solidFill>
                <a:latin typeface="Abadi" panose="020B0604020104020204" pitchFamily="34" charset="0"/>
              </a:rPr>
              <a:t>staff</a:t>
            </a:r>
            <a:r>
              <a:rPr lang="en-US" sz="2200" dirty="0">
                <a:latin typeface="Abadi" panose="020B0604020104020204" pitchFamily="34" charset="0"/>
              </a:rPr>
              <a:t> use).</a:t>
            </a:r>
          </a:p>
          <a:p>
            <a:pPr marL="886968" lvl="1" indent="-457200" algn="just">
              <a:buClr>
                <a:srgbClr val="FF0000"/>
              </a:buClr>
              <a:buFont typeface="+mj-lt"/>
              <a:buAutoNum type="arabicParenR"/>
              <a:defRPr/>
            </a:pPr>
            <a:r>
              <a:rPr lang="en-US" sz="2200" dirty="0">
                <a:latin typeface="Abadi" panose="020B0604020104020204" pitchFamily="34" charset="0"/>
              </a:rPr>
              <a:t>One in the </a:t>
            </a:r>
            <a:r>
              <a:rPr lang="en-US" sz="2200" dirty="0">
                <a:solidFill>
                  <a:srgbClr val="FF0000"/>
                </a:solidFill>
                <a:latin typeface="Abadi" panose="020B0604020104020204" pitchFamily="34" charset="0"/>
              </a:rPr>
              <a:t>editorial area </a:t>
            </a:r>
            <a:r>
              <a:rPr lang="en-US" sz="2200" dirty="0">
                <a:latin typeface="Abadi" panose="020B0604020104020204" pitchFamily="34" charset="0"/>
              </a:rPr>
              <a:t>(For future revision)</a:t>
            </a:r>
          </a:p>
          <a:p>
            <a:pPr marL="886968" lvl="1" indent="-457200" algn="just">
              <a:buClr>
                <a:srgbClr val="FF0000"/>
              </a:buClr>
              <a:buFont typeface="+mj-lt"/>
              <a:buAutoNum type="arabicParenR"/>
              <a:defRPr/>
            </a:pPr>
            <a:r>
              <a:rPr lang="en-US" sz="2200" dirty="0">
                <a:latin typeface="Abadi" panose="020B0604020104020204" pitchFamily="34" charset="0"/>
              </a:rPr>
              <a:t>One in the </a:t>
            </a:r>
            <a:r>
              <a:rPr lang="en-US" sz="2200" dirty="0">
                <a:solidFill>
                  <a:srgbClr val="FF0000"/>
                </a:solidFill>
                <a:latin typeface="Abadi" panose="020B0604020104020204" pitchFamily="34" charset="0"/>
              </a:rPr>
              <a:t>storage area</a:t>
            </a:r>
            <a:r>
              <a:rPr lang="en-US" sz="2200" dirty="0">
                <a:latin typeface="Abadi" panose="020B0604020104020204" pitchFamily="34" charset="0"/>
              </a:rPr>
              <a:t>.</a:t>
            </a:r>
          </a:p>
          <a:p>
            <a:pPr marL="886968" lvl="1" indent="-457200" algn="just">
              <a:buClr>
                <a:srgbClr val="FF0000"/>
              </a:buClr>
              <a:buFont typeface="+mj-lt"/>
              <a:buAutoNum type="arabicParenR"/>
              <a:defRPr/>
            </a:pPr>
            <a:r>
              <a:rPr lang="en-US" sz="2200" dirty="0">
                <a:latin typeface="Abadi" panose="020B0604020104020204" pitchFamily="34" charset="0"/>
              </a:rPr>
              <a:t>One in </a:t>
            </a:r>
            <a:r>
              <a:rPr lang="en-US" sz="2200" dirty="0">
                <a:solidFill>
                  <a:srgbClr val="FF0000"/>
                </a:solidFill>
                <a:latin typeface="Abadi" panose="020B0604020104020204" pitchFamily="34" charset="0"/>
              </a:rPr>
              <a:t>regional area</a:t>
            </a:r>
            <a:r>
              <a:rPr lang="en-US" sz="2200" dirty="0">
                <a:latin typeface="Abadi" panose="020B0604020104020204" pitchFamily="34" charset="0"/>
              </a:rPr>
              <a:t>.</a:t>
            </a:r>
          </a:p>
          <a:p>
            <a:pPr marL="886968" lvl="1" indent="-457200" algn="just">
              <a:buClr>
                <a:srgbClr val="FF0000"/>
              </a:buClr>
              <a:buFont typeface="+mj-lt"/>
              <a:buAutoNum type="arabicParenR"/>
              <a:defRPr/>
            </a:pPr>
            <a:r>
              <a:rPr lang="en-US" sz="2200" dirty="0">
                <a:latin typeface="Abadi" panose="020B0604020104020204" pitchFamily="34" charset="0"/>
              </a:rPr>
              <a:t>One with the </a:t>
            </a:r>
            <a:r>
              <a:rPr lang="en-US" sz="2200" dirty="0">
                <a:solidFill>
                  <a:srgbClr val="FF0000"/>
                </a:solidFill>
                <a:latin typeface="Abadi" panose="020B0604020104020204" pitchFamily="34" charset="0"/>
              </a:rPr>
              <a:t>director</a:t>
            </a:r>
            <a:r>
              <a:rPr lang="en-US" sz="2200" dirty="0">
                <a:latin typeface="Abadi" panose="020B0604020104020204" pitchFamily="34" charset="0"/>
              </a:rPr>
              <a:t> of the </a:t>
            </a:r>
            <a:r>
              <a:rPr lang="en-US" sz="2200" dirty="0">
                <a:solidFill>
                  <a:srgbClr val="FF0000"/>
                </a:solidFill>
                <a:latin typeface="Abadi" panose="020B0604020104020204" pitchFamily="34" charset="0"/>
              </a:rPr>
              <a:t>archival 	institution</a:t>
            </a:r>
            <a:r>
              <a:rPr lang="en-US" sz="2200" dirty="0">
                <a:latin typeface="Abadi" panose="020B0604020104020204" pitchFamily="34" charset="0"/>
              </a:rPr>
              <a:t>.</a:t>
            </a:r>
          </a:p>
        </p:txBody>
      </p:sp>
      <p:pic>
        <p:nvPicPr>
          <p:cNvPr id="1026" name="Picture 2" descr="Image result for archives finding aids">
            <a:extLst>
              <a:ext uri="{FF2B5EF4-FFF2-40B4-BE49-F238E27FC236}">
                <a16:creationId xmlns:a16="http://schemas.microsoft.com/office/drawing/2014/main" id="{979329B8-E423-4719-80DB-3F702F5ED4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6423" y="4745629"/>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rchives finding aids">
            <a:extLst>
              <a:ext uri="{FF2B5EF4-FFF2-40B4-BE49-F238E27FC236}">
                <a16:creationId xmlns:a16="http://schemas.microsoft.com/office/drawing/2014/main" id="{9DD1B355-F4AE-4450-9B25-3D93BD5F7F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7230" y="4745628"/>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315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endParaRPr lang="en-MY" dirty="0"/>
          </a:p>
        </p:txBody>
      </p:sp>
      <p:sp>
        <p:nvSpPr>
          <p:cNvPr id="2" name="Rectangle 1">
            <a:extLst>
              <a:ext uri="{FF2B5EF4-FFF2-40B4-BE49-F238E27FC236}">
                <a16:creationId xmlns:a16="http://schemas.microsoft.com/office/drawing/2014/main" id="{DD19EE36-C40F-426F-B75E-692A023068EB}"/>
              </a:ext>
            </a:extLst>
          </p:cNvPr>
          <p:cNvSpPr/>
          <p:nvPr/>
        </p:nvSpPr>
        <p:spPr>
          <a:xfrm>
            <a:off x="3145555" y="3810000"/>
            <a:ext cx="3201133"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a:t>
            </a:r>
          </a:p>
        </p:txBody>
      </p:sp>
      <p:pic>
        <p:nvPicPr>
          <p:cNvPr id="1026" name="Picture 2" descr="Image result for archives finding aids">
            <a:extLst>
              <a:ext uri="{FF2B5EF4-FFF2-40B4-BE49-F238E27FC236}">
                <a16:creationId xmlns:a16="http://schemas.microsoft.com/office/drawing/2014/main" id="{074EDF44-23EC-4B12-B2C3-A7795C80CB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6275"/>
          <a:stretch/>
        </p:blipFill>
        <p:spPr bwMode="auto">
          <a:xfrm>
            <a:off x="2361028" y="877058"/>
            <a:ext cx="4770189" cy="2699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921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80978" y="457200"/>
            <a:ext cx="6099048" cy="990600"/>
          </a:xfrm>
        </p:spPr>
        <p:txBody>
          <a:bodyPr/>
          <a:lstStyle/>
          <a:p>
            <a:r>
              <a:rPr lang="en-US" dirty="0">
                <a:solidFill>
                  <a:srgbClr val="002060"/>
                </a:solidFill>
                <a:latin typeface="Berlin Sans FB" panose="020E0602020502020306" pitchFamily="34" charset="0"/>
              </a:rPr>
              <a:t>Content </a:t>
            </a:r>
            <a:endParaRPr lang="en-MY" dirty="0">
              <a:solidFill>
                <a:srgbClr val="002060"/>
              </a:solidFill>
              <a:latin typeface="Berlin Sans FB" panose="020E0602020502020306" pitchFamily="34" charset="0"/>
            </a:endParaRPr>
          </a:p>
        </p:txBody>
      </p:sp>
      <p:sp>
        <p:nvSpPr>
          <p:cNvPr id="3" name="Content Placeholder 2"/>
          <p:cNvSpPr>
            <a:spLocks noGrp="1"/>
          </p:cNvSpPr>
          <p:nvPr>
            <p:ph sz="quarter" idx="1"/>
          </p:nvPr>
        </p:nvSpPr>
        <p:spPr>
          <a:xfrm>
            <a:off x="1371600" y="1600200"/>
            <a:ext cx="7394448" cy="4495800"/>
          </a:xfrm>
        </p:spPr>
        <p:txBody>
          <a:bodyPr>
            <a:normAutofit/>
          </a:bodyPr>
          <a:lstStyle/>
          <a:p>
            <a:pPr marL="0" indent="0">
              <a:buNone/>
            </a:pPr>
            <a:r>
              <a:rPr lang="en-US" sz="2800" dirty="0">
                <a:latin typeface="Berlin Sans FB" panose="020E0602020502020306" pitchFamily="34" charset="0"/>
              </a:rPr>
              <a:t>1.0: Intellectual control</a:t>
            </a:r>
          </a:p>
          <a:p>
            <a:pPr marL="0" indent="0">
              <a:buNone/>
            </a:pPr>
            <a:r>
              <a:rPr lang="en-US" sz="2800" dirty="0">
                <a:latin typeface="Berlin Sans FB" panose="020E0602020502020306" pitchFamily="34" charset="0"/>
              </a:rPr>
              <a:t>2.0: Physical control </a:t>
            </a:r>
          </a:p>
          <a:p>
            <a:pPr marL="0" indent="0">
              <a:buNone/>
            </a:pPr>
            <a:r>
              <a:rPr lang="en-US" sz="2800" dirty="0">
                <a:latin typeface="Berlin Sans FB" panose="020E0602020502020306" pitchFamily="34" charset="0"/>
              </a:rPr>
              <a:t>3.0: Finding aids </a:t>
            </a:r>
            <a:endParaRPr lang="en-MY" sz="2800" dirty="0">
              <a:latin typeface="Berlin Sans FB" panose="020E0602020502020306" pitchFamily="34" charset="0"/>
            </a:endParaRPr>
          </a:p>
        </p:txBody>
      </p:sp>
    </p:spTree>
    <p:extLst>
      <p:ext uri="{BB962C8B-B14F-4D97-AF65-F5344CB8AC3E}">
        <p14:creationId xmlns:p14="http://schemas.microsoft.com/office/powerpoint/2010/main" val="3171936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1"/>
          <p:cNvSpPr>
            <a:spLocks noGrp="1"/>
          </p:cNvSpPr>
          <p:nvPr>
            <p:ph type="title"/>
          </p:nvPr>
        </p:nvSpPr>
        <p:spPr>
          <a:xfrm>
            <a:off x="1295400" y="266700"/>
            <a:ext cx="6629400" cy="990600"/>
          </a:xfrm>
        </p:spPr>
        <p:txBody>
          <a:bodyPr>
            <a:noAutofit/>
          </a:bodyPr>
          <a:lstStyle/>
          <a:p>
            <a:pPr algn="just" eaLnBrk="1" hangingPunct="1"/>
            <a:r>
              <a:rPr lang="en-US" altLang="en-US" sz="3600" b="1" dirty="0">
                <a:latin typeface="Berlin Sans FB" panose="020E0602020502020306" pitchFamily="34" charset="0"/>
                <a:cs typeface="Times New Roman" pitchFamily="18" charset="0"/>
              </a:rPr>
              <a:t>1.0: Intellectual Control</a:t>
            </a:r>
          </a:p>
        </p:txBody>
      </p:sp>
      <p:sp>
        <p:nvSpPr>
          <p:cNvPr id="3" name="Content Placeholder 2"/>
          <p:cNvSpPr>
            <a:spLocks noGrp="1"/>
          </p:cNvSpPr>
          <p:nvPr>
            <p:ph sz="quarter" idx="1"/>
          </p:nvPr>
        </p:nvSpPr>
        <p:spPr>
          <a:xfrm>
            <a:off x="933743" y="1257300"/>
            <a:ext cx="7352714" cy="5334000"/>
          </a:xfrm>
        </p:spPr>
        <p:txBody>
          <a:bodyPr>
            <a:normAutofit/>
          </a:bodyPr>
          <a:lstStyle/>
          <a:p>
            <a:pPr algn="just">
              <a:defRPr/>
            </a:pPr>
            <a:r>
              <a:rPr lang="en-US" sz="2000" b="1" dirty="0">
                <a:latin typeface="Abadi" panose="020B0604020104020204" pitchFamily="34" charset="0"/>
                <a:cs typeface="Times New Roman"/>
              </a:rPr>
              <a:t>Intellectual Control:</a:t>
            </a:r>
          </a:p>
          <a:p>
            <a:pPr marL="1009650" lvl="1" indent="-609600" algn="just" eaLnBrk="1" fontAlgn="auto" hangingPunct="1">
              <a:spcAft>
                <a:spcPts val="0"/>
              </a:spcAft>
              <a:buFont typeface="Wingdings" charset="0"/>
              <a:buChar char="n"/>
              <a:defRPr/>
            </a:pPr>
            <a:r>
              <a:rPr lang="en-US" sz="2000" dirty="0">
                <a:latin typeface="Abadi" panose="020B0604020104020204" pitchFamily="34" charset="0"/>
                <a:ea typeface="ＭＳ Ｐゴシック" charset="0"/>
                <a:cs typeface="Times New Roman"/>
              </a:rPr>
              <a:t>The creation of tools such as such as </a:t>
            </a:r>
            <a:r>
              <a:rPr lang="en-US" sz="2000" b="1" dirty="0">
                <a:solidFill>
                  <a:srgbClr val="FF0000"/>
                </a:solidFill>
                <a:latin typeface="Abadi" panose="020B0604020104020204" pitchFamily="34" charset="0"/>
                <a:ea typeface="ＭＳ Ｐゴシック" charset="0"/>
                <a:cs typeface="Times New Roman"/>
              </a:rPr>
              <a:t>inventory</a:t>
            </a:r>
            <a:r>
              <a:rPr lang="en-US" sz="2000" dirty="0">
                <a:latin typeface="Abadi" panose="020B0604020104020204" pitchFamily="34" charset="0"/>
                <a:ea typeface="ＭＳ Ｐゴシック" charset="0"/>
                <a:cs typeface="Times New Roman"/>
              </a:rPr>
              <a:t>, </a:t>
            </a:r>
            <a:r>
              <a:rPr lang="en-US" sz="2000" b="1" dirty="0">
                <a:solidFill>
                  <a:srgbClr val="FF0000"/>
                </a:solidFill>
                <a:latin typeface="Abadi" panose="020B0604020104020204" pitchFamily="34" charset="0"/>
                <a:ea typeface="ＭＳ Ｐゴシック" charset="0"/>
                <a:cs typeface="Times New Roman"/>
              </a:rPr>
              <a:t>thematic guide</a:t>
            </a:r>
            <a:r>
              <a:rPr lang="en-US" sz="2000" dirty="0">
                <a:latin typeface="Abadi" panose="020B0604020104020204" pitchFamily="34" charset="0"/>
                <a:ea typeface="ＭＳ Ｐゴシック" charset="0"/>
                <a:cs typeface="Times New Roman"/>
              </a:rPr>
              <a:t>, </a:t>
            </a:r>
            <a:r>
              <a:rPr lang="en-US" sz="2000" b="1" dirty="0">
                <a:solidFill>
                  <a:srgbClr val="FF0000"/>
                </a:solidFill>
                <a:latin typeface="Abadi" panose="020B0604020104020204" pitchFamily="34" charset="0"/>
                <a:ea typeface="ＭＳ Ｐゴシック" charset="0"/>
                <a:cs typeface="Times New Roman"/>
              </a:rPr>
              <a:t>catalogue</a:t>
            </a:r>
            <a:r>
              <a:rPr lang="en-US" sz="2000" dirty="0">
                <a:latin typeface="Abadi" panose="020B0604020104020204" pitchFamily="34" charset="0"/>
                <a:ea typeface="ＭＳ Ｐゴシック" charset="0"/>
                <a:cs typeface="Times New Roman"/>
              </a:rPr>
              <a:t>, and </a:t>
            </a:r>
            <a:r>
              <a:rPr lang="en-US" sz="2000" b="1" dirty="0">
                <a:solidFill>
                  <a:srgbClr val="FF0000"/>
                </a:solidFill>
                <a:latin typeface="Abadi" panose="020B0604020104020204" pitchFamily="34" charset="0"/>
                <a:ea typeface="ＭＳ Ｐゴシック" charset="0"/>
                <a:cs typeface="Times New Roman"/>
              </a:rPr>
              <a:t>COMPASS</a:t>
            </a:r>
            <a:r>
              <a:rPr lang="en-US" sz="2000" dirty="0">
                <a:latin typeface="Abadi" panose="020B0604020104020204" pitchFamily="34" charset="0"/>
                <a:ea typeface="ＭＳ Ｐゴシック" charset="0"/>
                <a:cs typeface="Times New Roman"/>
              </a:rPr>
              <a:t> (Computerized Archival System and Services) are designed to </a:t>
            </a:r>
            <a:r>
              <a:rPr lang="en-US" sz="2000" dirty="0">
                <a:solidFill>
                  <a:srgbClr val="FF0000"/>
                </a:solidFill>
                <a:latin typeface="Abadi" panose="020B0604020104020204" pitchFamily="34" charset="0"/>
                <a:ea typeface="ＭＳ Ｐゴシック" charset="0"/>
                <a:cs typeface="Times New Roman"/>
              </a:rPr>
              <a:t>assist researchers </a:t>
            </a:r>
            <a:r>
              <a:rPr lang="en-US" sz="2000" dirty="0">
                <a:latin typeface="Abadi" panose="020B0604020104020204" pitchFamily="34" charset="0"/>
                <a:ea typeface="ＭＳ Ｐゴシック" charset="0"/>
                <a:cs typeface="Times New Roman"/>
              </a:rPr>
              <a:t>to </a:t>
            </a:r>
            <a:r>
              <a:rPr lang="en-US" sz="2000" dirty="0">
                <a:solidFill>
                  <a:srgbClr val="FF0000"/>
                </a:solidFill>
                <a:latin typeface="Abadi" panose="020B0604020104020204" pitchFamily="34" charset="0"/>
                <a:ea typeface="ＭＳ Ｐゴシック" charset="0"/>
                <a:cs typeface="Times New Roman"/>
              </a:rPr>
              <a:t>find their required materials</a:t>
            </a:r>
            <a:r>
              <a:rPr lang="en-US" sz="2000" dirty="0">
                <a:latin typeface="Abadi" panose="020B0604020104020204" pitchFamily="34" charset="0"/>
                <a:ea typeface="ＭＳ Ｐゴシック" charset="0"/>
                <a:cs typeface="Times New Roman"/>
              </a:rPr>
              <a:t>. </a:t>
            </a:r>
          </a:p>
          <a:p>
            <a:pPr marL="1009650" lvl="1" indent="-609600" algn="just" eaLnBrk="1" fontAlgn="auto" hangingPunct="1">
              <a:spcAft>
                <a:spcPts val="0"/>
              </a:spcAft>
              <a:buFont typeface="Wingdings" charset="0"/>
              <a:buChar char="n"/>
              <a:defRPr/>
            </a:pPr>
            <a:endParaRPr lang="en-US" sz="1100" dirty="0">
              <a:latin typeface="Abadi" panose="020B0604020104020204" pitchFamily="34" charset="0"/>
              <a:ea typeface="ＭＳ Ｐゴシック" charset="0"/>
              <a:cs typeface="Times New Roman"/>
            </a:endParaRPr>
          </a:p>
          <a:p>
            <a:pPr marL="1009650" lvl="1" indent="-609600" algn="just">
              <a:buFont typeface="Wingdings" charset="0"/>
              <a:buChar char="n"/>
              <a:defRPr/>
            </a:pPr>
            <a:r>
              <a:rPr lang="en-MY" sz="2000" dirty="0">
                <a:latin typeface="Abadi" panose="020B0604020104020204" pitchFamily="34" charset="0"/>
                <a:ea typeface="ＭＳ Ｐゴシック" charset="0"/>
                <a:cs typeface="Times New Roman"/>
              </a:rPr>
              <a:t>provides a means </a:t>
            </a:r>
            <a:r>
              <a:rPr lang="en-MY" sz="2000" dirty="0">
                <a:solidFill>
                  <a:srgbClr val="FF0000"/>
                </a:solidFill>
                <a:latin typeface="Abadi" panose="020B0604020104020204" pitchFamily="34" charset="0"/>
                <a:ea typeface="ＭＳ Ｐゴシック" charset="0"/>
                <a:cs typeface="Times New Roman"/>
              </a:rPr>
              <a:t>of identifying</a:t>
            </a:r>
            <a:r>
              <a:rPr lang="en-MY" sz="2000" dirty="0">
                <a:latin typeface="Abadi" panose="020B0604020104020204" pitchFamily="34" charset="0"/>
                <a:ea typeface="ＭＳ Ｐゴシック" charset="0"/>
                <a:cs typeface="Times New Roman"/>
              </a:rPr>
              <a:t> potentially relevant materials, </a:t>
            </a:r>
            <a:r>
              <a:rPr lang="en-MY" sz="2000" dirty="0">
                <a:solidFill>
                  <a:srgbClr val="FF0000"/>
                </a:solidFill>
                <a:latin typeface="Abadi" panose="020B0604020104020204" pitchFamily="34" charset="0"/>
                <a:ea typeface="ＭＳ Ｐゴシック" charset="0"/>
                <a:cs typeface="Times New Roman"/>
              </a:rPr>
              <a:t>with a pointer to where</a:t>
            </a:r>
            <a:r>
              <a:rPr lang="en-MY" sz="2000" dirty="0">
                <a:latin typeface="Abadi" panose="020B0604020104020204" pitchFamily="34" charset="0"/>
                <a:ea typeface="ＭＳ Ｐゴシック" charset="0"/>
                <a:cs typeface="Times New Roman"/>
              </a:rPr>
              <a:t> those materials are </a:t>
            </a:r>
            <a:r>
              <a:rPr lang="en-MY" sz="2000" dirty="0">
                <a:solidFill>
                  <a:srgbClr val="FF0000"/>
                </a:solidFill>
                <a:latin typeface="Abadi" panose="020B0604020104020204" pitchFamily="34" charset="0"/>
                <a:ea typeface="ＭＳ Ｐゴシック" charset="0"/>
                <a:cs typeface="Times New Roman"/>
              </a:rPr>
              <a:t>stored; </a:t>
            </a:r>
            <a:r>
              <a:rPr lang="en-MY" sz="2000" dirty="0">
                <a:latin typeface="Abadi" panose="020B0604020104020204" pitchFamily="34" charset="0"/>
                <a:ea typeface="ＭＳ Ｐゴシック" charset="0"/>
                <a:cs typeface="Times New Roman"/>
              </a:rPr>
              <a:t>identifies for users what materials are held, what subjects they deal with and where they are located</a:t>
            </a:r>
          </a:p>
          <a:p>
            <a:pPr marL="1009650" lvl="1" indent="-609600" algn="just">
              <a:buFont typeface="Wingdings" charset="0"/>
              <a:buChar char="n"/>
              <a:defRPr/>
            </a:pPr>
            <a:endParaRPr lang="en-MY" sz="1100" dirty="0">
              <a:solidFill>
                <a:srgbClr val="FF0000"/>
              </a:solidFill>
              <a:latin typeface="Abadi" panose="020B0604020104020204" pitchFamily="34" charset="0"/>
              <a:ea typeface="ＭＳ Ｐゴシック" charset="0"/>
              <a:cs typeface="Times New Roman"/>
            </a:endParaRPr>
          </a:p>
          <a:p>
            <a:pPr marL="1009650" lvl="1" indent="-609600" algn="just">
              <a:buFont typeface="Wingdings" charset="0"/>
              <a:buChar char="n"/>
              <a:defRPr/>
            </a:pPr>
            <a:r>
              <a:rPr lang="en-MY" sz="2000" dirty="0">
                <a:latin typeface="Abadi" panose="020B0604020104020204" pitchFamily="34" charset="0"/>
                <a:ea typeface="ＭＳ Ｐゴシック" charset="0"/>
                <a:cs typeface="Times New Roman"/>
              </a:rPr>
              <a:t>Intellectual control </a:t>
            </a:r>
            <a:r>
              <a:rPr lang="en-MY" sz="2000" dirty="0">
                <a:solidFill>
                  <a:srgbClr val="FF0000"/>
                </a:solidFill>
                <a:latin typeface="Abadi" panose="020B0604020104020204" pitchFamily="34" charset="0"/>
                <a:ea typeface="ＭＳ Ｐゴシック" charset="0"/>
                <a:cs typeface="Times New Roman"/>
              </a:rPr>
              <a:t>done by arrangement &amp; description. </a:t>
            </a:r>
            <a:r>
              <a:rPr lang="en-MY" sz="2000" dirty="0">
                <a:latin typeface="Abadi" panose="020B0604020104020204" pitchFamily="34" charset="0"/>
                <a:ea typeface="ＭＳ Ｐゴシック" charset="0"/>
                <a:cs typeface="Times New Roman"/>
              </a:rPr>
              <a:t>It is gained through: </a:t>
            </a:r>
            <a:endParaRPr lang="en-MY" sz="2000" dirty="0">
              <a:solidFill>
                <a:srgbClr val="FF0000"/>
              </a:solidFill>
              <a:latin typeface="Abadi" panose="020B0604020104020204" pitchFamily="34" charset="0"/>
              <a:ea typeface="ＭＳ Ｐゴシック" charset="0"/>
              <a:cs typeface="Times New Roman"/>
            </a:endParaRPr>
          </a:p>
          <a:p>
            <a:pPr marL="1645920" lvl="3" indent="-514350" algn="just">
              <a:buFont typeface="+mj-lt"/>
              <a:buAutoNum type="romanLcPeriod"/>
              <a:defRPr/>
            </a:pPr>
            <a:r>
              <a:rPr lang="en-MY" dirty="0">
                <a:latin typeface="Abadi" panose="020B0604020104020204" pitchFamily="34" charset="0"/>
                <a:ea typeface="ＭＳ Ｐゴシック" charset="0"/>
                <a:cs typeface="Times New Roman"/>
              </a:rPr>
              <a:t>Completed inventory and location guide</a:t>
            </a:r>
          </a:p>
          <a:p>
            <a:pPr marL="1645920" lvl="3" indent="-514350" algn="just">
              <a:buFont typeface="+mj-lt"/>
              <a:buAutoNum type="romanLcPeriod"/>
              <a:defRPr/>
            </a:pPr>
            <a:r>
              <a:rPr lang="en-MY" dirty="0">
                <a:latin typeface="Abadi" panose="020B0604020104020204" pitchFamily="34" charset="0"/>
                <a:ea typeface="ＭＳ Ｐゴシック" charset="0"/>
                <a:cs typeface="Times New Roman"/>
              </a:rPr>
              <a:t>Created/recovered accession records</a:t>
            </a:r>
          </a:p>
          <a:p>
            <a:pPr marL="1645920" lvl="3" indent="-514350" algn="just">
              <a:buFont typeface="+mj-lt"/>
              <a:buAutoNum type="romanLcPeriod"/>
              <a:defRPr/>
            </a:pPr>
            <a:r>
              <a:rPr lang="en-MY" dirty="0">
                <a:latin typeface="Abadi" panose="020B0604020104020204" pitchFamily="34" charset="0"/>
                <a:ea typeface="ＭＳ Ｐゴシック" charset="0"/>
                <a:cs typeface="Times New Roman"/>
              </a:rPr>
              <a:t>Creating finding aids</a:t>
            </a:r>
          </a:p>
        </p:txBody>
      </p:sp>
      <p:pic>
        <p:nvPicPr>
          <p:cNvPr id="4" name="Picture 2" descr="http://www.tambooks.com/shop_image/product/9976.jpg">
            <a:hlinkClick r:id="rId3"/>
            <a:extLst>
              <a:ext uri="{FF2B5EF4-FFF2-40B4-BE49-F238E27FC236}">
                <a16:creationId xmlns:a16="http://schemas.microsoft.com/office/drawing/2014/main" id="{71FAF738-B799-47AC-919A-B51068A74B5C}"/>
              </a:ext>
            </a:extLst>
          </p:cNvPr>
          <p:cNvPicPr>
            <a:picLocks noChangeAspect="1" noChangeArrowheads="1"/>
          </p:cNvPicPr>
          <p:nvPr/>
        </p:nvPicPr>
        <p:blipFill>
          <a:blip r:embed="rId4"/>
          <a:srcRect/>
          <a:stretch>
            <a:fillRect/>
          </a:stretch>
        </p:blipFill>
        <p:spPr bwMode="auto">
          <a:xfrm>
            <a:off x="7962314" y="97885"/>
            <a:ext cx="991186" cy="14715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12144864"/>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1"/>
          <p:cNvSpPr>
            <a:spLocks noGrp="1"/>
          </p:cNvSpPr>
          <p:nvPr>
            <p:ph type="title"/>
          </p:nvPr>
        </p:nvSpPr>
        <p:spPr>
          <a:xfrm>
            <a:off x="1295400" y="266700"/>
            <a:ext cx="6629400" cy="990600"/>
          </a:xfrm>
        </p:spPr>
        <p:txBody>
          <a:bodyPr>
            <a:noAutofit/>
          </a:bodyPr>
          <a:lstStyle/>
          <a:p>
            <a:pPr algn="just" eaLnBrk="1" hangingPunct="1"/>
            <a:r>
              <a:rPr lang="en-US" altLang="en-US" sz="3600" b="1" dirty="0">
                <a:latin typeface="Berlin Sans FB" panose="020E0602020502020306" pitchFamily="34" charset="0"/>
                <a:cs typeface="Times New Roman" pitchFamily="18" charset="0"/>
              </a:rPr>
              <a:t>2.0: Physical Control</a:t>
            </a:r>
          </a:p>
        </p:txBody>
      </p:sp>
      <p:sp>
        <p:nvSpPr>
          <p:cNvPr id="3" name="Content Placeholder 2"/>
          <p:cNvSpPr>
            <a:spLocks noGrp="1"/>
          </p:cNvSpPr>
          <p:nvPr>
            <p:ph sz="quarter" idx="1"/>
          </p:nvPr>
        </p:nvSpPr>
        <p:spPr>
          <a:xfrm>
            <a:off x="1257886" y="1447800"/>
            <a:ext cx="7352714" cy="4495800"/>
          </a:xfrm>
        </p:spPr>
        <p:txBody>
          <a:bodyPr>
            <a:normAutofit/>
          </a:bodyPr>
          <a:lstStyle/>
          <a:p>
            <a:pPr algn="just">
              <a:defRPr/>
            </a:pPr>
            <a:r>
              <a:rPr lang="en-US" sz="2000" b="1" dirty="0">
                <a:latin typeface="Abadi" panose="020B0604020104020204" pitchFamily="34" charset="0"/>
                <a:cs typeface="Times New Roman"/>
              </a:rPr>
              <a:t>Physical Control:</a:t>
            </a:r>
          </a:p>
          <a:p>
            <a:pPr marL="1009650" lvl="1" indent="-609600" algn="just">
              <a:buFont typeface="Wingdings" charset="0"/>
              <a:buChar char="n"/>
              <a:defRPr/>
            </a:pPr>
            <a:r>
              <a:rPr lang="en-US" sz="2000" dirty="0">
                <a:latin typeface="Abadi" panose="020B0604020104020204" pitchFamily="34" charset="0"/>
                <a:ea typeface="ＭＳ Ｐゴシック" charset="0"/>
                <a:cs typeface="Times New Roman"/>
              </a:rPr>
              <a:t>Determine </a:t>
            </a:r>
            <a:r>
              <a:rPr lang="en-US" sz="2000" dirty="0">
                <a:solidFill>
                  <a:srgbClr val="FF0000"/>
                </a:solidFill>
                <a:latin typeface="Abadi" panose="020B0604020104020204" pitchFamily="34" charset="0"/>
                <a:ea typeface="ＭＳ Ｐゴシック" charset="0"/>
                <a:cs typeface="Times New Roman"/>
              </a:rPr>
              <a:t>the way of storing archival materials</a:t>
            </a:r>
            <a:r>
              <a:rPr lang="en-US" sz="2000" dirty="0">
                <a:latin typeface="Abadi" panose="020B0604020104020204" pitchFamily="34" charset="0"/>
                <a:ea typeface="ＭＳ Ｐゴシック" charset="0"/>
                <a:cs typeface="Times New Roman"/>
              </a:rPr>
              <a:t>: </a:t>
            </a:r>
            <a:r>
              <a:rPr lang="en-MY" sz="2000" dirty="0">
                <a:latin typeface="Abadi" panose="020B0604020104020204" pitchFamily="34" charset="0"/>
                <a:ea typeface="ＭＳ Ｐゴシック" charset="0"/>
                <a:cs typeface="Times New Roman"/>
              </a:rPr>
              <a:t>establishing order (arrangement) within series, re-housing material, separation of special formats </a:t>
            </a:r>
          </a:p>
          <a:p>
            <a:pPr marL="1009650" lvl="1" indent="-609600" algn="just">
              <a:buFont typeface="Wingdings" charset="0"/>
              <a:buChar char="n"/>
              <a:defRPr/>
            </a:pPr>
            <a:endParaRPr lang="en-US" sz="1000" dirty="0">
              <a:latin typeface="Abadi" panose="020B0604020104020204" pitchFamily="34" charset="0"/>
              <a:ea typeface="ＭＳ Ｐゴシック" charset="0"/>
              <a:cs typeface="Times New Roman"/>
            </a:endParaRPr>
          </a:p>
          <a:p>
            <a:pPr marL="1009650" lvl="1" indent="-609600" algn="just">
              <a:buFont typeface="Wingdings" charset="0"/>
              <a:buChar char="n"/>
              <a:defRPr/>
            </a:pPr>
            <a:r>
              <a:rPr lang="en-US" sz="2000" dirty="0">
                <a:latin typeface="Abadi" panose="020B0604020104020204" pitchFamily="34" charset="0"/>
                <a:ea typeface="ＭＳ Ｐゴシック" charset="0"/>
                <a:cs typeface="Times New Roman"/>
              </a:rPr>
              <a:t>The function of </a:t>
            </a:r>
            <a:r>
              <a:rPr lang="en-US" sz="2000" dirty="0">
                <a:solidFill>
                  <a:srgbClr val="FF0000"/>
                </a:solidFill>
                <a:latin typeface="Abadi" panose="020B0604020104020204" pitchFamily="34" charset="0"/>
                <a:ea typeface="ＭＳ Ｐゴシック" charset="0"/>
                <a:cs typeface="Times New Roman"/>
              </a:rPr>
              <a:t>tracking the storage of records </a:t>
            </a:r>
            <a:r>
              <a:rPr lang="en-US" sz="2000" dirty="0">
                <a:latin typeface="Abadi" panose="020B0604020104020204" pitchFamily="34" charset="0"/>
                <a:ea typeface="ＭＳ Ｐゴシック" charset="0"/>
                <a:cs typeface="Times New Roman"/>
              </a:rPr>
              <a:t>to ensures that the </a:t>
            </a:r>
            <a:r>
              <a:rPr lang="en-MY" sz="2000" dirty="0">
                <a:latin typeface="Abadi" panose="020B0604020104020204" pitchFamily="34" charset="0"/>
                <a:ea typeface="ＭＳ Ｐゴシック" charset="0"/>
                <a:cs typeface="Times New Roman"/>
              </a:rPr>
              <a:t>records are pointer specifies; ensures that all series and items are accounted for in the repository and can be found and use</a:t>
            </a:r>
          </a:p>
          <a:p>
            <a:pPr marL="1009650" lvl="1" indent="-609600" algn="just">
              <a:buFont typeface="Wingdings" charset="0"/>
              <a:buChar char="n"/>
              <a:defRPr/>
            </a:pPr>
            <a:endParaRPr lang="en-MY" sz="1000" dirty="0">
              <a:latin typeface="Abadi" panose="020B0604020104020204" pitchFamily="34" charset="0"/>
              <a:ea typeface="ＭＳ Ｐゴシック" charset="0"/>
              <a:cs typeface="Times New Roman"/>
            </a:endParaRPr>
          </a:p>
          <a:p>
            <a:pPr marL="1009650" lvl="1" indent="-609600" algn="just">
              <a:buFont typeface="Wingdings" charset="0"/>
              <a:buChar char="n"/>
              <a:defRPr/>
            </a:pPr>
            <a:r>
              <a:rPr lang="en-MY" sz="2000" dirty="0">
                <a:solidFill>
                  <a:srgbClr val="FF0000"/>
                </a:solidFill>
                <a:latin typeface="Abadi" panose="020B0604020104020204" pitchFamily="34" charset="0"/>
                <a:ea typeface="ＭＳ Ｐゴシック" charset="0"/>
                <a:cs typeface="Times New Roman"/>
              </a:rPr>
              <a:t>For instances: </a:t>
            </a:r>
            <a:r>
              <a:rPr lang="en-MY" sz="2000" dirty="0">
                <a:latin typeface="Abadi" panose="020B0604020104020204" pitchFamily="34" charset="0"/>
                <a:ea typeface="ＭＳ Ｐゴシック" charset="0"/>
                <a:cs typeface="Times New Roman"/>
              </a:rPr>
              <a:t>pointing to a specific box on a specific shelf in a specific room.</a:t>
            </a:r>
            <a:endParaRPr lang="en-US" sz="2000" dirty="0">
              <a:latin typeface="Abadi" panose="020B0604020104020204" pitchFamily="34" charset="0"/>
              <a:ea typeface="ＭＳ Ｐゴシック" charset="0"/>
              <a:cs typeface="Times New Roman"/>
            </a:endParaRPr>
          </a:p>
          <a:p>
            <a:pPr marL="609600" indent="-609600" algn="just" eaLnBrk="1" fontAlgn="auto" hangingPunct="1">
              <a:spcAft>
                <a:spcPts val="0"/>
              </a:spcAft>
              <a:buFont typeface="Arial" pitchFamily="34" charset="0"/>
              <a:buNone/>
              <a:defRPr/>
            </a:pPr>
            <a:endParaRPr lang="en-US" sz="2000" dirty="0">
              <a:latin typeface="Abadi" panose="020B0604020104020204" pitchFamily="34" charset="0"/>
              <a:cs typeface="Times New Roman"/>
            </a:endParaRPr>
          </a:p>
          <a:p>
            <a:pPr marL="0" indent="0" algn="just" eaLnBrk="1" hangingPunct="1">
              <a:buNone/>
              <a:defRPr/>
            </a:pPr>
            <a:endParaRPr lang="en-US" sz="2000" dirty="0">
              <a:latin typeface="Abadi" panose="020B0604020104020204" pitchFamily="34" charset="0"/>
            </a:endParaRPr>
          </a:p>
        </p:txBody>
      </p:sp>
    </p:spTree>
    <p:extLst>
      <p:ext uri="{BB962C8B-B14F-4D97-AF65-F5344CB8AC3E}">
        <p14:creationId xmlns:p14="http://schemas.microsoft.com/office/powerpoint/2010/main" val="1419014275"/>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42790"/>
            <a:ext cx="6477000" cy="990600"/>
          </a:xfrm>
        </p:spPr>
        <p:txBody>
          <a:bodyPr>
            <a:normAutofit/>
          </a:bodyPr>
          <a:lstStyle/>
          <a:p>
            <a:r>
              <a:rPr lang="en-US" sz="3600" b="1" dirty="0">
                <a:latin typeface="Berlin Sans FB" panose="020E0602020502020306" pitchFamily="34" charset="0"/>
              </a:rPr>
              <a:t>3.0 Finding Aids</a:t>
            </a:r>
            <a:endParaRPr lang="en-MY" sz="3600" b="1" dirty="0">
              <a:latin typeface="Berlin Sans FB" panose="020E0602020502020306" pitchFamily="34" charset="0"/>
            </a:endParaRPr>
          </a:p>
        </p:txBody>
      </p:sp>
      <p:sp>
        <p:nvSpPr>
          <p:cNvPr id="5" name="Content Placeholder 4"/>
          <p:cNvSpPr>
            <a:spLocks noGrp="1"/>
          </p:cNvSpPr>
          <p:nvPr>
            <p:ph sz="quarter" idx="1"/>
          </p:nvPr>
        </p:nvSpPr>
        <p:spPr>
          <a:xfrm>
            <a:off x="1828800" y="838200"/>
            <a:ext cx="7162800" cy="4495800"/>
          </a:xfrm>
        </p:spPr>
        <p:txBody>
          <a:bodyPr>
            <a:noAutofit/>
          </a:bodyPr>
          <a:lstStyle/>
          <a:p>
            <a:pPr algn="just">
              <a:buClr>
                <a:srgbClr val="FF0000"/>
              </a:buClr>
              <a:buSzPct val="80000"/>
              <a:buFont typeface="Wingdings" panose="05000000000000000000" pitchFamily="2" charset="2"/>
              <a:buChar char="§"/>
              <a:defRPr/>
            </a:pPr>
            <a:r>
              <a:rPr lang="en-US" sz="2200" dirty="0">
                <a:latin typeface="Abadi" panose="020B0604020104020204" pitchFamily="34" charset="0"/>
              </a:rPr>
              <a:t>Define as a document, published or unpublished, listing or describing a body of records or archives. Guide which leads archivists and researchers to information they are seeking</a:t>
            </a:r>
          </a:p>
          <a:p>
            <a:pPr algn="just">
              <a:buClr>
                <a:srgbClr val="FF0000"/>
              </a:buClr>
              <a:buSzPct val="80000"/>
              <a:buFont typeface="Wingdings" panose="05000000000000000000" pitchFamily="2" charset="2"/>
              <a:buChar char="§"/>
              <a:defRPr/>
            </a:pPr>
            <a:r>
              <a:rPr lang="en-US" sz="2200" dirty="0">
                <a:latin typeface="Abadi" panose="020B0604020104020204" pitchFamily="34" charset="0"/>
              </a:rPr>
              <a:t>Authenticate and document collection tools for repository.</a:t>
            </a:r>
          </a:p>
          <a:p>
            <a:pPr algn="just">
              <a:buClr>
                <a:srgbClr val="FF0000"/>
              </a:buClr>
              <a:buSzPct val="80000"/>
              <a:buFont typeface="Wingdings" panose="05000000000000000000" pitchFamily="2" charset="2"/>
              <a:buChar char="§"/>
              <a:defRPr/>
            </a:pPr>
            <a:r>
              <a:rPr lang="en-US" sz="2200" dirty="0">
                <a:latin typeface="Abadi" panose="020B0604020104020204" pitchFamily="34" charset="0"/>
              </a:rPr>
              <a:t>Information discovery and retrieval tool; maybe print or electronic. </a:t>
            </a:r>
          </a:p>
          <a:p>
            <a:pPr algn="just">
              <a:buClr>
                <a:srgbClr val="FF0000"/>
              </a:buClr>
              <a:buSzPct val="80000"/>
              <a:buFont typeface="Wingdings" panose="05000000000000000000" pitchFamily="2" charset="2"/>
              <a:buChar char="§"/>
              <a:defRPr/>
            </a:pPr>
            <a:r>
              <a:rPr lang="en-US" sz="2200" dirty="0">
                <a:latin typeface="Abadi" panose="020B0604020104020204" pitchFamily="34" charset="0"/>
              </a:rPr>
              <a:t>Examples of finding aids: </a:t>
            </a:r>
          </a:p>
          <a:p>
            <a:pPr marL="880110" lvl="1" indent="-514350" algn="just">
              <a:buClr>
                <a:srgbClr val="FF0000"/>
              </a:buClr>
              <a:buSzPct val="80000"/>
              <a:buFont typeface="+mj-lt"/>
              <a:buAutoNum type="romanLcPeriod"/>
              <a:defRPr/>
            </a:pPr>
            <a:r>
              <a:rPr lang="en-US" sz="1900" dirty="0">
                <a:latin typeface="Abadi" panose="020B0604020104020204" pitchFamily="34" charset="0"/>
              </a:rPr>
              <a:t>Databases, </a:t>
            </a:r>
          </a:p>
          <a:p>
            <a:pPr marL="880110" lvl="1" indent="-514350" algn="just">
              <a:buClr>
                <a:srgbClr val="FF0000"/>
              </a:buClr>
              <a:buSzPct val="80000"/>
              <a:buFont typeface="+mj-lt"/>
              <a:buAutoNum type="romanLcPeriod"/>
              <a:defRPr/>
            </a:pPr>
            <a:r>
              <a:rPr lang="en-US" sz="1900" dirty="0">
                <a:latin typeface="Abadi" panose="020B0604020104020204" pitchFamily="34" charset="0"/>
              </a:rPr>
              <a:t>indexes, </a:t>
            </a:r>
          </a:p>
          <a:p>
            <a:pPr marL="880110" lvl="1" indent="-514350" algn="just">
              <a:buClr>
                <a:srgbClr val="FF0000"/>
              </a:buClr>
              <a:buSzPct val="80000"/>
              <a:buFont typeface="+mj-lt"/>
              <a:buAutoNum type="romanLcPeriod"/>
              <a:defRPr/>
            </a:pPr>
            <a:r>
              <a:rPr lang="en-US" sz="1900" dirty="0">
                <a:latin typeface="Abadi" panose="020B0604020104020204" pitchFamily="34" charset="0"/>
              </a:rPr>
              <a:t>calendars, </a:t>
            </a:r>
          </a:p>
          <a:p>
            <a:pPr marL="880110" lvl="1" indent="-514350" algn="just">
              <a:buClr>
                <a:srgbClr val="FF0000"/>
              </a:buClr>
              <a:buSzPct val="80000"/>
              <a:buFont typeface="+mj-lt"/>
              <a:buAutoNum type="romanLcPeriod"/>
              <a:defRPr/>
            </a:pPr>
            <a:r>
              <a:rPr lang="en-US" sz="1900" dirty="0">
                <a:latin typeface="Abadi" panose="020B0604020104020204" pitchFamily="34" charset="0"/>
              </a:rPr>
              <a:t>guides, </a:t>
            </a:r>
          </a:p>
          <a:p>
            <a:pPr marL="880110" lvl="1" indent="-514350" algn="just">
              <a:buClr>
                <a:srgbClr val="FF0000"/>
              </a:buClr>
              <a:buSzPct val="80000"/>
              <a:buFont typeface="+mj-lt"/>
              <a:buAutoNum type="romanLcPeriod"/>
              <a:defRPr/>
            </a:pPr>
            <a:r>
              <a:rPr lang="en-US" sz="1900" dirty="0">
                <a:latin typeface="Abadi" panose="020B0604020104020204" pitchFamily="34" charset="0"/>
              </a:rPr>
              <a:t>inventories, </a:t>
            </a:r>
          </a:p>
          <a:p>
            <a:pPr marL="880110" lvl="1" indent="-514350" algn="just">
              <a:buClr>
                <a:srgbClr val="FF0000"/>
              </a:buClr>
              <a:buSzPct val="80000"/>
              <a:buFont typeface="+mj-lt"/>
              <a:buAutoNum type="romanLcPeriod"/>
              <a:defRPr/>
            </a:pPr>
            <a:r>
              <a:rPr lang="en-US" sz="1900" dirty="0">
                <a:latin typeface="Abadi" panose="020B0604020104020204" pitchFamily="34" charset="0"/>
              </a:rPr>
              <a:t>shelf and container lists, and </a:t>
            </a:r>
          </a:p>
          <a:p>
            <a:pPr marL="880110" lvl="1" indent="-514350" algn="just">
              <a:buClr>
                <a:srgbClr val="FF0000"/>
              </a:buClr>
              <a:buSzPct val="80000"/>
              <a:buFont typeface="+mj-lt"/>
              <a:buAutoNum type="romanLcPeriod"/>
              <a:defRPr/>
            </a:pPr>
            <a:r>
              <a:rPr lang="en-US" sz="1900" dirty="0">
                <a:latin typeface="Abadi" panose="020B0604020104020204" pitchFamily="34" charset="0"/>
              </a:rPr>
              <a:t>registers</a:t>
            </a:r>
          </a:p>
          <a:p>
            <a:pPr algn="just">
              <a:buClr>
                <a:srgbClr val="FF0000"/>
              </a:buClr>
              <a:buSzPct val="80000"/>
              <a:buFont typeface="Wingdings" panose="05000000000000000000" pitchFamily="2" charset="2"/>
              <a:buChar char="§"/>
              <a:defRPr/>
            </a:pPr>
            <a:endParaRPr lang="en-US" sz="2200" dirty="0">
              <a:latin typeface="Abadi" panose="020B0604020104020204" pitchFamily="34" charset="0"/>
            </a:endParaRPr>
          </a:p>
          <a:p>
            <a:pPr algn="just">
              <a:buClr>
                <a:srgbClr val="FF0000"/>
              </a:buClr>
              <a:buSzPct val="80000"/>
              <a:buFont typeface="Wingdings" panose="05000000000000000000" pitchFamily="2" charset="2"/>
              <a:buChar char="§"/>
              <a:defRPr/>
            </a:pPr>
            <a:endParaRPr lang="en-US" sz="2200" dirty="0">
              <a:latin typeface="Abadi" panose="020B0604020104020204" pitchFamily="34" charset="0"/>
            </a:endParaRPr>
          </a:p>
          <a:p>
            <a:pPr algn="just">
              <a:buClr>
                <a:srgbClr val="FF0000"/>
              </a:buClr>
              <a:buSzPct val="80000"/>
              <a:buFont typeface="Wingdings" panose="05000000000000000000" pitchFamily="2" charset="2"/>
              <a:buChar char="§"/>
              <a:defRPr/>
            </a:pPr>
            <a:endParaRPr lang="en-US" sz="2200" dirty="0">
              <a:latin typeface="Abadi" panose="020B0604020104020204" pitchFamily="34" charset="0"/>
            </a:endParaRPr>
          </a:p>
          <a:p>
            <a:pPr algn="just">
              <a:buClr>
                <a:srgbClr val="FF0000"/>
              </a:buClr>
              <a:buSzPct val="80000"/>
              <a:buFont typeface="Wingdings" panose="05000000000000000000" pitchFamily="2" charset="2"/>
              <a:buChar char="§"/>
            </a:pPr>
            <a:endParaRPr lang="en-MY" sz="2200" dirty="0">
              <a:latin typeface="Abadi" panose="020B0604020104020204" pitchFamily="34" charset="0"/>
            </a:endParaRPr>
          </a:p>
        </p:txBody>
      </p:sp>
    </p:spTree>
    <p:extLst>
      <p:ext uri="{BB962C8B-B14F-4D97-AF65-F5344CB8AC3E}">
        <p14:creationId xmlns:p14="http://schemas.microsoft.com/office/powerpoint/2010/main" val="3156171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1295400" y="1181100"/>
            <a:ext cx="6934200" cy="4495800"/>
          </a:xfrm>
        </p:spPr>
        <p:txBody>
          <a:bodyPr>
            <a:noAutofit/>
          </a:bodyPr>
          <a:lstStyle/>
          <a:p>
            <a:pPr algn="just">
              <a:defRPr/>
            </a:pPr>
            <a:r>
              <a:rPr lang="en-MY" sz="2200" dirty="0">
                <a:latin typeface="Abadi" panose="020B0604020104020204" pitchFamily="34" charset="0"/>
              </a:rPr>
              <a:t>A purposes/tool that facilitates discovery of information within a collection of records:</a:t>
            </a:r>
          </a:p>
          <a:p>
            <a:pPr marL="880110" lvl="1" indent="-514350" algn="just">
              <a:buClr>
                <a:srgbClr val="FF0000"/>
              </a:buClr>
              <a:buFont typeface="+mj-lt"/>
              <a:buAutoNum type="romanLcPeriod"/>
            </a:pPr>
            <a:r>
              <a:rPr lang="en-US" altLang="en-US" sz="2200" dirty="0">
                <a:solidFill>
                  <a:srgbClr val="FF0000"/>
                </a:solidFill>
                <a:latin typeface="Abadi" panose="020B0604020104020204" pitchFamily="34" charset="0"/>
              </a:rPr>
              <a:t>provide an essential link between archives </a:t>
            </a:r>
            <a:r>
              <a:rPr lang="en-US" altLang="en-US" sz="2200" dirty="0">
                <a:latin typeface="Abadi" panose="020B0604020104020204" pitchFamily="34" charset="0"/>
              </a:rPr>
              <a:t>and their </a:t>
            </a:r>
            <a:r>
              <a:rPr lang="en-US" altLang="en-US" sz="2200" dirty="0">
                <a:solidFill>
                  <a:srgbClr val="FF0000"/>
                </a:solidFill>
                <a:latin typeface="Abadi" panose="020B0604020104020204" pitchFamily="34" charset="0"/>
              </a:rPr>
              <a:t>users</a:t>
            </a:r>
            <a:r>
              <a:rPr lang="en-US" altLang="en-US" sz="2200" dirty="0">
                <a:latin typeface="Abadi" panose="020B0604020104020204" pitchFamily="34" charset="0"/>
              </a:rPr>
              <a:t>.</a:t>
            </a:r>
          </a:p>
          <a:p>
            <a:pPr marL="880110" lvl="1" indent="-514350" algn="just">
              <a:buClr>
                <a:srgbClr val="FF0000"/>
              </a:buClr>
              <a:buFont typeface="+mj-lt"/>
              <a:buAutoNum type="romanLcPeriod"/>
            </a:pPr>
            <a:r>
              <a:rPr lang="en-US" altLang="en-US" sz="2200" dirty="0">
                <a:solidFill>
                  <a:srgbClr val="FF0000"/>
                </a:solidFill>
                <a:latin typeface="Abadi" panose="020B0604020104020204" pitchFamily="34" charset="0"/>
              </a:rPr>
              <a:t>assist archivists and users in finding the records </a:t>
            </a:r>
            <a:r>
              <a:rPr lang="en-US" altLang="en-US" sz="2200" dirty="0">
                <a:latin typeface="Abadi" panose="020B0604020104020204" pitchFamily="34" charset="0"/>
              </a:rPr>
              <a:t>they need.</a:t>
            </a:r>
          </a:p>
          <a:p>
            <a:pPr marL="880110" lvl="1" indent="-514350" algn="just">
              <a:buClr>
                <a:srgbClr val="FF0000"/>
              </a:buClr>
              <a:buFont typeface="+mj-lt"/>
              <a:buAutoNum type="romanLcPeriod"/>
            </a:pPr>
            <a:r>
              <a:rPr lang="en-US" altLang="en-US" sz="2200" dirty="0">
                <a:solidFill>
                  <a:srgbClr val="FF0000"/>
                </a:solidFill>
                <a:latin typeface="Abadi" panose="020B0604020104020204" pitchFamily="34" charset="0"/>
              </a:rPr>
              <a:t>assist in the retrieval of information </a:t>
            </a:r>
            <a:r>
              <a:rPr lang="en-US" altLang="en-US" sz="2200" dirty="0">
                <a:latin typeface="Abadi" panose="020B0604020104020204" pitchFamily="34" charset="0"/>
              </a:rPr>
              <a:t>contained in </a:t>
            </a:r>
            <a:r>
              <a:rPr lang="en-US" altLang="en-US" sz="2200" dirty="0">
                <a:solidFill>
                  <a:srgbClr val="FF0000"/>
                </a:solidFill>
                <a:latin typeface="Abadi" panose="020B0604020104020204" pitchFamily="34" charset="0"/>
              </a:rPr>
              <a:t>archival holdings </a:t>
            </a:r>
            <a:r>
              <a:rPr lang="en-US" altLang="en-US" sz="2200" dirty="0">
                <a:latin typeface="Abadi" panose="020B0604020104020204" pitchFamily="34" charset="0"/>
              </a:rPr>
              <a:t>and </a:t>
            </a:r>
          </a:p>
          <a:p>
            <a:pPr marL="880110" lvl="1" indent="-514350" algn="just">
              <a:buClr>
                <a:srgbClr val="FF0000"/>
              </a:buClr>
              <a:buFont typeface="+mj-lt"/>
              <a:buAutoNum type="romanLcPeriod"/>
            </a:pPr>
            <a:r>
              <a:rPr lang="en-US" altLang="en-US" sz="2200" dirty="0">
                <a:solidFill>
                  <a:srgbClr val="FF0000"/>
                </a:solidFill>
                <a:latin typeface="Abadi" panose="020B0604020104020204" pitchFamily="34" charset="0"/>
              </a:rPr>
              <a:t>facilitate efficient management </a:t>
            </a:r>
            <a:r>
              <a:rPr lang="en-US" altLang="en-US" sz="2200" dirty="0">
                <a:latin typeface="Abadi" panose="020B0604020104020204" pitchFamily="34" charset="0"/>
              </a:rPr>
              <a:t>of the repository. </a:t>
            </a:r>
          </a:p>
          <a:p>
            <a:pPr algn="just">
              <a:defRPr/>
            </a:pPr>
            <a:endParaRPr lang="en-MY" sz="2200" dirty="0">
              <a:latin typeface="Abadi" panose="020B0604020104020204" pitchFamily="34" charset="0"/>
            </a:endParaRPr>
          </a:p>
          <a:p>
            <a:pPr algn="just">
              <a:defRPr/>
            </a:pPr>
            <a:endParaRPr lang="en-US" sz="2200" dirty="0">
              <a:latin typeface="Abadi" panose="020B0604020104020204" pitchFamily="34" charset="0"/>
            </a:endParaRPr>
          </a:p>
          <a:p>
            <a:pPr algn="just">
              <a:defRPr/>
            </a:pPr>
            <a:endParaRPr lang="en-US" sz="2200" dirty="0">
              <a:latin typeface="Abadi" panose="020B0604020104020204" pitchFamily="34" charset="0"/>
            </a:endParaRPr>
          </a:p>
          <a:p>
            <a:pPr algn="just"/>
            <a:endParaRPr lang="en-MY" sz="2200" dirty="0">
              <a:latin typeface="Abadi" panose="020B0604020104020204" pitchFamily="34" charset="0"/>
            </a:endParaRPr>
          </a:p>
        </p:txBody>
      </p:sp>
    </p:spTree>
    <p:extLst>
      <p:ext uri="{BB962C8B-B14F-4D97-AF65-F5344CB8AC3E}">
        <p14:creationId xmlns:p14="http://schemas.microsoft.com/office/powerpoint/2010/main" val="4031915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Content Placeholder 1"/>
          <p:cNvSpPr>
            <a:spLocks noGrp="1"/>
          </p:cNvSpPr>
          <p:nvPr>
            <p:ph sz="quarter" idx="1"/>
          </p:nvPr>
        </p:nvSpPr>
        <p:spPr>
          <a:xfrm>
            <a:off x="1295400" y="304800"/>
            <a:ext cx="7543800" cy="4267200"/>
          </a:xfrm>
        </p:spPr>
        <p:txBody>
          <a:bodyPr>
            <a:noAutofit/>
          </a:bodyPr>
          <a:lstStyle/>
          <a:p>
            <a:pPr algn="just" eaLnBrk="1" hangingPunct="1"/>
            <a:r>
              <a:rPr lang="en-US" altLang="en-US" sz="2400" dirty="0">
                <a:latin typeface="Abadi" panose="020B0604020104020204" pitchFamily="34" charset="0"/>
              </a:rPr>
              <a:t>There are </a:t>
            </a:r>
            <a:r>
              <a:rPr lang="en-US" altLang="en-US" sz="2400" b="1" dirty="0">
                <a:solidFill>
                  <a:srgbClr val="FF0000"/>
                </a:solidFill>
                <a:latin typeface="Abadi" panose="020B0604020104020204" pitchFamily="34" charset="0"/>
              </a:rPr>
              <a:t>three</a:t>
            </a:r>
            <a:r>
              <a:rPr lang="en-US" altLang="en-US" sz="2400" dirty="0">
                <a:solidFill>
                  <a:srgbClr val="FF0000"/>
                </a:solidFill>
                <a:latin typeface="Abadi" panose="020B0604020104020204" pitchFamily="34" charset="0"/>
              </a:rPr>
              <a:t> </a:t>
            </a:r>
            <a:r>
              <a:rPr lang="en-US" altLang="en-US" sz="2400" b="1" dirty="0">
                <a:solidFill>
                  <a:srgbClr val="FF0000"/>
                </a:solidFill>
                <a:latin typeface="Abadi" panose="020B0604020104020204" pitchFamily="34" charset="0"/>
              </a:rPr>
              <a:t>common types </a:t>
            </a:r>
            <a:r>
              <a:rPr lang="en-US" altLang="en-US" sz="2400" dirty="0">
                <a:latin typeface="Abadi" panose="020B0604020104020204" pitchFamily="34" charset="0"/>
              </a:rPr>
              <a:t>of finding aids:</a:t>
            </a:r>
          </a:p>
          <a:p>
            <a:pPr algn="just" eaLnBrk="1" hangingPunct="1"/>
            <a:endParaRPr lang="en-US" altLang="en-US" sz="1400" dirty="0">
              <a:latin typeface="Abadi" panose="020B0604020104020204" pitchFamily="34" charset="0"/>
            </a:endParaRPr>
          </a:p>
          <a:p>
            <a:pPr marL="777240" lvl="1" indent="-457200" algn="just">
              <a:buFont typeface="+mj-lt"/>
              <a:buAutoNum type="arabicParenR"/>
            </a:pPr>
            <a:r>
              <a:rPr lang="en-US" altLang="en-US" sz="2400" b="1" dirty="0">
                <a:latin typeface="Abadi" panose="020B0604020104020204" pitchFamily="34" charset="0"/>
              </a:rPr>
              <a:t>Repository guide </a:t>
            </a:r>
          </a:p>
          <a:p>
            <a:pPr marL="1508760" lvl="3" indent="-457200" algn="just">
              <a:buFont typeface="Wingdings" panose="05000000000000000000" pitchFamily="2" charset="2"/>
              <a:buChar char="§"/>
            </a:pPr>
            <a:r>
              <a:rPr lang="en-US" altLang="en-US" sz="2400" dirty="0">
                <a:latin typeface="Abadi" panose="020B0604020104020204" pitchFamily="34" charset="0"/>
              </a:rPr>
              <a:t>guide to the holdings</a:t>
            </a:r>
          </a:p>
          <a:p>
            <a:pPr marL="1508760" lvl="3" indent="-457200" algn="just">
              <a:buFont typeface="Wingdings" panose="05000000000000000000" pitchFamily="2" charset="2"/>
              <a:buChar char="§"/>
            </a:pPr>
            <a:endParaRPr lang="en-US" altLang="en-US" sz="1400" dirty="0">
              <a:latin typeface="Abadi" panose="020B0604020104020204" pitchFamily="34" charset="0"/>
            </a:endParaRPr>
          </a:p>
          <a:p>
            <a:pPr marL="777240" lvl="1" indent="-457200" algn="just">
              <a:buFont typeface="+mj-lt"/>
              <a:buAutoNum type="arabicParenR"/>
            </a:pPr>
            <a:r>
              <a:rPr lang="en-US" altLang="en-US" sz="2400" b="1" dirty="0">
                <a:latin typeface="Abadi" panose="020B0604020104020204" pitchFamily="34" charset="0"/>
              </a:rPr>
              <a:t>Descriptive inventory </a:t>
            </a:r>
          </a:p>
          <a:p>
            <a:pPr marL="1508760" lvl="3" indent="-457200" algn="just">
              <a:buFont typeface="Wingdings" panose="05000000000000000000" pitchFamily="2" charset="2"/>
              <a:buChar char="§"/>
            </a:pPr>
            <a:r>
              <a:rPr lang="en-MY" altLang="en-US" sz="2400" dirty="0">
                <a:latin typeface="Abadi" panose="020B0604020104020204" pitchFamily="34" charset="0"/>
              </a:rPr>
              <a:t>gives the basic information about a collection; </a:t>
            </a:r>
            <a:r>
              <a:rPr lang="en-US" altLang="en-US" sz="2400" dirty="0">
                <a:latin typeface="Abadi" panose="020B0604020104020204" pitchFamily="34" charset="0"/>
              </a:rPr>
              <a:t>contain </a:t>
            </a:r>
            <a:r>
              <a:rPr lang="en-MY" altLang="en-US" sz="2400" dirty="0">
                <a:latin typeface="Abadi" panose="020B0604020104020204" pitchFamily="34" charset="0"/>
              </a:rPr>
              <a:t>descriptions of all Record Groups and Sub-Groups as well as content descriptions of box numbers and a list of their contents.</a:t>
            </a:r>
          </a:p>
          <a:p>
            <a:pPr marL="1508760" lvl="3" indent="-457200" algn="just">
              <a:buFont typeface="Wingdings" panose="05000000000000000000" pitchFamily="2" charset="2"/>
              <a:buChar char="§"/>
            </a:pPr>
            <a:endParaRPr lang="en-US" altLang="en-US" sz="1400" dirty="0">
              <a:latin typeface="Abadi" panose="020B0604020104020204" pitchFamily="34" charset="0"/>
            </a:endParaRPr>
          </a:p>
          <a:p>
            <a:pPr marL="777240" lvl="1" indent="-457200" algn="just">
              <a:buFont typeface="+mj-lt"/>
              <a:buAutoNum type="arabicParenR"/>
            </a:pPr>
            <a:r>
              <a:rPr lang="en-US" altLang="en-US" sz="2400" b="1" dirty="0">
                <a:latin typeface="Abadi" panose="020B0604020104020204" pitchFamily="34" charset="0"/>
              </a:rPr>
              <a:t>Summary</a:t>
            </a:r>
            <a:r>
              <a:rPr lang="en-US" altLang="en-US" sz="2400" dirty="0">
                <a:latin typeface="Abadi" panose="020B0604020104020204" pitchFamily="34" charset="0"/>
              </a:rPr>
              <a:t> inventory</a:t>
            </a:r>
          </a:p>
          <a:p>
            <a:pPr marL="1508760" lvl="3" indent="-457200" algn="just">
              <a:buFont typeface="Wingdings" panose="05000000000000000000" pitchFamily="2" charset="2"/>
              <a:buChar char="§"/>
            </a:pPr>
            <a:r>
              <a:rPr lang="en-MY" altLang="en-US" sz="2400" dirty="0">
                <a:latin typeface="Abadi" panose="020B0604020104020204" pitchFamily="34" charset="0"/>
              </a:rPr>
              <a:t>describes the materials and all items included in holdings (a comprehensive listing of the materials that are within the collection)</a:t>
            </a:r>
          </a:p>
          <a:p>
            <a:pPr marL="777240" lvl="1" indent="-457200" algn="just">
              <a:buFont typeface="+mj-lt"/>
              <a:buAutoNum type="arabicParenR"/>
            </a:pPr>
            <a:endParaRPr lang="en-US" altLang="en-US" sz="2400" dirty="0">
              <a:latin typeface="Abadi" panose="020B0604020104020204" pitchFamily="34" charset="0"/>
            </a:endParaRPr>
          </a:p>
          <a:p>
            <a:pPr algn="just"/>
            <a:endParaRPr lang="en-US" altLang="en-US" sz="2400" dirty="0">
              <a:latin typeface="Abadi" panose="020B0604020104020204" pitchFamily="34" charset="0"/>
            </a:endParaRPr>
          </a:p>
        </p:txBody>
      </p:sp>
    </p:spTree>
    <p:extLst>
      <p:ext uri="{BB962C8B-B14F-4D97-AF65-F5344CB8AC3E}">
        <p14:creationId xmlns:p14="http://schemas.microsoft.com/office/powerpoint/2010/main" val="2724550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4C005-91FC-4BB0-A56F-6138617225A4}"/>
              </a:ext>
            </a:extLst>
          </p:cNvPr>
          <p:cNvSpPr>
            <a:spLocks noGrp="1"/>
          </p:cNvSpPr>
          <p:nvPr>
            <p:ph type="title"/>
          </p:nvPr>
        </p:nvSpPr>
        <p:spPr/>
        <p:txBody>
          <a:bodyPr/>
          <a:lstStyle/>
          <a:p>
            <a:pPr algn="r"/>
            <a:r>
              <a:rPr lang="en-MY" dirty="0">
                <a:latin typeface="Berlin Sans FB" panose="020E0602020502020306" pitchFamily="34" charset="0"/>
              </a:rPr>
              <a:t>Samples Descriptive Inventory</a:t>
            </a:r>
          </a:p>
        </p:txBody>
      </p:sp>
      <p:sp>
        <p:nvSpPr>
          <p:cNvPr id="5" name="Rectangle 4">
            <a:extLst>
              <a:ext uri="{FF2B5EF4-FFF2-40B4-BE49-F238E27FC236}">
                <a16:creationId xmlns:a16="http://schemas.microsoft.com/office/drawing/2014/main" id="{9141C904-0FBF-49AB-9333-E24A82EDC530}"/>
              </a:ext>
            </a:extLst>
          </p:cNvPr>
          <p:cNvSpPr/>
          <p:nvPr/>
        </p:nvSpPr>
        <p:spPr>
          <a:xfrm>
            <a:off x="1046625" y="5029200"/>
            <a:ext cx="7391400" cy="1446550"/>
          </a:xfrm>
          <a:prstGeom prst="rect">
            <a:avLst/>
          </a:prstGeom>
        </p:spPr>
        <p:txBody>
          <a:bodyPr wrap="square">
            <a:spAutoFit/>
          </a:bodyPr>
          <a:lstStyle/>
          <a:p>
            <a:pPr algn="just"/>
            <a:r>
              <a:rPr lang="en-MY" sz="2200" dirty="0">
                <a:solidFill>
                  <a:srgbClr val="FF0000"/>
                </a:solidFill>
                <a:latin typeface="Abadi" panose="020B0604020104020204" pitchFamily="34" charset="0"/>
              </a:rPr>
              <a:t>Notes: </a:t>
            </a:r>
            <a:r>
              <a:rPr lang="en-MY" sz="2200" dirty="0">
                <a:solidFill>
                  <a:srgbClr val="222222"/>
                </a:solidFill>
                <a:latin typeface="Abadi" panose="020B0604020104020204" pitchFamily="34" charset="0"/>
              </a:rPr>
              <a:t>a title, the name of the person who created the materials, the dates of the collection, the extent, the reference code, and the repository where the collection is located.</a:t>
            </a:r>
            <a:endParaRPr lang="en-MY" sz="2200" dirty="0">
              <a:latin typeface="Abadi" panose="020B0604020104020204" pitchFamily="34" charset="0"/>
            </a:endParaRPr>
          </a:p>
        </p:txBody>
      </p:sp>
      <p:pic>
        <p:nvPicPr>
          <p:cNvPr id="3" name="Picture 2">
            <a:extLst>
              <a:ext uri="{FF2B5EF4-FFF2-40B4-BE49-F238E27FC236}">
                <a16:creationId xmlns:a16="http://schemas.microsoft.com/office/drawing/2014/main" id="{49AFBEAD-DBC6-4B75-BB43-B172BB7BDDA9}"/>
              </a:ext>
            </a:extLst>
          </p:cNvPr>
          <p:cNvPicPr>
            <a:picLocks noChangeAspect="1"/>
          </p:cNvPicPr>
          <p:nvPr/>
        </p:nvPicPr>
        <p:blipFill rotWithShape="1">
          <a:blip r:embed="rId2"/>
          <a:srcRect l="12499" t="19737" r="24167" b="29249"/>
          <a:stretch/>
        </p:blipFill>
        <p:spPr>
          <a:xfrm>
            <a:off x="1394823" y="1632234"/>
            <a:ext cx="6589050" cy="2983931"/>
          </a:xfrm>
          <a:prstGeom prst="rect">
            <a:avLst/>
          </a:prstGeom>
        </p:spPr>
      </p:pic>
    </p:spTree>
    <p:extLst>
      <p:ext uri="{BB962C8B-B14F-4D97-AF65-F5344CB8AC3E}">
        <p14:creationId xmlns:p14="http://schemas.microsoft.com/office/powerpoint/2010/main" val="3699798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4C005-91FC-4BB0-A56F-6138617225A4}"/>
              </a:ext>
            </a:extLst>
          </p:cNvPr>
          <p:cNvSpPr>
            <a:spLocks noGrp="1"/>
          </p:cNvSpPr>
          <p:nvPr>
            <p:ph type="title"/>
          </p:nvPr>
        </p:nvSpPr>
        <p:spPr/>
        <p:txBody>
          <a:bodyPr/>
          <a:lstStyle/>
          <a:p>
            <a:pPr algn="r"/>
            <a:r>
              <a:rPr lang="en-MY" dirty="0">
                <a:latin typeface="Berlin Sans FB" panose="020E0602020502020306" pitchFamily="34" charset="0"/>
              </a:rPr>
              <a:t>Samples Summary Inventory</a:t>
            </a:r>
          </a:p>
        </p:txBody>
      </p:sp>
      <p:sp>
        <p:nvSpPr>
          <p:cNvPr id="5" name="Rectangle 4">
            <a:extLst>
              <a:ext uri="{FF2B5EF4-FFF2-40B4-BE49-F238E27FC236}">
                <a16:creationId xmlns:a16="http://schemas.microsoft.com/office/drawing/2014/main" id="{9141C904-0FBF-49AB-9333-E24A82EDC530}"/>
              </a:ext>
            </a:extLst>
          </p:cNvPr>
          <p:cNvSpPr/>
          <p:nvPr/>
        </p:nvSpPr>
        <p:spPr>
          <a:xfrm>
            <a:off x="993648" y="5182850"/>
            <a:ext cx="7391400" cy="1446550"/>
          </a:xfrm>
          <a:prstGeom prst="rect">
            <a:avLst/>
          </a:prstGeom>
        </p:spPr>
        <p:txBody>
          <a:bodyPr wrap="square">
            <a:spAutoFit/>
          </a:bodyPr>
          <a:lstStyle/>
          <a:p>
            <a:pPr algn="just"/>
            <a:r>
              <a:rPr lang="en-MY" sz="2200" dirty="0">
                <a:solidFill>
                  <a:srgbClr val="FF0000"/>
                </a:solidFill>
                <a:latin typeface="Abadi" panose="020B0604020104020204" pitchFamily="34" charset="0"/>
              </a:rPr>
              <a:t>Notes: </a:t>
            </a:r>
            <a:r>
              <a:rPr lang="en-MY" sz="2200" dirty="0">
                <a:solidFill>
                  <a:srgbClr val="222222"/>
                </a:solidFill>
                <a:latin typeface="Abadi" panose="020B0604020104020204" pitchFamily="34" charset="0"/>
              </a:rPr>
              <a:t>If the collection is arranged in series, the container list will indicate which boxes and folders are found in which series. Each series may also have its own content description, dates, and arrangement</a:t>
            </a:r>
            <a:endParaRPr lang="en-MY" sz="2200" dirty="0">
              <a:latin typeface="Abadi" panose="020B0604020104020204" pitchFamily="34" charset="0"/>
            </a:endParaRPr>
          </a:p>
        </p:txBody>
      </p:sp>
      <p:pic>
        <p:nvPicPr>
          <p:cNvPr id="6" name="Picture 5">
            <a:extLst>
              <a:ext uri="{FF2B5EF4-FFF2-40B4-BE49-F238E27FC236}">
                <a16:creationId xmlns:a16="http://schemas.microsoft.com/office/drawing/2014/main" id="{F7616DD9-AE22-4BC7-81A6-085D6AA9D54B}"/>
              </a:ext>
            </a:extLst>
          </p:cNvPr>
          <p:cNvPicPr>
            <a:picLocks noChangeAspect="1"/>
          </p:cNvPicPr>
          <p:nvPr/>
        </p:nvPicPr>
        <p:blipFill rotWithShape="1">
          <a:blip r:embed="rId2"/>
          <a:srcRect l="13333" t="12945" r="15001" b="18874"/>
          <a:stretch/>
        </p:blipFill>
        <p:spPr>
          <a:xfrm>
            <a:off x="1295400" y="1509980"/>
            <a:ext cx="6553200" cy="3505201"/>
          </a:xfrm>
          <a:prstGeom prst="rect">
            <a:avLst/>
          </a:prstGeom>
        </p:spPr>
      </p:pic>
    </p:spTree>
    <p:extLst>
      <p:ext uri="{BB962C8B-B14F-4D97-AF65-F5344CB8AC3E}">
        <p14:creationId xmlns:p14="http://schemas.microsoft.com/office/powerpoint/2010/main" val="384413782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874</TotalTime>
  <Words>756</Words>
  <Application>Microsoft Office PowerPoint</Application>
  <PresentationFormat>On-screen Show (4:3)</PresentationFormat>
  <Paragraphs>104</Paragraphs>
  <Slides>14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Abadi</vt:lpstr>
      <vt:lpstr>Arial</vt:lpstr>
      <vt:lpstr>Berlin Sans FB</vt:lpstr>
      <vt:lpstr>Berlin Sans FB Demi</vt:lpstr>
      <vt:lpstr>Calibri</vt:lpstr>
      <vt:lpstr>Tw Cen MT</vt:lpstr>
      <vt:lpstr>Wingdings</vt:lpstr>
      <vt:lpstr>Wingdings 2</vt:lpstr>
      <vt:lpstr>Median</vt:lpstr>
      <vt:lpstr>PowerPoint Presentation</vt:lpstr>
      <vt:lpstr>Content </vt:lpstr>
      <vt:lpstr>1.0: Intellectual Control</vt:lpstr>
      <vt:lpstr>2.0: Physical Control</vt:lpstr>
      <vt:lpstr>3.0 Finding Aids</vt:lpstr>
      <vt:lpstr>PowerPoint Presentation</vt:lpstr>
      <vt:lpstr>PowerPoint Presentation</vt:lpstr>
      <vt:lpstr>Samples Descriptive Inventory</vt:lpstr>
      <vt:lpstr>Samples Summary Inventory</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of archives repositories</dc:title>
  <dc:creator>vaio</dc:creator>
  <cp:lastModifiedBy>AZRIN BIN SARIMAN</cp:lastModifiedBy>
  <cp:revision>36</cp:revision>
  <dcterms:created xsi:type="dcterms:W3CDTF">2018-10-16T11:02:26Z</dcterms:created>
  <dcterms:modified xsi:type="dcterms:W3CDTF">2021-07-07T09:57:46Z</dcterms:modified>
</cp:coreProperties>
</file>