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94537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80"/>
    <a:srgbClr val="7FFF0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7200" b="0" i="0" u="none" strike="noStrike" kern="1200" cap="none" spc="0" normalizeH="0" baseline="0" noProof="0" dirty="0" smtClean="0">
                <a:ln>
                  <a:noFill/>
                </a:ln>
                <a:solidFill>
                  <a:srgbClr val="00B0F0"/>
                </a:solidFill>
                <a:effectLst/>
                <a:uLnTx/>
                <a:uFillTx/>
                <a:latin typeface="Arial Rounded MT Bold" panose="020F0704030504030204" pitchFamily="34" charset="0"/>
                <a:ea typeface="+mj-ea"/>
                <a:cs typeface="+mj-cs"/>
              </a:rPr>
              <a:t>WEB</a:t>
            </a:r>
            <a:r>
              <a:rPr kumimoji="0" lang="en-US" sz="7200" b="0" i="0" u="none" strike="noStrike" kern="1200" cap="none" spc="0" normalizeH="0" baseline="0" noProof="0" dirty="0" smtClean="0">
                <a:ln>
                  <a:noFill/>
                </a:ln>
                <a:solidFill>
                  <a:srgbClr val="FF0000"/>
                </a:solidFill>
                <a:effectLst/>
                <a:uLnTx/>
                <a:uFillTx/>
                <a:latin typeface="Arial Rounded MT Bold" panose="020F0704030504030204" pitchFamily="34" charset="0"/>
                <a:ea typeface="+mj-ea"/>
                <a:cs typeface="+mj-cs"/>
              </a:rPr>
              <a:t>.</a:t>
            </a:r>
            <a:r>
              <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rPr>
              <a:t>DESIGN</a:t>
            </a:r>
            <a:endPar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endParaRPr>
          </a:p>
        </p:txBody>
      </p:sp>
      <p:sp>
        <p:nvSpPr>
          <p:cNvPr id="9" name="Title 1"/>
          <p:cNvSpPr txBox="1"/>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rPr>
              <a:t>IMD208 – Introduction to Web Content Management &amp; Design</a:t>
            </a:r>
            <a:endPar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endParaRP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smtClean="0">
                <a:solidFill>
                  <a:srgbClr val="FFC000"/>
                </a:solidFill>
              </a:rPr>
              <a:t>MOHAMAD</a:t>
            </a:r>
            <a:r>
              <a:rPr lang="en-US" sz="900" baseline="0" dirty="0" smtClean="0">
                <a:solidFill>
                  <a:srgbClr val="FFC000"/>
                </a:solidFill>
              </a:rPr>
              <a:t> RAHIMI MOHAMAD ROSMAN </a:t>
            </a:r>
            <a:r>
              <a:rPr lang="en-US" sz="900" baseline="0" dirty="0" smtClean="0">
                <a:solidFill>
                  <a:srgbClr val="FF0000"/>
                </a:solidFill>
              </a:rPr>
              <a:t>|</a:t>
            </a:r>
            <a:r>
              <a:rPr lang="en-US" sz="900" baseline="0" dirty="0" smtClean="0"/>
              <a:t> </a:t>
            </a:r>
            <a:r>
              <a:rPr lang="en-US" sz="900" baseline="0" dirty="0" smtClean="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E255171-1BC2-4ED4-A2C5-8825F1A0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E255171-1BC2-4ED4-A2C5-8825F1A0EF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55171-1BC2-4ED4-A2C5-8825F1A0EF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255171-1BC2-4ED4-A2C5-8825F1A0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7200" b="0" i="0" u="none" strike="noStrike" kern="1200" cap="none" spc="0" normalizeH="0" baseline="0" noProof="0" dirty="0" smtClean="0">
                <a:ln>
                  <a:noFill/>
                </a:ln>
                <a:solidFill>
                  <a:srgbClr val="00B0F0"/>
                </a:solidFill>
                <a:effectLst/>
                <a:uLnTx/>
                <a:uFillTx/>
                <a:latin typeface="Arial Rounded MT Bold" panose="020F0704030504030204" pitchFamily="34" charset="0"/>
                <a:ea typeface="+mj-ea"/>
                <a:cs typeface="+mj-cs"/>
              </a:rPr>
              <a:t>WEB</a:t>
            </a:r>
            <a:r>
              <a:rPr kumimoji="0" lang="en-US" sz="7200" b="0" i="0" u="none" strike="noStrike" kern="1200" cap="none" spc="0" normalizeH="0" baseline="0" noProof="0" dirty="0" smtClean="0">
                <a:ln>
                  <a:noFill/>
                </a:ln>
                <a:solidFill>
                  <a:srgbClr val="FF0000"/>
                </a:solidFill>
                <a:effectLst/>
                <a:uLnTx/>
                <a:uFillTx/>
                <a:latin typeface="Arial Rounded MT Bold" panose="020F0704030504030204" pitchFamily="34" charset="0"/>
                <a:ea typeface="+mj-ea"/>
                <a:cs typeface="+mj-cs"/>
              </a:rPr>
              <a:t>.</a:t>
            </a:r>
            <a:r>
              <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rPr>
              <a:t>DESIGN</a:t>
            </a:r>
            <a:endParaRPr kumimoji="0" lang="en-US" sz="7200" b="0" i="0" u="none" strike="noStrike" kern="1200" cap="none" spc="0" normalizeH="0" baseline="0" noProof="0" dirty="0" smtClean="0">
              <a:ln>
                <a:noFill/>
              </a:ln>
              <a:solidFill>
                <a:srgbClr val="FFC000"/>
              </a:solidFill>
              <a:effectLst/>
              <a:uLnTx/>
              <a:uFillTx/>
              <a:latin typeface="Arial Rounded MT Bold" panose="020F0704030504030204" pitchFamily="34" charset="0"/>
              <a:ea typeface="+mj-ea"/>
              <a:cs typeface="+mj-cs"/>
            </a:endParaRPr>
          </a:p>
        </p:txBody>
      </p:sp>
      <p:sp>
        <p:nvSpPr>
          <p:cNvPr id="9" name="Title 1"/>
          <p:cNvSpPr txBox="1"/>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rPr>
              <a:t>IMD208 – Introduction to Web Content Management &amp; Design</a:t>
            </a:r>
            <a:endParaRPr kumimoji="0" lang="en-US" sz="1600" b="0" i="0" u="none" strike="noStrike" kern="1200" cap="none" spc="0" normalizeH="0" baseline="0" noProof="0" dirty="0" smtClean="0">
              <a:ln>
                <a:noFill/>
              </a:ln>
              <a:effectLst/>
              <a:uLnTx/>
              <a:uFillTx/>
              <a:latin typeface="Arial Rounded MT Bold" panose="020F0704030504030204" pitchFamily="34" charset="0"/>
              <a:ea typeface="+mj-ea"/>
              <a:cs typeface="+mj-cs"/>
            </a:endParaRP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smtClean="0">
                <a:solidFill>
                  <a:srgbClr val="FFC000"/>
                </a:solidFill>
              </a:rPr>
              <a:t>MOHAMAD</a:t>
            </a:r>
            <a:r>
              <a:rPr lang="en-US" sz="900" baseline="0" dirty="0" smtClean="0">
                <a:solidFill>
                  <a:srgbClr val="FFC000"/>
                </a:solidFill>
              </a:rPr>
              <a:t> RAHIMI MOHAMAD ROSMAN </a:t>
            </a:r>
            <a:r>
              <a:rPr lang="en-US" sz="900" baseline="0" dirty="0" smtClean="0">
                <a:solidFill>
                  <a:srgbClr val="FF0000"/>
                </a:solidFill>
              </a:rPr>
              <a:t>|</a:t>
            </a:r>
            <a:r>
              <a:rPr lang="en-US" sz="900" baseline="0" dirty="0" smtClean="0"/>
              <a:t> </a:t>
            </a:r>
            <a:r>
              <a:rPr lang="en-US" sz="900" baseline="0" dirty="0" smtClean="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smtClean="0">
                <a:solidFill>
                  <a:srgbClr val="FFC000"/>
                </a:solidFill>
              </a:rPr>
              <a:t>topic</a:t>
            </a:r>
            <a:r>
              <a:rPr lang="en-US" sz="8800" dirty="0" err="1" smtClean="0">
                <a:solidFill>
                  <a:srgbClr val="00B0F0"/>
                </a:solidFill>
                <a:effectLst>
                  <a:outerShdw blurRad="38100" dist="38100" dir="2700000" algn="tl">
                    <a:srgbClr val="000000">
                      <a:alpha val="43137"/>
                    </a:srgbClr>
                  </a:outerShdw>
                </a:effectLst>
              </a:rPr>
              <a:t>THREE</a:t>
            </a:r>
            <a:r>
              <a:rPr lang="en-US" dirty="0" smtClean="0"/>
              <a:t> </a:t>
            </a:r>
            <a:endParaRPr lang="en-US" dirty="0"/>
          </a:p>
        </p:txBody>
      </p:sp>
      <p:sp>
        <p:nvSpPr>
          <p:cNvPr id="3" name="Subtitle 2"/>
          <p:cNvSpPr>
            <a:spLocks noGrp="1"/>
          </p:cNvSpPr>
          <p:nvPr>
            <p:ph type="subTitle" idx="1"/>
          </p:nvPr>
        </p:nvSpPr>
        <p:spPr/>
        <p:txBody>
          <a:bodyPr/>
          <a:lstStyle/>
          <a:p>
            <a:r>
              <a:rPr lang="en-US" dirty="0" smtClean="0">
                <a:solidFill>
                  <a:srgbClr val="00B0F0"/>
                </a:solidFill>
                <a:effectLst>
                  <a:outerShdw blurRad="38100" dist="38100" dir="2700000" algn="tl">
                    <a:srgbClr val="000000">
                      <a:alpha val="43137"/>
                    </a:srgbClr>
                  </a:outerShdw>
                </a:effectLst>
              </a:rPr>
              <a:t>Basic </a:t>
            </a:r>
            <a:r>
              <a:rPr lang="en-US" dirty="0" smtClean="0">
                <a:solidFill>
                  <a:srgbClr val="FFC000"/>
                </a:solidFill>
              </a:rPr>
              <a:t>HTML Formatting</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295400"/>
          <a:ext cx="6517957" cy="2334134"/>
        </p:xfrm>
        <a:graphic>
          <a:graphicData uri="http://schemas.openxmlformats.org/drawingml/2006/table">
            <a:tbl>
              <a:tblPr>
                <a:tableStyleId>{35758FB7-9AC5-4552-8A53-C91805E547FA}</a:tableStyleId>
              </a:tblPr>
              <a:tblGrid>
                <a:gridCol w="1893037"/>
                <a:gridCol w="2455606"/>
                <a:gridCol w="2169314"/>
              </a:tblGrid>
              <a:tr h="748250">
                <a:tc>
                  <a:txBody>
                    <a:bodyPr/>
                    <a:lstStyle/>
                    <a:p>
                      <a:pPr marL="0" marR="0" algn="ctr">
                        <a:lnSpc>
                          <a:spcPct val="150000"/>
                        </a:lnSpc>
                        <a:spcBef>
                          <a:spcPts val="0"/>
                        </a:spcBef>
                        <a:spcAft>
                          <a:spcPts val="0"/>
                        </a:spcAft>
                      </a:pPr>
                      <a:r>
                        <a:rPr lang="en-US" sz="1200" dirty="0"/>
                        <a:t>Syntax</a:t>
                      </a:r>
                      <a:endParaRPr lang="en-US" sz="1200"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1585884">
                <a:tc>
                  <a:txBody>
                    <a:bodyPr/>
                    <a:lstStyle/>
                    <a:p>
                      <a:pPr marL="0" marR="0" algn="just">
                        <a:lnSpc>
                          <a:spcPct val="150000"/>
                        </a:lnSpc>
                        <a:spcBef>
                          <a:spcPts val="0"/>
                        </a:spcBef>
                        <a:spcAft>
                          <a:spcPts val="0"/>
                        </a:spcAft>
                      </a:pPr>
                      <a:r>
                        <a:rPr lang="en-US" sz="1000"/>
                        <a:t>&lt;font color = "red"&gt; ……. &lt;/font&gt;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000" dirty="0"/>
                        <a:t>&lt;font color = "red"&gt; </a:t>
                      </a:r>
                      <a:r>
                        <a:rPr lang="en-US" sz="1200" dirty="0"/>
                        <a:t>This text is red&lt;/font&gt;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dirty="0">
                          <a:solidFill>
                            <a:srgbClr val="FF0000"/>
                          </a:solidFill>
                        </a:rPr>
                        <a:t>This text is red</a:t>
                      </a:r>
                      <a:endParaRPr lang="en-US" sz="1200" dirty="0">
                        <a:solidFill>
                          <a:srgbClr val="FF0000"/>
                        </a:solidFill>
                        <a:latin typeface="Times New Roman" panose="02020603050405020304"/>
                        <a:ea typeface="Times New Roman" panose="02020603050405020304"/>
                      </a:endParaRPr>
                    </a:p>
                  </a:txBody>
                  <a:tcPr marL="68580" marR="68580" marT="0" marB="0"/>
                </a:tc>
              </a:tr>
            </a:tbl>
          </a:graphicData>
        </a:graphic>
      </p:graphicFrame>
      <p:sp>
        <p:nvSpPr>
          <p:cNvPr id="21505" name="Rectangle 1"/>
          <p:cNvSpPr>
            <a:spLocks noChangeArrowheads="1"/>
          </p:cNvSpPr>
          <p:nvPr/>
        </p:nvSpPr>
        <p:spPr bwMode="auto">
          <a:xfrm>
            <a:off x="457200" y="381000"/>
            <a:ext cx="5486400"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Low"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Changing </a:t>
            </a:r>
            <a:r>
              <a:rPr kumimoji="0" lang="en-US" sz="40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Font </a:t>
            </a:r>
            <a:r>
              <a:rPr kumimoji="0" lang="en-US" sz="4000" b="1" i="0" u="none" strike="noStrike" cap="none" normalizeH="0" baseline="0" dirty="0" smtClean="0">
                <a:ln>
                  <a:noFill/>
                </a:ln>
                <a:solidFill>
                  <a:srgbClr val="FFC000"/>
                </a:solidFill>
                <a:effectLst/>
                <a:latin typeface="Arial" panose="020B0604020202020204" pitchFamily="34" charset="0"/>
                <a:ea typeface="Times New Roman" panose="02020603050405020304" pitchFamily="18" charset="0"/>
                <a:cs typeface="Arial" panose="020B0604020202020204" pitchFamily="34" charset="0"/>
              </a:rPr>
              <a:t>Color</a:t>
            </a:r>
            <a:endParaRPr kumimoji="0" lang="en-US" sz="54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295400"/>
          <a:ext cx="6213157" cy="2568131"/>
        </p:xfrm>
        <a:graphic>
          <a:graphicData uri="http://schemas.openxmlformats.org/drawingml/2006/table">
            <a:tbl>
              <a:tblPr>
                <a:tableStyleId>{35758FB7-9AC5-4552-8A53-C91805E547FA}</a:tableStyleId>
              </a:tblPr>
              <a:tblGrid>
                <a:gridCol w="1804513"/>
                <a:gridCol w="2340774"/>
                <a:gridCol w="2067870"/>
              </a:tblGrid>
              <a:tr h="671302">
                <a:tc>
                  <a:txBody>
                    <a:bodyPr/>
                    <a:lstStyle/>
                    <a:p>
                      <a:pPr marL="0" marR="0" algn="ctr">
                        <a:lnSpc>
                          <a:spcPct val="150000"/>
                        </a:lnSpc>
                        <a:spcBef>
                          <a:spcPts val="0"/>
                        </a:spcBef>
                        <a:spcAft>
                          <a:spcPts val="0"/>
                        </a:spcAft>
                      </a:pPr>
                      <a:r>
                        <a:rPr lang="en-US" sz="1200"/>
                        <a:t>Syntax</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1896829">
                <a:tc>
                  <a:txBody>
                    <a:bodyPr/>
                    <a:lstStyle/>
                    <a:p>
                      <a:pPr marL="0" marR="0" algn="just">
                        <a:lnSpc>
                          <a:spcPct val="150000"/>
                        </a:lnSpc>
                        <a:spcBef>
                          <a:spcPts val="0"/>
                        </a:spcBef>
                        <a:spcAft>
                          <a:spcPts val="0"/>
                        </a:spcAft>
                      </a:pPr>
                      <a:r>
                        <a:rPr lang="en-US" sz="1000"/>
                        <a:t>&lt;font size = "16"&gt; ……. &lt;/font&gt;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000"/>
                        <a:t>&lt;font size = "16"&gt; </a:t>
                      </a:r>
                      <a:r>
                        <a:rPr lang="en-US" sz="1200"/>
                        <a:t>This text size is 16!&lt;/font&gt;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600" dirty="0"/>
                        <a:t>This text size is 16!</a:t>
                      </a:r>
                      <a:endParaRPr lang="en-US" sz="1200" dirty="0">
                        <a:latin typeface="Times New Roman" panose="02020603050405020304"/>
                        <a:ea typeface="Times New Roman" panose="02020603050405020304"/>
                      </a:endParaRPr>
                    </a:p>
                  </a:txBody>
                  <a:tcPr marL="68580" marR="68580" marT="0" marB="0"/>
                </a:tc>
              </a:tr>
            </a:tbl>
          </a:graphicData>
        </a:graphic>
      </p:graphicFrame>
      <p:sp>
        <p:nvSpPr>
          <p:cNvPr id="3" name="Rectangle 1"/>
          <p:cNvSpPr>
            <a:spLocks noChangeArrowheads="1"/>
          </p:cNvSpPr>
          <p:nvPr/>
        </p:nvSpPr>
        <p:spPr bwMode="auto">
          <a:xfrm>
            <a:off x="457200" y="381000"/>
            <a:ext cx="5486400"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Low"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Changing </a:t>
            </a:r>
            <a:r>
              <a:rPr kumimoji="0" lang="en-US" sz="40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Font </a:t>
            </a:r>
            <a:r>
              <a:rPr kumimoji="0" lang="en-US" sz="4000" b="1" i="0" u="none" strike="noStrike" cap="none" normalizeH="0" baseline="0" dirty="0" smtClean="0">
                <a:ln>
                  <a:noFill/>
                </a:ln>
                <a:solidFill>
                  <a:srgbClr val="FFC000"/>
                </a:solidFill>
                <a:effectLst/>
                <a:latin typeface="Arial" panose="020B0604020202020204" pitchFamily="34" charset="0"/>
                <a:ea typeface="Times New Roman" panose="02020603050405020304" pitchFamily="18" charset="0"/>
                <a:cs typeface="Arial" panose="020B0604020202020204" pitchFamily="34" charset="0"/>
              </a:rPr>
              <a:t>Size</a:t>
            </a:r>
            <a:endParaRPr kumimoji="0" lang="en-US" sz="54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905000"/>
          <a:ext cx="6289357" cy="2021840"/>
        </p:xfrm>
        <a:graphic>
          <a:graphicData uri="http://schemas.openxmlformats.org/drawingml/2006/table">
            <a:tbl>
              <a:tblPr>
                <a:tableStyleId>{35758FB7-9AC5-4552-8A53-C91805E547FA}</a:tableStyleId>
              </a:tblPr>
              <a:tblGrid>
                <a:gridCol w="1826644"/>
                <a:gridCol w="2369482"/>
                <a:gridCol w="2093231"/>
              </a:tblGrid>
              <a:tr h="187960">
                <a:tc>
                  <a:txBody>
                    <a:bodyPr/>
                    <a:lstStyle/>
                    <a:p>
                      <a:pPr marL="0" marR="0" algn="ctr">
                        <a:lnSpc>
                          <a:spcPct val="150000"/>
                        </a:lnSpc>
                        <a:spcBef>
                          <a:spcPts val="0"/>
                        </a:spcBef>
                        <a:spcAft>
                          <a:spcPts val="0"/>
                        </a:spcAft>
                      </a:pPr>
                      <a:r>
                        <a:rPr lang="en-US" sz="1200" dirty="0"/>
                        <a:t>Syntax</a:t>
                      </a:r>
                      <a:endParaRPr lang="en-US" sz="1200"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1747520">
                <a:tc>
                  <a:txBody>
                    <a:bodyPr/>
                    <a:lstStyle/>
                    <a:p>
                      <a:pPr marL="0" marR="0" algn="just">
                        <a:lnSpc>
                          <a:spcPct val="150000"/>
                        </a:lnSpc>
                        <a:spcBef>
                          <a:spcPts val="0"/>
                        </a:spcBef>
                        <a:spcAft>
                          <a:spcPts val="0"/>
                        </a:spcAft>
                      </a:pPr>
                      <a:r>
                        <a:rPr lang="en-US" sz="1000"/>
                        <a:t>&lt;font face = "Arial"&gt; ……. &lt;/font&gt;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000" dirty="0"/>
                        <a:t>&lt;font face = "</a:t>
                      </a:r>
                      <a:r>
                        <a:rPr lang="en-US" sz="1000" dirty="0" err="1"/>
                        <a:t>arial</a:t>
                      </a:r>
                      <a:r>
                        <a:rPr lang="en-US" sz="1000" dirty="0"/>
                        <a:t>"&gt; </a:t>
                      </a:r>
                      <a:r>
                        <a:rPr lang="en-US" sz="1200" dirty="0"/>
                        <a:t>This text </a:t>
                      </a:r>
                      <a:r>
                        <a:rPr lang="en-US" sz="1200" dirty="0" smtClean="0"/>
                        <a:t>face </a:t>
                      </a:r>
                      <a:r>
                        <a:rPr lang="en-US" sz="1200" dirty="0"/>
                        <a:t>is </a:t>
                      </a:r>
                      <a:r>
                        <a:rPr lang="en-US" sz="1200" dirty="0" err="1"/>
                        <a:t>arial</a:t>
                      </a:r>
                      <a:r>
                        <a:rPr lang="en-US" sz="1200" dirty="0"/>
                        <a:t> &lt;font&gt;</a:t>
                      </a:r>
                      <a:endParaRPr lang="en-US" sz="1200"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dirty="0"/>
                        <a:t>This text </a:t>
                      </a:r>
                      <a:r>
                        <a:rPr lang="en-US" sz="1200" dirty="0" smtClean="0"/>
                        <a:t>face </a:t>
                      </a:r>
                      <a:r>
                        <a:rPr lang="en-US" sz="1200" dirty="0"/>
                        <a:t>is </a:t>
                      </a:r>
                      <a:r>
                        <a:rPr lang="en-US" sz="1200" dirty="0" err="1">
                          <a:latin typeface="Arial" panose="020B0604020202020204" pitchFamily="34" charset="0"/>
                          <a:cs typeface="Arial" panose="020B0604020202020204" pitchFamily="34" charset="0"/>
                        </a:rPr>
                        <a:t>arial</a:t>
                      </a:r>
                      <a:endParaRPr lang="en-US" sz="1200" dirty="0">
                        <a:latin typeface="Arial" panose="020B0604020202020204" pitchFamily="34" charset="0"/>
                        <a:ea typeface="Times New Roman" panose="02020603050405020304"/>
                        <a:cs typeface="Arial" panose="020B0604020202020204" pitchFamily="34" charset="0"/>
                      </a:endParaRPr>
                    </a:p>
                  </a:txBody>
                  <a:tcPr marL="68580" marR="68580" marT="0" marB="0"/>
                </a:tc>
              </a:tr>
            </a:tbl>
          </a:graphicData>
        </a:graphic>
      </p:graphicFrame>
      <p:sp>
        <p:nvSpPr>
          <p:cNvPr id="3" name="Rectangle 1"/>
          <p:cNvSpPr>
            <a:spLocks noChangeArrowheads="1"/>
          </p:cNvSpPr>
          <p:nvPr/>
        </p:nvSpPr>
        <p:spPr bwMode="auto">
          <a:xfrm>
            <a:off x="457200" y="381000"/>
            <a:ext cx="5486400"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Low"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Changing </a:t>
            </a:r>
            <a:r>
              <a:rPr kumimoji="0" lang="en-US" sz="4000" b="1" i="0" u="none" strike="noStrike" cap="none" normalizeH="0" baseline="0" dirty="0" smtClean="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Font </a:t>
            </a:r>
            <a:r>
              <a:rPr kumimoji="0" lang="en-US" sz="4000" b="1" i="0" u="none" strike="noStrike" cap="none" normalizeH="0" baseline="0" dirty="0" smtClean="0">
                <a:ln>
                  <a:noFill/>
                </a:ln>
                <a:solidFill>
                  <a:srgbClr val="FFC000"/>
                </a:solidFill>
                <a:effectLst/>
                <a:latin typeface="Arial" panose="020B0604020202020204" pitchFamily="34" charset="0"/>
                <a:ea typeface="Times New Roman" panose="02020603050405020304" pitchFamily="18" charset="0"/>
                <a:cs typeface="Arial" panose="020B0604020202020204" pitchFamily="34" charset="0"/>
              </a:rPr>
              <a:t>Face</a:t>
            </a:r>
            <a:endParaRPr kumimoji="0" lang="en-US" sz="54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Using color in a web design is an important aspect because it will involve a favorable first impression vice versa. </a:t>
            </a:r>
            <a:endParaRPr lang="en-US" dirty="0" smtClean="0">
              <a:solidFill>
                <a:srgbClr val="FFC000"/>
              </a:solidFill>
            </a:endParaRPr>
          </a:p>
          <a:p>
            <a:pPr algn="just"/>
            <a:r>
              <a:rPr lang="en-US" dirty="0" smtClean="0">
                <a:solidFill>
                  <a:srgbClr val="00B0F0"/>
                </a:solidFill>
              </a:rPr>
              <a:t>It is suggested that a design should used no more than three colors in one pages and the main theme of the colors should be used throughout the entire web pages. </a:t>
            </a:r>
            <a:endParaRPr lang="en-US" dirty="0">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 (cont.)</a:t>
            </a:r>
            <a:endParaRPr lang="en-US" dirty="0"/>
          </a:p>
        </p:txBody>
      </p:sp>
      <p:sp>
        <p:nvSpPr>
          <p:cNvPr id="3" name="Content Placeholder 2"/>
          <p:cNvSpPr>
            <a:spLocks noGrp="1"/>
          </p:cNvSpPr>
          <p:nvPr>
            <p:ph idx="1"/>
          </p:nvPr>
        </p:nvSpPr>
        <p:spPr>
          <a:xfrm>
            <a:off x="457200" y="1600200"/>
            <a:ext cx="7086600" cy="5105400"/>
          </a:xfrm>
        </p:spPr>
        <p:txBody>
          <a:bodyPr>
            <a:normAutofit fontScale="92500" lnSpcReduction="20000"/>
          </a:bodyPr>
          <a:lstStyle/>
          <a:p>
            <a:pPr algn="just"/>
            <a:r>
              <a:rPr lang="en-US" dirty="0" smtClean="0">
                <a:solidFill>
                  <a:srgbClr val="FFC000"/>
                </a:solidFill>
              </a:rPr>
              <a:t>Although many webmaster stated that a dark background with light text is easier to be read but most Web sites are developed just the opposite of the view. </a:t>
            </a:r>
            <a:endParaRPr lang="en-US" dirty="0" smtClean="0">
              <a:solidFill>
                <a:srgbClr val="FFC000"/>
              </a:solidFill>
            </a:endParaRPr>
          </a:p>
          <a:p>
            <a:pPr algn="just"/>
            <a:r>
              <a:rPr lang="en-US" dirty="0" smtClean="0">
                <a:solidFill>
                  <a:srgbClr val="00B0F0"/>
                </a:solidFill>
              </a:rPr>
              <a:t>The main reasons for this is that throughout time we have written on light or white colored paper with dark colored ink and that's what we are used to. </a:t>
            </a:r>
            <a:endParaRPr lang="en-US" dirty="0" smtClean="0">
              <a:solidFill>
                <a:srgbClr val="00B0F0"/>
              </a:solidFill>
            </a:endParaRPr>
          </a:p>
          <a:p>
            <a:pPr algn="just"/>
            <a:r>
              <a:rPr lang="en-US" dirty="0" smtClean="0">
                <a:solidFill>
                  <a:srgbClr val="FFC000"/>
                </a:solidFill>
              </a:rPr>
              <a:t>Another reason is that the default color for a Web page is white and the default color for text is black and sometimes it's just easier to not change the colors and go with standards assignment</a:t>
            </a:r>
            <a:endParaRPr lang="en-US" dirty="0">
              <a:solidFill>
                <a:srgbClr val="FFC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 (cont.)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C000"/>
                </a:solidFill>
              </a:rPr>
              <a:t>The main color on your page is the background color. </a:t>
            </a:r>
            <a:endParaRPr lang="en-US" dirty="0" smtClean="0">
              <a:solidFill>
                <a:srgbClr val="FFC000"/>
              </a:solidFill>
            </a:endParaRPr>
          </a:p>
          <a:p>
            <a:pPr algn="just"/>
            <a:r>
              <a:rPr lang="en-US" dirty="0" smtClean="0">
                <a:solidFill>
                  <a:srgbClr val="00B0F0"/>
                </a:solidFill>
              </a:rPr>
              <a:t>This color will define everything else on your page and by working around this color will decide whether your page is worthy or worthless. </a:t>
            </a:r>
            <a:endParaRPr lang="en-US" dirty="0" smtClean="0">
              <a:solidFill>
                <a:srgbClr val="00B0F0"/>
              </a:solidFill>
            </a:endParaRPr>
          </a:p>
          <a:p>
            <a:pPr algn="just"/>
            <a:r>
              <a:rPr lang="en-US" dirty="0" smtClean="0">
                <a:solidFill>
                  <a:srgbClr val="FFC000"/>
                </a:solidFill>
              </a:rPr>
              <a:t>To add that defining background color to your page all you have to do is add the </a:t>
            </a:r>
            <a:r>
              <a:rPr lang="en-US" i="1" dirty="0" err="1" smtClean="0">
                <a:solidFill>
                  <a:srgbClr val="FFC000"/>
                </a:solidFill>
              </a:rPr>
              <a:t>bgcolor</a:t>
            </a:r>
            <a:r>
              <a:rPr lang="en-US" dirty="0" smtClean="0">
                <a:solidFill>
                  <a:srgbClr val="FFC000"/>
                </a:solidFill>
              </a:rPr>
              <a:t> tag, along with the color of your choice to your page's body tag</a:t>
            </a:r>
            <a:endParaRPr lang="en-US" dirty="0">
              <a:solidFill>
                <a:srgbClr val="FFC000"/>
              </a:solidFill>
            </a:endParaRPr>
          </a:p>
        </p:txBody>
      </p:sp>
      <p:sp>
        <p:nvSpPr>
          <p:cNvPr id="4" name="Rectangle 3"/>
          <p:cNvSpPr/>
          <p:nvPr/>
        </p:nvSpPr>
        <p:spPr>
          <a:xfrm>
            <a:off x="3048000" y="6248400"/>
            <a:ext cx="2531142" cy="369332"/>
          </a:xfrm>
          <a:prstGeom prst="rect">
            <a:avLst/>
          </a:prstGeom>
        </p:spPr>
        <p:txBody>
          <a:bodyPr wrap="none">
            <a:spAutoFit/>
          </a:bodyPr>
          <a:lstStyle/>
          <a:p>
            <a:r>
              <a:rPr lang="en-US" dirty="0" smtClean="0"/>
              <a:t>&lt;body </a:t>
            </a:r>
            <a:r>
              <a:rPr lang="en-US" dirty="0" err="1" smtClean="0"/>
              <a:t>bgcolor</a:t>
            </a:r>
            <a:r>
              <a:rPr lang="en-US" dirty="0" smtClean="0"/>
              <a:t> ="cyan " &gt;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 (cont.)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rgbClr val="FFC000"/>
                </a:solidFill>
              </a:rPr>
              <a:t>After you have decided on and added your background color to your Web site you will then need to decide on what color would most compliment it when used for your text. </a:t>
            </a:r>
            <a:endParaRPr lang="en-US" dirty="0" smtClean="0">
              <a:solidFill>
                <a:srgbClr val="FFC000"/>
              </a:solidFill>
            </a:endParaRPr>
          </a:p>
          <a:p>
            <a:pPr algn="just"/>
            <a:r>
              <a:rPr lang="en-US" dirty="0" smtClean="0">
                <a:solidFill>
                  <a:srgbClr val="00B0F0"/>
                </a:solidFill>
              </a:rPr>
              <a:t>If you use something similar to the background color people will not be able to see it. </a:t>
            </a:r>
            <a:endParaRPr lang="en-US" dirty="0" smtClean="0">
              <a:solidFill>
                <a:srgbClr val="00B0F0"/>
              </a:solidFill>
            </a:endParaRPr>
          </a:p>
          <a:p>
            <a:pPr algn="just"/>
            <a:r>
              <a:rPr lang="en-US" dirty="0" smtClean="0">
                <a:solidFill>
                  <a:srgbClr val="FFC000"/>
                </a:solidFill>
              </a:rPr>
              <a:t>You also don't want it to be too much of a contrast or it will be hard on the eyes and no one will want to read it or look at it. </a:t>
            </a:r>
            <a:endParaRPr lang="en-US" dirty="0" smtClean="0">
              <a:solidFill>
                <a:srgbClr val="FFC000"/>
              </a:solidFill>
            </a:endParaRPr>
          </a:p>
          <a:p>
            <a:pPr algn="just"/>
            <a:r>
              <a:rPr lang="en-US" dirty="0" smtClean="0">
                <a:solidFill>
                  <a:srgbClr val="00B0F0"/>
                </a:solidFill>
              </a:rPr>
              <a:t>Using a background image will certainly affect the contrast of the text.</a:t>
            </a:r>
            <a:endParaRPr lang="en-US" dirty="0" smtClean="0">
              <a:solidFill>
                <a:srgbClr val="00B0F0"/>
              </a:solidFill>
            </a:endParaRPr>
          </a:p>
          <a:p>
            <a:endParaRPr lang="en-US" dirty="0">
              <a:solidFill>
                <a:srgbClr val="FFC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Bgcolor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solidFill>
                  <a:srgbClr val="FFC000"/>
                </a:solidFill>
              </a:rPr>
              <a:t>The </a:t>
            </a:r>
            <a:r>
              <a:rPr lang="en-US" dirty="0" err="1" smtClean="0">
                <a:solidFill>
                  <a:srgbClr val="FFC000"/>
                </a:solidFill>
              </a:rPr>
              <a:t>bgcolor</a:t>
            </a:r>
            <a:r>
              <a:rPr lang="en-US" dirty="0" smtClean="0">
                <a:solidFill>
                  <a:srgbClr val="FFC000"/>
                </a:solidFill>
              </a:rPr>
              <a:t> attribute specifies a background-color for an HTML page. </a:t>
            </a:r>
            <a:endParaRPr lang="en-US" dirty="0" smtClean="0">
              <a:solidFill>
                <a:srgbClr val="FFC000"/>
              </a:solidFill>
            </a:endParaRPr>
          </a:p>
          <a:p>
            <a:pPr algn="just"/>
            <a:r>
              <a:rPr lang="en-US" dirty="0" smtClean="0">
                <a:solidFill>
                  <a:srgbClr val="00B0F0"/>
                </a:solidFill>
              </a:rPr>
              <a:t>The value of this attribute can be a hexadecimal number, an RGB (Red, Green, Blue) value, or a color name:</a:t>
            </a:r>
            <a:endParaRPr lang="en-US" dirty="0" smtClean="0">
              <a:solidFill>
                <a:srgbClr val="00B0F0"/>
              </a:solidFill>
            </a:endParaRPr>
          </a:p>
          <a:p>
            <a:r>
              <a:rPr lang="en-US" dirty="0" smtClean="0">
                <a:solidFill>
                  <a:srgbClr val="FFC000"/>
                </a:solidFill>
              </a:rPr>
              <a:t>For example:</a:t>
            </a:r>
            <a:endParaRPr lang="en-US" dirty="0" smtClean="0">
              <a:solidFill>
                <a:srgbClr val="FFC000"/>
              </a:solidFill>
            </a:endParaRPr>
          </a:p>
          <a:p>
            <a:pPr marL="914400" lvl="1" indent="-514350">
              <a:buFont typeface="+mj-lt"/>
              <a:buAutoNum type="arabicPeriod"/>
            </a:pPr>
            <a:r>
              <a:rPr lang="en-US" dirty="0" smtClean="0">
                <a:solidFill>
                  <a:srgbClr val="00B0F0"/>
                </a:solidFill>
              </a:rPr>
              <a:t>Hexadecimal: &lt;body </a:t>
            </a:r>
            <a:r>
              <a:rPr lang="en-US" dirty="0" err="1" smtClean="0">
                <a:solidFill>
                  <a:srgbClr val="00B0F0"/>
                </a:solidFill>
              </a:rPr>
              <a:t>bgcolor</a:t>
            </a:r>
            <a:r>
              <a:rPr lang="en-US" dirty="0" smtClean="0">
                <a:solidFill>
                  <a:srgbClr val="00B0F0"/>
                </a:solidFill>
              </a:rPr>
              <a:t>="</a:t>
            </a:r>
            <a:r>
              <a:rPr lang="en-US" b="1" dirty="0" smtClean="0">
                <a:solidFill>
                  <a:srgbClr val="00B0F0"/>
                </a:solidFill>
              </a:rPr>
              <a:t>#000000</a:t>
            </a:r>
            <a:r>
              <a:rPr lang="en-US" dirty="0" smtClean="0">
                <a:solidFill>
                  <a:srgbClr val="00B0F0"/>
                </a:solidFill>
              </a:rPr>
              <a:t>"&gt;</a:t>
            </a:r>
            <a:endParaRPr lang="en-US" dirty="0" smtClean="0">
              <a:solidFill>
                <a:srgbClr val="00B0F0"/>
              </a:solidFill>
            </a:endParaRPr>
          </a:p>
          <a:p>
            <a:pPr marL="914400" lvl="1" indent="-514350">
              <a:buFont typeface="+mj-lt"/>
              <a:buAutoNum type="arabicPeriod"/>
            </a:pPr>
            <a:r>
              <a:rPr lang="en-US" dirty="0" smtClean="0">
                <a:solidFill>
                  <a:srgbClr val="00B0F0"/>
                </a:solidFill>
              </a:rPr>
              <a:t>RGB: &lt;body </a:t>
            </a:r>
            <a:r>
              <a:rPr lang="en-US" dirty="0" err="1" smtClean="0">
                <a:solidFill>
                  <a:srgbClr val="00B0F0"/>
                </a:solidFill>
              </a:rPr>
              <a:t>bgcolor</a:t>
            </a:r>
            <a:r>
              <a:rPr lang="en-US" dirty="0" smtClean="0">
                <a:solidFill>
                  <a:srgbClr val="00B0F0"/>
                </a:solidFill>
              </a:rPr>
              <a:t>="</a:t>
            </a:r>
            <a:r>
              <a:rPr lang="en-US" b="1" dirty="0" err="1" smtClean="0">
                <a:solidFill>
                  <a:srgbClr val="00B0F0"/>
                </a:solidFill>
              </a:rPr>
              <a:t>rgb</a:t>
            </a:r>
            <a:r>
              <a:rPr lang="en-US" b="1" dirty="0" smtClean="0">
                <a:solidFill>
                  <a:srgbClr val="00B0F0"/>
                </a:solidFill>
              </a:rPr>
              <a:t>(0,0,0)</a:t>
            </a:r>
            <a:r>
              <a:rPr lang="en-US" dirty="0" smtClean="0">
                <a:solidFill>
                  <a:srgbClr val="00B0F0"/>
                </a:solidFill>
              </a:rPr>
              <a:t>"&gt;</a:t>
            </a:r>
            <a:endParaRPr lang="en-US" dirty="0" smtClean="0">
              <a:solidFill>
                <a:srgbClr val="00B0F0"/>
              </a:solidFill>
            </a:endParaRPr>
          </a:p>
          <a:p>
            <a:pPr marL="914400" lvl="1" indent="-514350">
              <a:buFont typeface="+mj-lt"/>
              <a:buAutoNum type="arabicPeriod"/>
            </a:pPr>
            <a:r>
              <a:rPr lang="en-US" dirty="0" smtClean="0">
                <a:solidFill>
                  <a:srgbClr val="00B0F0"/>
                </a:solidFill>
              </a:rPr>
              <a:t>Color name: &lt;body </a:t>
            </a:r>
            <a:r>
              <a:rPr lang="en-US" dirty="0" err="1" smtClean="0">
                <a:solidFill>
                  <a:srgbClr val="00B0F0"/>
                </a:solidFill>
              </a:rPr>
              <a:t>bgcolor</a:t>
            </a:r>
            <a:r>
              <a:rPr lang="en-US" dirty="0" smtClean="0">
                <a:solidFill>
                  <a:srgbClr val="00B0F0"/>
                </a:solidFill>
              </a:rPr>
              <a:t>="</a:t>
            </a:r>
            <a:r>
              <a:rPr lang="en-US" b="1" dirty="0" smtClean="0">
                <a:solidFill>
                  <a:srgbClr val="00B0F0"/>
                </a:solidFill>
              </a:rPr>
              <a:t>black</a:t>
            </a:r>
            <a:r>
              <a:rPr lang="en-US" dirty="0" smtClean="0">
                <a:solidFill>
                  <a:srgbClr val="00B0F0"/>
                </a:solidFill>
              </a:rPr>
              <a:t>"&gt; </a:t>
            </a:r>
            <a:endParaRPr lang="en-US" dirty="0" smtClean="0">
              <a:solidFill>
                <a:srgbClr val="00B0F0"/>
              </a:solidFill>
            </a:endParaRPr>
          </a:p>
          <a:p>
            <a:endParaRPr lang="en-US" dirty="0">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W3C Standard Color Names</a:t>
            </a:r>
            <a:endParaRPr lang="en-US" dirty="0"/>
          </a:p>
        </p:txBody>
      </p:sp>
      <p:graphicFrame>
        <p:nvGraphicFramePr>
          <p:cNvPr id="4" name="Content Placeholder 3"/>
          <p:cNvGraphicFramePr>
            <a:graphicFrameLocks noGrp="1"/>
          </p:cNvGraphicFramePr>
          <p:nvPr>
            <p:ph idx="1"/>
          </p:nvPr>
        </p:nvGraphicFramePr>
        <p:xfrm>
          <a:off x="914401" y="1904999"/>
          <a:ext cx="5794056" cy="1905002"/>
        </p:xfrm>
        <a:graphic>
          <a:graphicData uri="http://schemas.openxmlformats.org/drawingml/2006/table">
            <a:tbl>
              <a:tblPr>
                <a:tableStyleId>{35758FB7-9AC5-4552-8A53-C91805E547FA}</a:tableStyleId>
              </a:tblPr>
              <a:tblGrid>
                <a:gridCol w="724172"/>
                <a:gridCol w="724172"/>
                <a:gridCol w="724172"/>
                <a:gridCol w="724172"/>
                <a:gridCol w="724172"/>
                <a:gridCol w="724172"/>
                <a:gridCol w="724172"/>
                <a:gridCol w="724852"/>
              </a:tblGrid>
              <a:tr h="952501">
                <a:tc>
                  <a:txBody>
                    <a:bodyPr/>
                    <a:lstStyle/>
                    <a:p>
                      <a:pPr marL="0" marR="0" algn="ctr">
                        <a:lnSpc>
                          <a:spcPct val="150000"/>
                        </a:lnSpc>
                        <a:spcBef>
                          <a:spcPts val="0"/>
                        </a:spcBef>
                        <a:spcAft>
                          <a:spcPts val="0"/>
                        </a:spcAft>
                      </a:pPr>
                      <a:r>
                        <a:rPr lang="en-US" sz="1200" dirty="0" smtClean="0"/>
                        <a:t>Aqua</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00FFFF"/>
                    </a:solidFill>
                  </a:tcPr>
                </a:tc>
                <a:tc>
                  <a:txBody>
                    <a:bodyPr/>
                    <a:lstStyle/>
                    <a:p>
                      <a:pPr marL="0" marR="0" algn="ctr">
                        <a:lnSpc>
                          <a:spcPct val="150000"/>
                        </a:lnSpc>
                        <a:spcBef>
                          <a:spcPts val="0"/>
                        </a:spcBef>
                        <a:spcAft>
                          <a:spcPts val="0"/>
                        </a:spcAft>
                      </a:pPr>
                      <a:r>
                        <a:rPr lang="en-US" sz="1200" dirty="0">
                          <a:solidFill>
                            <a:schemeClr val="tx1"/>
                          </a:solidFill>
                        </a:rPr>
                        <a:t>Black</a:t>
                      </a:r>
                      <a:endParaRPr lang="en-US" sz="1200" dirty="0">
                        <a:solidFill>
                          <a:schemeClr val="tx1"/>
                        </a:solidFill>
                        <a:latin typeface="Times New Roman" panose="02020603050405020304"/>
                        <a:ea typeface="Times New Roman" panose="02020603050405020304"/>
                      </a:endParaRPr>
                    </a:p>
                  </a:txBody>
                  <a:tcPr marL="68580" marR="68580" marT="0" marB="0">
                    <a:cell3D prstMaterial="dkEdge">
                      <a:bevel w="50800" prst="hardEdge"/>
                      <a:lightRig rig="flood" dir="t"/>
                    </a:cell3D>
                    <a:solidFill>
                      <a:schemeClr val="bg1"/>
                    </a:solidFill>
                  </a:tcPr>
                </a:tc>
                <a:tc>
                  <a:txBody>
                    <a:bodyPr/>
                    <a:lstStyle/>
                    <a:p>
                      <a:pPr marL="0" marR="0" algn="ctr">
                        <a:lnSpc>
                          <a:spcPct val="150000"/>
                        </a:lnSpc>
                        <a:spcBef>
                          <a:spcPts val="0"/>
                        </a:spcBef>
                        <a:spcAft>
                          <a:spcPts val="0"/>
                        </a:spcAft>
                      </a:pPr>
                      <a:r>
                        <a:rPr lang="en-US" sz="1200" dirty="0"/>
                        <a:t>Blue</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0070C0"/>
                    </a:solidFill>
                  </a:tcPr>
                </a:tc>
                <a:tc>
                  <a:txBody>
                    <a:bodyPr/>
                    <a:lstStyle/>
                    <a:p>
                      <a:pPr marL="0" marR="0" algn="ctr">
                        <a:lnSpc>
                          <a:spcPct val="150000"/>
                        </a:lnSpc>
                        <a:spcBef>
                          <a:spcPts val="0"/>
                        </a:spcBef>
                        <a:spcAft>
                          <a:spcPts val="0"/>
                        </a:spcAft>
                      </a:pPr>
                      <a:r>
                        <a:rPr lang="en-US" sz="1200" dirty="0"/>
                        <a:t>Fuchsia</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FF00FF"/>
                    </a:solidFill>
                  </a:tcPr>
                </a:tc>
                <a:tc>
                  <a:txBody>
                    <a:bodyPr/>
                    <a:lstStyle/>
                    <a:p>
                      <a:pPr marL="0" marR="0" algn="ctr">
                        <a:lnSpc>
                          <a:spcPct val="150000"/>
                        </a:lnSpc>
                        <a:spcBef>
                          <a:spcPts val="0"/>
                        </a:spcBef>
                        <a:spcAft>
                          <a:spcPts val="0"/>
                        </a:spcAft>
                      </a:pPr>
                      <a:r>
                        <a:rPr lang="en-US" sz="1200" dirty="0"/>
                        <a:t>Gray</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chemeClr val="tx1">
                        <a:lumMod val="65000"/>
                      </a:schemeClr>
                    </a:solidFill>
                  </a:tcPr>
                </a:tc>
                <a:tc>
                  <a:txBody>
                    <a:bodyPr/>
                    <a:lstStyle/>
                    <a:p>
                      <a:pPr marL="0" marR="0" algn="ctr">
                        <a:lnSpc>
                          <a:spcPct val="150000"/>
                        </a:lnSpc>
                        <a:spcBef>
                          <a:spcPts val="0"/>
                        </a:spcBef>
                        <a:spcAft>
                          <a:spcPts val="0"/>
                        </a:spcAft>
                      </a:pPr>
                      <a:r>
                        <a:rPr lang="en-US" sz="1200" dirty="0"/>
                        <a:t>Green</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00B050"/>
                    </a:solidFill>
                  </a:tcPr>
                </a:tc>
                <a:tc>
                  <a:txBody>
                    <a:bodyPr/>
                    <a:lstStyle/>
                    <a:p>
                      <a:pPr marL="0" marR="0" algn="ctr">
                        <a:lnSpc>
                          <a:spcPct val="150000"/>
                        </a:lnSpc>
                        <a:spcBef>
                          <a:spcPts val="0"/>
                        </a:spcBef>
                        <a:spcAft>
                          <a:spcPts val="0"/>
                        </a:spcAft>
                      </a:pPr>
                      <a:r>
                        <a:rPr lang="en-US" sz="1200" dirty="0"/>
                        <a:t>Lime</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92D050"/>
                    </a:solidFill>
                  </a:tcPr>
                </a:tc>
                <a:tc>
                  <a:txBody>
                    <a:bodyPr/>
                    <a:lstStyle/>
                    <a:p>
                      <a:pPr marL="0" marR="0" algn="ctr">
                        <a:lnSpc>
                          <a:spcPct val="150000"/>
                        </a:lnSpc>
                        <a:spcBef>
                          <a:spcPts val="0"/>
                        </a:spcBef>
                        <a:spcAft>
                          <a:spcPts val="0"/>
                        </a:spcAft>
                      </a:pPr>
                      <a:r>
                        <a:rPr lang="en-US" sz="1200" dirty="0"/>
                        <a:t>Maroon</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C00000"/>
                    </a:solidFill>
                  </a:tcPr>
                </a:tc>
              </a:tr>
              <a:tr h="952501">
                <a:tc>
                  <a:txBody>
                    <a:bodyPr/>
                    <a:lstStyle/>
                    <a:p>
                      <a:pPr marL="0" marR="0" algn="ctr">
                        <a:lnSpc>
                          <a:spcPct val="150000"/>
                        </a:lnSpc>
                        <a:spcBef>
                          <a:spcPts val="0"/>
                        </a:spcBef>
                        <a:spcAft>
                          <a:spcPts val="0"/>
                        </a:spcAft>
                      </a:pPr>
                      <a:r>
                        <a:rPr lang="en-US" sz="1200" dirty="0">
                          <a:solidFill>
                            <a:schemeClr val="tx1"/>
                          </a:solidFill>
                        </a:rPr>
                        <a:t>Navy</a:t>
                      </a:r>
                      <a:endParaRPr lang="en-US" sz="1200" dirty="0">
                        <a:solidFill>
                          <a:schemeClr val="tx1"/>
                        </a:solidFill>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000080"/>
                    </a:solidFill>
                  </a:tcPr>
                </a:tc>
                <a:tc>
                  <a:txBody>
                    <a:bodyPr/>
                    <a:lstStyle/>
                    <a:p>
                      <a:pPr marL="0" marR="0" algn="ctr">
                        <a:lnSpc>
                          <a:spcPct val="150000"/>
                        </a:lnSpc>
                        <a:spcBef>
                          <a:spcPts val="0"/>
                        </a:spcBef>
                        <a:spcAft>
                          <a:spcPts val="0"/>
                        </a:spcAft>
                      </a:pPr>
                      <a:r>
                        <a:rPr lang="en-US" sz="1200" dirty="0"/>
                        <a:t>Olive</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7FFF00"/>
                    </a:solidFill>
                  </a:tcPr>
                </a:tc>
                <a:tc>
                  <a:txBody>
                    <a:bodyPr/>
                    <a:lstStyle/>
                    <a:p>
                      <a:pPr marL="0" marR="0" algn="ctr">
                        <a:lnSpc>
                          <a:spcPct val="150000"/>
                        </a:lnSpc>
                        <a:spcBef>
                          <a:spcPts val="0"/>
                        </a:spcBef>
                        <a:spcAft>
                          <a:spcPts val="0"/>
                        </a:spcAft>
                      </a:pPr>
                      <a:r>
                        <a:rPr lang="en-US" sz="1200" dirty="0"/>
                        <a:t>Purple</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7030A0"/>
                    </a:solidFill>
                  </a:tcPr>
                </a:tc>
                <a:tc>
                  <a:txBody>
                    <a:bodyPr/>
                    <a:lstStyle/>
                    <a:p>
                      <a:pPr marL="0" marR="0" algn="ctr">
                        <a:lnSpc>
                          <a:spcPct val="150000"/>
                        </a:lnSpc>
                        <a:spcBef>
                          <a:spcPts val="0"/>
                        </a:spcBef>
                        <a:spcAft>
                          <a:spcPts val="0"/>
                        </a:spcAft>
                      </a:pPr>
                      <a:r>
                        <a:rPr lang="en-US" sz="1200" dirty="0"/>
                        <a:t>Red</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FF0000"/>
                    </a:solidFill>
                  </a:tcPr>
                </a:tc>
                <a:tc>
                  <a:txBody>
                    <a:bodyPr/>
                    <a:lstStyle/>
                    <a:p>
                      <a:pPr marL="0" marR="0" algn="ctr">
                        <a:lnSpc>
                          <a:spcPct val="150000"/>
                        </a:lnSpc>
                        <a:spcBef>
                          <a:spcPts val="0"/>
                        </a:spcBef>
                        <a:spcAft>
                          <a:spcPts val="0"/>
                        </a:spcAft>
                      </a:pPr>
                      <a:r>
                        <a:rPr lang="en-US" sz="1200" dirty="0"/>
                        <a:t>Silver</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C0C0C0"/>
                    </a:solidFill>
                  </a:tcPr>
                </a:tc>
                <a:tc>
                  <a:txBody>
                    <a:bodyPr/>
                    <a:lstStyle/>
                    <a:p>
                      <a:pPr marL="0" marR="0" algn="ctr">
                        <a:lnSpc>
                          <a:spcPct val="150000"/>
                        </a:lnSpc>
                        <a:spcBef>
                          <a:spcPts val="0"/>
                        </a:spcBef>
                        <a:spcAft>
                          <a:spcPts val="0"/>
                        </a:spcAft>
                      </a:pPr>
                      <a:r>
                        <a:rPr lang="en-US" sz="1200" dirty="0"/>
                        <a:t>Teal</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008080"/>
                    </a:solidFill>
                  </a:tcPr>
                </a:tc>
                <a:tc>
                  <a:txBody>
                    <a:bodyPr/>
                    <a:lstStyle/>
                    <a:p>
                      <a:pPr marL="0" marR="0" algn="ctr">
                        <a:lnSpc>
                          <a:spcPct val="150000"/>
                        </a:lnSpc>
                        <a:spcBef>
                          <a:spcPts val="0"/>
                        </a:spcBef>
                        <a:spcAft>
                          <a:spcPts val="0"/>
                        </a:spcAft>
                      </a:pPr>
                      <a:r>
                        <a:rPr lang="en-US" sz="1200" dirty="0"/>
                        <a:t>White</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chemeClr val="tx1"/>
                    </a:solidFill>
                  </a:tcPr>
                </a:tc>
                <a:tc>
                  <a:txBody>
                    <a:bodyPr/>
                    <a:lstStyle/>
                    <a:p>
                      <a:pPr marL="0" marR="0" algn="ctr">
                        <a:lnSpc>
                          <a:spcPct val="150000"/>
                        </a:lnSpc>
                        <a:spcBef>
                          <a:spcPts val="0"/>
                        </a:spcBef>
                        <a:spcAft>
                          <a:spcPts val="0"/>
                        </a:spcAft>
                      </a:pPr>
                      <a:r>
                        <a:rPr lang="en-US" sz="1200" dirty="0"/>
                        <a:t>Yellow</a:t>
                      </a:r>
                      <a:endParaRPr lang="en-US" sz="1200" dirty="0">
                        <a:latin typeface="Times New Roman" panose="02020603050405020304"/>
                        <a:ea typeface="Times New Roman" panose="02020603050405020304"/>
                      </a:endParaRPr>
                    </a:p>
                  </a:txBody>
                  <a:tcPr marL="68580" marR="68580" marT="0" marB="0">
                    <a:cell3D prstMaterial="dkEdge">
                      <a:bevel w="50800" prst="hardEdge"/>
                      <a:lightRig rig="flood" dir="t"/>
                    </a:cell3D>
                    <a:solidFill>
                      <a:srgbClr val="FFFF00"/>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Preformatted Text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solidFill>
                  <a:srgbClr val="FFC000"/>
                </a:solidFill>
              </a:rPr>
              <a:t>Preformatted text between the start and end PRE tag is rendered using a fixed with font, in addition whitespace characters are treated literally. </a:t>
            </a:r>
            <a:endParaRPr lang="en-US" dirty="0" smtClean="0">
              <a:solidFill>
                <a:srgbClr val="FFC000"/>
              </a:solidFill>
            </a:endParaRPr>
          </a:p>
          <a:p>
            <a:pPr algn="just"/>
            <a:r>
              <a:rPr lang="en-US" dirty="0" smtClean="0">
                <a:solidFill>
                  <a:srgbClr val="00B0F0"/>
                </a:solidFill>
              </a:rPr>
              <a:t>The spacing and line breaks are rendered directly, unlike other elements, for which repeated whitespace characters are collapsed to a single space character and line breaks introduced automatically.</a:t>
            </a:r>
            <a:endParaRPr lang="en-US" dirty="0" smtClean="0">
              <a:solidFill>
                <a:srgbClr val="00B0F0"/>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Learning Objectives</a:t>
            </a:r>
            <a:endParaRPr lang="en-US" dirty="0"/>
          </a:p>
        </p:txBody>
      </p:sp>
      <p:sp>
        <p:nvSpPr>
          <p:cNvPr id="3" name="Content Placeholder 2"/>
          <p:cNvSpPr>
            <a:spLocks noGrp="1"/>
          </p:cNvSpPr>
          <p:nvPr>
            <p:ph idx="1"/>
          </p:nvPr>
        </p:nvSpPr>
        <p:spPr/>
        <p:txBody>
          <a:bodyPr/>
          <a:lstStyle/>
          <a:p>
            <a:r>
              <a:rPr lang="en-US" dirty="0" smtClean="0">
                <a:solidFill>
                  <a:srgbClr val="FFC000"/>
                </a:solidFill>
              </a:rPr>
              <a:t>At the end of this chapter the students should be able to:</a:t>
            </a:r>
            <a:endParaRPr lang="en-US" dirty="0" smtClean="0">
              <a:solidFill>
                <a:srgbClr val="FFC000"/>
              </a:solidFill>
            </a:endParaRPr>
          </a:p>
          <a:p>
            <a:pPr lvl="1"/>
            <a:r>
              <a:rPr lang="en-US" dirty="0" smtClean="0">
                <a:solidFill>
                  <a:srgbClr val="00B0F0"/>
                </a:solidFill>
              </a:rPr>
              <a:t>Specify different sizes of font that can be use for headings.</a:t>
            </a:r>
            <a:endParaRPr lang="en-US" dirty="0" smtClean="0">
              <a:solidFill>
                <a:srgbClr val="00B0F0"/>
              </a:solidFill>
            </a:endParaRPr>
          </a:p>
          <a:p>
            <a:pPr lvl="1"/>
            <a:r>
              <a:rPr lang="en-US" dirty="0" smtClean="0">
                <a:solidFill>
                  <a:srgbClr val="FFC000"/>
                </a:solidFill>
              </a:rPr>
              <a:t>Apply different font formatting.</a:t>
            </a:r>
            <a:endParaRPr lang="en-US" dirty="0" smtClean="0">
              <a:solidFill>
                <a:srgbClr val="FFC000"/>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1371600"/>
          <a:ext cx="6213157" cy="2958974"/>
        </p:xfrm>
        <a:graphic>
          <a:graphicData uri="http://schemas.openxmlformats.org/drawingml/2006/table">
            <a:tbl>
              <a:tblPr>
                <a:tableStyleId>{35758FB7-9AC5-4552-8A53-C91805E547FA}</a:tableStyleId>
              </a:tblPr>
              <a:tblGrid>
                <a:gridCol w="1589690"/>
                <a:gridCol w="2363052"/>
                <a:gridCol w="2260415"/>
              </a:tblGrid>
              <a:tr h="389477">
                <a:tc>
                  <a:txBody>
                    <a:bodyPr/>
                    <a:lstStyle/>
                    <a:p>
                      <a:pPr marL="0" marR="0" algn="ctr">
                        <a:lnSpc>
                          <a:spcPct val="150000"/>
                        </a:lnSpc>
                        <a:spcBef>
                          <a:spcPts val="0"/>
                        </a:spcBef>
                        <a:spcAft>
                          <a:spcPts val="0"/>
                        </a:spcAft>
                      </a:pPr>
                      <a:r>
                        <a:rPr lang="en-US" sz="1200" dirty="0"/>
                        <a:t>Syntax</a:t>
                      </a:r>
                      <a:endParaRPr lang="en-US" sz="1200"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2569497">
                <a:tc>
                  <a:txBody>
                    <a:bodyPr/>
                    <a:lstStyle/>
                    <a:p>
                      <a:pPr marL="0" marR="0" algn="just">
                        <a:lnSpc>
                          <a:spcPct val="150000"/>
                        </a:lnSpc>
                        <a:spcBef>
                          <a:spcPts val="0"/>
                        </a:spcBef>
                        <a:spcAft>
                          <a:spcPts val="0"/>
                        </a:spcAft>
                      </a:pPr>
                      <a:r>
                        <a:rPr lang="en-US" sz="1200"/>
                        <a:t>&lt;pre&gt;……&lt;/pre&gt;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dirty="0"/>
                        <a:t>&lt;pre&gt;</a:t>
                      </a:r>
                      <a:endParaRPr lang="en-US" sz="1200" dirty="0"/>
                    </a:p>
                    <a:p>
                      <a:pPr marL="0" marR="0" algn="just">
                        <a:lnSpc>
                          <a:spcPct val="150000"/>
                        </a:lnSpc>
                        <a:spcBef>
                          <a:spcPts val="0"/>
                        </a:spcBef>
                        <a:spcAft>
                          <a:spcPts val="0"/>
                        </a:spcAft>
                      </a:pPr>
                      <a:r>
                        <a:rPr lang="en-US" sz="1200" dirty="0"/>
                        <a:t>This is</a:t>
                      </a:r>
                      <a:endParaRPr lang="en-US" sz="1200" dirty="0"/>
                    </a:p>
                    <a:p>
                      <a:pPr marL="0" marR="0" algn="just">
                        <a:lnSpc>
                          <a:spcPct val="150000"/>
                        </a:lnSpc>
                        <a:spcBef>
                          <a:spcPts val="0"/>
                        </a:spcBef>
                        <a:spcAft>
                          <a:spcPts val="0"/>
                        </a:spcAft>
                      </a:pPr>
                      <a:r>
                        <a:rPr lang="en-US" sz="1200" dirty="0"/>
                        <a:t>preformatted text.</a:t>
                      </a:r>
                      <a:endParaRPr lang="en-US" sz="1200" dirty="0"/>
                    </a:p>
                    <a:p>
                      <a:pPr marL="0" marR="0" algn="just">
                        <a:lnSpc>
                          <a:spcPct val="150000"/>
                        </a:lnSpc>
                        <a:spcBef>
                          <a:spcPts val="0"/>
                        </a:spcBef>
                        <a:spcAft>
                          <a:spcPts val="0"/>
                        </a:spcAft>
                      </a:pPr>
                      <a:r>
                        <a:rPr lang="en-US" sz="1200" dirty="0"/>
                        <a:t>It preserves      both spaces</a:t>
                      </a:r>
                      <a:endParaRPr lang="en-US" sz="1200" dirty="0"/>
                    </a:p>
                    <a:p>
                      <a:pPr marL="0" marR="0" algn="just">
                        <a:lnSpc>
                          <a:spcPct val="150000"/>
                        </a:lnSpc>
                        <a:spcBef>
                          <a:spcPts val="0"/>
                        </a:spcBef>
                        <a:spcAft>
                          <a:spcPts val="0"/>
                        </a:spcAft>
                      </a:pPr>
                      <a:r>
                        <a:rPr lang="en-US" sz="1200" dirty="0"/>
                        <a:t>and line breaks.</a:t>
                      </a:r>
                      <a:endParaRPr lang="en-US" sz="1200" dirty="0"/>
                    </a:p>
                    <a:p>
                      <a:pPr marL="0" marR="0" algn="just">
                        <a:lnSpc>
                          <a:spcPct val="150000"/>
                        </a:lnSpc>
                        <a:spcBef>
                          <a:spcPts val="0"/>
                        </a:spcBef>
                        <a:spcAft>
                          <a:spcPts val="0"/>
                        </a:spcAft>
                      </a:pPr>
                      <a:r>
                        <a:rPr lang="en-US" sz="1200" dirty="0"/>
                        <a:t>&lt;/pre&gt;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endParaRPr lang="en-US" sz="1200" dirty="0">
                        <a:latin typeface="Times New Roman" panose="02020603050405020304"/>
                        <a:ea typeface="Times New Roman" panose="02020603050405020304"/>
                      </a:endParaRPr>
                    </a:p>
                  </a:txBody>
                  <a:tcPr marL="68580" marR="68580" marT="0" marB="0"/>
                </a:tc>
              </a:tr>
            </a:tbl>
          </a:graphicData>
        </a:graphic>
      </p:graphicFrame>
      <p:pic>
        <p:nvPicPr>
          <p:cNvPr id="31745" name="Picture 1"/>
          <p:cNvPicPr>
            <a:picLocks noChangeAspect="1" noChangeArrowheads="1"/>
          </p:cNvPicPr>
          <p:nvPr/>
        </p:nvPicPr>
        <p:blipFill>
          <a:blip r:embed="rId1"/>
          <a:srcRect l="20457" t="17618" r="55196" b="72313"/>
          <a:stretch>
            <a:fillRect/>
          </a:stretch>
        </p:blipFill>
        <p:spPr bwMode="auto">
          <a:xfrm>
            <a:off x="2362200" y="5029200"/>
            <a:ext cx="4483647" cy="13906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Quotation Text</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Quotation text can be defined using the </a:t>
            </a:r>
            <a:r>
              <a:rPr lang="en-US" dirty="0" err="1" smtClean="0">
                <a:solidFill>
                  <a:srgbClr val="FFC000"/>
                </a:solidFill>
              </a:rPr>
              <a:t>blockquote</a:t>
            </a:r>
            <a:r>
              <a:rPr lang="en-US" dirty="0" smtClean="0">
                <a:solidFill>
                  <a:srgbClr val="FFC000"/>
                </a:solidFill>
              </a:rPr>
              <a:t> tag. </a:t>
            </a:r>
            <a:endParaRPr lang="en-US" dirty="0" smtClean="0">
              <a:solidFill>
                <a:srgbClr val="FFC000"/>
              </a:solidFill>
            </a:endParaRPr>
          </a:p>
          <a:p>
            <a:pPr algn="just"/>
            <a:r>
              <a:rPr lang="en-US" dirty="0" smtClean="0">
                <a:solidFill>
                  <a:srgbClr val="00B0F0"/>
                </a:solidFill>
              </a:rPr>
              <a:t>The </a:t>
            </a:r>
            <a:r>
              <a:rPr lang="en-US" dirty="0" err="1" smtClean="0">
                <a:solidFill>
                  <a:srgbClr val="00B0F0"/>
                </a:solidFill>
              </a:rPr>
              <a:t>blockquote</a:t>
            </a:r>
            <a:r>
              <a:rPr lang="en-US" dirty="0" smtClean="0">
                <a:solidFill>
                  <a:srgbClr val="00B0F0"/>
                </a:solidFill>
              </a:rPr>
              <a:t> element is a mechanism for marking up a block of text quoted from a person or another document or source. </a:t>
            </a:r>
            <a:endParaRPr lang="en-US" dirty="0" smtClean="0">
              <a:solidFill>
                <a:srgbClr val="00B0F0"/>
              </a:solidFill>
            </a:endParaRPr>
          </a:p>
          <a:p>
            <a:pPr algn="just"/>
            <a:r>
              <a:rPr lang="en-US" dirty="0" smtClean="0">
                <a:solidFill>
                  <a:srgbClr val="FFC000"/>
                </a:solidFill>
              </a:rPr>
              <a:t>It may be just a few lines, or it may contain several paragraphs.</a:t>
            </a:r>
            <a:endParaRPr lang="en-US" dirty="0" smtClean="0">
              <a:solidFill>
                <a:srgbClr val="FFC000"/>
              </a:solidFill>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457200"/>
          <a:ext cx="6477000" cy="3048000"/>
        </p:xfrm>
        <a:graphic>
          <a:graphicData uri="http://schemas.openxmlformats.org/drawingml/2006/table">
            <a:tbl>
              <a:tblPr>
                <a:tableStyleId>{35758FB7-9AC5-4552-8A53-C91805E547FA}</a:tableStyleId>
              </a:tblPr>
              <a:tblGrid>
                <a:gridCol w="1657196"/>
                <a:gridCol w="4819804"/>
              </a:tblGrid>
              <a:tr h="435429">
                <a:tc>
                  <a:txBody>
                    <a:bodyPr/>
                    <a:lstStyle/>
                    <a:p>
                      <a:pPr marL="0" marR="0" algn="ctr">
                        <a:lnSpc>
                          <a:spcPct val="150000"/>
                        </a:lnSpc>
                        <a:spcBef>
                          <a:spcPts val="0"/>
                        </a:spcBef>
                        <a:spcAft>
                          <a:spcPts val="0"/>
                        </a:spcAft>
                      </a:pPr>
                      <a:r>
                        <a:rPr lang="en-US" sz="1200" dirty="0"/>
                        <a:t>Syntax</a:t>
                      </a:r>
                      <a:endParaRPr lang="en-US" sz="1200"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r>
              <a:tr h="2612571">
                <a:tc>
                  <a:txBody>
                    <a:bodyPr/>
                    <a:lstStyle/>
                    <a:p>
                      <a:pPr marL="0" marR="0" algn="just">
                        <a:lnSpc>
                          <a:spcPct val="150000"/>
                        </a:lnSpc>
                        <a:spcBef>
                          <a:spcPts val="0"/>
                        </a:spcBef>
                        <a:spcAft>
                          <a:spcPts val="0"/>
                        </a:spcAft>
                      </a:pPr>
                      <a:r>
                        <a:rPr lang="en-US" sz="1200"/>
                        <a:t>&lt;blockquote&gt;……&lt;/ blockquote &gt;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dirty="0"/>
                        <a:t>Here comes a long quotation:</a:t>
                      </a:r>
                      <a:endParaRPr lang="en-US" sz="1200" dirty="0"/>
                    </a:p>
                    <a:p>
                      <a:pPr marL="0" marR="0" algn="just">
                        <a:lnSpc>
                          <a:spcPct val="150000"/>
                        </a:lnSpc>
                        <a:spcBef>
                          <a:spcPts val="0"/>
                        </a:spcBef>
                        <a:spcAft>
                          <a:spcPts val="0"/>
                        </a:spcAft>
                      </a:pPr>
                      <a:r>
                        <a:rPr lang="en-US" sz="1200" dirty="0"/>
                        <a:t>&lt;</a:t>
                      </a:r>
                      <a:r>
                        <a:rPr lang="en-US" sz="1200" dirty="0" err="1"/>
                        <a:t>blockquote</a:t>
                      </a:r>
                      <a:r>
                        <a:rPr lang="en-US" sz="1200" dirty="0"/>
                        <a:t>&gt;</a:t>
                      </a:r>
                      <a:endParaRPr lang="en-US" sz="1200" dirty="0"/>
                    </a:p>
                    <a:p>
                      <a:pPr marL="0" marR="0" algn="just">
                        <a:lnSpc>
                          <a:spcPct val="150000"/>
                        </a:lnSpc>
                        <a:spcBef>
                          <a:spcPts val="0"/>
                        </a:spcBef>
                        <a:spcAft>
                          <a:spcPts val="0"/>
                        </a:spcAft>
                      </a:pPr>
                      <a:r>
                        <a:rPr lang="en-US" sz="1200" dirty="0"/>
                        <a:t>This is a long quotation. This is a long quotation. This is a long quotation. This is a long quotation. This is a long quotation.</a:t>
                      </a:r>
                      <a:endParaRPr lang="en-US" sz="1200" dirty="0"/>
                    </a:p>
                    <a:p>
                      <a:pPr marL="0" marR="0" algn="just">
                        <a:lnSpc>
                          <a:spcPct val="150000"/>
                        </a:lnSpc>
                        <a:spcBef>
                          <a:spcPts val="0"/>
                        </a:spcBef>
                        <a:spcAft>
                          <a:spcPts val="0"/>
                        </a:spcAft>
                      </a:pPr>
                      <a:r>
                        <a:rPr lang="en-US" sz="1200" dirty="0"/>
                        <a:t>&lt;/</a:t>
                      </a:r>
                      <a:r>
                        <a:rPr lang="en-US" sz="1200" dirty="0" err="1"/>
                        <a:t>blockquote</a:t>
                      </a:r>
                      <a:r>
                        <a:rPr lang="en-US" sz="1200" dirty="0"/>
                        <a:t>&gt;</a:t>
                      </a:r>
                      <a:endParaRPr lang="en-US" sz="1200" dirty="0">
                        <a:latin typeface="Times New Roman" panose="02020603050405020304"/>
                        <a:ea typeface="Times New Roman" panose="02020603050405020304"/>
                      </a:endParaRPr>
                    </a:p>
                  </a:txBody>
                  <a:tcPr marL="68580" marR="68580" marT="0" marB="0"/>
                </a:tc>
              </a:tr>
            </a:tbl>
          </a:graphicData>
        </a:graphic>
      </p:graphicFrame>
      <p:pic>
        <p:nvPicPr>
          <p:cNvPr id="33793" name="Picture 1"/>
          <p:cNvPicPr>
            <a:picLocks noChangeAspect="1" noChangeArrowheads="1"/>
          </p:cNvPicPr>
          <p:nvPr/>
        </p:nvPicPr>
        <p:blipFill>
          <a:blip r:embed="rId1"/>
          <a:srcRect l="19316" t="3065" r="30377" b="69406"/>
          <a:stretch>
            <a:fillRect/>
          </a:stretch>
        </p:blipFill>
        <p:spPr bwMode="auto">
          <a:xfrm>
            <a:off x="381000" y="3657600"/>
            <a:ext cx="6516130" cy="2667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a:t>
            </a:r>
            <a:r>
              <a:rPr lang="en-US" b="1" dirty="0" err="1" smtClean="0"/>
              <a:t>Monospaced</a:t>
            </a:r>
            <a:r>
              <a:rPr lang="en-US" b="1" dirty="0" smtClean="0"/>
              <a:t> Font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C000"/>
                </a:solidFill>
              </a:rPr>
              <a:t>One of the easiest ways to impact the design of a Web page is with the fonts that you use. </a:t>
            </a:r>
            <a:endParaRPr lang="en-US" dirty="0" smtClean="0">
              <a:solidFill>
                <a:srgbClr val="FFC000"/>
              </a:solidFill>
            </a:endParaRPr>
          </a:p>
          <a:p>
            <a:pPr algn="just"/>
            <a:r>
              <a:rPr lang="en-US" dirty="0" smtClean="0">
                <a:solidFill>
                  <a:srgbClr val="00B0F0"/>
                </a:solidFill>
              </a:rPr>
              <a:t>But many beginning Web designers often go crazy changing fonts every couple words and experimenting with fonts that are virtually unreadable, just because they are "cool". </a:t>
            </a:r>
            <a:endParaRPr lang="en-US" dirty="0" smtClean="0">
              <a:solidFill>
                <a:srgbClr val="00B0F0"/>
              </a:solidFill>
            </a:endParaRPr>
          </a:p>
          <a:p>
            <a:pPr algn="just"/>
            <a:r>
              <a:rPr lang="en-US" dirty="0" smtClean="0">
                <a:solidFill>
                  <a:srgbClr val="FFC000"/>
                </a:solidFill>
              </a:rPr>
              <a:t>The following rule of thumbs can guide you to find the font that works best for your situation:</a:t>
            </a:r>
            <a:endParaRPr lang="en-US" dirty="0" smtClean="0">
              <a:solidFill>
                <a:srgbClr val="FFC000"/>
              </a:solidFill>
            </a:endParaRPr>
          </a:p>
          <a:p>
            <a:endParaRPr lang="en-US" dirty="0">
              <a:solidFill>
                <a:srgbClr val="FFC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Diagram 1"/>
          <p:cNvPicPr>
            <a:picLocks noChangeArrowheads="1"/>
          </p:cNvPicPr>
          <p:nvPr/>
        </p:nvPicPr>
        <p:blipFill>
          <a:blip r:embed="rId1"/>
          <a:srcRect l="-20201" t="-1659" r="-20262" b="-2049"/>
          <a:stretch>
            <a:fillRect/>
          </a:stretch>
        </p:blipFill>
        <p:spPr bwMode="auto">
          <a:xfrm>
            <a:off x="228600" y="304800"/>
            <a:ext cx="7467600" cy="5943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Sans-serif Fonts are the Basis of Your Site</a:t>
            </a:r>
            <a:endParaRPr lang="en-US" dirty="0"/>
          </a:p>
        </p:txBody>
      </p:sp>
      <p:sp>
        <p:nvSpPr>
          <p:cNvPr id="3" name="Content Placeholder 2"/>
          <p:cNvSpPr>
            <a:spLocks noGrp="1"/>
          </p:cNvSpPr>
          <p:nvPr>
            <p:ph idx="1"/>
          </p:nvPr>
        </p:nvSpPr>
        <p:spPr>
          <a:xfrm>
            <a:off x="457200" y="1600200"/>
            <a:ext cx="4267200" cy="4525963"/>
          </a:xfrm>
        </p:spPr>
        <p:txBody>
          <a:bodyPr>
            <a:normAutofit fontScale="70000" lnSpcReduction="20000"/>
          </a:bodyPr>
          <a:lstStyle/>
          <a:p>
            <a:pPr algn="just"/>
            <a:r>
              <a:rPr lang="en-US" dirty="0" smtClean="0">
                <a:solidFill>
                  <a:srgbClr val="FFC000"/>
                </a:solidFill>
              </a:rPr>
              <a:t>Sans-serif fonts are those fonts that have no "serifs": the little hooks on the end of the letters. </a:t>
            </a:r>
            <a:endParaRPr lang="en-US" dirty="0" smtClean="0">
              <a:solidFill>
                <a:srgbClr val="FFC000"/>
              </a:solidFill>
            </a:endParaRPr>
          </a:p>
          <a:p>
            <a:pPr algn="just"/>
            <a:r>
              <a:rPr lang="en-US" dirty="0" smtClean="0">
                <a:solidFill>
                  <a:srgbClr val="00B0F0"/>
                </a:solidFill>
              </a:rPr>
              <a:t>If you've taken any print design courses you've probably been told that you should only use sans-serif for headlines. </a:t>
            </a:r>
            <a:endParaRPr lang="en-US" dirty="0" smtClean="0">
              <a:solidFill>
                <a:srgbClr val="00B0F0"/>
              </a:solidFill>
            </a:endParaRPr>
          </a:p>
          <a:p>
            <a:pPr algn="just"/>
            <a:r>
              <a:rPr lang="en-US" dirty="0" smtClean="0">
                <a:solidFill>
                  <a:srgbClr val="FFC000"/>
                </a:solidFill>
              </a:rPr>
              <a:t>This is not true for the Web</a:t>
            </a:r>
            <a:r>
              <a:rPr lang="en-US" b="1" dirty="0" smtClean="0">
                <a:solidFill>
                  <a:srgbClr val="FFC000"/>
                </a:solidFill>
              </a:rPr>
              <a:t>.</a:t>
            </a:r>
            <a:r>
              <a:rPr lang="en-US" dirty="0" smtClean="0">
                <a:solidFill>
                  <a:srgbClr val="FFC000"/>
                </a:solidFill>
              </a:rPr>
              <a:t> Web pages are intended to be viewed by Web browsers on computer monitors and computer monitors don't have as good of resolution as paper</a:t>
            </a:r>
            <a:endParaRPr lang="en-US" dirty="0">
              <a:solidFill>
                <a:srgbClr val="FFC000"/>
              </a:solidFill>
            </a:endParaRPr>
          </a:p>
        </p:txBody>
      </p:sp>
      <p:pic>
        <p:nvPicPr>
          <p:cNvPr id="36866" name="Picture 2"/>
          <p:cNvPicPr>
            <a:picLocks noChangeAspect="1" noChangeArrowheads="1"/>
          </p:cNvPicPr>
          <p:nvPr/>
        </p:nvPicPr>
        <p:blipFill>
          <a:blip r:embed="rId1"/>
          <a:srcRect l="72128" t="32419" r="3197" b="49698"/>
          <a:stretch>
            <a:fillRect/>
          </a:stretch>
        </p:blipFill>
        <p:spPr bwMode="auto">
          <a:xfrm>
            <a:off x="4800600" y="1676400"/>
            <a:ext cx="2622550" cy="15208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Sans-serif Fonts are the Basis of Your Site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C000"/>
                </a:solidFill>
              </a:rPr>
              <a:t>This means that when your readers view a page of serif font on the screen, the little serifs all blur together and start making the text harder to read. </a:t>
            </a:r>
            <a:endParaRPr lang="en-US" dirty="0" smtClean="0">
              <a:solidFill>
                <a:srgbClr val="FFC000"/>
              </a:solidFill>
            </a:endParaRPr>
          </a:p>
          <a:p>
            <a:pPr algn="just"/>
            <a:r>
              <a:rPr lang="en-US" dirty="0" smtClean="0">
                <a:solidFill>
                  <a:srgbClr val="00B0F0"/>
                </a:solidFill>
              </a:rPr>
              <a:t>Always use sans-serif fonts for your Web page main copy. </a:t>
            </a:r>
            <a:endParaRPr lang="en-US" dirty="0" smtClean="0">
              <a:solidFill>
                <a:srgbClr val="00B0F0"/>
              </a:solidFill>
            </a:endParaRPr>
          </a:p>
          <a:p>
            <a:pPr algn="just"/>
            <a:r>
              <a:rPr lang="en-US" dirty="0" smtClean="0">
                <a:solidFill>
                  <a:srgbClr val="FFC000"/>
                </a:solidFill>
              </a:rPr>
              <a:t>Some examples of sans-serif fonts are Arial, Geneva, Helvetica, Lucida Sans, Trebuchet, and Verdana. </a:t>
            </a:r>
            <a:endParaRPr lang="en-US" dirty="0" smtClean="0">
              <a:solidFill>
                <a:srgbClr val="FFC000"/>
              </a:solidFill>
            </a:endParaRPr>
          </a:p>
          <a:p>
            <a:pPr algn="just"/>
            <a:r>
              <a:rPr lang="en-US" dirty="0" smtClean="0">
                <a:solidFill>
                  <a:srgbClr val="00B0F0"/>
                </a:solidFill>
              </a:rPr>
              <a:t>Verdana is a font family that was actually invented for use on the Web. </a:t>
            </a:r>
            <a:endParaRPr lang="en-US" dirty="0">
              <a:solidFill>
                <a:srgbClr val="00B0F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Serif Fonts for Print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solidFill>
                  <a:srgbClr val="FFC000"/>
                </a:solidFill>
              </a:rPr>
              <a:t>While serif fonts are hard to read online, they are perfect for print. </a:t>
            </a:r>
            <a:endParaRPr lang="en-US" dirty="0" smtClean="0">
              <a:solidFill>
                <a:srgbClr val="FFC000"/>
              </a:solidFill>
            </a:endParaRPr>
          </a:p>
          <a:p>
            <a:pPr algn="just"/>
            <a:r>
              <a:rPr lang="en-US" dirty="0" smtClean="0">
                <a:solidFill>
                  <a:srgbClr val="00B0F0"/>
                </a:solidFill>
              </a:rPr>
              <a:t>If you have print friendly versions of your site, this is the perfect place to use serif fonts. </a:t>
            </a:r>
            <a:endParaRPr lang="en-US" dirty="0" smtClean="0">
              <a:solidFill>
                <a:srgbClr val="00B0F0"/>
              </a:solidFill>
            </a:endParaRPr>
          </a:p>
          <a:p>
            <a:pPr algn="just"/>
            <a:r>
              <a:rPr lang="en-US" dirty="0" smtClean="0">
                <a:solidFill>
                  <a:srgbClr val="FFC000"/>
                </a:solidFill>
              </a:rPr>
              <a:t>The serifs, in print, make it easier to read, as they allow people to differentiate the letters more clearly. </a:t>
            </a:r>
            <a:endParaRPr lang="en-US" dirty="0" smtClean="0">
              <a:solidFill>
                <a:srgbClr val="FFC000"/>
              </a:solidFill>
            </a:endParaRPr>
          </a:p>
          <a:p>
            <a:pPr algn="just"/>
            <a:r>
              <a:rPr lang="en-US" dirty="0" smtClean="0">
                <a:solidFill>
                  <a:srgbClr val="00B0F0"/>
                </a:solidFill>
              </a:rPr>
              <a:t>And because print has a higher resolution, they can be seen more clearly and don't appear to blur together. </a:t>
            </a:r>
            <a:endParaRPr lang="en-US" dirty="0" smtClean="0">
              <a:solidFill>
                <a:srgbClr val="00B0F0"/>
              </a:solidFill>
            </a:endParaRPr>
          </a:p>
          <a:p>
            <a:pPr algn="just"/>
            <a:r>
              <a:rPr lang="en-US" dirty="0" smtClean="0">
                <a:solidFill>
                  <a:srgbClr val="FFC000"/>
                </a:solidFill>
              </a:rPr>
              <a:t>Some examples of serif fonts are Garamond, Georgia, New York, Times, and Times New Roman.</a:t>
            </a:r>
            <a:endParaRPr lang="en-US" dirty="0" smtClean="0">
              <a:solidFill>
                <a:srgbClr val="FFC000"/>
              </a:solidFill>
            </a:endParaRPr>
          </a:p>
          <a:p>
            <a:endParaRPr lang="en-US" dirty="0">
              <a:solidFill>
                <a:srgbClr val="FFC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Monospace</a:t>
            </a:r>
            <a:r>
              <a:rPr lang="en-US" b="1" dirty="0" smtClean="0"/>
              <a:t> is for Code Examples</a:t>
            </a:r>
            <a:endParaRPr lang="en-US" dirty="0"/>
          </a:p>
        </p:txBody>
      </p:sp>
      <p:sp>
        <p:nvSpPr>
          <p:cNvPr id="3" name="Content Placeholder 2"/>
          <p:cNvSpPr>
            <a:spLocks noGrp="1"/>
          </p:cNvSpPr>
          <p:nvPr>
            <p:ph idx="1"/>
          </p:nvPr>
        </p:nvSpPr>
        <p:spPr>
          <a:xfrm>
            <a:off x="457200" y="1600201"/>
            <a:ext cx="5029200" cy="4343400"/>
          </a:xfrm>
        </p:spPr>
        <p:txBody>
          <a:bodyPr>
            <a:normAutofit fontScale="70000" lnSpcReduction="20000"/>
          </a:bodyPr>
          <a:lstStyle/>
          <a:p>
            <a:pPr algn="just"/>
            <a:r>
              <a:rPr lang="en-US" dirty="0" smtClean="0">
                <a:solidFill>
                  <a:srgbClr val="FFC000"/>
                </a:solidFill>
              </a:rPr>
              <a:t>Even if your site isn't about computing, you can use </a:t>
            </a:r>
            <a:r>
              <a:rPr lang="en-US" dirty="0" err="1" smtClean="0">
                <a:solidFill>
                  <a:srgbClr val="FFC000"/>
                </a:solidFill>
              </a:rPr>
              <a:t>monospace</a:t>
            </a:r>
            <a:r>
              <a:rPr lang="en-US" dirty="0" smtClean="0">
                <a:solidFill>
                  <a:srgbClr val="FFC000"/>
                </a:solidFill>
              </a:rPr>
              <a:t> to provide instructions, give examples, or imply typewritten text. </a:t>
            </a:r>
            <a:endParaRPr lang="en-US" dirty="0" smtClean="0">
              <a:solidFill>
                <a:srgbClr val="FFC000"/>
              </a:solidFill>
            </a:endParaRPr>
          </a:p>
          <a:p>
            <a:pPr algn="just"/>
            <a:r>
              <a:rPr lang="en-US" dirty="0" err="1" smtClean="0">
                <a:solidFill>
                  <a:srgbClr val="00B0F0"/>
                </a:solidFill>
              </a:rPr>
              <a:t>Monospace</a:t>
            </a:r>
            <a:r>
              <a:rPr lang="en-US" dirty="0" smtClean="0">
                <a:solidFill>
                  <a:srgbClr val="00B0F0"/>
                </a:solidFill>
              </a:rPr>
              <a:t> letters have the same width for each character, so they always take up the same amount of space on the page. </a:t>
            </a:r>
            <a:endParaRPr lang="en-US" dirty="0" smtClean="0">
              <a:solidFill>
                <a:srgbClr val="00B0F0"/>
              </a:solidFill>
            </a:endParaRPr>
          </a:p>
          <a:p>
            <a:pPr algn="just"/>
            <a:r>
              <a:rPr lang="en-US" dirty="0" smtClean="0">
                <a:solidFill>
                  <a:srgbClr val="FFC000"/>
                </a:solidFill>
              </a:rPr>
              <a:t>Typewriters typically used </a:t>
            </a:r>
            <a:r>
              <a:rPr lang="en-US" dirty="0" err="1" smtClean="0">
                <a:solidFill>
                  <a:srgbClr val="FFC000"/>
                </a:solidFill>
              </a:rPr>
              <a:t>monospace</a:t>
            </a:r>
            <a:r>
              <a:rPr lang="en-US" dirty="0" smtClean="0">
                <a:solidFill>
                  <a:srgbClr val="FFC000"/>
                </a:solidFill>
              </a:rPr>
              <a:t> fonts. </a:t>
            </a:r>
            <a:endParaRPr lang="en-US" dirty="0" smtClean="0">
              <a:solidFill>
                <a:srgbClr val="FFC000"/>
              </a:solidFill>
            </a:endParaRPr>
          </a:p>
          <a:p>
            <a:pPr algn="just"/>
            <a:r>
              <a:rPr lang="en-US" dirty="0" smtClean="0">
                <a:solidFill>
                  <a:srgbClr val="00B0F0"/>
                </a:solidFill>
              </a:rPr>
              <a:t>Some examples of </a:t>
            </a:r>
            <a:r>
              <a:rPr lang="en-US" dirty="0" err="1" smtClean="0">
                <a:solidFill>
                  <a:srgbClr val="00B0F0"/>
                </a:solidFill>
              </a:rPr>
              <a:t>monospace</a:t>
            </a:r>
            <a:r>
              <a:rPr lang="en-US" dirty="0" smtClean="0">
                <a:solidFill>
                  <a:srgbClr val="00B0F0"/>
                </a:solidFill>
              </a:rPr>
              <a:t> fonts are Courier, Courier New, Lucida Console, and Monaco</a:t>
            </a:r>
            <a:endParaRPr lang="en-US" dirty="0">
              <a:solidFill>
                <a:srgbClr val="00B0F0"/>
              </a:solidFill>
            </a:endParaRPr>
          </a:p>
        </p:txBody>
      </p:sp>
      <p:pic>
        <p:nvPicPr>
          <p:cNvPr id="37890" name="Picture 2"/>
          <p:cNvPicPr>
            <a:picLocks noChangeAspect="1" noChangeArrowheads="1"/>
          </p:cNvPicPr>
          <p:nvPr/>
        </p:nvPicPr>
        <p:blipFill>
          <a:blip r:embed="rId1"/>
          <a:srcRect/>
          <a:stretch>
            <a:fillRect/>
          </a:stretch>
        </p:blipFill>
        <p:spPr bwMode="auto">
          <a:xfrm>
            <a:off x="5562600" y="1600200"/>
            <a:ext cx="1893888" cy="22415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 Not Use Fantasy or Cursive for Body Text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rgbClr val="FFC000"/>
                </a:solidFill>
              </a:rPr>
              <a:t>Fantasy and cursive fonts are not as wide-spread on computers, and in general can be hard to read in large chunks. </a:t>
            </a:r>
            <a:endParaRPr lang="en-US" dirty="0" smtClean="0">
              <a:solidFill>
                <a:srgbClr val="FFC000"/>
              </a:solidFill>
            </a:endParaRPr>
          </a:p>
          <a:p>
            <a:pPr algn="just"/>
            <a:r>
              <a:rPr lang="en-US" dirty="0" smtClean="0">
                <a:solidFill>
                  <a:srgbClr val="00B0F0"/>
                </a:solidFill>
              </a:rPr>
              <a:t>While you might like the effect of a diary or other personal record that using a cursive font might give, your readers might have trouble. </a:t>
            </a:r>
            <a:endParaRPr lang="en-US" dirty="0" smtClean="0">
              <a:solidFill>
                <a:srgbClr val="00B0F0"/>
              </a:solidFill>
            </a:endParaRPr>
          </a:p>
          <a:p>
            <a:pPr algn="just"/>
            <a:r>
              <a:rPr lang="en-US" dirty="0" smtClean="0">
                <a:solidFill>
                  <a:srgbClr val="FFC000"/>
                </a:solidFill>
              </a:rPr>
              <a:t>This is especially true if your audience includes non-native speakers. </a:t>
            </a:r>
            <a:endParaRPr lang="en-US" dirty="0" smtClean="0">
              <a:solidFill>
                <a:srgbClr val="FFC000"/>
              </a:solidFill>
            </a:endParaRPr>
          </a:p>
          <a:p>
            <a:pPr algn="just"/>
            <a:r>
              <a:rPr lang="en-US" dirty="0" smtClean="0">
                <a:solidFill>
                  <a:srgbClr val="00B0F0"/>
                </a:solidFill>
              </a:rPr>
              <a:t>Also, fantasy and cursive fonts don't always include accent characters or other special characters which limits your text to English.</a:t>
            </a:r>
            <a:endParaRPr lang="en-US"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This chapter will allow you to modify your font using various tags available. The main tag for font element is </a:t>
            </a:r>
            <a:r>
              <a:rPr lang="en-US" i="1" dirty="0" smtClean="0">
                <a:solidFill>
                  <a:srgbClr val="FFC000"/>
                </a:solidFill>
              </a:rPr>
              <a:t>&lt;font&gt;. </a:t>
            </a:r>
            <a:endParaRPr lang="en-US" i="1" dirty="0" smtClean="0">
              <a:solidFill>
                <a:srgbClr val="FFC000"/>
              </a:solidFill>
            </a:endParaRPr>
          </a:p>
          <a:p>
            <a:pPr algn="just"/>
            <a:r>
              <a:rPr lang="en-US" dirty="0" smtClean="0">
                <a:solidFill>
                  <a:srgbClr val="00B0F0"/>
                </a:solidFill>
              </a:rPr>
              <a:t>Attributes for font are size, face and color. </a:t>
            </a:r>
            <a:endParaRPr lang="en-US" dirty="0" smtClean="0">
              <a:solidFill>
                <a:srgbClr val="00B0F0"/>
              </a:solidFill>
            </a:endParaRPr>
          </a:p>
          <a:p>
            <a:pPr algn="just"/>
            <a:r>
              <a:rPr lang="en-US" dirty="0" smtClean="0">
                <a:solidFill>
                  <a:srgbClr val="FFC000"/>
                </a:solidFill>
              </a:rPr>
              <a:t>It is a good practice to use Cascading Style Sheet to set the font color and size for the whole web pages. </a:t>
            </a:r>
            <a:endParaRPr lang="en-US" dirty="0" smtClean="0">
              <a:solidFill>
                <a:srgbClr val="FFC000"/>
              </a:solidFill>
            </a:endParaRPr>
          </a:p>
          <a:p>
            <a:endParaRPr lang="en-US" dirty="0">
              <a:solidFill>
                <a:srgbClr val="FFC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 Not Use Fantasy or Cursive for Body Text</a:t>
            </a:r>
            <a:endParaRPr lang="en-US" dirty="0"/>
          </a:p>
        </p:txBody>
      </p:sp>
      <p:sp>
        <p:nvSpPr>
          <p:cNvPr id="3" name="Content Placeholder 2"/>
          <p:cNvSpPr>
            <a:spLocks noGrp="1"/>
          </p:cNvSpPr>
          <p:nvPr>
            <p:ph idx="1"/>
          </p:nvPr>
        </p:nvSpPr>
        <p:spPr>
          <a:xfrm>
            <a:off x="457200" y="1600200"/>
            <a:ext cx="7086600" cy="5029200"/>
          </a:xfrm>
        </p:spPr>
        <p:txBody>
          <a:bodyPr>
            <a:normAutofit fontScale="92500" lnSpcReduction="20000"/>
          </a:bodyPr>
          <a:lstStyle/>
          <a:p>
            <a:pPr algn="just"/>
            <a:r>
              <a:rPr lang="en-US" dirty="0" smtClean="0">
                <a:solidFill>
                  <a:srgbClr val="FFC000"/>
                </a:solidFill>
              </a:rPr>
              <a:t>Use fantasy and cursive fonts in images and as headlines or call-outs. </a:t>
            </a:r>
            <a:endParaRPr lang="en-US" dirty="0" smtClean="0">
              <a:solidFill>
                <a:srgbClr val="FFC000"/>
              </a:solidFill>
            </a:endParaRPr>
          </a:p>
          <a:p>
            <a:pPr algn="just"/>
            <a:r>
              <a:rPr lang="en-US" dirty="0" smtClean="0">
                <a:solidFill>
                  <a:srgbClr val="00B0F0"/>
                </a:solidFill>
              </a:rPr>
              <a:t>Keep them short and be aware that whatever font you choose will probably not be on a majority of your readers' computers. </a:t>
            </a:r>
            <a:endParaRPr lang="en-US" dirty="0" smtClean="0">
              <a:solidFill>
                <a:srgbClr val="00B0F0"/>
              </a:solidFill>
            </a:endParaRPr>
          </a:p>
          <a:p>
            <a:pPr algn="just"/>
            <a:r>
              <a:rPr lang="en-US" dirty="0" smtClean="0">
                <a:solidFill>
                  <a:srgbClr val="FFC000"/>
                </a:solidFill>
              </a:rPr>
              <a:t>Some examples of fantasy fonts are Copperplate, Desdemona, Impact, and Kino. </a:t>
            </a:r>
            <a:endParaRPr lang="en-US" dirty="0" smtClean="0">
              <a:solidFill>
                <a:srgbClr val="FFC000"/>
              </a:solidFill>
            </a:endParaRPr>
          </a:p>
          <a:p>
            <a:pPr algn="just"/>
            <a:r>
              <a:rPr lang="en-US" dirty="0" smtClean="0">
                <a:solidFill>
                  <a:srgbClr val="00B0F0"/>
                </a:solidFill>
              </a:rPr>
              <a:t>Some examples of script fonts are Comic Sans MS, Lucida Handwriting, and Zapf Chancery</a:t>
            </a:r>
            <a:endParaRPr lang="en-US" dirty="0">
              <a:solidFill>
                <a:srgbClr val="00B0F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Superscripts and Subscripts</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Superscripted text can be placed onto your website using the &lt;sup&gt; tag. </a:t>
            </a:r>
            <a:endParaRPr lang="en-US" dirty="0" smtClean="0">
              <a:solidFill>
                <a:srgbClr val="FFC000"/>
              </a:solidFill>
            </a:endParaRPr>
          </a:p>
          <a:p>
            <a:pPr algn="just"/>
            <a:r>
              <a:rPr lang="en-US" dirty="0" smtClean="0">
                <a:solidFill>
                  <a:srgbClr val="00B0F0"/>
                </a:solidFill>
              </a:rPr>
              <a:t>You may id these tags for use with Cascading Style Sheets. </a:t>
            </a:r>
            <a:endParaRPr lang="en-US" dirty="0" smtClean="0">
              <a:solidFill>
                <a:srgbClr val="00B0F0"/>
              </a:solidFill>
            </a:endParaRPr>
          </a:p>
          <a:p>
            <a:pPr algn="just"/>
            <a:r>
              <a:rPr lang="en-US" dirty="0" smtClean="0">
                <a:solidFill>
                  <a:srgbClr val="FFC000"/>
                </a:solidFill>
              </a:rPr>
              <a:t>You may use the subscript tags to place subscripted text onto your websites.</a:t>
            </a:r>
            <a:endParaRPr lang="en-US" dirty="0" smtClean="0">
              <a:solidFill>
                <a:srgbClr val="FFC000"/>
              </a:solidFill>
            </a:endParaRPr>
          </a:p>
          <a:p>
            <a:endParaRPr lang="en-US" dirty="0">
              <a:solidFill>
                <a:srgbClr val="FFC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3048000"/>
          <a:ext cx="6476999" cy="1828800"/>
        </p:xfrm>
        <a:graphic>
          <a:graphicData uri="http://schemas.openxmlformats.org/drawingml/2006/table">
            <a:tbl>
              <a:tblPr>
                <a:tableStyleId>{35758FB7-9AC5-4552-8A53-C91805E547FA}</a:tableStyleId>
              </a:tblPr>
              <a:tblGrid>
                <a:gridCol w="1507899"/>
                <a:gridCol w="2813418"/>
                <a:gridCol w="2155682"/>
              </a:tblGrid>
              <a:tr h="997527">
                <a:tc>
                  <a:txBody>
                    <a:bodyPr/>
                    <a:lstStyle/>
                    <a:p>
                      <a:pPr marL="0" marR="0" algn="ctr">
                        <a:lnSpc>
                          <a:spcPct val="150000"/>
                        </a:lnSpc>
                        <a:spcBef>
                          <a:spcPts val="0"/>
                        </a:spcBef>
                        <a:spcAft>
                          <a:spcPts val="0"/>
                        </a:spcAft>
                      </a:pPr>
                      <a:r>
                        <a:rPr lang="en-US" sz="1200"/>
                        <a:t>Syntax</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831273">
                <a:tc>
                  <a:txBody>
                    <a:bodyPr/>
                    <a:lstStyle/>
                    <a:p>
                      <a:pPr marL="0" marR="0" algn="just">
                        <a:lnSpc>
                          <a:spcPct val="150000"/>
                        </a:lnSpc>
                        <a:spcBef>
                          <a:spcPts val="0"/>
                        </a:spcBef>
                        <a:spcAft>
                          <a:spcPts val="0"/>
                        </a:spcAft>
                      </a:pPr>
                      <a:r>
                        <a:rPr lang="en-US" sz="1000"/>
                        <a:t>&lt;sup&gt;…….&lt;/sup&gt;</a:t>
                      </a:r>
                      <a:endParaRPr lang="en-US" sz="1200">
                        <a:latin typeface="Times New Roman" panose="02020603050405020304"/>
                        <a:ea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000"/>
                        <a:t>This text is &lt;sup&gt;superscripted&lt;/sup&gt;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000" dirty="0"/>
                        <a:t>This text is </a:t>
                      </a:r>
                      <a:r>
                        <a:rPr lang="en-US" sz="1000" baseline="30000" dirty="0"/>
                        <a:t>superscripted</a:t>
                      </a:r>
                      <a:endParaRPr lang="en-US" sz="1200" dirty="0">
                        <a:latin typeface="Times New Roman" panose="02020603050405020304"/>
                        <a:ea typeface="Times New Roman" panose="02020603050405020304"/>
                      </a:endParaRPr>
                    </a:p>
                  </a:txBody>
                  <a:tcPr marL="68580" marR="68580" marT="0" marB="0"/>
                </a:tc>
              </a:tr>
            </a:tbl>
          </a:graphicData>
        </a:graphic>
      </p:graphicFrame>
      <p:graphicFrame>
        <p:nvGraphicFramePr>
          <p:cNvPr id="5" name="Table 4"/>
          <p:cNvGraphicFramePr>
            <a:graphicFrameLocks noGrp="1"/>
          </p:cNvGraphicFramePr>
          <p:nvPr/>
        </p:nvGraphicFramePr>
        <p:xfrm>
          <a:off x="457200" y="914400"/>
          <a:ext cx="6476999" cy="1905000"/>
        </p:xfrm>
        <a:graphic>
          <a:graphicData uri="http://schemas.openxmlformats.org/drawingml/2006/table">
            <a:tbl>
              <a:tblPr>
                <a:tableStyleId>{35758FB7-9AC5-4552-8A53-C91805E547FA}</a:tableStyleId>
              </a:tblPr>
              <a:tblGrid>
                <a:gridCol w="1507899"/>
                <a:gridCol w="2813418"/>
                <a:gridCol w="2155682"/>
              </a:tblGrid>
              <a:tr h="1039091">
                <a:tc>
                  <a:txBody>
                    <a:bodyPr/>
                    <a:lstStyle/>
                    <a:p>
                      <a:pPr marL="0" marR="0" algn="ctr">
                        <a:lnSpc>
                          <a:spcPct val="150000"/>
                        </a:lnSpc>
                        <a:spcBef>
                          <a:spcPts val="0"/>
                        </a:spcBef>
                        <a:spcAft>
                          <a:spcPts val="0"/>
                        </a:spcAft>
                      </a:pPr>
                      <a:r>
                        <a:rPr lang="en-US" sz="1200"/>
                        <a:t>Syntax</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panose="02020603050405020304"/>
                        <a:ea typeface="Times New Roman" panose="02020603050405020304"/>
                      </a:endParaRPr>
                    </a:p>
                  </a:txBody>
                  <a:tcPr marL="68580" marR="68580" marT="0" marB="0"/>
                </a:tc>
              </a:tr>
              <a:tr h="865909">
                <a:tc>
                  <a:txBody>
                    <a:bodyPr/>
                    <a:lstStyle/>
                    <a:p>
                      <a:pPr marL="0" marR="0" algn="just">
                        <a:lnSpc>
                          <a:spcPct val="150000"/>
                        </a:lnSpc>
                        <a:spcBef>
                          <a:spcPts val="0"/>
                        </a:spcBef>
                        <a:spcAft>
                          <a:spcPts val="0"/>
                        </a:spcAft>
                      </a:pPr>
                      <a:r>
                        <a:rPr lang="en-US" sz="1000"/>
                        <a:t>&lt;sub&gt;…….&lt;/sub&gt;</a:t>
                      </a:r>
                      <a:endParaRPr lang="en-US" sz="1200">
                        <a:latin typeface="Times New Roman" panose="02020603050405020304"/>
                        <a:ea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000"/>
                        <a:t>This text is &lt;sub&gt;superscripted&lt;/sub&gt;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000" dirty="0"/>
                        <a:t>This text is </a:t>
                      </a:r>
                      <a:r>
                        <a:rPr lang="en-US" sz="1000" baseline="-25000" dirty="0"/>
                        <a:t>superscripted</a:t>
                      </a:r>
                      <a:endParaRPr lang="en-US" sz="1200" dirty="0">
                        <a:latin typeface="Times New Roman" panose="02020603050405020304"/>
                        <a:ea typeface="Times New Roman" panose="02020603050405020304"/>
                      </a:endParaRPr>
                    </a:p>
                  </a:txBody>
                  <a:tcPr marL="68580" marR="6858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Explaining Abbreviations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C000"/>
                </a:solidFill>
              </a:rPr>
              <a:t>The abbreviation tag allows you to pass on useful information about an abbreviation without spelling it out on the page. </a:t>
            </a:r>
            <a:endParaRPr lang="en-US" dirty="0" smtClean="0">
              <a:solidFill>
                <a:srgbClr val="FFC000"/>
              </a:solidFill>
            </a:endParaRPr>
          </a:p>
          <a:p>
            <a:pPr algn="just"/>
            <a:r>
              <a:rPr lang="en-US" dirty="0" smtClean="0">
                <a:solidFill>
                  <a:srgbClr val="00B0F0"/>
                </a:solidFill>
              </a:rPr>
              <a:t>For example, we might use the abbreviation </a:t>
            </a:r>
            <a:r>
              <a:rPr lang="en-US" i="1" dirty="0" smtClean="0">
                <a:solidFill>
                  <a:srgbClr val="00B0F0"/>
                </a:solidFill>
              </a:rPr>
              <a:t>SDLC</a:t>
            </a:r>
            <a:r>
              <a:rPr lang="en-US" dirty="0" smtClean="0">
                <a:solidFill>
                  <a:srgbClr val="00B0F0"/>
                </a:solidFill>
              </a:rPr>
              <a:t> in a story about a system development methodology. </a:t>
            </a:r>
            <a:endParaRPr lang="en-US" dirty="0" smtClean="0">
              <a:solidFill>
                <a:srgbClr val="00B0F0"/>
              </a:solidFill>
            </a:endParaRPr>
          </a:p>
          <a:p>
            <a:pPr algn="just"/>
            <a:r>
              <a:rPr lang="en-US" dirty="0" smtClean="0">
                <a:solidFill>
                  <a:srgbClr val="FFC000"/>
                </a:solidFill>
              </a:rPr>
              <a:t>Some people might not know what "SDLC" means, but we can tell them </a:t>
            </a:r>
            <a:r>
              <a:rPr lang="en-US" i="1" dirty="0" smtClean="0">
                <a:solidFill>
                  <a:srgbClr val="FFC000"/>
                </a:solidFill>
              </a:rPr>
              <a:t>without</a:t>
            </a:r>
            <a:r>
              <a:rPr lang="en-US" dirty="0" smtClean="0">
                <a:solidFill>
                  <a:srgbClr val="FFC000"/>
                </a:solidFill>
              </a:rPr>
              <a:t> interrupting the flow of the story for those who do know the meaning. </a:t>
            </a:r>
            <a:endParaRPr lang="en-US" dirty="0" smtClean="0">
              <a:solidFill>
                <a:srgbClr val="FFC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Explaining Abbreviations</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The appearance of the abbreviation can depend on the browser being used, but all major browsers support the abbreviation tag. </a:t>
            </a:r>
            <a:endParaRPr lang="en-US" dirty="0" smtClean="0">
              <a:solidFill>
                <a:srgbClr val="FFC000"/>
              </a:solidFill>
            </a:endParaRPr>
          </a:p>
          <a:p>
            <a:pPr algn="just"/>
            <a:r>
              <a:rPr lang="en-US" dirty="0" smtClean="0">
                <a:solidFill>
                  <a:srgbClr val="00B0F0"/>
                </a:solidFill>
              </a:rPr>
              <a:t>You have to add a </a:t>
            </a:r>
            <a:r>
              <a:rPr lang="en-US" i="1" dirty="0" smtClean="0">
                <a:solidFill>
                  <a:srgbClr val="00B0F0"/>
                </a:solidFill>
              </a:rPr>
              <a:t>title</a:t>
            </a:r>
            <a:r>
              <a:rPr lang="en-US" dirty="0" smtClean="0">
                <a:solidFill>
                  <a:srgbClr val="00B0F0"/>
                </a:solidFill>
              </a:rPr>
              <a:t> attribute to the abbreviation tag in order for the tool tip explaining what the abbreviation means to show up:</a:t>
            </a:r>
            <a:endParaRPr lang="en-US" dirty="0" smtClean="0">
              <a:solidFill>
                <a:srgbClr val="00B0F0"/>
              </a:solidFill>
            </a:endParaRPr>
          </a:p>
          <a:p>
            <a:endParaRPr lang="en-US" dirty="0">
              <a:solidFill>
                <a:srgbClr val="FFC000"/>
              </a:solidFill>
            </a:endParaRPr>
          </a:p>
        </p:txBody>
      </p:sp>
      <p:sp>
        <p:nvSpPr>
          <p:cNvPr id="4" name="Rectangle 3"/>
          <p:cNvSpPr/>
          <p:nvPr/>
        </p:nvSpPr>
        <p:spPr>
          <a:xfrm>
            <a:off x="1066800" y="6096000"/>
            <a:ext cx="6324600" cy="369332"/>
          </a:xfrm>
          <a:prstGeom prst="rect">
            <a:avLst/>
          </a:prstGeom>
        </p:spPr>
        <p:txBody>
          <a:bodyPr wrap="square">
            <a:spAutoFit/>
          </a:bodyPr>
          <a:lstStyle/>
          <a:p>
            <a:r>
              <a:rPr lang="en-US" dirty="0" smtClean="0"/>
              <a:t>&lt;</a:t>
            </a:r>
            <a:r>
              <a:rPr lang="en-US" dirty="0" err="1" smtClean="0"/>
              <a:t>abbr</a:t>
            </a:r>
            <a:r>
              <a:rPr lang="en-US" dirty="0" smtClean="0"/>
              <a:t> title="System Development Life Cycle"&gt;SDLC&lt;/a&gt;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0250" t="12343" r="32831" b="44412"/>
          <a:stretch>
            <a:fillRect/>
          </a:stretch>
        </p:blipFill>
        <p:spPr bwMode="auto">
          <a:xfrm>
            <a:off x="152400" y="1524000"/>
            <a:ext cx="740752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Text Formatting</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&lt;html&gt;</a:t>
            </a:r>
            <a:endParaRPr lang="en-US" dirty="0" smtClean="0"/>
          </a:p>
          <a:p>
            <a:pPr>
              <a:buNone/>
            </a:pPr>
            <a:r>
              <a:rPr lang="en-US" dirty="0" smtClean="0"/>
              <a:t>&lt;head&gt;</a:t>
            </a:r>
            <a:endParaRPr lang="en-US" dirty="0" smtClean="0"/>
          </a:p>
          <a:p>
            <a:pPr>
              <a:buNone/>
            </a:pPr>
            <a:r>
              <a:rPr lang="en-US" dirty="0" smtClean="0"/>
              <a:t>&lt;title&gt;Basic Text Formatting&lt;/title&gt;</a:t>
            </a:r>
            <a:endParaRPr lang="en-US" dirty="0" smtClean="0"/>
          </a:p>
          <a:p>
            <a:pPr>
              <a:buNone/>
            </a:pPr>
            <a:r>
              <a:rPr lang="en-US" dirty="0" smtClean="0"/>
              <a:t>&lt;/head&gt;</a:t>
            </a:r>
            <a:endParaRPr lang="en-US" dirty="0" smtClean="0"/>
          </a:p>
          <a:p>
            <a:pPr>
              <a:buNone/>
            </a:pPr>
            <a:r>
              <a:rPr lang="en-US" dirty="0" smtClean="0"/>
              <a:t>&lt;body&gt;</a:t>
            </a:r>
            <a:endParaRPr lang="en-US" dirty="0" smtClean="0"/>
          </a:p>
          <a:p>
            <a:pPr>
              <a:buNone/>
            </a:pPr>
            <a:r>
              <a:rPr lang="en-US" b="1" dirty="0" smtClean="0"/>
              <a:t>&lt;big&gt;</a:t>
            </a:r>
            <a:r>
              <a:rPr lang="en-US" dirty="0" smtClean="0"/>
              <a:t>This text is big</a:t>
            </a:r>
            <a:r>
              <a:rPr lang="en-US" b="1" dirty="0" smtClean="0"/>
              <a:t>&lt;/big&gt;</a:t>
            </a:r>
            <a:endParaRPr lang="en-US" dirty="0" smtClean="0"/>
          </a:p>
          <a:p>
            <a:pPr>
              <a:buNone/>
            </a:pPr>
            <a:r>
              <a:rPr lang="en-US" dirty="0" smtClean="0"/>
              <a:t>&lt;</a:t>
            </a:r>
            <a:r>
              <a:rPr lang="en-US" dirty="0" err="1" smtClean="0"/>
              <a:t>br</a:t>
            </a:r>
            <a:r>
              <a:rPr lang="en-US" dirty="0" smtClean="0"/>
              <a:t>&gt;</a:t>
            </a:r>
            <a:endParaRPr lang="en-US" dirty="0" smtClean="0"/>
          </a:p>
          <a:p>
            <a:pPr>
              <a:buNone/>
            </a:pPr>
            <a:r>
              <a:rPr lang="en-US" b="1" dirty="0" smtClean="0"/>
              <a:t>&lt;small&gt;</a:t>
            </a:r>
            <a:r>
              <a:rPr lang="en-US" dirty="0" smtClean="0"/>
              <a:t>This text is small</a:t>
            </a:r>
            <a:r>
              <a:rPr lang="en-US" b="1" dirty="0" smtClean="0"/>
              <a:t>&lt;/small&gt;</a:t>
            </a:r>
            <a:endParaRPr lang="en-US" dirty="0" smtClean="0"/>
          </a:p>
          <a:p>
            <a:pPr>
              <a:buNone/>
            </a:pPr>
            <a:r>
              <a:rPr lang="en-US" dirty="0" smtClean="0"/>
              <a:t>&lt;</a:t>
            </a:r>
            <a:r>
              <a:rPr lang="en-US" dirty="0" err="1" smtClean="0"/>
              <a:t>br</a:t>
            </a:r>
            <a:r>
              <a:rPr lang="en-US" dirty="0" smtClean="0"/>
              <a:t>&gt;</a:t>
            </a:r>
            <a:endParaRPr lang="en-US" dirty="0" smtClean="0"/>
          </a:p>
          <a:p>
            <a:pPr>
              <a:buNone/>
            </a:pPr>
            <a:r>
              <a:rPr lang="en-US" dirty="0" smtClean="0"/>
              <a:t> </a:t>
            </a:r>
            <a:endParaRPr lang="en-US" dirty="0" smtClean="0"/>
          </a:p>
          <a:p>
            <a:pPr>
              <a:buNone/>
            </a:pPr>
            <a:r>
              <a:rPr lang="en-US" dirty="0" smtClean="0"/>
              <a:t>This text contains</a:t>
            </a:r>
            <a:r>
              <a:rPr lang="en-US" b="1" dirty="0" smtClean="0"/>
              <a:t>&lt;sub&gt;</a:t>
            </a:r>
            <a:r>
              <a:rPr lang="en-US" dirty="0" smtClean="0"/>
              <a:t>subscript</a:t>
            </a:r>
            <a:r>
              <a:rPr lang="en-US" b="1" dirty="0" smtClean="0"/>
              <a:t>&lt;/sub&gt;</a:t>
            </a:r>
            <a:endParaRPr lang="en-US" dirty="0" smtClean="0"/>
          </a:p>
          <a:p>
            <a:pPr>
              <a:buNone/>
            </a:pPr>
            <a:r>
              <a:rPr lang="en-US" dirty="0" smtClean="0"/>
              <a:t>&lt;</a:t>
            </a:r>
            <a:r>
              <a:rPr lang="en-US" dirty="0" err="1" smtClean="0"/>
              <a:t>br</a:t>
            </a:r>
            <a:r>
              <a:rPr lang="en-US" dirty="0" smtClean="0"/>
              <a:t>&gt;</a:t>
            </a:r>
            <a:endParaRPr lang="en-US" dirty="0" smtClean="0"/>
          </a:p>
          <a:p>
            <a:pPr>
              <a:buNone/>
            </a:pPr>
            <a:r>
              <a:rPr lang="en-US" dirty="0" smtClean="0"/>
              <a:t>This text contains</a:t>
            </a:r>
            <a:r>
              <a:rPr lang="en-US" b="1" dirty="0" smtClean="0"/>
              <a:t>&lt;sup&gt;</a:t>
            </a:r>
            <a:r>
              <a:rPr lang="en-US" dirty="0" smtClean="0"/>
              <a:t>superscript</a:t>
            </a:r>
            <a:r>
              <a:rPr lang="en-US" b="1" dirty="0" smtClean="0"/>
              <a:t>&lt;/sup&gt;</a:t>
            </a:r>
            <a:endParaRPr lang="en-US" dirty="0" smtClean="0"/>
          </a:p>
          <a:p>
            <a:pPr>
              <a:buNone/>
            </a:pPr>
            <a:r>
              <a:rPr lang="en-US" dirty="0" smtClean="0"/>
              <a:t> </a:t>
            </a:r>
            <a:endParaRPr lang="en-US" dirty="0" smtClean="0"/>
          </a:p>
          <a:p>
            <a:pPr>
              <a:buNone/>
            </a:pPr>
            <a:r>
              <a:rPr lang="en-US" dirty="0" smtClean="0"/>
              <a:t>&lt;/body&gt;</a:t>
            </a:r>
            <a:endParaRPr lang="en-US" dirty="0" smtClean="0"/>
          </a:p>
          <a:p>
            <a:pPr>
              <a:buNone/>
            </a:pPr>
            <a:r>
              <a:rPr lang="en-US" dirty="0" smtClean="0"/>
              <a:t>&lt;/html&gt;</a:t>
            </a:r>
            <a:endParaRPr lang="en-US" dirty="0" smtClean="0"/>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l="19473" t="3275" r="30377" b="46405"/>
          <a:stretch>
            <a:fillRect/>
          </a:stretch>
        </p:blipFill>
        <p:spPr bwMode="auto">
          <a:xfrm>
            <a:off x="304799" y="228600"/>
            <a:ext cx="7121393" cy="5334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Text Bold or Italic</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C000"/>
                </a:solidFill>
              </a:rPr>
              <a:t>To improve the readability of your webpage, you might want to use bold text or italic from time to time.  </a:t>
            </a:r>
            <a:endParaRPr lang="en-US" dirty="0" smtClean="0">
              <a:solidFill>
                <a:srgbClr val="FFC000"/>
              </a:solidFill>
            </a:endParaRPr>
          </a:p>
          <a:p>
            <a:pPr algn="just"/>
            <a:r>
              <a:rPr lang="en-US" dirty="0" smtClean="0">
                <a:solidFill>
                  <a:srgbClr val="00B0F0"/>
                </a:solidFill>
              </a:rPr>
              <a:t>Both the &lt;b&gt; and the &lt;</a:t>
            </a:r>
            <a:r>
              <a:rPr lang="en-US" dirty="0" err="1" smtClean="0">
                <a:solidFill>
                  <a:srgbClr val="00B0F0"/>
                </a:solidFill>
              </a:rPr>
              <a:t>i</a:t>
            </a:r>
            <a:r>
              <a:rPr lang="en-US" dirty="0" smtClean="0">
                <a:solidFill>
                  <a:srgbClr val="00B0F0"/>
                </a:solidFill>
              </a:rPr>
              <a:t>&gt; tags can be placed within other elements to format your texts. </a:t>
            </a:r>
            <a:endParaRPr lang="en-US" dirty="0" smtClean="0">
              <a:solidFill>
                <a:srgbClr val="00B0F0"/>
              </a:solidFill>
            </a:endParaRPr>
          </a:p>
          <a:p>
            <a:pPr algn="just"/>
            <a:r>
              <a:rPr lang="en-US" dirty="0" smtClean="0">
                <a:solidFill>
                  <a:srgbClr val="FFC000"/>
                </a:solidFill>
              </a:rPr>
              <a:t>They can also be used together to bold and italicize words or phrases. </a:t>
            </a:r>
            <a:endParaRPr lang="en-US" dirty="0" smtClean="0">
              <a:solidFill>
                <a:srgbClr val="FFC000"/>
              </a:solidFill>
            </a:endParaRPr>
          </a:p>
          <a:p>
            <a:pPr algn="just"/>
            <a:r>
              <a:rPr lang="en-US" dirty="0" smtClean="0">
                <a:solidFill>
                  <a:srgbClr val="00B0F0"/>
                </a:solidFill>
              </a:rPr>
              <a:t>It’s important to ensure that you open and close the tags in the same order.</a:t>
            </a:r>
            <a:endParaRPr lang="en-US" dirty="0" smtClean="0">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Text Bold or Italic</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C000"/>
                </a:solidFill>
              </a:rPr>
              <a:t>The italics tags should be used to highlight a key word or phrase. </a:t>
            </a:r>
            <a:endParaRPr lang="en-US" dirty="0" smtClean="0">
              <a:solidFill>
                <a:srgbClr val="FFC000"/>
              </a:solidFill>
            </a:endParaRPr>
          </a:p>
          <a:p>
            <a:pPr algn="just"/>
            <a:r>
              <a:rPr lang="en-US" dirty="0" smtClean="0">
                <a:solidFill>
                  <a:srgbClr val="00B0F0"/>
                </a:solidFill>
              </a:rPr>
              <a:t>These tags are not intended to stylize or shape your font face. </a:t>
            </a:r>
            <a:endParaRPr lang="en-US" dirty="0" smtClean="0">
              <a:solidFill>
                <a:srgbClr val="00B0F0"/>
              </a:solidFill>
            </a:endParaRPr>
          </a:p>
          <a:p>
            <a:pPr algn="just"/>
            <a:r>
              <a:rPr lang="en-US" dirty="0" smtClean="0">
                <a:solidFill>
                  <a:srgbClr val="FFC000"/>
                </a:solidFill>
              </a:rPr>
              <a:t>Rather, use them to emphasize text or words. </a:t>
            </a:r>
            <a:endParaRPr lang="en-US" dirty="0" smtClean="0">
              <a:solidFill>
                <a:srgbClr val="FFC000"/>
              </a:solidFill>
            </a:endParaRPr>
          </a:p>
          <a:p>
            <a:pPr algn="just"/>
            <a:r>
              <a:rPr lang="en-US" dirty="0" smtClean="0">
                <a:solidFill>
                  <a:srgbClr val="00B0F0"/>
                </a:solidFill>
              </a:rPr>
              <a:t>The two commonly used tags to place italics onto a website are &lt;</a:t>
            </a:r>
            <a:r>
              <a:rPr lang="en-US" dirty="0" err="1" smtClean="0">
                <a:solidFill>
                  <a:srgbClr val="00B0F0"/>
                </a:solidFill>
              </a:rPr>
              <a:t>em</a:t>
            </a:r>
            <a:r>
              <a:rPr lang="en-US" dirty="0" smtClean="0">
                <a:solidFill>
                  <a:srgbClr val="00B0F0"/>
                </a:solidFill>
              </a:rPr>
              <a:t>&gt; and &lt;</a:t>
            </a:r>
            <a:r>
              <a:rPr lang="en-US" dirty="0" err="1" smtClean="0">
                <a:solidFill>
                  <a:srgbClr val="00B0F0"/>
                </a:solidFill>
              </a:rPr>
              <a:t>i</a:t>
            </a:r>
            <a:r>
              <a:rPr lang="en-US" dirty="0" smtClean="0">
                <a:solidFill>
                  <a:srgbClr val="00B0F0"/>
                </a:solidFill>
              </a:rPr>
              <a:t>&gt;. </a:t>
            </a:r>
            <a:endParaRPr lang="en-US" dirty="0" smtClean="0">
              <a:solidFill>
                <a:srgbClr val="00B0F0"/>
              </a:solidFill>
            </a:endParaRPr>
          </a:p>
          <a:p>
            <a:pPr algn="just"/>
            <a:r>
              <a:rPr lang="en-US" dirty="0" smtClean="0">
                <a:solidFill>
                  <a:srgbClr val="FFC000"/>
                </a:solidFill>
              </a:rPr>
              <a:t>Each of the above tags is generally interpreted by the browser in a similar way</a:t>
            </a:r>
            <a:endParaRPr lang="en-US" dirty="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286000"/>
          <a:ext cx="7010400" cy="1828800"/>
        </p:xfrm>
        <a:graphic>
          <a:graphicData uri="http://schemas.openxmlformats.org/drawingml/2006/table">
            <a:tbl>
              <a:tblPr>
                <a:tableStyleId>{08FB837D-C827-4EFA-A057-4D05807E0F7C}</a:tableStyleId>
              </a:tblPr>
              <a:tblGrid>
                <a:gridCol w="2036059"/>
                <a:gridCol w="2641132"/>
                <a:gridCol w="2333209"/>
              </a:tblGrid>
              <a:tr h="457200">
                <a:tc>
                  <a:txBody>
                    <a:bodyPr/>
                    <a:lstStyle/>
                    <a:p>
                      <a:pPr marL="0" marR="0" algn="ctr">
                        <a:lnSpc>
                          <a:spcPct val="150000"/>
                        </a:lnSpc>
                        <a:spcBef>
                          <a:spcPts val="0"/>
                        </a:spcBef>
                        <a:spcAft>
                          <a:spcPts val="0"/>
                        </a:spcAft>
                      </a:pPr>
                      <a:r>
                        <a:rPr lang="en-US" sz="1200" b="1" dirty="0"/>
                        <a:t>Syntax</a:t>
                      </a:r>
                      <a:endParaRPr lang="en-US" sz="1200" b="1"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a:t>HTML</a:t>
                      </a:r>
                      <a:endParaRPr lang="en-US" sz="1200" b="1">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dirty="0"/>
                        <a:t>Text</a:t>
                      </a:r>
                      <a:endParaRPr lang="en-US" sz="1200" b="1" dirty="0">
                        <a:latin typeface="Times New Roman" panose="02020603050405020304"/>
                        <a:ea typeface="Times New Roman" panose="02020603050405020304"/>
                      </a:endParaRPr>
                    </a:p>
                  </a:txBody>
                  <a:tcPr marL="68580" marR="68580" marT="0" marB="0"/>
                </a:tc>
              </a:tr>
              <a:tr h="1371600">
                <a:tc>
                  <a:txBody>
                    <a:bodyPr/>
                    <a:lstStyle/>
                    <a:p>
                      <a:pPr marL="0" marR="0" algn="just">
                        <a:lnSpc>
                          <a:spcPct val="150000"/>
                        </a:lnSpc>
                        <a:spcBef>
                          <a:spcPts val="0"/>
                        </a:spcBef>
                        <a:spcAft>
                          <a:spcPts val="0"/>
                        </a:spcAft>
                      </a:pPr>
                      <a:r>
                        <a:rPr lang="en-US" sz="1000" dirty="0"/>
                        <a:t>&lt;b&gt; ……. &lt;/b&gt;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dirty="0"/>
                        <a:t>&lt;b&gt;This text is bold&lt;/b&gt;</a:t>
                      </a:r>
                      <a:endParaRPr lang="en-US" sz="1200" dirty="0"/>
                    </a:p>
                    <a:p>
                      <a:pPr marL="0" marR="0" algn="just">
                        <a:lnSpc>
                          <a:spcPct val="150000"/>
                        </a:lnSpc>
                        <a:spcBef>
                          <a:spcPts val="0"/>
                        </a:spcBef>
                        <a:spcAft>
                          <a:spcPts val="0"/>
                        </a:spcAft>
                      </a:pPr>
                      <a:r>
                        <a:rPr lang="en-US" sz="1200" dirty="0"/>
                        <a:t>&lt;b&gt;This is bold&lt;/b&gt;, this is normal text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b="1" dirty="0"/>
                        <a:t>This text is bold</a:t>
                      </a:r>
                      <a:endParaRPr lang="en-US" sz="1200" b="1" dirty="0"/>
                    </a:p>
                    <a:p>
                      <a:pPr marL="0" marR="0" algn="just">
                        <a:lnSpc>
                          <a:spcPct val="150000"/>
                        </a:lnSpc>
                        <a:spcBef>
                          <a:spcPts val="0"/>
                        </a:spcBef>
                        <a:spcAft>
                          <a:spcPts val="0"/>
                        </a:spcAft>
                      </a:pPr>
                      <a:r>
                        <a:rPr lang="en-US" sz="1200" b="1" dirty="0"/>
                        <a:t>This is bold</a:t>
                      </a:r>
                      <a:r>
                        <a:rPr lang="en-US" sz="1200" dirty="0"/>
                        <a:t>, this is normal text</a:t>
                      </a:r>
                      <a:endParaRPr lang="en-US" sz="1200" dirty="0">
                        <a:latin typeface="Times New Roman" panose="02020603050405020304"/>
                        <a:ea typeface="Times New Roman" panose="02020603050405020304"/>
                      </a:endParaRPr>
                    </a:p>
                  </a:txBody>
                  <a:tcPr marL="68580" marR="68580" marT="0" marB="0"/>
                </a:tc>
              </a:tr>
            </a:tbl>
          </a:graphicData>
        </a:graphic>
      </p:graphicFrame>
      <p:graphicFrame>
        <p:nvGraphicFramePr>
          <p:cNvPr id="5" name="Table 4"/>
          <p:cNvGraphicFramePr>
            <a:graphicFrameLocks noGrp="1"/>
          </p:cNvGraphicFramePr>
          <p:nvPr/>
        </p:nvGraphicFramePr>
        <p:xfrm>
          <a:off x="457200" y="4343400"/>
          <a:ext cx="7086600" cy="2057400"/>
        </p:xfrm>
        <a:graphic>
          <a:graphicData uri="http://schemas.openxmlformats.org/drawingml/2006/table">
            <a:tbl>
              <a:tblPr>
                <a:tableStyleId>{08FB837D-C827-4EFA-A057-4D05807E0F7C}</a:tableStyleId>
              </a:tblPr>
              <a:tblGrid>
                <a:gridCol w="2058190"/>
                <a:gridCol w="2669840"/>
                <a:gridCol w="2358570"/>
              </a:tblGrid>
              <a:tr h="685800">
                <a:tc>
                  <a:txBody>
                    <a:bodyPr/>
                    <a:lstStyle/>
                    <a:p>
                      <a:pPr marL="0" marR="0" algn="ctr">
                        <a:lnSpc>
                          <a:spcPct val="150000"/>
                        </a:lnSpc>
                        <a:spcBef>
                          <a:spcPts val="0"/>
                        </a:spcBef>
                        <a:spcAft>
                          <a:spcPts val="0"/>
                        </a:spcAft>
                      </a:pPr>
                      <a:r>
                        <a:rPr lang="en-US" sz="1200" b="1" dirty="0"/>
                        <a:t>Syntax</a:t>
                      </a:r>
                      <a:endParaRPr lang="en-US" sz="1200" b="1"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dirty="0"/>
                        <a:t>HTML</a:t>
                      </a:r>
                      <a:endParaRPr lang="en-US" sz="1200" b="1" dirty="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dirty="0"/>
                        <a:t>Text</a:t>
                      </a:r>
                      <a:endParaRPr lang="en-US" sz="1200" b="1" dirty="0">
                        <a:latin typeface="Times New Roman" panose="02020603050405020304"/>
                        <a:ea typeface="Times New Roman" panose="02020603050405020304"/>
                      </a:endParaRPr>
                    </a:p>
                  </a:txBody>
                  <a:tcPr marL="68580" marR="68580" marT="0" marB="0"/>
                </a:tc>
              </a:tr>
              <a:tr h="1371600">
                <a:tc>
                  <a:txBody>
                    <a:bodyPr/>
                    <a:lstStyle/>
                    <a:p>
                      <a:pPr marL="0" marR="0" algn="just">
                        <a:lnSpc>
                          <a:spcPct val="150000"/>
                        </a:lnSpc>
                        <a:spcBef>
                          <a:spcPts val="0"/>
                        </a:spcBef>
                        <a:spcAft>
                          <a:spcPts val="0"/>
                        </a:spcAft>
                      </a:pPr>
                      <a:r>
                        <a:rPr lang="en-US" sz="1000" dirty="0"/>
                        <a:t>&lt;</a:t>
                      </a:r>
                      <a:r>
                        <a:rPr lang="en-US" sz="1000" dirty="0" err="1"/>
                        <a:t>i</a:t>
                      </a:r>
                      <a:r>
                        <a:rPr lang="en-US" sz="1000" dirty="0"/>
                        <a:t>&gt; ……. &lt;/</a:t>
                      </a:r>
                      <a:r>
                        <a:rPr lang="en-US" sz="1000" dirty="0" err="1"/>
                        <a:t>i</a:t>
                      </a:r>
                      <a:r>
                        <a:rPr lang="en-US" sz="1000" dirty="0"/>
                        <a:t>&gt;</a:t>
                      </a:r>
                      <a:endParaRPr lang="en-US" sz="1200" dirty="0"/>
                    </a:p>
                    <a:p>
                      <a:pPr marL="0" marR="0" algn="just">
                        <a:lnSpc>
                          <a:spcPct val="150000"/>
                        </a:lnSpc>
                        <a:spcBef>
                          <a:spcPts val="0"/>
                        </a:spcBef>
                        <a:spcAft>
                          <a:spcPts val="0"/>
                        </a:spcAft>
                      </a:pPr>
                      <a:r>
                        <a:rPr lang="en-US" sz="1000" dirty="0"/>
                        <a:t>&lt;</a:t>
                      </a:r>
                      <a:r>
                        <a:rPr lang="en-US" sz="1000" dirty="0" err="1"/>
                        <a:t>em</a:t>
                      </a:r>
                      <a:r>
                        <a:rPr lang="en-US" sz="1000" dirty="0"/>
                        <a:t>&gt;…..&lt;</a:t>
                      </a:r>
                      <a:r>
                        <a:rPr lang="en-US" sz="1000" dirty="0" err="1"/>
                        <a:t>em</a:t>
                      </a:r>
                      <a:r>
                        <a:rPr lang="en-US" sz="1000" dirty="0"/>
                        <a:t>&gt;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a:t>&lt;i&gt;This text is italic&lt;/i&gt;</a:t>
                      </a:r>
                      <a:endParaRPr lang="en-US" sz="1200"/>
                    </a:p>
                    <a:p>
                      <a:pPr marL="0" marR="0" algn="just">
                        <a:lnSpc>
                          <a:spcPct val="150000"/>
                        </a:lnSpc>
                        <a:spcBef>
                          <a:spcPts val="0"/>
                        </a:spcBef>
                        <a:spcAft>
                          <a:spcPts val="0"/>
                        </a:spcAft>
                      </a:pPr>
                      <a:r>
                        <a:rPr lang="en-US" sz="1200"/>
                        <a:t>&lt;em&gt;This text italic&lt;/em&gt;</a:t>
                      </a:r>
                      <a:endParaRPr lang="en-US" sz="120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i="1" dirty="0"/>
                        <a:t>This text is italic</a:t>
                      </a:r>
                      <a:endParaRPr lang="en-US" sz="1200" i="1" dirty="0"/>
                    </a:p>
                    <a:p>
                      <a:pPr marL="0" marR="0" algn="just">
                        <a:lnSpc>
                          <a:spcPct val="150000"/>
                        </a:lnSpc>
                        <a:spcBef>
                          <a:spcPts val="0"/>
                        </a:spcBef>
                        <a:spcAft>
                          <a:spcPts val="0"/>
                        </a:spcAft>
                      </a:pPr>
                      <a:r>
                        <a:rPr lang="en-US" sz="1200" i="1" dirty="0"/>
                        <a:t>This text italic</a:t>
                      </a:r>
                      <a:endParaRPr lang="en-US" sz="1200" i="1" dirty="0">
                        <a:latin typeface="Times New Roman" panose="02020603050405020304"/>
                        <a:ea typeface="Times New Roman" panose="02020603050405020304"/>
                      </a:endParaRPr>
                    </a:p>
                  </a:txBody>
                  <a:tcPr marL="68580" marR="68580" marT="0" marB="0"/>
                </a:tc>
              </a:tr>
            </a:tbl>
          </a:graphicData>
        </a:graphic>
      </p:graphicFrame>
      <p:graphicFrame>
        <p:nvGraphicFramePr>
          <p:cNvPr id="6" name="Table 5"/>
          <p:cNvGraphicFramePr>
            <a:graphicFrameLocks noGrp="1"/>
          </p:cNvGraphicFramePr>
          <p:nvPr/>
        </p:nvGraphicFramePr>
        <p:xfrm>
          <a:off x="457200" y="457200"/>
          <a:ext cx="7010400" cy="1676399"/>
        </p:xfrm>
        <a:graphic>
          <a:graphicData uri="http://schemas.openxmlformats.org/drawingml/2006/table">
            <a:tbl>
              <a:tblPr>
                <a:tableStyleId>{08FB837D-C827-4EFA-A057-4D05807E0F7C}</a:tableStyleId>
              </a:tblPr>
              <a:tblGrid>
                <a:gridCol w="2036059"/>
                <a:gridCol w="2641132"/>
                <a:gridCol w="2333209"/>
              </a:tblGrid>
              <a:tr h="470743">
                <a:tc>
                  <a:txBody>
                    <a:bodyPr/>
                    <a:lstStyle/>
                    <a:p>
                      <a:pPr marL="0" marR="0" algn="ctr">
                        <a:lnSpc>
                          <a:spcPct val="150000"/>
                        </a:lnSpc>
                        <a:spcBef>
                          <a:spcPts val="0"/>
                        </a:spcBef>
                        <a:spcAft>
                          <a:spcPts val="0"/>
                        </a:spcAft>
                      </a:pPr>
                      <a:r>
                        <a:rPr lang="en-US" sz="1200" b="1">
                          <a:latin typeface="Times New Roman" panose="02020603050405020304"/>
                          <a:ea typeface="Times New Roman" panose="02020603050405020304"/>
                        </a:rPr>
                        <a:t>Syntax</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a:latin typeface="Times New Roman" panose="02020603050405020304"/>
                          <a:ea typeface="Times New Roman" panose="02020603050405020304"/>
                        </a:rPr>
                        <a:t>HTML</a:t>
                      </a:r>
                      <a:endParaRPr lang="en-US" sz="1200">
                        <a:latin typeface="Times New Roman" panose="02020603050405020304"/>
                        <a:ea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b="1" dirty="0">
                          <a:latin typeface="Times New Roman" panose="02020603050405020304"/>
                          <a:ea typeface="Times New Roman" panose="02020603050405020304"/>
                        </a:rPr>
                        <a:t>Text</a:t>
                      </a:r>
                      <a:endParaRPr lang="en-US" sz="1200" dirty="0">
                        <a:latin typeface="Times New Roman" panose="02020603050405020304"/>
                        <a:ea typeface="Times New Roman" panose="02020603050405020304"/>
                      </a:endParaRPr>
                    </a:p>
                  </a:txBody>
                  <a:tcPr marL="68580" marR="68580" marT="0" marB="0"/>
                </a:tc>
              </a:tr>
              <a:tr h="1205656">
                <a:tc>
                  <a:txBody>
                    <a:bodyPr/>
                    <a:lstStyle/>
                    <a:p>
                      <a:pPr marL="0" marR="0" algn="just">
                        <a:lnSpc>
                          <a:spcPct val="150000"/>
                        </a:lnSpc>
                        <a:spcBef>
                          <a:spcPts val="0"/>
                        </a:spcBef>
                        <a:spcAft>
                          <a:spcPts val="0"/>
                        </a:spcAft>
                      </a:pPr>
                      <a:r>
                        <a:rPr lang="en-US" sz="1000" dirty="0"/>
                        <a:t>&lt;</a:t>
                      </a:r>
                      <a:r>
                        <a:rPr lang="en-US" sz="1000" dirty="0" err="1"/>
                        <a:t>i</a:t>
                      </a:r>
                      <a:r>
                        <a:rPr lang="en-US" sz="1000" dirty="0"/>
                        <a:t>&gt;&lt;b&gt; ……. &lt;b&gt;&lt;/</a:t>
                      </a:r>
                      <a:r>
                        <a:rPr lang="en-US" sz="1000" dirty="0" err="1"/>
                        <a:t>i</a:t>
                      </a:r>
                      <a:r>
                        <a:rPr lang="en-US" sz="1000" dirty="0"/>
                        <a:t>&gt;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dirty="0"/>
                        <a:t>&lt;</a:t>
                      </a:r>
                      <a:r>
                        <a:rPr lang="en-US" sz="1200" dirty="0" err="1"/>
                        <a:t>i</a:t>
                      </a:r>
                      <a:r>
                        <a:rPr lang="en-US" sz="1200" dirty="0"/>
                        <a:t>&gt;&lt;b&gt;This text is italic &amp; bold&lt;/b&gt;&lt;/</a:t>
                      </a:r>
                      <a:r>
                        <a:rPr lang="en-US" sz="1200" dirty="0" err="1"/>
                        <a:t>i</a:t>
                      </a:r>
                      <a:r>
                        <a:rPr lang="en-US" sz="1200" dirty="0"/>
                        <a:t>&gt;</a:t>
                      </a:r>
                      <a:endParaRPr lang="en-US" sz="1200" dirty="0">
                        <a:latin typeface="Times New Roman" panose="02020603050405020304"/>
                        <a:ea typeface="Times New Roman" panose="02020603050405020304"/>
                      </a:endParaRPr>
                    </a:p>
                  </a:txBody>
                  <a:tcPr marL="68580" marR="68580" marT="0" marB="0"/>
                </a:tc>
                <a:tc>
                  <a:txBody>
                    <a:bodyPr/>
                    <a:lstStyle/>
                    <a:p>
                      <a:pPr marL="0" marR="0" algn="just">
                        <a:lnSpc>
                          <a:spcPct val="150000"/>
                        </a:lnSpc>
                        <a:spcBef>
                          <a:spcPts val="0"/>
                        </a:spcBef>
                        <a:spcAft>
                          <a:spcPts val="0"/>
                        </a:spcAft>
                      </a:pPr>
                      <a:r>
                        <a:rPr lang="en-US" sz="1200" b="1" i="1" dirty="0"/>
                        <a:t>This text is italic &amp; bold</a:t>
                      </a:r>
                      <a:endParaRPr lang="en-US" sz="1200" b="1" i="1" dirty="0">
                        <a:latin typeface="Times New Roman" panose="02020603050405020304"/>
                        <a:ea typeface="Times New Roman" panose="02020603050405020304"/>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Changing Size, Color, and Face of Text</a:t>
            </a:r>
            <a:endParaRPr lang="en-US" dirty="0"/>
          </a:p>
        </p:txBody>
      </p:sp>
      <p:sp>
        <p:nvSpPr>
          <p:cNvPr id="3" name="Content Placeholder 2"/>
          <p:cNvSpPr>
            <a:spLocks noGrp="1"/>
          </p:cNvSpPr>
          <p:nvPr>
            <p:ph idx="1"/>
          </p:nvPr>
        </p:nvSpPr>
        <p:spPr/>
        <p:txBody>
          <a:bodyPr/>
          <a:lstStyle/>
          <a:p>
            <a:pPr algn="just"/>
            <a:r>
              <a:rPr lang="en-US" dirty="0" smtClean="0">
                <a:solidFill>
                  <a:srgbClr val="FFC000"/>
                </a:solidFill>
              </a:rPr>
              <a:t>Since its introduction, font tag has been the predominant means of to specify font size, face, and color on the website. </a:t>
            </a:r>
            <a:endParaRPr lang="en-US" dirty="0" smtClean="0">
              <a:solidFill>
                <a:srgbClr val="FFC000"/>
              </a:solidFill>
            </a:endParaRPr>
          </a:p>
          <a:p>
            <a:pPr algn="just"/>
            <a:r>
              <a:rPr lang="en-US" dirty="0" smtClean="0">
                <a:solidFill>
                  <a:srgbClr val="00B0F0"/>
                </a:solidFill>
              </a:rPr>
              <a:t>The tag to change the appearance of text is &lt;font&gt;. </a:t>
            </a:r>
            <a:endParaRPr lang="en-US" dirty="0" smtClean="0">
              <a:solidFill>
                <a:srgbClr val="00B0F0"/>
              </a:solidFill>
            </a:endParaRPr>
          </a:p>
          <a:p>
            <a:pPr algn="just"/>
            <a:r>
              <a:rPr lang="en-US" dirty="0" smtClean="0">
                <a:solidFill>
                  <a:srgbClr val="FFC000"/>
                </a:solidFill>
              </a:rPr>
              <a:t>There are three attributes of font; size, color, and face.</a:t>
            </a:r>
            <a:endParaRPr lang="en-US" dirty="0" smtClean="0">
              <a:solidFill>
                <a:srgbClr val="FFC000"/>
              </a:solidFill>
            </a:endParaRPr>
          </a:p>
          <a:p>
            <a:endParaRPr lang="en-US" dirty="0">
              <a:solidFill>
                <a:srgbClr val="FFC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9683</Words>
  <Application>WPS Presentation</Application>
  <PresentationFormat>On-screen Show (4:3)</PresentationFormat>
  <Paragraphs>349</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SimSun</vt:lpstr>
      <vt:lpstr>Wingdings</vt:lpstr>
      <vt:lpstr>Arial Rounded MT Bold</vt:lpstr>
      <vt:lpstr>Times New Roman</vt:lpstr>
      <vt:lpstr>Times New Roman</vt:lpstr>
      <vt:lpstr>Calibri</vt:lpstr>
      <vt:lpstr>Microsoft YaHei</vt:lpstr>
      <vt:lpstr>Arial Unicode MS</vt:lpstr>
      <vt:lpstr>Office Theme</vt:lpstr>
      <vt:lpstr>topicTHREE </vt:lpstr>
      <vt:lpstr>Learning Objectives</vt:lpstr>
      <vt:lpstr>Introduction</vt:lpstr>
      <vt:lpstr>Basic Text Formatting</vt:lpstr>
      <vt:lpstr>PowerPoint 演示文稿</vt:lpstr>
      <vt:lpstr>Making Text Bold or Italic</vt:lpstr>
      <vt:lpstr>Making Text Bold or Italic</vt:lpstr>
      <vt:lpstr>PowerPoint 演示文稿</vt:lpstr>
      <vt:lpstr>Changing Size, Color, and Face of Text</vt:lpstr>
      <vt:lpstr>PowerPoint 演示文稿</vt:lpstr>
      <vt:lpstr>PowerPoint 演示文稿</vt:lpstr>
      <vt:lpstr>PowerPoint 演示文稿</vt:lpstr>
      <vt:lpstr>Using Color</vt:lpstr>
      <vt:lpstr>Using Color (cont.)</vt:lpstr>
      <vt:lpstr>Using Color (cont.)</vt:lpstr>
      <vt:lpstr>Using Color (cont.)</vt:lpstr>
      <vt:lpstr>Bgcolor</vt:lpstr>
      <vt:lpstr>W3C Standard Color Names</vt:lpstr>
      <vt:lpstr>Preformatted Text</vt:lpstr>
      <vt:lpstr>PowerPoint 演示文稿</vt:lpstr>
      <vt:lpstr>Quotation Text</vt:lpstr>
      <vt:lpstr>PowerPoint 演示文稿</vt:lpstr>
      <vt:lpstr>Using Monospaced Font</vt:lpstr>
      <vt:lpstr>PowerPoint 演示文稿</vt:lpstr>
      <vt:lpstr>Sans-serif Fonts are the Basis of Your Site</vt:lpstr>
      <vt:lpstr>Sans-serif Fonts are the Basis of Your Site</vt:lpstr>
      <vt:lpstr>Use Serif Fonts for Print</vt:lpstr>
      <vt:lpstr>Monospace is for Code Examples</vt:lpstr>
      <vt:lpstr>Do Not Use Fantasy or Cursive for Body Text</vt:lpstr>
      <vt:lpstr>Do Not Use Fantasy or Cursive for Body Text</vt:lpstr>
      <vt:lpstr>Superscripts and Subscripts</vt:lpstr>
      <vt:lpstr>PowerPoint 演示文稿</vt:lpstr>
      <vt:lpstr>Explaining Abbreviations</vt:lpstr>
      <vt:lpstr>Explaining Abbreviations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user</cp:lastModifiedBy>
  <cp:revision>63</cp:revision>
  <dcterms:created xsi:type="dcterms:W3CDTF">2011-05-29T03:11:00Z</dcterms:created>
  <dcterms:modified xsi:type="dcterms:W3CDTF">2024-10-17T03:38:59Z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5EEB63CFE36F4E8C997FE0B6BA3F649B_13</vt:lpwstr>
  </property>
  <property fmtid="{D5CDD505-2E9C-101B-9397-08002B2CF9AE}" pid="3" name="KSOProductBuildVer">
    <vt:lpwstr>1033-12.2.0.17562</vt:lpwstr>
  </property>
</Properties>
</file>