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4"/>
  </p:sldMasterIdLst>
  <p:notesMasterIdLst>
    <p:notesMasterId r:id="rId15"/>
  </p:notesMasterIdLst>
  <p:sldIdLst>
    <p:sldId id="256" r:id="rId5"/>
    <p:sldId id="284" r:id="rId6"/>
    <p:sldId id="266" r:id="rId7"/>
    <p:sldId id="269" r:id="rId8"/>
    <p:sldId id="286" r:id="rId9"/>
    <p:sldId id="270" r:id="rId10"/>
    <p:sldId id="271" r:id="rId11"/>
    <p:sldId id="274" r:id="rId12"/>
    <p:sldId id="285"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4"/>
            <p14:sldId id="266"/>
            <p14:sldId id="269"/>
            <p14:sldId id="286"/>
            <p14:sldId id="270"/>
            <p14:sldId id="271"/>
            <p14:sldId id="274"/>
            <p14:sldId id="285"/>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734F29"/>
    <a:srgbClr val="795531"/>
    <a:srgbClr val="D2B4A6"/>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2" autoAdjust="0"/>
    <p:restoredTop sz="93333" autoAdjust="0"/>
  </p:normalViewPr>
  <p:slideViewPr>
    <p:cSldViewPr snapToGrid="0">
      <p:cViewPr varScale="1">
        <p:scale>
          <a:sx n="93" d="100"/>
          <a:sy n="93" d="100"/>
        </p:scale>
        <p:origin x="77" y="23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70658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158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smtClean="0">
              <a:solidFill>
                <a:srgbClr val="000000"/>
              </a:solidFill>
              <a:latin typeface="Arial"/>
              <a:ea typeface="Arial"/>
              <a:cs typeface="Arial"/>
              <a:sym typeface="Arial"/>
            </a:endParaRPr>
          </a:p>
          <a:p>
            <a:pPr marL="228594" indent="-228594" algn="l">
              <a:buSzPts val="1100"/>
              <a:buFont typeface="Arial" panose="020B0604020202020204" pitchFamily="34" charset="0"/>
              <a:buChar char="•"/>
            </a:pPr>
            <a:r>
              <a:rPr lang="en-US" sz="1100" dirty="0" smtClean="0"/>
              <a:t>These systems is controlled by regional programs are implemented where numerous renting locations are set. </a:t>
            </a:r>
          </a:p>
          <a:p>
            <a:pPr marL="228594" indent="-228594" algn="l">
              <a:buSzPts val="1100"/>
              <a:buFont typeface="Arial" panose="020B0604020202020204" pitchFamily="34" charset="0"/>
              <a:buChar char="•"/>
            </a:pPr>
            <a:r>
              <a:rPr lang="en-US" sz="1100" dirty="0" smtClean="0"/>
              <a:t>creating a network of locations where bicycles can be borrowed from and returned.</a:t>
            </a:r>
          </a:p>
          <a:p>
            <a:pPr marL="228594" indent="-228594" algn="l">
              <a:buSzPts val="1100"/>
              <a:buFont typeface="Arial" panose="020B0604020202020204" pitchFamily="34" charset="0"/>
              <a:buChar char="•"/>
            </a:pPr>
            <a:r>
              <a:rPr lang="en-US" sz="1100" dirty="0" smtClean="0"/>
              <a:t>bike-sharing systems provide a discrete and limited </a:t>
            </a:r>
          </a:p>
          <a:p>
            <a:pPr marL="228594" indent="-228594" algn="l">
              <a:buSzPts val="1100"/>
              <a:buFont typeface="Arial" panose="020B0604020202020204" pitchFamily="34" charset="0"/>
              <a:buChar char="•"/>
            </a:pPr>
            <a:r>
              <a:rPr lang="en-US" sz="1100" dirty="0" smtClean="0"/>
              <a:t>number of bikes, whose distribution can vary throughout a </a:t>
            </a:r>
          </a:p>
          <a:p>
            <a:pPr marL="228594" indent="-228594" algn="l">
              <a:buSzPts val="1100"/>
              <a:buFont typeface="Arial" panose="020B0604020202020204" pitchFamily="34" charset="0"/>
              <a:buChar char="•"/>
            </a:pPr>
            <a:r>
              <a:rPr lang="en-US" sz="1100" dirty="0" smtClean="0"/>
              <a:t>City. </a:t>
            </a:r>
          </a:p>
          <a:p>
            <a:pPr marL="228594" indent="-228594" algn="l">
              <a:buSzPts val="1100"/>
              <a:buFont typeface="Arial" panose="020B0604020202020204" pitchFamily="34" charset="0"/>
              <a:buChar char="•"/>
            </a:pPr>
            <a:r>
              <a:rPr lang="en-US" sz="1100" dirty="0" smtClean="0"/>
              <a:t>supply the stations with sufficient number of bicycles such </a:t>
            </a:r>
          </a:p>
          <a:p>
            <a:pPr marL="228594" indent="-228594" algn="l">
              <a:buSzPts val="1100"/>
              <a:buFont typeface="Arial" panose="020B0604020202020204" pitchFamily="34" charset="0"/>
              <a:buChar char="•"/>
            </a:pPr>
            <a:r>
              <a:rPr lang="en-US" sz="1100" dirty="0" smtClean="0"/>
              <a:t>that one person's usage does not encroach upon another's use of the good, and thus make the rental bike available and </a:t>
            </a:r>
          </a:p>
          <a:p>
            <a:pPr marL="228594" indent="-228594" algn="l">
              <a:buSzPts val="1100"/>
              <a:buFont typeface="Arial" panose="020B0604020202020204" pitchFamily="34" charset="0"/>
              <a:buChar char="•"/>
            </a:pPr>
            <a:r>
              <a:rPr lang="en-US" sz="1100" dirty="0" smtClean="0"/>
              <a:t>accessible to the public at the right time as it lessens the </a:t>
            </a:r>
          </a:p>
          <a:p>
            <a:pPr marL="228594" indent="-228594" algn="l">
              <a:buSzPts val="1100"/>
              <a:buFont typeface="Arial" panose="020B0604020202020204" pitchFamily="34" charset="0"/>
              <a:buChar char="•"/>
            </a:pPr>
            <a:r>
              <a:rPr lang="en-US" sz="1100" dirty="0" smtClean="0"/>
              <a:t>waiting time. </a:t>
            </a:r>
          </a:p>
          <a:p>
            <a:pPr marL="228594" indent="-228594" algn="l">
              <a:buSzPts val="1100"/>
              <a:buFont typeface="Arial" panose="020B0604020202020204" pitchFamily="34" charset="0"/>
              <a:buChar char="•"/>
            </a:pPr>
            <a:r>
              <a:rPr lang="en-US" sz="1100" dirty="0" smtClean="0"/>
              <a:t>providing each station with a stable supply of rental bikes that can cover the varied demand became a major concern. The crucial part here is the prediction of bike count required at each day or hour for the stable supply of rental bikes by taking into considerations all the factors that can affected the rental bikes demand.</a:t>
            </a:r>
            <a:endParaRPr lang="en-US" sz="1100" dirty="0"/>
          </a:p>
        </p:txBody>
      </p:sp>
    </p:spTree>
    <p:extLst>
      <p:ext uri="{BB962C8B-B14F-4D97-AF65-F5344CB8AC3E}">
        <p14:creationId xmlns:p14="http://schemas.microsoft.com/office/powerpoint/2010/main" val="284289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smtClean="0">
              <a:solidFill>
                <a:srgbClr val="000000"/>
              </a:solidFill>
              <a:latin typeface="Arial"/>
              <a:ea typeface="Arial"/>
              <a:cs typeface="Arial"/>
              <a:sym typeface="Arial"/>
            </a:endParaRPr>
          </a:p>
          <a:p>
            <a:pPr marL="228594" indent="-228594" algn="l">
              <a:buSzPts val="1100"/>
              <a:buFont typeface="Arial" panose="020B0604020202020204" pitchFamily="34" charset="0"/>
              <a:buChar char="•"/>
            </a:pPr>
            <a:r>
              <a:rPr lang="en-US" sz="1100" dirty="0" smtClean="0"/>
              <a:t>These systems is controlled by regional programs are implemented where numerous renting locations are set. </a:t>
            </a:r>
          </a:p>
          <a:p>
            <a:pPr marL="228594" indent="-228594" algn="l">
              <a:buSzPts val="1100"/>
              <a:buFont typeface="Arial" panose="020B0604020202020204" pitchFamily="34" charset="0"/>
              <a:buChar char="•"/>
            </a:pPr>
            <a:r>
              <a:rPr lang="en-US" sz="1100" dirty="0" smtClean="0"/>
              <a:t>creating a network of locations where bicycles can be borrowed from and returned.</a:t>
            </a:r>
          </a:p>
          <a:p>
            <a:pPr marL="228594" indent="-228594" algn="l">
              <a:buSzPts val="1100"/>
              <a:buFont typeface="Arial" panose="020B0604020202020204" pitchFamily="34" charset="0"/>
              <a:buChar char="•"/>
            </a:pPr>
            <a:r>
              <a:rPr lang="en-US" sz="1100" dirty="0" smtClean="0"/>
              <a:t>bike-sharing systems provide a discrete and limited </a:t>
            </a:r>
          </a:p>
          <a:p>
            <a:pPr marL="228594" indent="-228594" algn="l">
              <a:buSzPts val="1100"/>
              <a:buFont typeface="Arial" panose="020B0604020202020204" pitchFamily="34" charset="0"/>
              <a:buChar char="•"/>
            </a:pPr>
            <a:r>
              <a:rPr lang="en-US" sz="1100" dirty="0" smtClean="0"/>
              <a:t>number of bikes, whose distribution can vary throughout a </a:t>
            </a:r>
          </a:p>
          <a:p>
            <a:pPr marL="228594" indent="-228594" algn="l">
              <a:buSzPts val="1100"/>
              <a:buFont typeface="Arial" panose="020B0604020202020204" pitchFamily="34" charset="0"/>
              <a:buChar char="•"/>
            </a:pPr>
            <a:r>
              <a:rPr lang="en-US" sz="1100" dirty="0" smtClean="0"/>
              <a:t>City. </a:t>
            </a:r>
          </a:p>
          <a:p>
            <a:pPr marL="228594" indent="-228594" algn="l">
              <a:buSzPts val="1100"/>
              <a:buFont typeface="Arial" panose="020B0604020202020204" pitchFamily="34" charset="0"/>
              <a:buChar char="•"/>
            </a:pPr>
            <a:r>
              <a:rPr lang="en-US" sz="1100" dirty="0" smtClean="0"/>
              <a:t>supply the stations with sufficient number of bicycles such </a:t>
            </a:r>
          </a:p>
          <a:p>
            <a:pPr marL="228594" indent="-228594" algn="l">
              <a:buSzPts val="1100"/>
              <a:buFont typeface="Arial" panose="020B0604020202020204" pitchFamily="34" charset="0"/>
              <a:buChar char="•"/>
            </a:pPr>
            <a:r>
              <a:rPr lang="en-US" sz="1100" dirty="0" smtClean="0"/>
              <a:t>that one person's usage does not encroach upon another's use of the good, and thus make the rental bike available and </a:t>
            </a:r>
          </a:p>
          <a:p>
            <a:pPr marL="228594" indent="-228594" algn="l">
              <a:buSzPts val="1100"/>
              <a:buFont typeface="Arial" panose="020B0604020202020204" pitchFamily="34" charset="0"/>
              <a:buChar char="•"/>
            </a:pPr>
            <a:r>
              <a:rPr lang="en-US" sz="1100" dirty="0" smtClean="0"/>
              <a:t>accessible to the public at the right time as it lessens the </a:t>
            </a:r>
          </a:p>
          <a:p>
            <a:pPr marL="228594" indent="-228594" algn="l">
              <a:buSzPts val="1100"/>
              <a:buFont typeface="Arial" panose="020B0604020202020204" pitchFamily="34" charset="0"/>
              <a:buChar char="•"/>
            </a:pPr>
            <a:r>
              <a:rPr lang="en-US" sz="1100" dirty="0" smtClean="0"/>
              <a:t>waiting time. </a:t>
            </a:r>
          </a:p>
          <a:p>
            <a:pPr marL="228594" indent="-228594" algn="l">
              <a:buSzPts val="1100"/>
              <a:buFont typeface="Arial" panose="020B0604020202020204" pitchFamily="34" charset="0"/>
              <a:buChar char="•"/>
            </a:pPr>
            <a:r>
              <a:rPr lang="en-US" sz="1100" dirty="0" smtClean="0"/>
              <a:t>providing each station with a stable supply of rental bikes that can cover the varied demand became a major concern. The crucial part here is the prediction of bike count required at each day or hour for the stable supply of rental bikes by taking into considerations all the factors that can affected the rental bikes demand.</a:t>
            </a:r>
            <a:endParaRPr lang="en-US" sz="1100" dirty="0"/>
          </a:p>
        </p:txBody>
      </p:sp>
    </p:spTree>
    <p:extLst>
      <p:ext uri="{BB962C8B-B14F-4D97-AF65-F5344CB8AC3E}">
        <p14:creationId xmlns:p14="http://schemas.microsoft.com/office/powerpoint/2010/main" val="259847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107407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414642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432109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spcBef>
                <a:spcPts val="600"/>
              </a:spcBef>
              <a:buSzPct val="100000"/>
            </a:pPr>
            <a:r>
              <a:rPr lang="en-US" sz="1100" dirty="0" smtClean="0"/>
              <a:t>GridSearchCV from </a:t>
            </a:r>
            <a:r>
              <a:rPr lang="en-US" sz="1100" dirty="0" err="1" smtClean="0"/>
              <a:t>Scikit</a:t>
            </a:r>
            <a:r>
              <a:rPr lang="en-US" sz="1100" dirty="0" smtClean="0"/>
              <a:t> learn to find the best hyper parameters to enhance the model performance.</a:t>
            </a:r>
          </a:p>
          <a:p>
            <a:pPr marL="0" indent="0" algn="l">
              <a:spcBef>
                <a:spcPts val="600"/>
              </a:spcBef>
              <a:buSzPct val="100000"/>
            </a:pPr>
            <a:r>
              <a:rPr lang="en-US" sz="1100" dirty="0" smtClean="0"/>
              <a:t>The n_iter_no_change hyper parameter is adjust to an integer value= 10, this help the Gradient Boosting Regressor to automatically stop adding more trees during training if it sees that the last 10 estimators didn’t help. This is simply early stopping, but with a little bit of patience: it tolerates having no progress for a few iterations before it stops [5]</a:t>
            </a:r>
          </a:p>
          <a:p>
            <a:pPr marL="0" indent="0" algn="l">
              <a:spcBef>
                <a:spcPts val="600"/>
              </a:spcBef>
              <a:buSzPct val="100000"/>
            </a:pPr>
            <a:r>
              <a:rPr lang="en-US" sz="1100" dirty="0" smtClean="0"/>
              <a:t>When n_iter_no_change is set, the fit() method automatically splits the training set into a smaller training set and a validation set: this allows it to evaluate the model’s performance each time it adds a new estimator. The size of the validation set is controlled by the </a:t>
            </a:r>
            <a:r>
              <a:rPr lang="en-US" sz="1100" dirty="0" err="1" smtClean="0"/>
              <a:t>validation_fraction</a:t>
            </a:r>
            <a:r>
              <a:rPr lang="en-US" sz="1100" dirty="0" smtClean="0"/>
              <a:t> hyper parameter, which is 10% by default. The </a:t>
            </a:r>
            <a:r>
              <a:rPr lang="en-US" sz="1100" dirty="0" err="1" smtClean="0"/>
              <a:t>tol</a:t>
            </a:r>
            <a:r>
              <a:rPr lang="en-US" sz="1100" dirty="0" smtClean="0"/>
              <a:t> hyper parameter determines the maximum performance improvement that still counts as negligible. It sets to defaults 0.0001. The Gradient Boosting Regressor class also supports a subsample hyper parameter, which specifies the fraction of training instances to be used for training each tree. If subsample=0.25, then each tree is trained on 25% of the training instances, selected randomly [5].</a:t>
            </a:r>
          </a:p>
          <a:p>
            <a:pPr marL="0" indent="0" algn="l">
              <a:spcBef>
                <a:spcPts val="600"/>
              </a:spcBef>
              <a:buSzPct val="100000"/>
            </a:pPr>
            <a:r>
              <a:rPr lang="en-US" sz="1100" dirty="0" smtClean="0"/>
              <a:t>The best values of hyper parameters found by the </a:t>
            </a:r>
            <a:r>
              <a:rPr lang="en-US" sz="1100" dirty="0" err="1" smtClean="0"/>
              <a:t>GridSearchCv</a:t>
            </a:r>
            <a:r>
              <a:rPr lang="en-US" sz="1100" dirty="0" smtClean="0"/>
              <a:t>, which give the highest performance, are listed in the following table:</a:t>
            </a:r>
          </a:p>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136828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359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47822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61834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97835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96500" y="1909967"/>
            <a:ext cx="4664000" cy="1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2222900" y="2872300"/>
            <a:ext cx="3337600" cy="156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3733">
                <a:solidFill>
                  <a:srgbClr val="000000"/>
                </a:solidFill>
              </a:defRPr>
            </a:lvl2pPr>
            <a:lvl3pPr lvl="2" rtl="0">
              <a:lnSpc>
                <a:spcPct val="100000"/>
              </a:lnSpc>
              <a:spcBef>
                <a:spcPts val="0"/>
              </a:spcBef>
              <a:spcAft>
                <a:spcPts val="0"/>
              </a:spcAft>
              <a:buClr>
                <a:srgbClr val="000000"/>
              </a:buClr>
              <a:buSzPts val="2800"/>
              <a:buNone/>
              <a:defRPr sz="3733">
                <a:solidFill>
                  <a:srgbClr val="000000"/>
                </a:solidFill>
              </a:defRPr>
            </a:lvl3pPr>
            <a:lvl4pPr lvl="3" rtl="0">
              <a:lnSpc>
                <a:spcPct val="100000"/>
              </a:lnSpc>
              <a:spcBef>
                <a:spcPts val="0"/>
              </a:spcBef>
              <a:spcAft>
                <a:spcPts val="0"/>
              </a:spcAft>
              <a:buClr>
                <a:srgbClr val="000000"/>
              </a:buClr>
              <a:buSzPts val="2800"/>
              <a:buNone/>
              <a:defRPr sz="3733">
                <a:solidFill>
                  <a:srgbClr val="000000"/>
                </a:solidFill>
              </a:defRPr>
            </a:lvl4pPr>
            <a:lvl5pPr lvl="4" rtl="0">
              <a:lnSpc>
                <a:spcPct val="100000"/>
              </a:lnSpc>
              <a:spcBef>
                <a:spcPts val="0"/>
              </a:spcBef>
              <a:spcAft>
                <a:spcPts val="0"/>
              </a:spcAft>
              <a:buClr>
                <a:srgbClr val="000000"/>
              </a:buClr>
              <a:buSzPts val="2800"/>
              <a:buNone/>
              <a:defRPr sz="3733">
                <a:solidFill>
                  <a:srgbClr val="000000"/>
                </a:solidFill>
              </a:defRPr>
            </a:lvl5pPr>
            <a:lvl6pPr lvl="5" rtl="0">
              <a:lnSpc>
                <a:spcPct val="100000"/>
              </a:lnSpc>
              <a:spcBef>
                <a:spcPts val="0"/>
              </a:spcBef>
              <a:spcAft>
                <a:spcPts val="0"/>
              </a:spcAft>
              <a:buClr>
                <a:srgbClr val="000000"/>
              </a:buClr>
              <a:buSzPts val="2800"/>
              <a:buNone/>
              <a:defRPr sz="3733">
                <a:solidFill>
                  <a:srgbClr val="000000"/>
                </a:solidFill>
              </a:defRPr>
            </a:lvl6pPr>
            <a:lvl7pPr lvl="6" rtl="0">
              <a:lnSpc>
                <a:spcPct val="100000"/>
              </a:lnSpc>
              <a:spcBef>
                <a:spcPts val="0"/>
              </a:spcBef>
              <a:spcAft>
                <a:spcPts val="0"/>
              </a:spcAft>
              <a:buClr>
                <a:srgbClr val="000000"/>
              </a:buClr>
              <a:buSzPts val="2800"/>
              <a:buNone/>
              <a:defRPr sz="3733">
                <a:solidFill>
                  <a:srgbClr val="000000"/>
                </a:solidFill>
              </a:defRPr>
            </a:lvl7pPr>
            <a:lvl8pPr lvl="7" rtl="0">
              <a:lnSpc>
                <a:spcPct val="100000"/>
              </a:lnSpc>
              <a:spcBef>
                <a:spcPts val="0"/>
              </a:spcBef>
              <a:spcAft>
                <a:spcPts val="0"/>
              </a:spcAft>
              <a:buClr>
                <a:srgbClr val="000000"/>
              </a:buClr>
              <a:buSzPts val="2800"/>
              <a:buNone/>
              <a:defRPr sz="3733">
                <a:solidFill>
                  <a:srgbClr val="000000"/>
                </a:solidFill>
              </a:defRPr>
            </a:lvl8pPr>
            <a:lvl9pPr lvl="8" rtl="0">
              <a:lnSpc>
                <a:spcPct val="100000"/>
              </a:lnSpc>
              <a:spcBef>
                <a:spcPts val="0"/>
              </a:spcBef>
              <a:spcAft>
                <a:spcPts val="0"/>
              </a:spcAft>
              <a:buClr>
                <a:srgbClr val="000000"/>
              </a:buClr>
              <a:buSzPts val="2800"/>
              <a:buNone/>
              <a:defRPr sz="3733">
                <a:solidFill>
                  <a:srgbClr val="000000"/>
                </a:solidFill>
              </a:defRPr>
            </a:lvl9pPr>
          </a:lstStyle>
          <a:p>
            <a:endParaRPr/>
          </a:p>
        </p:txBody>
      </p:sp>
    </p:spTree>
    <p:extLst>
      <p:ext uri="{BB962C8B-B14F-4D97-AF65-F5344CB8AC3E}">
        <p14:creationId xmlns:p14="http://schemas.microsoft.com/office/powerpoint/2010/main" val="308204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70538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91073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8195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31574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58009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40148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9297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20073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391036346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1;p29"/>
          <p:cNvSpPr/>
          <p:nvPr/>
        </p:nvSpPr>
        <p:spPr>
          <a:xfrm>
            <a:off x="-9526" y="1041020"/>
            <a:ext cx="12201525" cy="4418421"/>
          </a:xfrm>
          <a:prstGeom prst="rect">
            <a:avLst/>
          </a:prstGeom>
          <a:solidFill>
            <a:schemeClr val="accent2">
              <a:alpha val="8400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2" name="Title 1"/>
          <p:cNvSpPr>
            <a:spLocks noGrp="1"/>
          </p:cNvSpPr>
          <p:nvPr>
            <p:ph type="ctrTitle"/>
          </p:nvPr>
        </p:nvSpPr>
        <p:spPr>
          <a:xfrm>
            <a:off x="557211" y="2056430"/>
            <a:ext cx="10139364" cy="2387600"/>
          </a:xfrm>
        </p:spPr>
        <p:txBody>
          <a:bodyPr>
            <a:noAutofit/>
          </a:bodyPr>
          <a:lstStyle/>
          <a:p>
            <a:pPr algn="l"/>
            <a:r>
              <a:rPr lang="en-US" b="1" dirty="0">
                <a:solidFill>
                  <a:schemeClr val="bg1"/>
                </a:solidFill>
              </a:rPr>
              <a:t>Daily Based </a:t>
            </a:r>
            <a:r>
              <a:rPr lang="en-US" b="1" dirty="0" smtClean="0">
                <a:solidFill>
                  <a:schemeClr val="bg1"/>
                </a:solidFill>
              </a:rPr>
              <a:t>Rain Predictor </a:t>
            </a:r>
            <a:r>
              <a:rPr lang="en-US" b="1" dirty="0" smtClean="0">
                <a:solidFill>
                  <a:schemeClr val="bg1"/>
                </a:solidFill>
              </a:rPr>
              <a:t>Using </a:t>
            </a:r>
            <a:r>
              <a:rPr lang="en-US" b="1" dirty="0">
                <a:solidFill>
                  <a:schemeClr val="bg1"/>
                </a:solidFill>
              </a:rPr>
              <a:t>Classical ML </a:t>
            </a:r>
            <a:r>
              <a:rPr lang="en-US" b="1" dirty="0" smtClean="0">
                <a:solidFill>
                  <a:schemeClr val="bg1"/>
                </a:solidFill>
              </a:rPr>
              <a:t>Techniques </a:t>
            </a:r>
            <a:endParaRPr lang="en-US" b="1" dirty="0">
              <a:solidFill>
                <a:schemeClr val="bg1"/>
              </a:solidFill>
            </a:endParaRPr>
          </a:p>
        </p:txBody>
      </p:sp>
      <p:sp>
        <p:nvSpPr>
          <p:cNvPr id="3" name="Subtitle 2"/>
          <p:cNvSpPr>
            <a:spLocks noGrp="1"/>
          </p:cNvSpPr>
          <p:nvPr>
            <p:ph type="subTitle" idx="1"/>
          </p:nvPr>
        </p:nvSpPr>
        <p:spPr>
          <a:xfrm>
            <a:off x="557212" y="5563361"/>
            <a:ext cx="6024562" cy="391381"/>
          </a:xfrm>
        </p:spPr>
        <p:txBody>
          <a:bodyPr>
            <a:normAutofit lnSpcReduction="10000"/>
          </a:bodyPr>
          <a:lstStyle/>
          <a:p>
            <a:pPr algn="l">
              <a:spcBef>
                <a:spcPts val="0"/>
              </a:spcBef>
            </a:pPr>
            <a:r>
              <a:rPr lang="en-US" b="1" dirty="0" smtClean="0">
                <a:solidFill>
                  <a:srgbClr val="734F29"/>
                </a:solidFill>
              </a:rPr>
              <a:t>Iman </a:t>
            </a:r>
            <a:r>
              <a:rPr lang="en-US" b="1" dirty="0" smtClean="0">
                <a:solidFill>
                  <a:srgbClr val="734F29"/>
                </a:solidFill>
              </a:rPr>
              <a:t>Hindi</a:t>
            </a:r>
            <a:endParaRPr lang="en-US" b="1" dirty="0">
              <a:solidFill>
                <a:srgbClr val="734F29"/>
              </a:solidFill>
            </a:endParaRPr>
          </a:p>
        </p:txBody>
      </p:sp>
      <p:sp>
        <p:nvSpPr>
          <p:cNvPr id="4" name="Subtitle 2"/>
          <p:cNvSpPr txBox="1">
            <a:spLocks/>
          </p:cNvSpPr>
          <p:nvPr/>
        </p:nvSpPr>
        <p:spPr>
          <a:xfrm>
            <a:off x="557211" y="5907117"/>
            <a:ext cx="6024563" cy="69874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smtClean="0">
                <a:solidFill>
                  <a:srgbClr val="795531"/>
                </a:solidFill>
              </a:rPr>
              <a:t>Data Science Course.</a:t>
            </a:r>
          </a:p>
          <a:p>
            <a:pPr>
              <a:spcBef>
                <a:spcPts val="0"/>
              </a:spcBef>
            </a:pPr>
            <a:r>
              <a:rPr lang="en-US" sz="1600" dirty="0" smtClean="0">
                <a:solidFill>
                  <a:srgbClr val="795531"/>
                </a:solidFill>
              </a:rPr>
              <a:t>HTU, </a:t>
            </a:r>
            <a:r>
              <a:rPr lang="en-US" sz="1600" dirty="0" smtClean="0">
                <a:solidFill>
                  <a:srgbClr val="795531"/>
                </a:solidFill>
              </a:rPr>
              <a:t>Amman Jordan.</a:t>
            </a:r>
            <a:endParaRPr lang="en-US" sz="1600" dirty="0">
              <a:solidFill>
                <a:srgbClr val="795531"/>
              </a:solidFill>
            </a:endParaRPr>
          </a:p>
        </p:txBody>
      </p:sp>
      <p:sp>
        <p:nvSpPr>
          <p:cNvPr id="5" name="Subtitle 2"/>
          <p:cNvSpPr txBox="1">
            <a:spLocks/>
          </p:cNvSpPr>
          <p:nvPr/>
        </p:nvSpPr>
        <p:spPr>
          <a:xfrm>
            <a:off x="10410827" y="6122777"/>
            <a:ext cx="1247773" cy="48308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smtClean="0">
                <a:solidFill>
                  <a:srgbClr val="795531"/>
                </a:solidFill>
              </a:rPr>
              <a:t>Feb </a:t>
            </a:r>
            <a:r>
              <a:rPr lang="en-US" sz="1600" dirty="0" smtClean="0">
                <a:solidFill>
                  <a:srgbClr val="795531"/>
                </a:solidFill>
              </a:rPr>
              <a:t>16,2023</a:t>
            </a:r>
            <a:endParaRPr lang="en-US" sz="1600" dirty="0">
              <a:solidFill>
                <a:srgbClr val="795531"/>
              </a:solidFill>
            </a:endParaRPr>
          </a:p>
        </p:txBody>
      </p:sp>
      <p:sp>
        <p:nvSpPr>
          <p:cNvPr id="8" name="Google Shape;171;p29"/>
          <p:cNvSpPr/>
          <p:nvPr/>
        </p:nvSpPr>
        <p:spPr>
          <a:xfrm>
            <a:off x="-9527" y="1041021"/>
            <a:ext cx="482800" cy="4418421"/>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9526" y="1041020"/>
            <a:ext cx="482800"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0" name="Google Shape;171;p29"/>
          <p:cNvSpPr/>
          <p:nvPr/>
        </p:nvSpPr>
        <p:spPr>
          <a:xfrm>
            <a:off x="11034070" y="1041020"/>
            <a:ext cx="1157929"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1;p29"/>
          <p:cNvSpPr/>
          <p:nvPr/>
        </p:nvSpPr>
        <p:spPr>
          <a:xfrm>
            <a:off x="-9526" y="1041020"/>
            <a:ext cx="12201525" cy="4418421"/>
          </a:xfrm>
          <a:prstGeom prst="rect">
            <a:avLst/>
          </a:prstGeom>
          <a:solidFill>
            <a:schemeClr val="accent2">
              <a:alpha val="8400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2" name="Title 1"/>
          <p:cNvSpPr>
            <a:spLocks noGrp="1"/>
          </p:cNvSpPr>
          <p:nvPr>
            <p:ph type="ctrTitle"/>
          </p:nvPr>
        </p:nvSpPr>
        <p:spPr>
          <a:xfrm>
            <a:off x="683989" y="2451284"/>
            <a:ext cx="10139364" cy="1597891"/>
          </a:xfrm>
        </p:spPr>
        <p:txBody>
          <a:bodyPr>
            <a:noAutofit/>
          </a:bodyPr>
          <a:lstStyle/>
          <a:p>
            <a:r>
              <a:rPr lang="en-US" sz="9600" b="1" dirty="0" smtClean="0">
                <a:solidFill>
                  <a:schemeClr val="bg1"/>
                </a:solidFill>
              </a:rPr>
              <a:t>THANK YOU</a:t>
            </a:r>
            <a:endParaRPr lang="en-US" sz="9600" b="1" dirty="0">
              <a:solidFill>
                <a:schemeClr val="bg1"/>
              </a:solidFill>
            </a:endParaRPr>
          </a:p>
        </p:txBody>
      </p:sp>
      <p:sp>
        <p:nvSpPr>
          <p:cNvPr id="5" name="Subtitle 2"/>
          <p:cNvSpPr txBox="1">
            <a:spLocks/>
          </p:cNvSpPr>
          <p:nvPr/>
        </p:nvSpPr>
        <p:spPr>
          <a:xfrm>
            <a:off x="10410827" y="6122777"/>
            <a:ext cx="1247773" cy="48308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smtClean="0">
                <a:solidFill>
                  <a:srgbClr val="795531"/>
                </a:solidFill>
              </a:rPr>
              <a:t>Jan 16,2023</a:t>
            </a:r>
            <a:endParaRPr lang="en-US" sz="1600" dirty="0">
              <a:solidFill>
                <a:srgbClr val="795531"/>
              </a:solidFill>
            </a:endParaRPr>
          </a:p>
        </p:txBody>
      </p:sp>
      <p:sp>
        <p:nvSpPr>
          <p:cNvPr id="8" name="Google Shape;171;p29"/>
          <p:cNvSpPr/>
          <p:nvPr/>
        </p:nvSpPr>
        <p:spPr>
          <a:xfrm>
            <a:off x="-9527" y="1041021"/>
            <a:ext cx="482800" cy="4418421"/>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9526" y="1041020"/>
            <a:ext cx="482800"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0" name="Google Shape;171;p29"/>
          <p:cNvSpPr/>
          <p:nvPr/>
        </p:nvSpPr>
        <p:spPr>
          <a:xfrm>
            <a:off x="11034070" y="1041020"/>
            <a:ext cx="1157929"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Tree>
    <p:extLst>
      <p:ext uri="{BB962C8B-B14F-4D97-AF65-F5344CB8AC3E}">
        <p14:creationId xmlns:p14="http://schemas.microsoft.com/office/powerpoint/2010/main" val="2296844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2" name="Google Shape;171;p29"/>
          <p:cNvSpPr/>
          <p:nvPr/>
        </p:nvSpPr>
        <p:spPr>
          <a:xfrm>
            <a:off x="7651870" y="1041020"/>
            <a:ext cx="454013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3" y="1011645"/>
            <a:ext cx="5394551" cy="1195600"/>
          </a:xfrm>
          <a:prstGeom prst="rect">
            <a:avLst/>
          </a:prstGeom>
        </p:spPr>
        <p:txBody>
          <a:bodyPr spcFirstLastPara="1" vert="horz" wrap="square" lIns="121900" tIns="121900" rIns="121900" bIns="121900" rtlCol="0" anchor="ctr" anchorCtr="0">
            <a:noAutofit/>
          </a:bodyPr>
          <a:lstStyle/>
          <a:p>
            <a:pPr algn="l"/>
            <a:r>
              <a:rPr lang="en" sz="4900" b="1" dirty="0" smtClean="0">
                <a:solidFill>
                  <a:schemeClr val="accent2"/>
                </a:solidFill>
                <a:latin typeface="Arial" panose="020B0604020202020204" pitchFamily="34" charset="0"/>
                <a:cs typeface="Arial" panose="020B0604020202020204" pitchFamily="34" charset="0"/>
              </a:rPr>
              <a:t>Outline</a:t>
            </a:r>
            <a:endParaRPr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9" y="1826064"/>
            <a:ext cx="6719393" cy="4048526"/>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dirty="0" smtClean="0"/>
              <a:t>Problem Statement</a:t>
            </a:r>
          </a:p>
          <a:p>
            <a:pPr marL="228594" indent="-228594" algn="l">
              <a:spcBef>
                <a:spcPts val="600"/>
              </a:spcBef>
              <a:buSzPts val="1100"/>
              <a:buFont typeface="Arial" panose="020B0604020202020204" pitchFamily="34" charset="0"/>
              <a:buChar char="•"/>
            </a:pPr>
            <a:r>
              <a:rPr lang="en-US" sz="2000" dirty="0" smtClean="0"/>
              <a:t>Dataset Description</a:t>
            </a:r>
          </a:p>
          <a:p>
            <a:pPr marL="228594" indent="-228594" algn="l">
              <a:spcBef>
                <a:spcPts val="600"/>
              </a:spcBef>
              <a:buSzPts val="1100"/>
              <a:buFont typeface="Arial" panose="020B0604020202020204" pitchFamily="34" charset="0"/>
              <a:buChar char="•"/>
            </a:pPr>
            <a:r>
              <a:rPr lang="en-US" sz="2000" dirty="0" smtClean="0"/>
              <a:t>Dataset Exploration </a:t>
            </a:r>
          </a:p>
          <a:p>
            <a:pPr marL="228594" indent="-228594" algn="l">
              <a:spcBef>
                <a:spcPts val="600"/>
              </a:spcBef>
              <a:buSzPts val="1100"/>
              <a:buFont typeface="Arial" panose="020B0604020202020204" pitchFamily="34" charset="0"/>
              <a:buChar char="•"/>
            </a:pPr>
            <a:r>
              <a:rPr lang="en-US" sz="2000" dirty="0" smtClean="0"/>
              <a:t>Data Preprocessing</a:t>
            </a:r>
          </a:p>
          <a:p>
            <a:pPr marL="228594" indent="-228594" algn="l">
              <a:spcBef>
                <a:spcPts val="600"/>
              </a:spcBef>
              <a:buSzPts val="1100"/>
              <a:buFont typeface="Arial" panose="020B0604020202020204" pitchFamily="34" charset="0"/>
              <a:buChar char="•"/>
            </a:pPr>
            <a:r>
              <a:rPr lang="en-US" sz="2000" dirty="0" smtClean="0"/>
              <a:t>Main Results and Recommendations</a:t>
            </a:r>
          </a:p>
          <a:p>
            <a:pPr marL="228594" indent="-228594" algn="l">
              <a:spcBef>
                <a:spcPts val="600"/>
              </a:spcBef>
              <a:buSzPts val="1100"/>
              <a:buFont typeface="Arial" panose="020B0604020202020204" pitchFamily="34" charset="0"/>
              <a:buChar char="•"/>
            </a:pPr>
            <a:endParaRPr lang="en-US" sz="2000" dirty="0" smtClean="0"/>
          </a:p>
          <a:p>
            <a:pPr marL="228594" indent="-228594" algn="l">
              <a:spcBef>
                <a:spcPts val="600"/>
              </a:spcBef>
              <a:buSzPts val="1100"/>
              <a:buFont typeface="Arial" panose="020B0604020202020204" pitchFamily="34" charset="0"/>
              <a:buChar char="•"/>
            </a:pPr>
            <a:endParaRPr lang="en-US" sz="2000" dirty="0" smtClean="0"/>
          </a:p>
          <a:p>
            <a:pPr marL="228594" indent="-228594" algn="l">
              <a:spcBef>
                <a:spcPts val="600"/>
              </a:spcBef>
              <a:buSzPts val="1100"/>
              <a:buFont typeface="Arial" panose="020B0604020202020204" pitchFamily="34" charset="0"/>
              <a:buChar char="•"/>
            </a:pPr>
            <a:endParaRPr lang="en-US" sz="2000" dirty="0" smtClean="0"/>
          </a:p>
          <a:p>
            <a:pPr marL="228594" indent="-228594" algn="l">
              <a:spcBef>
                <a:spcPts val="600"/>
              </a:spcBef>
              <a:buSzPts val="1100"/>
              <a:buFont typeface="Arial" panose="020B0604020202020204" pitchFamily="34" charset="0"/>
              <a:buChar char="•"/>
            </a:pPr>
            <a:endParaRPr sz="1867" dirty="0">
              <a:solidFill>
                <a:srgbClr val="000000"/>
              </a:solidFill>
              <a:latin typeface="Arial" panose="020B0604020202020204" pitchFamily="34" charset="0"/>
              <a:ea typeface="Arial"/>
              <a:cs typeface="Arial" panose="020B0604020202020204" pitchFamily="34" charset="0"/>
            </a:endParaRPr>
          </a:p>
        </p:txBody>
      </p:sp>
      <p:sp>
        <p:nvSpPr>
          <p:cNvPr id="171" name="Google Shape;171;p29"/>
          <p:cNvSpPr/>
          <p:nvPr/>
        </p:nvSpPr>
        <p:spPr>
          <a:xfrm>
            <a:off x="-9526" y="1041020"/>
            <a:ext cx="482800" cy="4833569"/>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1"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Tree>
    <p:extLst>
      <p:ext uri="{BB962C8B-B14F-4D97-AF65-F5344CB8AC3E}">
        <p14:creationId xmlns:p14="http://schemas.microsoft.com/office/powerpoint/2010/main" val="4102904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3"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4"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pic>
        <p:nvPicPr>
          <p:cNvPr id="166" name="Google Shape;166;p29"/>
          <p:cNvPicPr preferRelativeResize="0"/>
          <p:nvPr/>
        </p:nvPicPr>
        <p:blipFill rotWithShape="1">
          <a:blip r:embed="rId3">
            <a:extLst>
              <a:ext uri="{28A0092B-C50C-407E-A947-70E740481C1C}">
                <a14:useLocalDpi xmlns:a14="http://schemas.microsoft.com/office/drawing/2010/main" val="0"/>
              </a:ext>
            </a:extLst>
          </a:blip>
          <a:srcRect l="12113" r="14176"/>
          <a:stretch/>
        </p:blipFill>
        <p:spPr>
          <a:xfrm>
            <a:off x="7113864" y="1041020"/>
            <a:ext cx="5078135" cy="4833569"/>
          </a:xfrm>
          <a:prstGeom prst="rect">
            <a:avLst/>
          </a:prstGeom>
          <a:noFill/>
          <a:ln>
            <a:noFill/>
          </a:ln>
        </p:spPr>
      </p:pic>
      <p:sp>
        <p:nvSpPr>
          <p:cNvPr id="169" name="Google Shape;169;p29"/>
          <p:cNvSpPr txBox="1">
            <a:spLocks noGrp="1"/>
          </p:cNvSpPr>
          <p:nvPr>
            <p:ph type="title"/>
          </p:nvPr>
        </p:nvSpPr>
        <p:spPr>
          <a:xfrm>
            <a:off x="682072" y="1011645"/>
            <a:ext cx="6719389"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Problem Statement</a:t>
            </a:r>
            <a:endParaRPr lang="en-US"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9" y="1826064"/>
            <a:ext cx="6719393" cy="4048526"/>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dirty="0"/>
              <a:t>Design </a:t>
            </a:r>
            <a:r>
              <a:rPr lang="en-US" sz="2000" dirty="0" smtClean="0"/>
              <a:t>a simple </a:t>
            </a:r>
            <a:r>
              <a:rPr lang="en-US" sz="2000" dirty="0"/>
              <a:t>predictive model with the use of machine learning algorithms to forecast whether or not it will rain tomorrow in </a:t>
            </a:r>
            <a:r>
              <a:rPr lang="en-US" sz="2000" dirty="0" smtClean="0"/>
              <a:t>Australia (Yes or No).</a:t>
            </a:r>
          </a:p>
        </p:txBody>
      </p:sp>
      <p:sp>
        <p:nvSpPr>
          <p:cNvPr id="16" name="TextBox 15"/>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2</a:t>
            </a:r>
            <a:endParaRPr lang="en-US" sz="1200" dirty="0">
              <a:solidFill>
                <a:schemeClr val="accent2"/>
              </a:solidFill>
            </a:endParaRPr>
          </a:p>
        </p:txBody>
      </p:sp>
    </p:spTree>
    <p:extLst>
      <p:ext uri="{BB962C8B-B14F-4D97-AF65-F5344CB8AC3E}">
        <p14:creationId xmlns:p14="http://schemas.microsoft.com/office/powerpoint/2010/main" val="219658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681001"/>
              </p:ext>
            </p:extLst>
          </p:nvPr>
        </p:nvGraphicFramePr>
        <p:xfrm>
          <a:off x="682064" y="3499418"/>
          <a:ext cx="10710186" cy="2372360"/>
        </p:xfrm>
        <a:graphic>
          <a:graphicData uri="http://schemas.openxmlformats.org/drawingml/2006/table">
            <a:tbl>
              <a:tblPr firstRow="1" bandRow="1">
                <a:tableStyleId>{5C22544A-7EE6-4342-B048-85BDC9FD1C3A}</a:tableStyleId>
              </a:tblPr>
              <a:tblGrid>
                <a:gridCol w="752453"/>
                <a:gridCol w="486562"/>
                <a:gridCol w="427838"/>
                <a:gridCol w="469784"/>
                <a:gridCol w="562062"/>
                <a:gridCol w="461395"/>
                <a:gridCol w="394282"/>
                <a:gridCol w="545285"/>
                <a:gridCol w="453005"/>
                <a:gridCol w="570452"/>
                <a:gridCol w="243280"/>
                <a:gridCol w="620786"/>
                <a:gridCol w="612396"/>
                <a:gridCol w="587229"/>
                <a:gridCol w="587124"/>
                <a:gridCol w="478278"/>
                <a:gridCol w="461395"/>
                <a:gridCol w="427838"/>
                <a:gridCol w="436228"/>
                <a:gridCol w="444616"/>
                <a:gridCol w="687898"/>
              </a:tblGrid>
              <a:tr h="518160">
                <a:tc>
                  <a:txBody>
                    <a:bodyPr/>
                    <a:lstStyle/>
                    <a:p>
                      <a:pPr algn="ctr" fontAlgn="ctr"/>
                      <a:r>
                        <a:rPr lang="en-US" sz="1000" dirty="0">
                          <a:effectLst/>
                        </a:rPr>
                        <a:t>Date</a:t>
                      </a:r>
                    </a:p>
                  </a:txBody>
                  <a:tcPr marL="60960" marR="60960" marT="30480" marB="30480" anchor="ctr"/>
                </a:tc>
                <a:tc>
                  <a:txBody>
                    <a:bodyPr/>
                    <a:lstStyle/>
                    <a:p>
                      <a:pPr algn="ctr" fontAlgn="ctr"/>
                      <a:r>
                        <a:rPr lang="en-US" sz="1000" dirty="0">
                          <a:effectLst/>
                        </a:rPr>
                        <a:t>Location</a:t>
                      </a:r>
                    </a:p>
                  </a:txBody>
                  <a:tcPr marL="60960" marR="60960" marT="30480" marB="30480" anchor="ctr"/>
                </a:tc>
                <a:tc>
                  <a:txBody>
                    <a:bodyPr/>
                    <a:lstStyle/>
                    <a:p>
                      <a:pPr algn="ctr" fontAlgn="ctr"/>
                      <a:r>
                        <a:rPr lang="en-US" sz="1000" dirty="0" smtClean="0">
                          <a:effectLst/>
                        </a:rPr>
                        <a:t>Min</a:t>
                      </a:r>
                    </a:p>
                    <a:p>
                      <a:pPr algn="ctr" fontAlgn="ctr"/>
                      <a:r>
                        <a:rPr lang="en-US" sz="1000" dirty="0" smtClean="0">
                          <a:effectLst/>
                        </a:rPr>
                        <a:t>Temp</a:t>
                      </a:r>
                      <a:endParaRPr lang="en-US" sz="1000" dirty="0">
                        <a:effectLst/>
                      </a:endParaRPr>
                    </a:p>
                  </a:txBody>
                  <a:tcPr marL="60960" marR="60960" marT="30480" marB="30480" anchor="ctr"/>
                </a:tc>
                <a:tc>
                  <a:txBody>
                    <a:bodyPr/>
                    <a:lstStyle/>
                    <a:p>
                      <a:pPr algn="ctr" fontAlgn="ctr"/>
                      <a:r>
                        <a:rPr lang="en-US" sz="1000" dirty="0" smtClean="0">
                          <a:effectLst/>
                        </a:rPr>
                        <a:t>Max</a:t>
                      </a:r>
                    </a:p>
                    <a:p>
                      <a:pPr algn="ctr" fontAlgn="ctr"/>
                      <a:r>
                        <a:rPr lang="en-US" sz="1000" dirty="0" smtClean="0">
                          <a:effectLst/>
                        </a:rPr>
                        <a:t>Temp</a:t>
                      </a:r>
                      <a:endParaRPr lang="en-US" sz="1000" dirty="0">
                        <a:effectLst/>
                      </a:endParaRPr>
                    </a:p>
                  </a:txBody>
                  <a:tcPr marL="60960" marR="60960" marT="30480" marB="30480" anchor="ctr"/>
                </a:tc>
                <a:tc>
                  <a:txBody>
                    <a:bodyPr/>
                    <a:lstStyle/>
                    <a:p>
                      <a:pPr algn="ctr" fontAlgn="ctr"/>
                      <a:r>
                        <a:rPr lang="en-US" sz="1000" dirty="0">
                          <a:effectLst/>
                        </a:rPr>
                        <a:t>Rainfall</a:t>
                      </a:r>
                    </a:p>
                  </a:txBody>
                  <a:tcPr marL="60960" marR="60960" marT="30480" marB="30480" anchor="ctr"/>
                </a:tc>
                <a:tc>
                  <a:txBody>
                    <a:bodyPr/>
                    <a:lstStyle/>
                    <a:p>
                      <a:pPr algn="ctr" fontAlgn="ctr"/>
                      <a:r>
                        <a:rPr lang="en-US" sz="1000" dirty="0">
                          <a:effectLst/>
                        </a:rPr>
                        <a:t>Evaporation</a:t>
                      </a:r>
                    </a:p>
                  </a:txBody>
                  <a:tcPr marL="60960" marR="60960" marT="30480" marB="30480" anchor="ctr"/>
                </a:tc>
                <a:tc>
                  <a:txBody>
                    <a:bodyPr/>
                    <a:lstStyle/>
                    <a:p>
                      <a:pPr algn="ctr" fontAlgn="ctr"/>
                      <a:r>
                        <a:rPr lang="en-US" sz="1000" dirty="0">
                          <a:effectLst/>
                        </a:rPr>
                        <a:t>Sunshine</a:t>
                      </a:r>
                    </a:p>
                  </a:txBody>
                  <a:tcPr marL="60960" marR="60960" marT="30480" marB="30480" anchor="ctr"/>
                </a:tc>
                <a:tc>
                  <a:txBody>
                    <a:bodyPr/>
                    <a:lstStyle/>
                    <a:p>
                      <a:pPr algn="ctr" fontAlgn="ctr"/>
                      <a:r>
                        <a:rPr lang="en-US" sz="1000" dirty="0" smtClean="0">
                          <a:effectLst/>
                        </a:rPr>
                        <a:t>Wind</a:t>
                      </a:r>
                    </a:p>
                    <a:p>
                      <a:pPr algn="ctr" fontAlgn="ctr"/>
                      <a:r>
                        <a:rPr lang="en-US" sz="1000" dirty="0" smtClean="0">
                          <a:effectLst/>
                        </a:rPr>
                        <a:t>Gust</a:t>
                      </a:r>
                    </a:p>
                    <a:p>
                      <a:pPr algn="ctr" fontAlgn="ctr"/>
                      <a:r>
                        <a:rPr lang="en-US" sz="1000" dirty="0" smtClean="0">
                          <a:effectLst/>
                        </a:rPr>
                        <a:t>Dir</a:t>
                      </a:r>
                      <a:endParaRPr lang="en-US" sz="1000" dirty="0">
                        <a:effectLst/>
                      </a:endParaRPr>
                    </a:p>
                  </a:txBody>
                  <a:tcPr marL="60960" marR="60960" marT="30480" marB="30480" anchor="ctr"/>
                </a:tc>
                <a:tc>
                  <a:txBody>
                    <a:bodyPr/>
                    <a:lstStyle/>
                    <a:p>
                      <a:pPr algn="ctr" fontAlgn="ctr"/>
                      <a:r>
                        <a:rPr lang="en-US" sz="1000" dirty="0" err="1" smtClean="0">
                          <a:effectLst/>
                        </a:rPr>
                        <a:t>WindGust</a:t>
                      </a:r>
                      <a:endParaRPr lang="en-US" sz="1000" dirty="0" smtClean="0">
                        <a:effectLst/>
                      </a:endParaRPr>
                    </a:p>
                    <a:p>
                      <a:pPr algn="ctr" fontAlgn="ctr"/>
                      <a:r>
                        <a:rPr lang="en-US" sz="1000" dirty="0" smtClean="0">
                          <a:effectLst/>
                        </a:rPr>
                        <a:t>Speed</a:t>
                      </a:r>
                      <a:endParaRPr lang="en-US" sz="1000" dirty="0">
                        <a:effectLst/>
                      </a:endParaRPr>
                    </a:p>
                  </a:txBody>
                  <a:tcPr marL="60960" marR="60960" marT="30480" marB="30480" anchor="ctr"/>
                </a:tc>
                <a:tc>
                  <a:txBody>
                    <a:bodyPr/>
                    <a:lstStyle/>
                    <a:p>
                      <a:pPr algn="ctr" fontAlgn="ctr"/>
                      <a:r>
                        <a:rPr lang="en-US" sz="1000">
                          <a:effectLst/>
                        </a:rPr>
                        <a:t>WindDir9am</a:t>
                      </a:r>
                    </a:p>
                  </a:txBody>
                  <a:tcPr marL="60960" marR="60960" marT="30480" marB="30480" anchor="ctr"/>
                </a:tc>
                <a:tc>
                  <a:txBody>
                    <a:bodyPr/>
                    <a:lstStyle/>
                    <a:p>
                      <a:pPr algn="ctr" fontAlgn="ctr"/>
                      <a:r>
                        <a:rPr lang="en-US" sz="1000" dirty="0">
                          <a:effectLst/>
                        </a:rPr>
                        <a:t>...</a:t>
                      </a:r>
                    </a:p>
                  </a:txBody>
                  <a:tcPr marL="60960" marR="60960" marT="30480" marB="30480" anchor="ctr"/>
                </a:tc>
                <a:tc>
                  <a:txBody>
                    <a:bodyPr/>
                    <a:lstStyle/>
                    <a:p>
                      <a:pPr algn="ctr" fontAlgn="ctr"/>
                      <a:r>
                        <a:rPr lang="en-US" sz="1000" dirty="0" smtClean="0">
                          <a:effectLst/>
                        </a:rPr>
                        <a:t>Humidity9am</a:t>
                      </a:r>
                      <a:endParaRPr lang="en-US" sz="1000" dirty="0">
                        <a:effectLst/>
                      </a:endParaRPr>
                    </a:p>
                  </a:txBody>
                  <a:tcPr marL="60960" marR="60960" marT="30480" marB="30480" anchor="ctr"/>
                </a:tc>
                <a:tc>
                  <a:txBody>
                    <a:bodyPr/>
                    <a:lstStyle/>
                    <a:p>
                      <a:pPr algn="ctr" fontAlgn="ctr"/>
                      <a:r>
                        <a:rPr lang="en-US" sz="1000" dirty="0" smtClean="0">
                          <a:effectLst/>
                        </a:rPr>
                        <a:t>Humidity</a:t>
                      </a:r>
                    </a:p>
                    <a:p>
                      <a:pPr algn="ctr" fontAlgn="ctr"/>
                      <a:r>
                        <a:rPr lang="en-US" sz="1000" dirty="0" smtClean="0">
                          <a:effectLst/>
                        </a:rPr>
                        <a:t>3pm</a:t>
                      </a:r>
                      <a:endParaRPr lang="en-US" sz="1000" dirty="0">
                        <a:effectLst/>
                      </a:endParaRPr>
                    </a:p>
                  </a:txBody>
                  <a:tcPr marL="60960" marR="60960" marT="30480" marB="30480" anchor="ctr"/>
                </a:tc>
                <a:tc>
                  <a:txBody>
                    <a:bodyPr/>
                    <a:lstStyle/>
                    <a:p>
                      <a:pPr algn="ctr" fontAlgn="ctr"/>
                      <a:r>
                        <a:rPr lang="en-US" sz="1000" dirty="0">
                          <a:effectLst/>
                        </a:rPr>
                        <a:t>Pressure9am</a:t>
                      </a:r>
                    </a:p>
                  </a:txBody>
                  <a:tcPr marL="60960" marR="60960" marT="30480" marB="30480" anchor="ctr"/>
                </a:tc>
                <a:tc>
                  <a:txBody>
                    <a:bodyPr/>
                    <a:lstStyle/>
                    <a:p>
                      <a:pPr algn="ctr" fontAlgn="ctr"/>
                      <a:r>
                        <a:rPr lang="en-US" sz="1000" dirty="0">
                          <a:effectLst/>
                        </a:rPr>
                        <a:t>Pressure3pm</a:t>
                      </a:r>
                    </a:p>
                  </a:txBody>
                  <a:tcPr marL="60960" marR="60960" marT="30480" marB="30480" anchor="ctr"/>
                </a:tc>
                <a:tc>
                  <a:txBody>
                    <a:bodyPr/>
                    <a:lstStyle/>
                    <a:p>
                      <a:pPr algn="ctr" fontAlgn="ctr"/>
                      <a:r>
                        <a:rPr lang="en-US" sz="1000" dirty="0">
                          <a:effectLst/>
                        </a:rPr>
                        <a:t>Cloud9am</a:t>
                      </a:r>
                    </a:p>
                  </a:txBody>
                  <a:tcPr marL="60960" marR="60960" marT="30480" marB="30480" anchor="ctr"/>
                </a:tc>
                <a:tc>
                  <a:txBody>
                    <a:bodyPr/>
                    <a:lstStyle/>
                    <a:p>
                      <a:pPr algn="ctr" fontAlgn="ctr"/>
                      <a:r>
                        <a:rPr lang="en-US" sz="1000" dirty="0">
                          <a:effectLst/>
                        </a:rPr>
                        <a:t>Cloud3pm</a:t>
                      </a:r>
                    </a:p>
                  </a:txBody>
                  <a:tcPr marL="60960" marR="60960" marT="30480" marB="30480" anchor="ctr"/>
                </a:tc>
                <a:tc>
                  <a:txBody>
                    <a:bodyPr/>
                    <a:lstStyle/>
                    <a:p>
                      <a:pPr algn="ctr" fontAlgn="ctr"/>
                      <a:r>
                        <a:rPr lang="en-US" sz="1000" dirty="0">
                          <a:effectLst/>
                        </a:rPr>
                        <a:t>Temp9am</a:t>
                      </a:r>
                    </a:p>
                  </a:txBody>
                  <a:tcPr marL="60960" marR="60960" marT="30480" marB="30480" anchor="ctr"/>
                </a:tc>
                <a:tc>
                  <a:txBody>
                    <a:bodyPr/>
                    <a:lstStyle/>
                    <a:p>
                      <a:pPr algn="ctr" fontAlgn="ctr"/>
                      <a:r>
                        <a:rPr lang="en-US" sz="1000" dirty="0">
                          <a:effectLst/>
                        </a:rPr>
                        <a:t>Temp3pm</a:t>
                      </a:r>
                    </a:p>
                  </a:txBody>
                  <a:tcPr marL="60960" marR="60960" marT="30480" marB="30480" anchor="ctr"/>
                </a:tc>
                <a:tc>
                  <a:txBody>
                    <a:bodyPr/>
                    <a:lstStyle/>
                    <a:p>
                      <a:pPr algn="ctr" fontAlgn="ctr"/>
                      <a:r>
                        <a:rPr lang="en-US" sz="1000" dirty="0" smtClean="0">
                          <a:effectLst/>
                        </a:rPr>
                        <a:t>Rain</a:t>
                      </a:r>
                    </a:p>
                    <a:p>
                      <a:pPr algn="ctr" fontAlgn="ctr"/>
                      <a:r>
                        <a:rPr lang="en-US" sz="1000" dirty="0" smtClean="0">
                          <a:effectLst/>
                        </a:rPr>
                        <a:t>Today</a:t>
                      </a:r>
                      <a:endParaRPr lang="en-US" sz="1000" dirty="0">
                        <a:effectLst/>
                      </a:endParaRPr>
                    </a:p>
                  </a:txBody>
                  <a:tcPr marL="60960" marR="60960" marT="30480" marB="30480" anchor="ctr"/>
                </a:tc>
                <a:tc>
                  <a:txBody>
                    <a:bodyPr/>
                    <a:lstStyle/>
                    <a:p>
                      <a:pPr algn="ctr" fontAlgn="ctr"/>
                      <a:r>
                        <a:rPr lang="en-US" sz="1000" dirty="0" smtClean="0">
                          <a:effectLst/>
                        </a:rPr>
                        <a:t>Rain</a:t>
                      </a:r>
                    </a:p>
                    <a:p>
                      <a:pPr algn="ctr" fontAlgn="ctr"/>
                      <a:r>
                        <a:rPr lang="en-US" sz="1000" dirty="0" smtClean="0">
                          <a:effectLst/>
                        </a:rPr>
                        <a:t>Tomorrow</a:t>
                      </a:r>
                      <a:endParaRPr lang="en-US" sz="1000" dirty="0">
                        <a:effectLst/>
                      </a:endParaRPr>
                    </a:p>
                  </a:txBody>
                  <a:tcPr marL="60960" marR="60960" marT="30480" marB="30480" anchor="ctr"/>
                </a:tc>
              </a:tr>
              <a:tr h="370840">
                <a:tc>
                  <a:txBody>
                    <a:bodyPr/>
                    <a:lstStyle/>
                    <a:p>
                      <a:r>
                        <a:rPr lang="en-US" sz="1000">
                          <a:effectLst/>
                        </a:rPr>
                        <a:t>2008-12-01</a:t>
                      </a:r>
                    </a:p>
                  </a:txBody>
                  <a:tcPr marL="60960" marR="60960" marT="30480" marB="30480" anchor="ctr"/>
                </a:tc>
                <a:tc>
                  <a:txBody>
                    <a:bodyPr/>
                    <a:lstStyle/>
                    <a:p>
                      <a:r>
                        <a:rPr lang="en-US" sz="1000">
                          <a:effectLst/>
                        </a:rPr>
                        <a:t>Albury</a:t>
                      </a:r>
                    </a:p>
                  </a:txBody>
                  <a:tcPr marL="60960" marR="60960" marT="30480" marB="30480" anchor="ctr"/>
                </a:tc>
                <a:tc>
                  <a:txBody>
                    <a:bodyPr/>
                    <a:lstStyle/>
                    <a:p>
                      <a:r>
                        <a:rPr lang="en-US" sz="1000">
                          <a:effectLst/>
                        </a:rPr>
                        <a:t>13.4</a:t>
                      </a:r>
                    </a:p>
                  </a:txBody>
                  <a:tcPr marL="60960" marR="60960" marT="30480" marB="30480" anchor="ctr"/>
                </a:tc>
                <a:tc>
                  <a:txBody>
                    <a:bodyPr/>
                    <a:lstStyle/>
                    <a:p>
                      <a:r>
                        <a:rPr lang="en-US" sz="1000">
                          <a:effectLst/>
                        </a:rPr>
                        <a:t>22.9</a:t>
                      </a:r>
                    </a:p>
                  </a:txBody>
                  <a:tcPr marL="60960" marR="60960" marT="30480" marB="30480" anchor="ctr"/>
                </a:tc>
                <a:tc>
                  <a:txBody>
                    <a:bodyPr/>
                    <a:lstStyle/>
                    <a:p>
                      <a:r>
                        <a:rPr lang="en-US" sz="1000">
                          <a:effectLst/>
                        </a:rPr>
                        <a:t>0.6</a:t>
                      </a:r>
                    </a:p>
                  </a:txBody>
                  <a:tcPr marL="60960" marR="60960" marT="30480" marB="30480" anchor="ctr"/>
                </a:tc>
                <a:tc>
                  <a:txBody>
                    <a:bodyPr/>
                    <a:lstStyle/>
                    <a:p>
                      <a:r>
                        <a:rPr lang="en-US" sz="1000" dirty="0" err="1">
                          <a:effectLst/>
                        </a:rPr>
                        <a:t>NaN</a:t>
                      </a:r>
                      <a:endParaRPr lang="en-US" sz="1000" dirty="0">
                        <a:effectLst/>
                      </a:endParaRP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dirty="0">
                          <a:effectLst/>
                        </a:rPr>
                        <a:t>W</a:t>
                      </a:r>
                    </a:p>
                  </a:txBody>
                  <a:tcPr marL="60960" marR="60960" marT="30480" marB="30480" anchor="ctr"/>
                </a:tc>
                <a:tc>
                  <a:txBody>
                    <a:bodyPr/>
                    <a:lstStyle/>
                    <a:p>
                      <a:r>
                        <a:rPr lang="en-US" sz="1000" dirty="0">
                          <a:effectLst/>
                        </a:rPr>
                        <a:t>44.0</a:t>
                      </a:r>
                    </a:p>
                  </a:txBody>
                  <a:tcPr marL="60960" marR="60960" marT="30480" marB="30480" anchor="ctr"/>
                </a:tc>
                <a:tc>
                  <a:txBody>
                    <a:bodyPr/>
                    <a:lstStyle/>
                    <a:p>
                      <a:r>
                        <a:rPr lang="en-US" sz="1000" dirty="0">
                          <a:effectLst/>
                        </a:rPr>
                        <a:t>W</a:t>
                      </a:r>
                    </a:p>
                  </a:txBody>
                  <a:tcPr marL="60960" marR="60960" marT="30480" marB="30480" anchor="ctr"/>
                </a:tc>
                <a:tc>
                  <a:txBody>
                    <a:bodyPr/>
                    <a:lstStyle/>
                    <a:p>
                      <a:r>
                        <a:rPr lang="en-US" sz="1000">
                          <a:effectLst/>
                        </a:rPr>
                        <a:t>...</a:t>
                      </a:r>
                    </a:p>
                  </a:txBody>
                  <a:tcPr marL="60960" marR="60960" marT="30480" marB="30480" anchor="ctr"/>
                </a:tc>
                <a:tc>
                  <a:txBody>
                    <a:bodyPr/>
                    <a:lstStyle/>
                    <a:p>
                      <a:r>
                        <a:rPr lang="en-US" sz="1000">
                          <a:effectLst/>
                        </a:rPr>
                        <a:t>71.0</a:t>
                      </a:r>
                    </a:p>
                  </a:txBody>
                  <a:tcPr marL="60960" marR="60960" marT="30480" marB="30480" anchor="ctr"/>
                </a:tc>
                <a:tc>
                  <a:txBody>
                    <a:bodyPr/>
                    <a:lstStyle/>
                    <a:p>
                      <a:r>
                        <a:rPr lang="en-US" sz="1000">
                          <a:effectLst/>
                        </a:rPr>
                        <a:t>22.0</a:t>
                      </a:r>
                    </a:p>
                  </a:txBody>
                  <a:tcPr marL="60960" marR="60960" marT="30480" marB="30480" anchor="ctr"/>
                </a:tc>
                <a:tc>
                  <a:txBody>
                    <a:bodyPr/>
                    <a:lstStyle/>
                    <a:p>
                      <a:r>
                        <a:rPr lang="en-US" sz="1000">
                          <a:effectLst/>
                        </a:rPr>
                        <a:t>1007.7</a:t>
                      </a:r>
                    </a:p>
                  </a:txBody>
                  <a:tcPr marL="60960" marR="60960" marT="30480" marB="30480" anchor="ctr"/>
                </a:tc>
                <a:tc>
                  <a:txBody>
                    <a:bodyPr/>
                    <a:lstStyle/>
                    <a:p>
                      <a:r>
                        <a:rPr lang="en-US" sz="1000" dirty="0">
                          <a:effectLst/>
                        </a:rPr>
                        <a:t>1007.1</a:t>
                      </a:r>
                    </a:p>
                  </a:txBody>
                  <a:tcPr marL="60960" marR="60960" marT="30480" marB="30480" anchor="ctr"/>
                </a:tc>
                <a:tc>
                  <a:txBody>
                    <a:bodyPr/>
                    <a:lstStyle/>
                    <a:p>
                      <a:r>
                        <a:rPr lang="en-US" sz="1000" dirty="0">
                          <a:effectLst/>
                        </a:rPr>
                        <a:t>8.0</a:t>
                      </a:r>
                    </a:p>
                  </a:txBody>
                  <a:tcPr marL="60960" marR="60960" marT="30480" marB="30480" anchor="ctr"/>
                </a:tc>
                <a:tc>
                  <a:txBody>
                    <a:bodyPr/>
                    <a:lstStyle/>
                    <a:p>
                      <a:r>
                        <a:rPr lang="en-US" sz="1000" dirty="0" err="1">
                          <a:effectLst/>
                        </a:rPr>
                        <a:t>NaN</a:t>
                      </a:r>
                      <a:endParaRPr lang="en-US" sz="1000" dirty="0">
                        <a:effectLst/>
                      </a:endParaRPr>
                    </a:p>
                  </a:txBody>
                  <a:tcPr marL="60960" marR="60960" marT="30480" marB="30480" anchor="ctr"/>
                </a:tc>
                <a:tc>
                  <a:txBody>
                    <a:bodyPr/>
                    <a:lstStyle/>
                    <a:p>
                      <a:r>
                        <a:rPr lang="en-US" sz="1000">
                          <a:effectLst/>
                        </a:rPr>
                        <a:t>16.9</a:t>
                      </a:r>
                    </a:p>
                  </a:txBody>
                  <a:tcPr marL="60960" marR="60960" marT="30480" marB="30480" anchor="ctr"/>
                </a:tc>
                <a:tc>
                  <a:txBody>
                    <a:bodyPr/>
                    <a:lstStyle/>
                    <a:p>
                      <a:r>
                        <a:rPr lang="en-US" sz="1000">
                          <a:effectLst/>
                        </a:rPr>
                        <a:t>21.8</a:t>
                      </a:r>
                    </a:p>
                  </a:txBody>
                  <a:tcPr marL="60960" marR="60960" marT="30480" marB="30480" anchor="ctr"/>
                </a:tc>
                <a:tc>
                  <a:txBody>
                    <a:bodyPr/>
                    <a:lstStyle/>
                    <a:p>
                      <a:r>
                        <a:rPr lang="en-US" sz="1000">
                          <a:effectLst/>
                        </a:rPr>
                        <a:t>No</a:t>
                      </a:r>
                    </a:p>
                  </a:txBody>
                  <a:tcPr marL="60960" marR="60960" marT="30480" marB="30480" anchor="ctr"/>
                </a:tc>
                <a:tc>
                  <a:txBody>
                    <a:bodyPr/>
                    <a:lstStyle/>
                    <a:p>
                      <a:r>
                        <a:rPr lang="en-US" sz="1000">
                          <a:effectLst/>
                        </a:rPr>
                        <a:t>No</a:t>
                      </a:r>
                    </a:p>
                  </a:txBody>
                  <a:tcPr marL="60960" marR="60960" marT="30480" marB="30480" anchor="ctr"/>
                </a:tc>
              </a:tr>
              <a:tr h="370840">
                <a:tc>
                  <a:txBody>
                    <a:bodyPr/>
                    <a:lstStyle/>
                    <a:p>
                      <a:r>
                        <a:rPr lang="en-US" sz="1000">
                          <a:effectLst/>
                        </a:rPr>
                        <a:t>2008-12-02</a:t>
                      </a:r>
                    </a:p>
                  </a:txBody>
                  <a:tcPr marL="60960" marR="60960" marT="30480" marB="30480" anchor="ctr"/>
                </a:tc>
                <a:tc>
                  <a:txBody>
                    <a:bodyPr/>
                    <a:lstStyle/>
                    <a:p>
                      <a:r>
                        <a:rPr lang="en-US" sz="1000">
                          <a:effectLst/>
                        </a:rPr>
                        <a:t>Albury</a:t>
                      </a:r>
                    </a:p>
                  </a:txBody>
                  <a:tcPr marL="60960" marR="60960" marT="30480" marB="30480" anchor="ctr"/>
                </a:tc>
                <a:tc>
                  <a:txBody>
                    <a:bodyPr/>
                    <a:lstStyle/>
                    <a:p>
                      <a:r>
                        <a:rPr lang="en-US" sz="1000">
                          <a:effectLst/>
                        </a:rPr>
                        <a:t>7.4</a:t>
                      </a:r>
                    </a:p>
                  </a:txBody>
                  <a:tcPr marL="60960" marR="60960" marT="30480" marB="30480" anchor="ctr"/>
                </a:tc>
                <a:tc>
                  <a:txBody>
                    <a:bodyPr/>
                    <a:lstStyle/>
                    <a:p>
                      <a:r>
                        <a:rPr lang="en-US" sz="1000">
                          <a:effectLst/>
                        </a:rPr>
                        <a:t>25.1</a:t>
                      </a:r>
                    </a:p>
                  </a:txBody>
                  <a:tcPr marL="60960" marR="60960" marT="30480" marB="30480" anchor="ctr"/>
                </a:tc>
                <a:tc>
                  <a:txBody>
                    <a:bodyPr/>
                    <a:lstStyle/>
                    <a:p>
                      <a:r>
                        <a:rPr lang="en-US" sz="1000">
                          <a:effectLst/>
                        </a:rPr>
                        <a:t>0.0</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WNW</a:t>
                      </a:r>
                    </a:p>
                  </a:txBody>
                  <a:tcPr marL="60960" marR="60960" marT="30480" marB="30480" anchor="ctr"/>
                </a:tc>
                <a:tc>
                  <a:txBody>
                    <a:bodyPr/>
                    <a:lstStyle/>
                    <a:p>
                      <a:r>
                        <a:rPr lang="en-US" sz="1000">
                          <a:effectLst/>
                        </a:rPr>
                        <a:t>44.0</a:t>
                      </a:r>
                    </a:p>
                  </a:txBody>
                  <a:tcPr marL="60960" marR="60960" marT="30480" marB="30480" anchor="ctr"/>
                </a:tc>
                <a:tc>
                  <a:txBody>
                    <a:bodyPr/>
                    <a:lstStyle/>
                    <a:p>
                      <a:r>
                        <a:rPr lang="en-US" sz="1000">
                          <a:effectLst/>
                        </a:rPr>
                        <a:t>NNW</a:t>
                      </a:r>
                    </a:p>
                  </a:txBody>
                  <a:tcPr marL="60960" marR="60960" marT="30480" marB="30480" anchor="ctr"/>
                </a:tc>
                <a:tc>
                  <a:txBody>
                    <a:bodyPr/>
                    <a:lstStyle/>
                    <a:p>
                      <a:r>
                        <a:rPr lang="en-US" sz="1000">
                          <a:effectLst/>
                        </a:rPr>
                        <a:t>...</a:t>
                      </a:r>
                    </a:p>
                  </a:txBody>
                  <a:tcPr marL="60960" marR="60960" marT="30480" marB="30480" anchor="ctr"/>
                </a:tc>
                <a:tc>
                  <a:txBody>
                    <a:bodyPr/>
                    <a:lstStyle/>
                    <a:p>
                      <a:r>
                        <a:rPr lang="en-US" sz="1000">
                          <a:effectLst/>
                        </a:rPr>
                        <a:t>44.0</a:t>
                      </a:r>
                    </a:p>
                  </a:txBody>
                  <a:tcPr marL="60960" marR="60960" marT="30480" marB="30480" anchor="ctr"/>
                </a:tc>
                <a:tc>
                  <a:txBody>
                    <a:bodyPr/>
                    <a:lstStyle/>
                    <a:p>
                      <a:r>
                        <a:rPr lang="en-US" sz="1000" dirty="0">
                          <a:effectLst/>
                        </a:rPr>
                        <a:t>25.0</a:t>
                      </a:r>
                    </a:p>
                  </a:txBody>
                  <a:tcPr marL="60960" marR="60960" marT="30480" marB="30480" anchor="ctr"/>
                </a:tc>
                <a:tc>
                  <a:txBody>
                    <a:bodyPr/>
                    <a:lstStyle/>
                    <a:p>
                      <a:r>
                        <a:rPr lang="en-US" sz="1000">
                          <a:effectLst/>
                        </a:rPr>
                        <a:t>1010.6</a:t>
                      </a:r>
                    </a:p>
                  </a:txBody>
                  <a:tcPr marL="60960" marR="60960" marT="30480" marB="30480" anchor="ctr"/>
                </a:tc>
                <a:tc>
                  <a:txBody>
                    <a:bodyPr/>
                    <a:lstStyle/>
                    <a:p>
                      <a:r>
                        <a:rPr lang="en-US" sz="1000">
                          <a:effectLst/>
                        </a:rPr>
                        <a:t>1007.8</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17.2</a:t>
                      </a:r>
                    </a:p>
                  </a:txBody>
                  <a:tcPr marL="60960" marR="60960" marT="30480" marB="30480" anchor="ctr"/>
                </a:tc>
                <a:tc>
                  <a:txBody>
                    <a:bodyPr/>
                    <a:lstStyle/>
                    <a:p>
                      <a:r>
                        <a:rPr lang="en-US" sz="1000">
                          <a:effectLst/>
                        </a:rPr>
                        <a:t>24.3</a:t>
                      </a:r>
                    </a:p>
                  </a:txBody>
                  <a:tcPr marL="60960" marR="60960" marT="30480" marB="30480" anchor="ctr"/>
                </a:tc>
                <a:tc>
                  <a:txBody>
                    <a:bodyPr/>
                    <a:lstStyle/>
                    <a:p>
                      <a:r>
                        <a:rPr lang="en-US" sz="1000">
                          <a:effectLst/>
                        </a:rPr>
                        <a:t>No</a:t>
                      </a:r>
                    </a:p>
                  </a:txBody>
                  <a:tcPr marL="60960" marR="60960" marT="30480" marB="30480" anchor="ctr"/>
                </a:tc>
                <a:tc>
                  <a:txBody>
                    <a:bodyPr/>
                    <a:lstStyle/>
                    <a:p>
                      <a:r>
                        <a:rPr lang="en-US" sz="1000">
                          <a:effectLst/>
                        </a:rPr>
                        <a:t>No</a:t>
                      </a:r>
                    </a:p>
                  </a:txBody>
                  <a:tcPr marL="60960" marR="60960" marT="30480" marB="30480" anchor="ctr"/>
                </a:tc>
              </a:tr>
              <a:tr h="370840">
                <a:tc>
                  <a:txBody>
                    <a:bodyPr/>
                    <a:lstStyle/>
                    <a:p>
                      <a:r>
                        <a:rPr lang="en-US" sz="1000">
                          <a:effectLst/>
                        </a:rPr>
                        <a:t>2008-12-03</a:t>
                      </a:r>
                    </a:p>
                  </a:txBody>
                  <a:tcPr marL="60960" marR="60960" marT="30480" marB="30480" anchor="ctr"/>
                </a:tc>
                <a:tc>
                  <a:txBody>
                    <a:bodyPr/>
                    <a:lstStyle/>
                    <a:p>
                      <a:r>
                        <a:rPr lang="en-US" sz="1000">
                          <a:effectLst/>
                        </a:rPr>
                        <a:t>Albury</a:t>
                      </a:r>
                    </a:p>
                  </a:txBody>
                  <a:tcPr marL="60960" marR="60960" marT="30480" marB="30480" anchor="ctr"/>
                </a:tc>
                <a:tc>
                  <a:txBody>
                    <a:bodyPr/>
                    <a:lstStyle/>
                    <a:p>
                      <a:r>
                        <a:rPr lang="en-US" sz="1000">
                          <a:effectLst/>
                        </a:rPr>
                        <a:t>12.9</a:t>
                      </a:r>
                    </a:p>
                  </a:txBody>
                  <a:tcPr marL="60960" marR="60960" marT="30480" marB="30480" anchor="ctr"/>
                </a:tc>
                <a:tc>
                  <a:txBody>
                    <a:bodyPr/>
                    <a:lstStyle/>
                    <a:p>
                      <a:r>
                        <a:rPr lang="en-US" sz="1000">
                          <a:effectLst/>
                        </a:rPr>
                        <a:t>25.7</a:t>
                      </a:r>
                    </a:p>
                  </a:txBody>
                  <a:tcPr marL="60960" marR="60960" marT="30480" marB="30480" anchor="ctr"/>
                </a:tc>
                <a:tc>
                  <a:txBody>
                    <a:bodyPr/>
                    <a:lstStyle/>
                    <a:p>
                      <a:r>
                        <a:rPr lang="en-US" sz="1000">
                          <a:effectLst/>
                        </a:rPr>
                        <a:t>0.0</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WSW</a:t>
                      </a:r>
                    </a:p>
                  </a:txBody>
                  <a:tcPr marL="60960" marR="60960" marT="30480" marB="30480" anchor="ctr"/>
                </a:tc>
                <a:tc>
                  <a:txBody>
                    <a:bodyPr/>
                    <a:lstStyle/>
                    <a:p>
                      <a:r>
                        <a:rPr lang="en-US" sz="1000">
                          <a:effectLst/>
                        </a:rPr>
                        <a:t>46.0</a:t>
                      </a:r>
                    </a:p>
                  </a:txBody>
                  <a:tcPr marL="60960" marR="60960" marT="30480" marB="30480" anchor="ctr"/>
                </a:tc>
                <a:tc>
                  <a:txBody>
                    <a:bodyPr/>
                    <a:lstStyle/>
                    <a:p>
                      <a:r>
                        <a:rPr lang="en-US" sz="1000">
                          <a:effectLst/>
                        </a:rPr>
                        <a:t>W</a:t>
                      </a:r>
                    </a:p>
                  </a:txBody>
                  <a:tcPr marL="60960" marR="60960" marT="30480" marB="30480" anchor="ctr"/>
                </a:tc>
                <a:tc>
                  <a:txBody>
                    <a:bodyPr/>
                    <a:lstStyle/>
                    <a:p>
                      <a:r>
                        <a:rPr lang="en-US" sz="1000">
                          <a:effectLst/>
                        </a:rPr>
                        <a:t>...</a:t>
                      </a:r>
                    </a:p>
                  </a:txBody>
                  <a:tcPr marL="60960" marR="60960" marT="30480" marB="30480" anchor="ctr"/>
                </a:tc>
                <a:tc>
                  <a:txBody>
                    <a:bodyPr/>
                    <a:lstStyle/>
                    <a:p>
                      <a:r>
                        <a:rPr lang="en-US" sz="1000">
                          <a:effectLst/>
                        </a:rPr>
                        <a:t>38.0</a:t>
                      </a:r>
                    </a:p>
                  </a:txBody>
                  <a:tcPr marL="60960" marR="60960" marT="30480" marB="30480" anchor="ctr"/>
                </a:tc>
                <a:tc>
                  <a:txBody>
                    <a:bodyPr/>
                    <a:lstStyle/>
                    <a:p>
                      <a:r>
                        <a:rPr lang="en-US" sz="1000">
                          <a:effectLst/>
                        </a:rPr>
                        <a:t>30.0</a:t>
                      </a:r>
                    </a:p>
                  </a:txBody>
                  <a:tcPr marL="60960" marR="60960" marT="30480" marB="30480" anchor="ctr"/>
                </a:tc>
                <a:tc>
                  <a:txBody>
                    <a:bodyPr/>
                    <a:lstStyle/>
                    <a:p>
                      <a:r>
                        <a:rPr lang="en-US" sz="1000">
                          <a:effectLst/>
                        </a:rPr>
                        <a:t>1007.6</a:t>
                      </a:r>
                    </a:p>
                  </a:txBody>
                  <a:tcPr marL="60960" marR="60960" marT="30480" marB="30480" anchor="ctr"/>
                </a:tc>
                <a:tc>
                  <a:txBody>
                    <a:bodyPr/>
                    <a:lstStyle/>
                    <a:p>
                      <a:r>
                        <a:rPr lang="en-US" sz="1000">
                          <a:effectLst/>
                        </a:rPr>
                        <a:t>1008.7</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2.0</a:t>
                      </a:r>
                    </a:p>
                  </a:txBody>
                  <a:tcPr marL="60960" marR="60960" marT="30480" marB="30480" anchor="ctr"/>
                </a:tc>
                <a:tc>
                  <a:txBody>
                    <a:bodyPr/>
                    <a:lstStyle/>
                    <a:p>
                      <a:r>
                        <a:rPr lang="en-US" sz="1000">
                          <a:effectLst/>
                        </a:rPr>
                        <a:t>21.0</a:t>
                      </a:r>
                    </a:p>
                  </a:txBody>
                  <a:tcPr marL="60960" marR="60960" marT="30480" marB="30480" anchor="ctr"/>
                </a:tc>
                <a:tc>
                  <a:txBody>
                    <a:bodyPr/>
                    <a:lstStyle/>
                    <a:p>
                      <a:r>
                        <a:rPr lang="en-US" sz="1000">
                          <a:effectLst/>
                        </a:rPr>
                        <a:t>23.2</a:t>
                      </a:r>
                    </a:p>
                  </a:txBody>
                  <a:tcPr marL="60960" marR="60960" marT="30480" marB="30480" anchor="ctr"/>
                </a:tc>
                <a:tc>
                  <a:txBody>
                    <a:bodyPr/>
                    <a:lstStyle/>
                    <a:p>
                      <a:r>
                        <a:rPr lang="en-US" sz="1000">
                          <a:effectLst/>
                        </a:rPr>
                        <a:t>No</a:t>
                      </a:r>
                    </a:p>
                  </a:txBody>
                  <a:tcPr marL="60960" marR="60960" marT="30480" marB="30480" anchor="ctr"/>
                </a:tc>
                <a:tc>
                  <a:txBody>
                    <a:bodyPr/>
                    <a:lstStyle/>
                    <a:p>
                      <a:r>
                        <a:rPr lang="en-US" sz="1000">
                          <a:effectLst/>
                        </a:rPr>
                        <a:t>No</a:t>
                      </a:r>
                    </a:p>
                  </a:txBody>
                  <a:tcPr marL="60960" marR="60960" marT="30480" marB="30480" anchor="ctr"/>
                </a:tc>
              </a:tr>
              <a:tr h="370840">
                <a:tc>
                  <a:txBody>
                    <a:bodyPr/>
                    <a:lstStyle/>
                    <a:p>
                      <a:r>
                        <a:rPr lang="en-US" sz="1000">
                          <a:effectLst/>
                        </a:rPr>
                        <a:t>2008-12-04</a:t>
                      </a:r>
                    </a:p>
                  </a:txBody>
                  <a:tcPr marL="60960" marR="60960" marT="30480" marB="30480" anchor="ctr"/>
                </a:tc>
                <a:tc>
                  <a:txBody>
                    <a:bodyPr/>
                    <a:lstStyle/>
                    <a:p>
                      <a:r>
                        <a:rPr lang="en-US" sz="1000">
                          <a:effectLst/>
                        </a:rPr>
                        <a:t>Albury</a:t>
                      </a:r>
                    </a:p>
                  </a:txBody>
                  <a:tcPr marL="60960" marR="60960" marT="30480" marB="30480" anchor="ctr"/>
                </a:tc>
                <a:tc>
                  <a:txBody>
                    <a:bodyPr/>
                    <a:lstStyle/>
                    <a:p>
                      <a:r>
                        <a:rPr lang="en-US" sz="1000">
                          <a:effectLst/>
                        </a:rPr>
                        <a:t>9.2</a:t>
                      </a:r>
                    </a:p>
                  </a:txBody>
                  <a:tcPr marL="60960" marR="60960" marT="30480" marB="30480" anchor="ctr"/>
                </a:tc>
                <a:tc>
                  <a:txBody>
                    <a:bodyPr/>
                    <a:lstStyle/>
                    <a:p>
                      <a:r>
                        <a:rPr lang="en-US" sz="1000">
                          <a:effectLst/>
                        </a:rPr>
                        <a:t>28.0</a:t>
                      </a:r>
                    </a:p>
                  </a:txBody>
                  <a:tcPr marL="60960" marR="60960" marT="30480" marB="30480" anchor="ctr"/>
                </a:tc>
                <a:tc>
                  <a:txBody>
                    <a:bodyPr/>
                    <a:lstStyle/>
                    <a:p>
                      <a:r>
                        <a:rPr lang="en-US" sz="1000" dirty="0">
                          <a:effectLst/>
                        </a:rPr>
                        <a:t>0.0</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NE</a:t>
                      </a:r>
                    </a:p>
                  </a:txBody>
                  <a:tcPr marL="60960" marR="60960" marT="30480" marB="30480" anchor="ctr"/>
                </a:tc>
                <a:tc>
                  <a:txBody>
                    <a:bodyPr/>
                    <a:lstStyle/>
                    <a:p>
                      <a:r>
                        <a:rPr lang="en-US" sz="1000">
                          <a:effectLst/>
                        </a:rPr>
                        <a:t>24.0</a:t>
                      </a:r>
                    </a:p>
                  </a:txBody>
                  <a:tcPr marL="60960" marR="60960" marT="30480" marB="30480" anchor="ctr"/>
                </a:tc>
                <a:tc>
                  <a:txBody>
                    <a:bodyPr/>
                    <a:lstStyle/>
                    <a:p>
                      <a:r>
                        <a:rPr lang="en-US" sz="1000">
                          <a:effectLst/>
                        </a:rPr>
                        <a:t>SE</a:t>
                      </a:r>
                    </a:p>
                  </a:txBody>
                  <a:tcPr marL="60960" marR="60960" marT="30480" marB="30480" anchor="ctr"/>
                </a:tc>
                <a:tc>
                  <a:txBody>
                    <a:bodyPr/>
                    <a:lstStyle/>
                    <a:p>
                      <a:r>
                        <a:rPr lang="en-US" sz="1000">
                          <a:effectLst/>
                        </a:rPr>
                        <a:t>...</a:t>
                      </a:r>
                    </a:p>
                  </a:txBody>
                  <a:tcPr marL="60960" marR="60960" marT="30480" marB="30480" anchor="ctr"/>
                </a:tc>
                <a:tc>
                  <a:txBody>
                    <a:bodyPr/>
                    <a:lstStyle/>
                    <a:p>
                      <a:r>
                        <a:rPr lang="en-US" sz="1000">
                          <a:effectLst/>
                        </a:rPr>
                        <a:t>45.0</a:t>
                      </a:r>
                    </a:p>
                  </a:txBody>
                  <a:tcPr marL="60960" marR="60960" marT="30480" marB="30480" anchor="ctr"/>
                </a:tc>
                <a:tc>
                  <a:txBody>
                    <a:bodyPr/>
                    <a:lstStyle/>
                    <a:p>
                      <a:r>
                        <a:rPr lang="en-US" sz="1000">
                          <a:effectLst/>
                        </a:rPr>
                        <a:t>16.0</a:t>
                      </a:r>
                    </a:p>
                  </a:txBody>
                  <a:tcPr marL="60960" marR="60960" marT="30480" marB="30480" anchor="ctr"/>
                </a:tc>
                <a:tc>
                  <a:txBody>
                    <a:bodyPr/>
                    <a:lstStyle/>
                    <a:p>
                      <a:r>
                        <a:rPr lang="en-US" sz="1000">
                          <a:effectLst/>
                        </a:rPr>
                        <a:t>1017.6</a:t>
                      </a:r>
                    </a:p>
                  </a:txBody>
                  <a:tcPr marL="60960" marR="60960" marT="30480" marB="30480" anchor="ctr"/>
                </a:tc>
                <a:tc>
                  <a:txBody>
                    <a:bodyPr/>
                    <a:lstStyle/>
                    <a:p>
                      <a:r>
                        <a:rPr lang="en-US" sz="1000">
                          <a:effectLst/>
                        </a:rPr>
                        <a:t>1012.8</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a:effectLst/>
                        </a:rPr>
                        <a:t>18.1</a:t>
                      </a:r>
                    </a:p>
                  </a:txBody>
                  <a:tcPr marL="60960" marR="60960" marT="30480" marB="30480" anchor="ctr"/>
                </a:tc>
                <a:tc>
                  <a:txBody>
                    <a:bodyPr/>
                    <a:lstStyle/>
                    <a:p>
                      <a:r>
                        <a:rPr lang="en-US" sz="1000">
                          <a:effectLst/>
                        </a:rPr>
                        <a:t>26.5</a:t>
                      </a:r>
                    </a:p>
                  </a:txBody>
                  <a:tcPr marL="60960" marR="60960" marT="30480" marB="30480" anchor="ctr"/>
                </a:tc>
                <a:tc>
                  <a:txBody>
                    <a:bodyPr/>
                    <a:lstStyle/>
                    <a:p>
                      <a:r>
                        <a:rPr lang="en-US" sz="1000">
                          <a:effectLst/>
                        </a:rPr>
                        <a:t>No</a:t>
                      </a:r>
                    </a:p>
                  </a:txBody>
                  <a:tcPr marL="60960" marR="60960" marT="30480" marB="30480" anchor="ctr"/>
                </a:tc>
                <a:tc>
                  <a:txBody>
                    <a:bodyPr/>
                    <a:lstStyle/>
                    <a:p>
                      <a:r>
                        <a:rPr lang="en-US" sz="1000">
                          <a:effectLst/>
                        </a:rPr>
                        <a:t>No</a:t>
                      </a:r>
                    </a:p>
                  </a:txBody>
                  <a:tcPr marL="60960" marR="60960" marT="30480" marB="30480" anchor="ctr"/>
                </a:tc>
              </a:tr>
              <a:tr h="370840">
                <a:tc>
                  <a:txBody>
                    <a:bodyPr/>
                    <a:lstStyle/>
                    <a:p>
                      <a:r>
                        <a:rPr lang="en-US" sz="1000">
                          <a:effectLst/>
                        </a:rPr>
                        <a:t>2008-12-05</a:t>
                      </a:r>
                    </a:p>
                  </a:txBody>
                  <a:tcPr marL="60960" marR="60960" marT="30480" marB="30480" anchor="ctr"/>
                </a:tc>
                <a:tc>
                  <a:txBody>
                    <a:bodyPr/>
                    <a:lstStyle/>
                    <a:p>
                      <a:r>
                        <a:rPr lang="en-US" sz="1000">
                          <a:effectLst/>
                        </a:rPr>
                        <a:t>Albury</a:t>
                      </a:r>
                    </a:p>
                  </a:txBody>
                  <a:tcPr marL="60960" marR="60960" marT="30480" marB="30480" anchor="ctr"/>
                </a:tc>
                <a:tc>
                  <a:txBody>
                    <a:bodyPr/>
                    <a:lstStyle/>
                    <a:p>
                      <a:r>
                        <a:rPr lang="en-US" sz="1000" dirty="0">
                          <a:effectLst/>
                        </a:rPr>
                        <a:t>17.5</a:t>
                      </a:r>
                    </a:p>
                  </a:txBody>
                  <a:tcPr marL="60960" marR="60960" marT="30480" marB="30480" anchor="ctr"/>
                </a:tc>
                <a:tc>
                  <a:txBody>
                    <a:bodyPr/>
                    <a:lstStyle/>
                    <a:p>
                      <a:r>
                        <a:rPr lang="en-US" sz="1000" dirty="0">
                          <a:effectLst/>
                        </a:rPr>
                        <a:t>32.3</a:t>
                      </a:r>
                    </a:p>
                  </a:txBody>
                  <a:tcPr marL="60960" marR="60960" marT="30480" marB="30480" anchor="ctr"/>
                </a:tc>
                <a:tc>
                  <a:txBody>
                    <a:bodyPr/>
                    <a:lstStyle/>
                    <a:p>
                      <a:r>
                        <a:rPr lang="en-US" sz="1000" dirty="0">
                          <a:effectLst/>
                        </a:rPr>
                        <a:t>1.0</a:t>
                      </a:r>
                    </a:p>
                  </a:txBody>
                  <a:tcPr marL="60960" marR="60960" marT="30480" marB="30480" anchor="ctr"/>
                </a:tc>
                <a:tc>
                  <a:txBody>
                    <a:bodyPr/>
                    <a:lstStyle/>
                    <a:p>
                      <a:r>
                        <a:rPr lang="en-US" sz="1000">
                          <a:effectLst/>
                        </a:rPr>
                        <a:t>NaN</a:t>
                      </a:r>
                    </a:p>
                  </a:txBody>
                  <a:tcPr marL="60960" marR="60960" marT="30480" marB="30480" anchor="ctr"/>
                </a:tc>
                <a:tc>
                  <a:txBody>
                    <a:bodyPr/>
                    <a:lstStyle/>
                    <a:p>
                      <a:r>
                        <a:rPr lang="en-US" sz="1000" dirty="0" err="1">
                          <a:effectLst/>
                        </a:rPr>
                        <a:t>NaN</a:t>
                      </a:r>
                      <a:endParaRPr lang="en-US" sz="1000" dirty="0">
                        <a:effectLst/>
                      </a:endParaRPr>
                    </a:p>
                  </a:txBody>
                  <a:tcPr marL="60960" marR="60960" marT="30480" marB="30480" anchor="ctr"/>
                </a:tc>
                <a:tc>
                  <a:txBody>
                    <a:bodyPr/>
                    <a:lstStyle/>
                    <a:p>
                      <a:r>
                        <a:rPr lang="en-US" sz="1000">
                          <a:effectLst/>
                        </a:rPr>
                        <a:t>W</a:t>
                      </a:r>
                    </a:p>
                  </a:txBody>
                  <a:tcPr marL="60960" marR="60960" marT="30480" marB="30480" anchor="ctr"/>
                </a:tc>
                <a:tc>
                  <a:txBody>
                    <a:bodyPr/>
                    <a:lstStyle/>
                    <a:p>
                      <a:r>
                        <a:rPr lang="en-US" sz="1000">
                          <a:effectLst/>
                        </a:rPr>
                        <a:t>41.0</a:t>
                      </a:r>
                    </a:p>
                  </a:txBody>
                  <a:tcPr marL="60960" marR="60960" marT="30480" marB="30480" anchor="ctr"/>
                </a:tc>
                <a:tc>
                  <a:txBody>
                    <a:bodyPr/>
                    <a:lstStyle/>
                    <a:p>
                      <a:r>
                        <a:rPr lang="en-US" sz="1000">
                          <a:effectLst/>
                        </a:rPr>
                        <a:t>ENE</a:t>
                      </a:r>
                    </a:p>
                  </a:txBody>
                  <a:tcPr marL="60960" marR="60960" marT="30480" marB="30480" anchor="ctr"/>
                </a:tc>
                <a:tc>
                  <a:txBody>
                    <a:bodyPr/>
                    <a:lstStyle/>
                    <a:p>
                      <a:r>
                        <a:rPr lang="en-US" sz="1000">
                          <a:effectLst/>
                        </a:rPr>
                        <a:t>...</a:t>
                      </a:r>
                    </a:p>
                  </a:txBody>
                  <a:tcPr marL="60960" marR="60960" marT="30480" marB="30480" anchor="ctr"/>
                </a:tc>
                <a:tc>
                  <a:txBody>
                    <a:bodyPr/>
                    <a:lstStyle/>
                    <a:p>
                      <a:r>
                        <a:rPr lang="en-US" sz="1000">
                          <a:effectLst/>
                        </a:rPr>
                        <a:t>82.0</a:t>
                      </a:r>
                    </a:p>
                  </a:txBody>
                  <a:tcPr marL="60960" marR="60960" marT="30480" marB="30480" anchor="ctr"/>
                </a:tc>
                <a:tc>
                  <a:txBody>
                    <a:bodyPr/>
                    <a:lstStyle/>
                    <a:p>
                      <a:r>
                        <a:rPr lang="en-US" sz="1000">
                          <a:effectLst/>
                        </a:rPr>
                        <a:t>33.0</a:t>
                      </a:r>
                    </a:p>
                  </a:txBody>
                  <a:tcPr marL="60960" marR="60960" marT="30480" marB="30480" anchor="ctr"/>
                </a:tc>
                <a:tc>
                  <a:txBody>
                    <a:bodyPr/>
                    <a:lstStyle/>
                    <a:p>
                      <a:r>
                        <a:rPr lang="en-US" sz="1000">
                          <a:effectLst/>
                        </a:rPr>
                        <a:t>1010.8</a:t>
                      </a:r>
                    </a:p>
                  </a:txBody>
                  <a:tcPr marL="60960" marR="60960" marT="30480" marB="30480" anchor="ctr"/>
                </a:tc>
                <a:tc>
                  <a:txBody>
                    <a:bodyPr/>
                    <a:lstStyle/>
                    <a:p>
                      <a:r>
                        <a:rPr lang="en-US" sz="1000">
                          <a:effectLst/>
                        </a:rPr>
                        <a:t>1006.0</a:t>
                      </a:r>
                    </a:p>
                  </a:txBody>
                  <a:tcPr marL="60960" marR="60960" marT="30480" marB="30480" anchor="ctr"/>
                </a:tc>
                <a:tc>
                  <a:txBody>
                    <a:bodyPr/>
                    <a:lstStyle/>
                    <a:p>
                      <a:r>
                        <a:rPr lang="en-US" sz="1000">
                          <a:effectLst/>
                        </a:rPr>
                        <a:t>7.0</a:t>
                      </a:r>
                    </a:p>
                  </a:txBody>
                  <a:tcPr marL="60960" marR="60960" marT="30480" marB="30480" anchor="ctr"/>
                </a:tc>
                <a:tc>
                  <a:txBody>
                    <a:bodyPr/>
                    <a:lstStyle/>
                    <a:p>
                      <a:r>
                        <a:rPr lang="en-US" sz="1000">
                          <a:effectLst/>
                        </a:rPr>
                        <a:t>8.0</a:t>
                      </a:r>
                    </a:p>
                  </a:txBody>
                  <a:tcPr marL="60960" marR="60960" marT="30480" marB="30480" anchor="ctr"/>
                </a:tc>
                <a:tc>
                  <a:txBody>
                    <a:bodyPr/>
                    <a:lstStyle/>
                    <a:p>
                      <a:r>
                        <a:rPr lang="en-US" sz="1000" dirty="0">
                          <a:effectLst/>
                        </a:rPr>
                        <a:t>17.8</a:t>
                      </a:r>
                    </a:p>
                  </a:txBody>
                  <a:tcPr marL="60960" marR="60960" marT="30480" marB="30480" anchor="ctr"/>
                </a:tc>
                <a:tc>
                  <a:txBody>
                    <a:bodyPr/>
                    <a:lstStyle/>
                    <a:p>
                      <a:r>
                        <a:rPr lang="en-US" sz="1000">
                          <a:effectLst/>
                        </a:rPr>
                        <a:t>29.7</a:t>
                      </a:r>
                    </a:p>
                  </a:txBody>
                  <a:tcPr marL="60960" marR="60960" marT="30480" marB="30480" anchor="ctr"/>
                </a:tc>
                <a:tc>
                  <a:txBody>
                    <a:bodyPr/>
                    <a:lstStyle/>
                    <a:p>
                      <a:r>
                        <a:rPr lang="en-US" sz="1000">
                          <a:effectLst/>
                        </a:rPr>
                        <a:t>No</a:t>
                      </a:r>
                    </a:p>
                  </a:txBody>
                  <a:tcPr marL="60960" marR="60960" marT="30480" marB="30480" anchor="ctr"/>
                </a:tc>
                <a:tc>
                  <a:txBody>
                    <a:bodyPr/>
                    <a:lstStyle/>
                    <a:p>
                      <a:r>
                        <a:rPr lang="en-US" sz="1000" dirty="0">
                          <a:effectLst/>
                        </a:rPr>
                        <a:t>No</a:t>
                      </a:r>
                    </a:p>
                  </a:txBody>
                  <a:tcPr marL="60960" marR="60960" marT="30480" marB="30480" anchor="ctr"/>
                </a:tc>
              </a:tr>
            </a:tbl>
          </a:graphicData>
        </a:graphic>
      </p:graphicFrame>
      <p:sp>
        <p:nvSpPr>
          <p:cNvPr id="7"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3" y="1011645"/>
            <a:ext cx="6799382"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Dataset Description</a:t>
            </a:r>
            <a:endParaRPr lang="en-US"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3" y="1826064"/>
            <a:ext cx="11493399" cy="4048525"/>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dirty="0"/>
              <a:t>Data set </a:t>
            </a:r>
            <a:r>
              <a:rPr lang="en-US" sz="2000" dirty="0" smtClean="0"/>
              <a:t>is </a:t>
            </a:r>
            <a:r>
              <a:rPr lang="en-US" sz="2000" dirty="0"/>
              <a:t>taken from </a:t>
            </a:r>
            <a:r>
              <a:rPr lang="en-US" sz="2000" b="1" dirty="0" err="1" smtClean="0"/>
              <a:t>Kaggle</a:t>
            </a:r>
            <a:r>
              <a:rPr lang="en-US" sz="2000" b="1" dirty="0" smtClean="0"/>
              <a:t>,</a:t>
            </a:r>
            <a:r>
              <a:rPr lang="en-US" sz="2000" dirty="0"/>
              <a:t> </a:t>
            </a:r>
            <a:r>
              <a:rPr lang="en-US" sz="2000" dirty="0" smtClean="0"/>
              <a:t>Daily </a:t>
            </a:r>
            <a:r>
              <a:rPr lang="en-US" sz="2000" dirty="0"/>
              <a:t>weather observations from many locations across Australia.</a:t>
            </a:r>
            <a:endParaRPr lang="en-US" sz="2000" dirty="0" smtClean="0"/>
          </a:p>
          <a:p>
            <a:pPr marL="228594" indent="-228594" algn="l">
              <a:spcBef>
                <a:spcPts val="600"/>
              </a:spcBef>
              <a:buSzPts val="1100"/>
              <a:buFont typeface="Arial" panose="020B0604020202020204" pitchFamily="34" charset="0"/>
              <a:buChar char="•"/>
            </a:pPr>
            <a:r>
              <a:rPr lang="en-US" sz="2000" dirty="0" smtClean="0"/>
              <a:t>number </a:t>
            </a:r>
            <a:r>
              <a:rPr lang="en-US" sz="2000" dirty="0"/>
              <a:t>of records: </a:t>
            </a:r>
            <a:r>
              <a:rPr lang="en-US" sz="2000" b="1" dirty="0" smtClean="0"/>
              <a:t>145,460 days</a:t>
            </a:r>
            <a:r>
              <a:rPr lang="en-US" sz="2000" dirty="0" smtClean="0"/>
              <a:t>.</a:t>
            </a:r>
          </a:p>
          <a:p>
            <a:pPr marL="228594" indent="-228594" algn="l">
              <a:spcBef>
                <a:spcPts val="600"/>
              </a:spcBef>
              <a:buSzPts val="1100"/>
              <a:buFont typeface="Arial" panose="020B0604020202020204" pitchFamily="34" charset="0"/>
              <a:buChar char="•"/>
            </a:pPr>
            <a:r>
              <a:rPr lang="en-US" sz="2000" dirty="0"/>
              <a:t>number of </a:t>
            </a:r>
            <a:r>
              <a:rPr lang="en-US" sz="2000" dirty="0" smtClean="0"/>
              <a:t>features: </a:t>
            </a:r>
            <a:r>
              <a:rPr lang="en-US" sz="2000" b="1" dirty="0" smtClean="0"/>
              <a:t>22features , binary class Output (yes or No) as</a:t>
            </a:r>
            <a:r>
              <a:rPr lang="en-US" sz="2000" dirty="0" smtClean="0"/>
              <a:t> follows: </a:t>
            </a:r>
          </a:p>
          <a:p>
            <a:pPr marL="0" indent="0" algn="l">
              <a:spcBef>
                <a:spcPts val="600"/>
              </a:spcBef>
              <a:buSzPts val="1100"/>
            </a:pPr>
            <a:r>
              <a:rPr lang="en-US" sz="2000" b="1" dirty="0" smtClean="0">
                <a:solidFill>
                  <a:schemeClr val="accent2"/>
                </a:solidFill>
              </a:rPr>
              <a:t>6 Categorical Features		     			16 Numerical Features	    1 Binary Output</a:t>
            </a:r>
            <a:endParaRPr lang="en-US" sz="2000" dirty="0" smtClean="0"/>
          </a:p>
          <a:p>
            <a:pPr marL="0" indent="0" algn="l">
              <a:spcBef>
                <a:spcPts val="600"/>
              </a:spcBef>
              <a:buSzPct val="100000"/>
            </a:pPr>
            <a:endParaRPr lang="en-US" sz="2000" dirty="0"/>
          </a:p>
        </p:txBody>
      </p:sp>
      <p:sp>
        <p:nvSpPr>
          <p:cNvPr id="3" name="Rectangle 2"/>
          <p:cNvSpPr/>
          <p:nvPr/>
        </p:nvSpPr>
        <p:spPr>
          <a:xfrm>
            <a:off x="682062" y="3501990"/>
            <a:ext cx="1213850" cy="236978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37156" y="3491900"/>
            <a:ext cx="4239357" cy="237987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690247" y="3491899"/>
            <a:ext cx="702003" cy="237987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034070" y="6400412"/>
            <a:ext cx="262719" cy="276999"/>
          </a:xfrm>
          <a:prstGeom prst="rect">
            <a:avLst/>
          </a:prstGeom>
          <a:noFill/>
        </p:spPr>
        <p:txBody>
          <a:bodyPr wrap="square" rtlCol="0">
            <a:spAutoFit/>
          </a:bodyPr>
          <a:lstStyle/>
          <a:p>
            <a:r>
              <a:rPr lang="en-US" sz="1200" dirty="0">
                <a:solidFill>
                  <a:schemeClr val="accent2"/>
                </a:solidFill>
              </a:rPr>
              <a:t>4</a:t>
            </a:r>
          </a:p>
        </p:txBody>
      </p:sp>
    </p:spTree>
    <p:extLst>
      <p:ext uri="{BB962C8B-B14F-4D97-AF65-F5344CB8AC3E}">
        <p14:creationId xmlns:p14="http://schemas.microsoft.com/office/powerpoint/2010/main" val="283203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0" name="Google Shape;171;p29"/>
          <p:cNvSpPr/>
          <p:nvPr/>
        </p:nvSpPr>
        <p:spPr>
          <a:xfrm>
            <a:off x="7651867" y="1051261"/>
            <a:ext cx="4540132"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8" name="Google Shape;168;p29"/>
          <p:cNvSpPr txBox="1">
            <a:spLocks noGrp="1"/>
          </p:cNvSpPr>
          <p:nvPr>
            <p:ph type="subTitle" idx="1"/>
          </p:nvPr>
        </p:nvSpPr>
        <p:spPr>
          <a:xfrm flipH="1">
            <a:off x="699134" y="2230184"/>
            <a:ext cx="6102782" cy="3214515"/>
          </a:xfrm>
          <a:prstGeom prst="rect">
            <a:avLst/>
          </a:prstGeom>
        </p:spPr>
        <p:txBody>
          <a:bodyPr spcFirstLastPara="1" vert="horz" wrap="square" lIns="121900" tIns="121900" rIns="121900" bIns="121900" rtlCol="0" anchor="t" anchorCtr="0">
            <a:noAutofit/>
          </a:bodyPr>
          <a:lstStyle/>
          <a:p>
            <a:pPr marL="457200" indent="-457200" algn="l">
              <a:spcBef>
                <a:spcPts val="600"/>
              </a:spcBef>
              <a:buSzPct val="100000"/>
              <a:buFont typeface="+mj-lt"/>
              <a:buAutoNum type="arabicPeriod"/>
            </a:pPr>
            <a:r>
              <a:rPr lang="en-US" sz="2000" dirty="0" smtClean="0"/>
              <a:t>Check Null Values and Check Duplications</a:t>
            </a:r>
          </a:p>
          <a:p>
            <a:pPr marL="457200" indent="-457200" algn="l">
              <a:spcBef>
                <a:spcPts val="600"/>
              </a:spcBef>
              <a:buSzPct val="100000"/>
              <a:buFont typeface="+mj-lt"/>
              <a:buAutoNum type="arabicPeriod"/>
            </a:pPr>
            <a:r>
              <a:rPr lang="en-US" sz="2000" dirty="0" smtClean="0"/>
              <a:t>Check imbalances in dataset output</a:t>
            </a:r>
          </a:p>
          <a:p>
            <a:pPr marL="457200" indent="-457200" algn="l">
              <a:spcBef>
                <a:spcPts val="600"/>
              </a:spcBef>
              <a:buSzPct val="100000"/>
              <a:buFont typeface="+mj-lt"/>
              <a:buAutoNum type="arabicPeriod"/>
            </a:pPr>
            <a:r>
              <a:rPr lang="en-US" sz="2000" dirty="0" smtClean="0"/>
              <a:t>Check features range values, distributions, means and medians</a:t>
            </a:r>
          </a:p>
          <a:p>
            <a:pPr marL="457200" indent="-457200" algn="l">
              <a:spcBef>
                <a:spcPts val="600"/>
              </a:spcBef>
              <a:buSzPct val="100000"/>
              <a:buFont typeface="+mj-lt"/>
              <a:buAutoNum type="arabicPeriod"/>
            </a:pPr>
            <a:r>
              <a:rPr lang="en-US" sz="2000" dirty="0" smtClean="0"/>
              <a:t>Check </a:t>
            </a:r>
            <a:r>
              <a:rPr lang="en-US" sz="2000" dirty="0"/>
              <a:t>Outliers in the </a:t>
            </a:r>
            <a:r>
              <a:rPr lang="en-US" sz="2000" dirty="0" smtClean="0"/>
              <a:t>samples’ values</a:t>
            </a:r>
          </a:p>
          <a:p>
            <a:pPr marL="457200" indent="-457200" algn="l">
              <a:spcBef>
                <a:spcPts val="600"/>
              </a:spcBef>
              <a:buSzPct val="100000"/>
              <a:buFont typeface="+mj-lt"/>
              <a:buAutoNum type="arabicPeriod"/>
            </a:pPr>
            <a:r>
              <a:rPr lang="en-US" sz="2000" dirty="0" smtClean="0"/>
              <a:t>Calculate and plot the </a:t>
            </a:r>
            <a:r>
              <a:rPr lang="en-US" sz="2000" dirty="0"/>
              <a:t>counts of each categorical features </a:t>
            </a:r>
            <a:r>
              <a:rPr lang="en-US" sz="2000" dirty="0" smtClean="0"/>
              <a:t>values</a:t>
            </a:r>
          </a:p>
          <a:p>
            <a:pPr marL="457200" indent="-457200" algn="l">
              <a:spcBef>
                <a:spcPts val="600"/>
              </a:spcBef>
              <a:buSzPct val="100000"/>
              <a:buFont typeface="+mj-lt"/>
              <a:buAutoNum type="arabicPeriod"/>
            </a:pPr>
            <a:r>
              <a:rPr lang="en-US" sz="2000" dirty="0" smtClean="0"/>
              <a:t>Check </a:t>
            </a:r>
            <a:r>
              <a:rPr lang="en-US" sz="2000" dirty="0"/>
              <a:t>the relation </a:t>
            </a:r>
            <a:r>
              <a:rPr lang="en-US" sz="2000" dirty="0" smtClean="0"/>
              <a:t>of bikes counts with each feature using boxplot.</a:t>
            </a:r>
          </a:p>
        </p:txBody>
      </p:sp>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1011645"/>
            <a:ext cx="6969795"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Dataset Exploration</a:t>
            </a:r>
            <a:endParaRPr lang="en-US" sz="4900" b="1" dirty="0">
              <a:solidFill>
                <a:schemeClr val="accent2"/>
              </a:solidFill>
              <a:latin typeface="Arial" panose="020B0604020202020204" pitchFamily="34" charset="0"/>
              <a:cs typeface="Arial" panose="020B0604020202020204" pitchFamily="34" charset="0"/>
            </a:endParaRPr>
          </a:p>
        </p:txBody>
      </p:sp>
      <p:sp>
        <p:nvSpPr>
          <p:cNvPr id="15" name="TextBox 14"/>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5</a:t>
            </a:r>
            <a:endParaRPr lang="en-US" sz="1200" dirty="0">
              <a:solidFill>
                <a:schemeClr val="accent2"/>
              </a:solidFill>
            </a:endParaRPr>
          </a:p>
        </p:txBody>
      </p:sp>
    </p:spTree>
    <p:extLst>
      <p:ext uri="{BB962C8B-B14F-4D97-AF65-F5344CB8AC3E}">
        <p14:creationId xmlns:p14="http://schemas.microsoft.com/office/powerpoint/2010/main" val="309219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
                                            <p:txEl>
                                              <p:pRg st="2" end="2"/>
                                            </p:txEl>
                                          </p:spTgt>
                                        </p:tgtEl>
                                        <p:attrNameLst>
                                          <p:attrName>style.visibility</p:attrName>
                                        </p:attrNameLst>
                                      </p:cBhvr>
                                      <p:to>
                                        <p:strVal val="visible"/>
                                      </p:to>
                                    </p:set>
                                    <p:anim calcmode="lin" valueType="num">
                                      <p:cBhvr additive="base">
                                        <p:cTn id="7" dur="500" fill="hold"/>
                                        <p:tgtEl>
                                          <p:spTgt spid="16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
                                            <p:txEl>
                                              <p:pRg st="0" end="0"/>
                                            </p:txEl>
                                          </p:spTgt>
                                        </p:tgtEl>
                                        <p:attrNameLst>
                                          <p:attrName>style.visibility</p:attrName>
                                        </p:attrNameLst>
                                      </p:cBhvr>
                                      <p:to>
                                        <p:strVal val="visible"/>
                                      </p:to>
                                    </p:set>
                                    <p:anim calcmode="lin" valueType="num">
                                      <p:cBhvr additive="base">
                                        <p:cTn id="13" dur="500" fill="hold"/>
                                        <p:tgtEl>
                                          <p:spTgt spid="16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8">
                                            <p:txEl>
                                              <p:pRg st="1" end="1"/>
                                            </p:txEl>
                                          </p:spTgt>
                                        </p:tgtEl>
                                        <p:attrNameLst>
                                          <p:attrName>style.visibility</p:attrName>
                                        </p:attrNameLst>
                                      </p:cBhvr>
                                      <p:to>
                                        <p:strVal val="visible"/>
                                      </p:to>
                                    </p:set>
                                    <p:anim calcmode="lin" valueType="num">
                                      <p:cBhvr additive="base">
                                        <p:cTn id="19" dur="500" fill="hold"/>
                                        <p:tgtEl>
                                          <p:spTgt spid="16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8">
                                            <p:txEl>
                                              <p:pRg st="3" end="3"/>
                                            </p:txEl>
                                          </p:spTgt>
                                        </p:tgtEl>
                                        <p:attrNameLst>
                                          <p:attrName>style.visibility</p:attrName>
                                        </p:attrNameLst>
                                      </p:cBhvr>
                                      <p:to>
                                        <p:strVal val="visible"/>
                                      </p:to>
                                    </p:set>
                                    <p:anim calcmode="lin" valueType="num">
                                      <p:cBhvr additive="base">
                                        <p:cTn id="25" dur="500" fill="hold"/>
                                        <p:tgtEl>
                                          <p:spTgt spid="1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
                                            <p:txEl>
                                              <p:pRg st="3" end="3"/>
                                            </p:txEl>
                                          </p:spTgt>
                                        </p:tgtEl>
                                        <p:attrNameLst>
                                          <p:attrName>ppt_y</p:attrName>
                                        </p:attrNameLst>
                                      </p:cBhvr>
                                      <p:tavLst>
                                        <p:tav tm="0">
                                          <p:val>
                                            <p:strVal val="1+#ppt_h/2"/>
                                          </p:val>
                                        </p:tav>
                                        <p:tav tm="100000">
                                          <p:val>
                                            <p:strVal val="#ppt_y"/>
                                          </p:val>
                                        </p:tav>
                                      </p:tavLst>
                                    </p:anim>
                                  </p:childTnLst>
                                </p:cTn>
                              </p:par>
                              <p:par>
                                <p:cTn id="27" presetID="55" presetClass="exit" presetSubtype="0" fill="hold" grpId="0" nodeType="withEffect">
                                  <p:stCondLst>
                                    <p:cond delay="0"/>
                                  </p:stCondLst>
                                  <p:childTnLst>
                                    <p:anim calcmode="lin" valueType="num">
                                      <p:cBhvr>
                                        <p:cTn id="28" dur="500"/>
                                        <p:tgtEl>
                                          <p:spTgt spid="20"/>
                                        </p:tgtEl>
                                        <p:attrNameLst>
                                          <p:attrName>ppt_w</p:attrName>
                                        </p:attrNameLst>
                                      </p:cBhvr>
                                      <p:tavLst>
                                        <p:tav tm="0">
                                          <p:val>
                                            <p:strVal val="ppt_w"/>
                                          </p:val>
                                        </p:tav>
                                        <p:tav tm="100000">
                                          <p:val>
                                            <p:strVal val="ppt_w*0.70"/>
                                          </p:val>
                                        </p:tav>
                                      </p:tavLst>
                                    </p:anim>
                                    <p:anim calcmode="lin" valueType="num">
                                      <p:cBhvr>
                                        <p:cTn id="29" dur="500"/>
                                        <p:tgtEl>
                                          <p:spTgt spid="20"/>
                                        </p:tgtEl>
                                        <p:attrNameLst>
                                          <p:attrName>ppt_h</p:attrName>
                                        </p:attrNameLst>
                                      </p:cBhvr>
                                      <p:tavLst>
                                        <p:tav tm="0">
                                          <p:val>
                                            <p:strVal val="ppt_h"/>
                                          </p:val>
                                        </p:tav>
                                        <p:tav tm="100000">
                                          <p:val>
                                            <p:strVal val="ppt_h"/>
                                          </p:val>
                                        </p:tav>
                                      </p:tavLst>
                                    </p:anim>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2" presetClass="entr" presetSubtype="4" fill="hold" nodeType="withEffect">
                                  <p:stCondLst>
                                    <p:cond delay="0"/>
                                  </p:stCondLst>
                                  <p:childTnLst>
                                    <p:set>
                                      <p:cBhvr>
                                        <p:cTn id="33" dur="1" fill="hold">
                                          <p:stCondLst>
                                            <p:cond delay="0"/>
                                          </p:stCondLst>
                                        </p:cTn>
                                        <p:tgtEl>
                                          <p:spTgt spid="168">
                                            <p:txEl>
                                              <p:pRg st="4" end="4"/>
                                            </p:txEl>
                                          </p:spTgt>
                                        </p:tgtEl>
                                        <p:attrNameLst>
                                          <p:attrName>style.visibility</p:attrName>
                                        </p:attrNameLst>
                                      </p:cBhvr>
                                      <p:to>
                                        <p:strVal val="visible"/>
                                      </p:to>
                                    </p:set>
                                    <p:anim calcmode="lin" valueType="num">
                                      <p:cBhvr additive="base">
                                        <p:cTn id="34" dur="500" fill="hold"/>
                                        <p:tgtEl>
                                          <p:spTgt spid="168">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68">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68">
                                            <p:txEl>
                                              <p:pRg st="5" end="5"/>
                                            </p:txEl>
                                          </p:spTgt>
                                        </p:tgtEl>
                                        <p:attrNameLst>
                                          <p:attrName>style.visibility</p:attrName>
                                        </p:attrNameLst>
                                      </p:cBhvr>
                                      <p:to>
                                        <p:strVal val="visible"/>
                                      </p:to>
                                    </p:set>
                                    <p:anim calcmode="lin" valueType="num">
                                      <p:cBhvr additive="base">
                                        <p:cTn id="38" dur="500" fill="hold"/>
                                        <p:tgtEl>
                                          <p:spTgt spid="168">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68">
                                            <p:txEl>
                                              <p:pRg st="5" end="5"/>
                                            </p:txEl>
                                          </p:spTgt>
                                        </p:tgtEl>
                                        <p:attrNameLst>
                                          <p:attrName>ppt_y</p:attrName>
                                        </p:attrNameLst>
                                      </p:cBhvr>
                                      <p:tavLst>
                                        <p:tav tm="0">
                                          <p:val>
                                            <p:strVal val="1+#ppt_h/2"/>
                                          </p:val>
                                        </p:tav>
                                        <p:tav tm="100000">
                                          <p:val>
                                            <p:strVal val="#ppt_y"/>
                                          </p:val>
                                        </p:tav>
                                      </p:tavLst>
                                    </p:anim>
                                  </p:childTnLst>
                                </p:cTn>
                              </p:par>
                              <p:par>
                                <p:cTn id="40" presetID="55" presetClass="entr" presetSubtype="0" fill="hold" grpId="1"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strVal val="#ppt_w*0.70"/>
                                          </p:val>
                                        </p:tav>
                                        <p:tav tm="100000">
                                          <p:val>
                                            <p:strVal val="#ppt_w"/>
                                          </p:val>
                                        </p:tav>
                                      </p:tavLst>
                                    </p:anim>
                                    <p:anim calcmode="lin" valueType="num">
                                      <p:cBhvr>
                                        <p:cTn id="43" dur="500" fill="hold"/>
                                        <p:tgtEl>
                                          <p:spTgt spid="20"/>
                                        </p:tgtEl>
                                        <p:attrNameLst>
                                          <p:attrName>ppt_h</p:attrName>
                                        </p:attrNameLst>
                                      </p:cBhvr>
                                      <p:tavLst>
                                        <p:tav tm="0">
                                          <p:val>
                                            <p:strVal val="#ppt_h"/>
                                          </p:val>
                                        </p:tav>
                                        <p:tav tm="100000">
                                          <p:val>
                                            <p:strVal val="#ppt_h"/>
                                          </p:val>
                                        </p:tav>
                                      </p:tavLst>
                                    </p:anim>
                                    <p:animEffect transition="in" filter="fade">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0" name="Google Shape;171;p29"/>
          <p:cNvSpPr/>
          <p:nvPr/>
        </p:nvSpPr>
        <p:spPr>
          <a:xfrm>
            <a:off x="7651867" y="1051261"/>
            <a:ext cx="4540132"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8" name="Google Shape;168;p29"/>
          <p:cNvSpPr txBox="1">
            <a:spLocks noGrp="1"/>
          </p:cNvSpPr>
          <p:nvPr>
            <p:ph type="subTitle" idx="1"/>
          </p:nvPr>
        </p:nvSpPr>
        <p:spPr>
          <a:xfrm flipH="1">
            <a:off x="699134" y="2230184"/>
            <a:ext cx="6102782" cy="3214515"/>
          </a:xfrm>
          <a:prstGeom prst="rect">
            <a:avLst/>
          </a:prstGeom>
        </p:spPr>
        <p:txBody>
          <a:bodyPr spcFirstLastPara="1" vert="horz" wrap="square" lIns="121900" tIns="121900" rIns="121900" bIns="121900" rtlCol="0" anchor="t" anchorCtr="0">
            <a:noAutofit/>
          </a:bodyPr>
          <a:lstStyle/>
          <a:p>
            <a:pPr marL="457200" indent="-457200" algn="l">
              <a:spcBef>
                <a:spcPts val="600"/>
              </a:spcBef>
              <a:buSzPct val="100000"/>
              <a:buFont typeface="+mj-lt"/>
              <a:buAutoNum type="arabicPeriod"/>
            </a:pPr>
            <a:r>
              <a:rPr lang="en-US" sz="2000" dirty="0"/>
              <a:t>Null Values </a:t>
            </a:r>
            <a:r>
              <a:rPr lang="en-US" sz="2000" dirty="0" smtClean="0"/>
              <a:t>treatments for both numerical and categorical features using </a:t>
            </a:r>
            <a:r>
              <a:rPr lang="en-US" sz="2000" b="1" dirty="0" smtClean="0">
                <a:solidFill>
                  <a:schemeClr val="accent2"/>
                </a:solidFill>
              </a:rPr>
              <a:t>SimpleImputer</a:t>
            </a:r>
            <a:endParaRPr lang="en-US" sz="2000" dirty="0" smtClean="0"/>
          </a:p>
          <a:p>
            <a:pPr marL="457200" indent="-457200" algn="l">
              <a:spcBef>
                <a:spcPts val="600"/>
              </a:spcBef>
              <a:buSzPct val="100000"/>
              <a:buFont typeface="+mj-lt"/>
              <a:buAutoNum type="arabicPeriod"/>
            </a:pPr>
            <a:r>
              <a:rPr lang="en-US" sz="2000" dirty="0" smtClean="0"/>
              <a:t>Normalize numerical </a:t>
            </a:r>
            <a:r>
              <a:rPr lang="en-US" sz="2000" dirty="0"/>
              <a:t>features using </a:t>
            </a:r>
            <a:r>
              <a:rPr lang="en-US" sz="2000" b="1" dirty="0" smtClean="0">
                <a:solidFill>
                  <a:schemeClr val="accent2"/>
                </a:solidFill>
              </a:rPr>
              <a:t>StandardScaler</a:t>
            </a:r>
            <a:r>
              <a:rPr lang="en-US" sz="2000" dirty="0" smtClean="0"/>
              <a:t> </a:t>
            </a:r>
          </a:p>
          <a:p>
            <a:pPr marL="457200" indent="-457200" algn="l">
              <a:spcBef>
                <a:spcPts val="600"/>
              </a:spcBef>
              <a:buSzPct val="100000"/>
              <a:buFont typeface="+mj-lt"/>
              <a:buAutoNum type="arabicPeriod"/>
            </a:pPr>
            <a:r>
              <a:rPr lang="en-US" sz="2000" dirty="0" smtClean="0"/>
              <a:t>Categorical features encoding using </a:t>
            </a:r>
            <a:r>
              <a:rPr lang="en-US" sz="2000" b="1" dirty="0" smtClean="0">
                <a:solidFill>
                  <a:schemeClr val="accent2"/>
                </a:solidFill>
              </a:rPr>
              <a:t>OneHotEncoder</a:t>
            </a:r>
          </a:p>
          <a:p>
            <a:pPr marL="457200" indent="-457200" algn="l">
              <a:spcBef>
                <a:spcPts val="600"/>
              </a:spcBef>
              <a:buSzPct val="100000"/>
              <a:buFont typeface="+mj-lt"/>
              <a:buAutoNum type="arabicPeriod"/>
            </a:pPr>
            <a:r>
              <a:rPr lang="en-US" sz="2000" dirty="0" smtClean="0"/>
              <a:t>Remove skewness in the distribution for skewed features’ distribution using </a:t>
            </a:r>
            <a:r>
              <a:rPr lang="en-US" sz="2000" b="1" dirty="0" smtClean="0">
                <a:solidFill>
                  <a:schemeClr val="accent2"/>
                </a:solidFill>
              </a:rPr>
              <a:t>Log fun</a:t>
            </a:r>
          </a:p>
        </p:txBody>
      </p:sp>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1011645"/>
            <a:ext cx="6969795"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Dataset preprocessing</a:t>
            </a:r>
            <a:endParaRPr lang="en-US" sz="4900" b="1" dirty="0">
              <a:solidFill>
                <a:schemeClr val="accent2"/>
              </a:solidFill>
              <a:latin typeface="Arial" panose="020B0604020202020204" pitchFamily="34" charset="0"/>
              <a:cs typeface="Arial" panose="020B0604020202020204" pitchFamily="34" charset="0"/>
            </a:endParaRPr>
          </a:p>
        </p:txBody>
      </p:sp>
      <p:sp>
        <p:nvSpPr>
          <p:cNvPr id="15" name="TextBox 14"/>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5</a:t>
            </a:r>
            <a:endParaRPr lang="en-US" sz="1200" dirty="0">
              <a:solidFill>
                <a:schemeClr val="accent2"/>
              </a:solidFill>
            </a:endParaRPr>
          </a:p>
        </p:txBody>
      </p:sp>
    </p:spTree>
    <p:extLst>
      <p:ext uri="{BB962C8B-B14F-4D97-AF65-F5344CB8AC3E}">
        <p14:creationId xmlns:p14="http://schemas.microsoft.com/office/powerpoint/2010/main" val="3251809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
                                            <p:txEl>
                                              <p:pRg st="1" end="1"/>
                                            </p:txEl>
                                          </p:spTgt>
                                        </p:tgtEl>
                                        <p:attrNameLst>
                                          <p:attrName>style.visibility</p:attrName>
                                        </p:attrNameLst>
                                      </p:cBhvr>
                                      <p:to>
                                        <p:strVal val="visible"/>
                                      </p:to>
                                    </p:set>
                                    <p:anim calcmode="lin" valueType="num">
                                      <p:cBhvr additive="base">
                                        <p:cTn id="7" dur="500" fill="hold"/>
                                        <p:tgtEl>
                                          <p:spTgt spid="16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
                                            <p:txEl>
                                              <p:pRg st="0" end="0"/>
                                            </p:txEl>
                                          </p:spTgt>
                                        </p:tgtEl>
                                        <p:attrNameLst>
                                          <p:attrName>style.visibility</p:attrName>
                                        </p:attrNameLst>
                                      </p:cBhvr>
                                      <p:to>
                                        <p:strVal val="visible"/>
                                      </p:to>
                                    </p:set>
                                    <p:anim calcmode="lin" valueType="num">
                                      <p:cBhvr additive="base">
                                        <p:cTn id="13" dur="500" fill="hold"/>
                                        <p:tgtEl>
                                          <p:spTgt spid="16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8">
                                            <p:txEl>
                                              <p:pRg st="2" end="2"/>
                                            </p:txEl>
                                          </p:spTgt>
                                        </p:tgtEl>
                                        <p:attrNameLst>
                                          <p:attrName>style.visibility</p:attrName>
                                        </p:attrNameLst>
                                      </p:cBhvr>
                                      <p:to>
                                        <p:strVal val="visible"/>
                                      </p:to>
                                    </p:set>
                                    <p:anim calcmode="lin" valueType="num">
                                      <p:cBhvr additive="base">
                                        <p:cTn id="19" dur="500" fill="hold"/>
                                        <p:tgtEl>
                                          <p:spTgt spid="1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
                                            <p:txEl>
                                              <p:pRg st="2" end="2"/>
                                            </p:txEl>
                                          </p:spTgt>
                                        </p:tgtEl>
                                        <p:attrNameLst>
                                          <p:attrName>ppt_y</p:attrName>
                                        </p:attrNameLst>
                                      </p:cBhvr>
                                      <p:tavLst>
                                        <p:tav tm="0">
                                          <p:val>
                                            <p:strVal val="1+#ppt_h/2"/>
                                          </p:val>
                                        </p:tav>
                                        <p:tav tm="100000">
                                          <p:val>
                                            <p:strVal val="#ppt_y"/>
                                          </p:val>
                                        </p:tav>
                                      </p:tavLst>
                                    </p:anim>
                                  </p:childTnLst>
                                </p:cTn>
                              </p:par>
                              <p:par>
                                <p:cTn id="21" presetID="55" presetClass="exit" presetSubtype="0" fill="hold" grpId="0" nodeType="withEffect">
                                  <p:stCondLst>
                                    <p:cond delay="0"/>
                                  </p:stCondLst>
                                  <p:childTnLst>
                                    <p:anim calcmode="lin" valueType="num">
                                      <p:cBhvr>
                                        <p:cTn id="22" dur="500"/>
                                        <p:tgtEl>
                                          <p:spTgt spid="20"/>
                                        </p:tgtEl>
                                        <p:attrNameLst>
                                          <p:attrName>ppt_w</p:attrName>
                                        </p:attrNameLst>
                                      </p:cBhvr>
                                      <p:tavLst>
                                        <p:tav tm="0">
                                          <p:val>
                                            <p:strVal val="ppt_w"/>
                                          </p:val>
                                        </p:tav>
                                        <p:tav tm="100000">
                                          <p:val>
                                            <p:strVal val="ppt_w*0.70"/>
                                          </p:val>
                                        </p:tav>
                                      </p:tavLst>
                                    </p:anim>
                                    <p:anim calcmode="lin" valueType="num">
                                      <p:cBhvr>
                                        <p:cTn id="23" dur="500"/>
                                        <p:tgtEl>
                                          <p:spTgt spid="20"/>
                                        </p:tgtEl>
                                        <p:attrNameLst>
                                          <p:attrName>ppt_h</p:attrName>
                                        </p:attrNameLst>
                                      </p:cBhvr>
                                      <p:tavLst>
                                        <p:tav tm="0">
                                          <p:val>
                                            <p:strVal val="ppt_h"/>
                                          </p:val>
                                        </p:tav>
                                        <p:tav tm="100000">
                                          <p:val>
                                            <p:strVal val="ppt_h"/>
                                          </p:val>
                                        </p:tav>
                                      </p:tavLst>
                                    </p:anim>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2" presetClass="entr" presetSubtype="4" fill="hold" nodeType="withEffect">
                                  <p:stCondLst>
                                    <p:cond delay="0"/>
                                  </p:stCondLst>
                                  <p:childTnLst>
                                    <p:set>
                                      <p:cBhvr>
                                        <p:cTn id="27" dur="1" fill="hold">
                                          <p:stCondLst>
                                            <p:cond delay="0"/>
                                          </p:stCondLst>
                                        </p:cTn>
                                        <p:tgtEl>
                                          <p:spTgt spid="168">
                                            <p:txEl>
                                              <p:pRg st="3" end="3"/>
                                            </p:txEl>
                                          </p:spTgt>
                                        </p:tgtEl>
                                        <p:attrNameLst>
                                          <p:attrName>style.visibility</p:attrName>
                                        </p:attrNameLst>
                                      </p:cBhvr>
                                      <p:to>
                                        <p:strVal val="visible"/>
                                      </p:to>
                                    </p:set>
                                    <p:anim calcmode="lin" valueType="num">
                                      <p:cBhvr additive="base">
                                        <p:cTn id="28" dur="500" fill="hold"/>
                                        <p:tgtEl>
                                          <p:spTgt spid="168">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68">
                                            <p:txEl>
                                              <p:pRg st="3" end="3"/>
                                            </p:txEl>
                                          </p:spTgt>
                                        </p:tgtEl>
                                        <p:attrNameLst>
                                          <p:attrName>ppt_y</p:attrName>
                                        </p:attrNameLst>
                                      </p:cBhvr>
                                      <p:tavLst>
                                        <p:tav tm="0">
                                          <p:val>
                                            <p:strVal val="1+#ppt_h/2"/>
                                          </p:val>
                                        </p:tav>
                                        <p:tav tm="100000">
                                          <p:val>
                                            <p:strVal val="#ppt_y"/>
                                          </p:val>
                                        </p:tav>
                                      </p:tavLst>
                                    </p:anim>
                                  </p:childTnLst>
                                </p:cTn>
                              </p:par>
                              <p:par>
                                <p:cTn id="30" presetID="55" presetClass="entr" presetSubtype="0" fill="hold" grpId="1"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strVal val="#ppt_w*0.70"/>
                                          </p:val>
                                        </p:tav>
                                        <p:tav tm="100000">
                                          <p:val>
                                            <p:strVal val="#ppt_w"/>
                                          </p:val>
                                        </p:tav>
                                      </p:tavLst>
                                    </p:anim>
                                    <p:anim calcmode="lin" valueType="num">
                                      <p:cBhvr>
                                        <p:cTn id="33" dur="500" fill="hold"/>
                                        <p:tgtEl>
                                          <p:spTgt spid="20"/>
                                        </p:tgtEl>
                                        <p:attrNameLst>
                                          <p:attrName>ppt_h</p:attrName>
                                        </p:attrNameLst>
                                      </p:cBhvr>
                                      <p:tavLst>
                                        <p:tav tm="0">
                                          <p:val>
                                            <p:strVal val="#ppt_h"/>
                                          </p:val>
                                        </p:tav>
                                        <p:tav tm="100000">
                                          <p:val>
                                            <p:strVal val="#ppt_h"/>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1011645"/>
            <a:ext cx="6969795"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Dataset Splitting</a:t>
            </a:r>
            <a:endParaRPr lang="en-US"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5" y="2660074"/>
            <a:ext cx="5043231" cy="3214514"/>
          </a:xfrm>
          <a:prstGeom prst="rect">
            <a:avLst/>
          </a:prstGeom>
        </p:spPr>
        <p:txBody>
          <a:bodyPr spcFirstLastPara="1" vert="horz" wrap="square" lIns="121900" tIns="121900" rIns="121900" bIns="121900" rtlCol="0" anchor="t" anchorCtr="0">
            <a:noAutofit/>
          </a:bodyPr>
          <a:lstStyle/>
          <a:p>
            <a:pPr marL="0" indent="0" algn="l">
              <a:spcBef>
                <a:spcPts val="600"/>
              </a:spcBef>
              <a:buSzPct val="100000"/>
            </a:pPr>
            <a:r>
              <a:rPr lang="en-US" sz="2000" dirty="0"/>
              <a:t>Since the data set is imbalanced towards the </a:t>
            </a:r>
            <a:r>
              <a:rPr lang="en-US" sz="2000" dirty="0" smtClean="0"/>
              <a:t>RainTomorrow Output we </a:t>
            </a:r>
            <a:r>
              <a:rPr lang="en-US" sz="2000" dirty="0"/>
              <a:t>split the data set to train and test using </a:t>
            </a:r>
            <a:r>
              <a:rPr lang="en-US" sz="2000" b="1" dirty="0" smtClean="0">
                <a:solidFill>
                  <a:schemeClr val="accent2"/>
                </a:solidFill>
              </a:rPr>
              <a:t>stratified </a:t>
            </a:r>
            <a:r>
              <a:rPr lang="en-US" sz="2000" b="1" dirty="0">
                <a:solidFill>
                  <a:schemeClr val="accent2"/>
                </a:solidFill>
              </a:rPr>
              <a:t>split </a:t>
            </a:r>
            <a:r>
              <a:rPr lang="en-US" sz="2000" dirty="0"/>
              <a:t>with respect to </a:t>
            </a:r>
            <a:r>
              <a:rPr lang="en-US" sz="2000" dirty="0" smtClean="0"/>
              <a:t>the </a:t>
            </a:r>
            <a:r>
              <a:rPr lang="en-US" sz="2000" dirty="0"/>
              <a:t>Target “RainTomorrow </a:t>
            </a:r>
            <a:r>
              <a:rPr lang="en-US" sz="2000" dirty="0" smtClean="0"/>
              <a:t>“ to </a:t>
            </a:r>
            <a:r>
              <a:rPr lang="en-US" sz="2000" dirty="0"/>
              <a:t>ensure that the data set is representative to all sample values, and thus lead to more accurate performance results.</a:t>
            </a:r>
          </a:p>
        </p:txBody>
      </p:sp>
      <p:sp>
        <p:nvSpPr>
          <p:cNvPr id="12" name="TextBox 11"/>
          <p:cNvSpPr txBox="1"/>
          <p:nvPr/>
        </p:nvSpPr>
        <p:spPr>
          <a:xfrm>
            <a:off x="11034070" y="6400412"/>
            <a:ext cx="262719" cy="276999"/>
          </a:xfrm>
          <a:prstGeom prst="rect">
            <a:avLst/>
          </a:prstGeom>
          <a:noFill/>
        </p:spPr>
        <p:txBody>
          <a:bodyPr wrap="square" rtlCol="0">
            <a:spAutoFit/>
          </a:bodyPr>
          <a:lstStyle/>
          <a:p>
            <a:r>
              <a:rPr lang="en-US" sz="1200" dirty="0">
                <a:solidFill>
                  <a:schemeClr val="accent2"/>
                </a:solidFill>
              </a:rPr>
              <a:t>6</a:t>
            </a:r>
          </a:p>
        </p:txBody>
      </p:sp>
      <p:pic>
        <p:nvPicPr>
          <p:cNvPr id="2" name="Picture 1"/>
          <p:cNvPicPr>
            <a:picLocks noChangeAspect="1"/>
          </p:cNvPicPr>
          <p:nvPr/>
        </p:nvPicPr>
        <p:blipFill>
          <a:blip r:embed="rId3"/>
          <a:stretch>
            <a:fillRect/>
          </a:stretch>
        </p:blipFill>
        <p:spPr>
          <a:xfrm>
            <a:off x="5449973" y="1960991"/>
            <a:ext cx="5476875" cy="3743325"/>
          </a:xfrm>
          <a:prstGeom prst="rect">
            <a:avLst/>
          </a:prstGeom>
        </p:spPr>
      </p:pic>
    </p:spTree>
    <p:extLst>
      <p:ext uri="{BB962C8B-B14F-4D97-AF65-F5344CB8AC3E}">
        <p14:creationId xmlns:p14="http://schemas.microsoft.com/office/powerpoint/2010/main" val="732010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9" name="Google Shape;169;p29"/>
          <p:cNvSpPr txBox="1">
            <a:spLocks noGrp="1"/>
          </p:cNvSpPr>
          <p:nvPr>
            <p:ph type="title"/>
          </p:nvPr>
        </p:nvSpPr>
        <p:spPr>
          <a:xfrm>
            <a:off x="682072" y="877215"/>
            <a:ext cx="10351998" cy="2147191"/>
          </a:xfrm>
          <a:prstGeom prst="rect">
            <a:avLst/>
          </a:prstGeom>
        </p:spPr>
        <p:txBody>
          <a:bodyPr spcFirstLastPara="1" vert="horz" wrap="square" lIns="121900" tIns="121900" rIns="121900" bIns="121900" rtlCol="0" anchor="ctr" anchorCtr="0">
            <a:noAutofit/>
          </a:bodyPr>
          <a:lstStyle/>
          <a:p>
            <a:pPr algn="l"/>
            <a:r>
              <a:rPr lang="en-US" sz="4900" b="1" dirty="0">
                <a:solidFill>
                  <a:schemeClr val="accent2"/>
                </a:solidFill>
                <a:latin typeface="Arial" panose="020B0604020202020204" pitchFamily="34" charset="0"/>
                <a:cs typeface="Arial" panose="020B0604020202020204" pitchFamily="34" charset="0"/>
              </a:rPr>
              <a:t>Logistic Regressor as Model</a:t>
            </a:r>
            <a:br>
              <a:rPr lang="en-US" sz="4900" b="1" dirty="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15" name="Google Shape;168;p29"/>
          <p:cNvSpPr txBox="1">
            <a:spLocks/>
          </p:cNvSpPr>
          <p:nvPr/>
        </p:nvSpPr>
        <p:spPr>
          <a:xfrm flipH="1">
            <a:off x="682069" y="3149424"/>
            <a:ext cx="4582660"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Training Accuracy </a:t>
            </a:r>
            <a:r>
              <a:rPr lang="en-US" sz="2000" b="1" dirty="0" smtClean="0">
                <a:solidFill>
                  <a:schemeClr val="accent2"/>
                </a:solidFill>
              </a:rPr>
              <a:t>84.7%</a:t>
            </a:r>
            <a:endParaRPr lang="en-US" sz="2000" b="1" dirty="0" smtClean="0">
              <a:solidFill>
                <a:schemeClr val="accent2"/>
              </a:solidFill>
            </a:endParaRPr>
          </a:p>
        </p:txBody>
      </p:sp>
      <p:sp>
        <p:nvSpPr>
          <p:cNvPr id="16" name="Google Shape;168;p29"/>
          <p:cNvSpPr txBox="1">
            <a:spLocks/>
          </p:cNvSpPr>
          <p:nvPr/>
        </p:nvSpPr>
        <p:spPr>
          <a:xfrm flipH="1">
            <a:off x="5892796" y="3149424"/>
            <a:ext cx="4765966"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Training Precision </a:t>
            </a:r>
            <a:r>
              <a:rPr lang="en-US" sz="2000" b="1" dirty="0" smtClean="0">
                <a:solidFill>
                  <a:schemeClr val="accent2"/>
                </a:solidFill>
              </a:rPr>
              <a:t>72.7%</a:t>
            </a:r>
            <a:endParaRPr lang="en-US" sz="2000" b="1" dirty="0" smtClean="0">
              <a:solidFill>
                <a:schemeClr val="accent2"/>
              </a:solidFill>
            </a:endParaRPr>
          </a:p>
        </p:txBody>
      </p:sp>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8" name="TextBox 17"/>
          <p:cNvSpPr txBox="1"/>
          <p:nvPr/>
        </p:nvSpPr>
        <p:spPr>
          <a:xfrm>
            <a:off x="11034070" y="6400412"/>
            <a:ext cx="262719" cy="276999"/>
          </a:xfrm>
          <a:prstGeom prst="rect">
            <a:avLst/>
          </a:prstGeom>
          <a:noFill/>
        </p:spPr>
        <p:txBody>
          <a:bodyPr wrap="square" rtlCol="0">
            <a:spAutoFit/>
          </a:bodyPr>
          <a:lstStyle/>
          <a:p>
            <a:r>
              <a:rPr lang="en-US" sz="1200" dirty="0">
                <a:solidFill>
                  <a:schemeClr val="accent2"/>
                </a:solidFill>
              </a:rPr>
              <a:t>9</a:t>
            </a:r>
          </a:p>
        </p:txBody>
      </p:sp>
      <p:sp>
        <p:nvSpPr>
          <p:cNvPr id="13" name="Google Shape;168;p29"/>
          <p:cNvSpPr txBox="1">
            <a:spLocks/>
          </p:cNvSpPr>
          <p:nvPr/>
        </p:nvSpPr>
        <p:spPr>
          <a:xfrm flipH="1">
            <a:off x="677947" y="4026756"/>
            <a:ext cx="4582660"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Test</a:t>
            </a:r>
            <a:r>
              <a:rPr lang="en-US" sz="2000" dirty="0" smtClean="0"/>
              <a:t>ing Accuracy </a:t>
            </a:r>
            <a:r>
              <a:rPr lang="en-US" sz="2000" b="1" dirty="0" smtClean="0">
                <a:solidFill>
                  <a:schemeClr val="accent2"/>
                </a:solidFill>
              </a:rPr>
              <a:t>84.6%</a:t>
            </a:r>
            <a:endParaRPr lang="en-US" sz="2000" b="1" dirty="0" smtClean="0">
              <a:solidFill>
                <a:schemeClr val="accent2"/>
              </a:solidFill>
            </a:endParaRPr>
          </a:p>
        </p:txBody>
      </p:sp>
      <p:sp>
        <p:nvSpPr>
          <p:cNvPr id="14" name="Google Shape;168;p29"/>
          <p:cNvSpPr txBox="1">
            <a:spLocks/>
          </p:cNvSpPr>
          <p:nvPr/>
        </p:nvSpPr>
        <p:spPr>
          <a:xfrm flipH="1">
            <a:off x="5888674" y="4026756"/>
            <a:ext cx="4765966"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Testing Precision </a:t>
            </a:r>
            <a:r>
              <a:rPr lang="en-US" sz="2000" b="1" dirty="0" smtClean="0">
                <a:solidFill>
                  <a:schemeClr val="accent2"/>
                </a:solidFill>
              </a:rPr>
              <a:t>72.6%</a:t>
            </a:r>
            <a:endParaRPr lang="en-US" sz="2000" b="1" dirty="0" smtClean="0">
              <a:solidFill>
                <a:schemeClr val="accent2"/>
              </a:solidFill>
            </a:endParaRPr>
          </a:p>
        </p:txBody>
      </p:sp>
      <p:sp>
        <p:nvSpPr>
          <p:cNvPr id="17" name="Google Shape;169;p29"/>
          <p:cNvSpPr txBox="1">
            <a:spLocks/>
          </p:cNvSpPr>
          <p:nvPr/>
        </p:nvSpPr>
        <p:spPr>
          <a:xfrm>
            <a:off x="473275" y="4534228"/>
            <a:ext cx="10556674" cy="1340361"/>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2800"/>
              <a:buNone/>
              <a:defRPr sz="4400" kern="1200">
                <a:solidFill>
                  <a:schemeClr val="tx1"/>
                </a:solidFill>
                <a:latin typeface="+mj-lt"/>
                <a:ea typeface="+mj-ea"/>
                <a:cs typeface="+mj-cs"/>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pPr algn="ctr"/>
            <a:r>
              <a:rPr lang="en-US" sz="4900" b="1" dirty="0" smtClean="0">
                <a:solidFill>
                  <a:schemeClr val="accent2"/>
                </a:solidFill>
                <a:latin typeface="Arial" panose="020B0604020202020204" pitchFamily="34" charset="0"/>
                <a:cs typeface="Arial" panose="020B0604020202020204" pitchFamily="34" charset="0"/>
              </a:rPr>
              <a:t>No Overfitting</a:t>
            </a:r>
            <a:endParaRPr lang="en-US" sz="49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0485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9" name="Google Shape;169;p29"/>
          <p:cNvSpPr txBox="1">
            <a:spLocks noGrp="1"/>
          </p:cNvSpPr>
          <p:nvPr>
            <p:ph type="title"/>
          </p:nvPr>
        </p:nvSpPr>
        <p:spPr>
          <a:xfrm>
            <a:off x="682073" y="1011645"/>
            <a:ext cx="8428976" cy="1195600"/>
          </a:xfrm>
          <a:prstGeom prst="rect">
            <a:avLst/>
          </a:prstGeom>
        </p:spPr>
        <p:txBody>
          <a:bodyPr spcFirstLastPara="1" vert="horz" wrap="square" lIns="121900" tIns="121900" rIns="121900" bIns="121900" rtlCol="0" anchor="ctr" anchorCtr="0">
            <a:noAutofit/>
          </a:bodyPr>
          <a:lstStyle/>
          <a:p>
            <a:pPr algn="l"/>
            <a:r>
              <a:rPr lang="en" sz="4900" b="1" dirty="0" smtClean="0">
                <a:solidFill>
                  <a:schemeClr val="accent2"/>
                </a:solidFill>
                <a:latin typeface="Arial" panose="020B0604020202020204" pitchFamily="34" charset="0"/>
                <a:cs typeface="Arial" panose="020B0604020202020204" pitchFamily="34" charset="0"/>
              </a:rPr>
              <a:t>Result and Conclusion</a:t>
            </a:r>
            <a:endParaRPr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8" y="1826064"/>
            <a:ext cx="9598754" cy="4048526"/>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dirty="0" smtClean="0"/>
              <a:t>We can enhance the model performance by applying hyper parameter tuning using  </a:t>
            </a:r>
            <a:r>
              <a:rPr lang="en-US" sz="2000" b="1" dirty="0" err="1" smtClean="0">
                <a:solidFill>
                  <a:schemeClr val="accent2"/>
                </a:solidFill>
              </a:rPr>
              <a:t>GridSearch</a:t>
            </a:r>
            <a:endParaRPr lang="en-US" sz="2000" b="1" dirty="0" smtClean="0">
              <a:solidFill>
                <a:schemeClr val="accent2"/>
              </a:solidFill>
            </a:endParaRPr>
          </a:p>
          <a:p>
            <a:pPr marL="228594" indent="-228594" algn="l">
              <a:spcBef>
                <a:spcPts val="600"/>
              </a:spcBef>
              <a:buSzPts val="1100"/>
              <a:buFont typeface="Arial" panose="020B0604020202020204" pitchFamily="34" charset="0"/>
              <a:buChar char="•"/>
            </a:pPr>
            <a:r>
              <a:rPr lang="en-US" sz="2000" dirty="0" smtClean="0"/>
              <a:t>We can apply more feature engineering and preprocessing to increase the accuracy.</a:t>
            </a:r>
          </a:p>
          <a:p>
            <a:pPr marL="228594" indent="-228594" algn="l">
              <a:spcBef>
                <a:spcPts val="600"/>
              </a:spcBef>
              <a:buSzPts val="1100"/>
              <a:buFont typeface="Arial" panose="020B0604020202020204" pitchFamily="34" charset="0"/>
              <a:buChar char="•"/>
            </a:pPr>
            <a:r>
              <a:rPr lang="en-US" sz="2000" dirty="0" smtClean="0"/>
              <a:t>The data is imbalanced and this can lead to a biased model and to solve that we can apply data augmentation to reach to more accurate results.</a:t>
            </a:r>
            <a:endParaRPr lang="en-US" sz="2000" dirty="0" smtClean="0"/>
          </a:p>
        </p:txBody>
      </p:sp>
      <p:sp>
        <p:nvSpPr>
          <p:cNvPr id="171" name="Google Shape;171;p29"/>
          <p:cNvSpPr/>
          <p:nvPr/>
        </p:nvSpPr>
        <p:spPr>
          <a:xfrm>
            <a:off x="-9526" y="1041020"/>
            <a:ext cx="482800" cy="4833569"/>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1"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7"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TextBox 8"/>
          <p:cNvSpPr txBox="1"/>
          <p:nvPr/>
        </p:nvSpPr>
        <p:spPr>
          <a:xfrm>
            <a:off x="11034070" y="6400412"/>
            <a:ext cx="372839" cy="276999"/>
          </a:xfrm>
          <a:prstGeom prst="rect">
            <a:avLst/>
          </a:prstGeom>
          <a:noFill/>
        </p:spPr>
        <p:txBody>
          <a:bodyPr wrap="square" rtlCol="0">
            <a:spAutoFit/>
          </a:bodyPr>
          <a:lstStyle/>
          <a:p>
            <a:r>
              <a:rPr lang="en-US" sz="1200" dirty="0" smtClean="0">
                <a:solidFill>
                  <a:schemeClr val="accent2"/>
                </a:solidFill>
              </a:rPr>
              <a:t>17</a:t>
            </a:r>
            <a:endParaRPr lang="en-US" sz="1200" dirty="0">
              <a:solidFill>
                <a:schemeClr val="accent2"/>
              </a:solidFill>
            </a:endParaRPr>
          </a:p>
        </p:txBody>
      </p:sp>
    </p:spTree>
    <p:extLst>
      <p:ext uri="{BB962C8B-B14F-4D97-AF65-F5344CB8AC3E}">
        <p14:creationId xmlns:p14="http://schemas.microsoft.com/office/powerpoint/2010/main" val="2490497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4C61C6DF8B044A95DD4CF16D02DDF" ma:contentTypeVersion="2" ma:contentTypeDescription="Create a new document." ma:contentTypeScope="" ma:versionID="dcf5c63803e058010700daab05b96b0d">
  <xsd:schema xmlns:xsd="http://www.w3.org/2001/XMLSchema" xmlns:xs="http://www.w3.org/2001/XMLSchema" xmlns:p="http://schemas.microsoft.com/office/2006/metadata/properties" xmlns:ns2="d539ce95-3059-4160-bb24-7324662392c5" targetNamespace="http://schemas.microsoft.com/office/2006/metadata/properties" ma:root="true" ma:fieldsID="cea0bdd13b502f17ec669abbafc893c2" ns2:_="">
    <xsd:import namespace="d539ce95-3059-4160-bb24-7324662392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39ce95-3059-4160-bb24-7324662392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3ED3F1-006F-4FF7-84FA-0CB6647A7DA7}"/>
</file>

<file path=customXml/itemProps2.xml><?xml version="1.0" encoding="utf-8"?>
<ds:datastoreItem xmlns:ds="http://schemas.openxmlformats.org/officeDocument/2006/customXml" ds:itemID="{F7103BF1-65AE-4049-A031-A07084B82960}"/>
</file>

<file path=customXml/itemProps3.xml><?xml version="1.0" encoding="utf-8"?>
<ds:datastoreItem xmlns:ds="http://schemas.openxmlformats.org/officeDocument/2006/customXml" ds:itemID="{B970C04F-E7AC-41AB-9C6D-1B1BB88BFF7F}">
  <ds:schemaRefs>
    <ds:schemaRef ds:uri="http://schemas.microsoft.com/office/2006/documentManagement/types"/>
    <ds:schemaRef ds:uri="4873beb7-5857-4685-be1f-d57550cc96cc"/>
    <ds:schemaRef ds:uri="http://purl.org/dc/terms/"/>
    <ds:schemaRef ds:uri="http://purl.org/dc/elements/1.1/"/>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3538</TotalTime>
  <Words>1022</Words>
  <Application>Microsoft Office PowerPoint</Application>
  <PresentationFormat>Widescreen</PresentationFormat>
  <Paragraphs>215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Daily Based Rain Predictor Using Classical ML Techniques </vt:lpstr>
      <vt:lpstr>Outline</vt:lpstr>
      <vt:lpstr>Problem Statement</vt:lpstr>
      <vt:lpstr>Dataset Description</vt:lpstr>
      <vt:lpstr>Dataset Exploration</vt:lpstr>
      <vt:lpstr>Dataset preprocessing</vt:lpstr>
      <vt:lpstr>Dataset Splitting</vt:lpstr>
      <vt:lpstr>Logistic Regressor as Model </vt:lpstr>
      <vt:lpstr>Result and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Based Rental Bike Predictor Using Classical ML Techniques (With Comparative Study)</dc:title>
  <dc:creator>Microsoft account</dc:creator>
  <cp:keywords/>
  <cp:lastModifiedBy>Microsoft account</cp:lastModifiedBy>
  <cp:revision>99</cp:revision>
  <dcterms:created xsi:type="dcterms:W3CDTF">2023-01-11T01:46:31Z</dcterms:created>
  <dcterms:modified xsi:type="dcterms:W3CDTF">2023-02-16T10:44:40Z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0x010100EEC4C61C6DF8B044A95DD4CF16D02DDF</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