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4"/>
  </p:sldMasterIdLst>
  <p:notesMasterIdLst>
    <p:notesMasterId r:id="rId25"/>
  </p:notesMasterIdLst>
  <p:sldIdLst>
    <p:sldId id="256" r:id="rId5"/>
    <p:sldId id="284" r:id="rId6"/>
    <p:sldId id="265" r:id="rId7"/>
    <p:sldId id="266" r:id="rId8"/>
    <p:sldId id="267" r:id="rId9"/>
    <p:sldId id="269" r:id="rId10"/>
    <p:sldId id="270" r:id="rId11"/>
    <p:sldId id="271" r:id="rId12"/>
    <p:sldId id="272" r:id="rId13"/>
    <p:sldId id="273" r:id="rId14"/>
    <p:sldId id="274" r:id="rId15"/>
    <p:sldId id="275" r:id="rId16"/>
    <p:sldId id="276" r:id="rId17"/>
    <p:sldId id="278" r:id="rId18"/>
    <p:sldId id="277" r:id="rId19"/>
    <p:sldId id="281" r:id="rId20"/>
    <p:sldId id="279" r:id="rId21"/>
    <p:sldId id="280" r:id="rId22"/>
    <p:sldId id="285"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4"/>
            <p14:sldId id="265"/>
            <p14:sldId id="266"/>
            <p14:sldId id="267"/>
            <p14:sldId id="269"/>
            <p14:sldId id="270"/>
            <p14:sldId id="271"/>
            <p14:sldId id="272"/>
            <p14:sldId id="273"/>
            <p14:sldId id="274"/>
            <p14:sldId id="275"/>
            <p14:sldId id="276"/>
            <p14:sldId id="278"/>
            <p14:sldId id="277"/>
            <p14:sldId id="281"/>
            <p14:sldId id="279"/>
            <p14:sldId id="280"/>
            <p14:sldId id="285"/>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734F29"/>
    <a:srgbClr val="795531"/>
    <a:srgbClr val="D2B4A6"/>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33" autoAdjust="0"/>
  </p:normalViewPr>
  <p:slideViewPr>
    <p:cSldViewPr snapToGrid="0">
      <p:cViewPr varScale="1">
        <p:scale>
          <a:sx n="93" d="100"/>
          <a:sy n="93" d="100"/>
        </p:scale>
        <p:origin x="302"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88353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spcBef>
                <a:spcPts val="600"/>
              </a:spcBef>
              <a:buSzPct val="100000"/>
            </a:pPr>
            <a:r>
              <a:rPr lang="en-US" sz="1100" dirty="0" smtClean="0"/>
              <a:t>GridSearchCV from </a:t>
            </a:r>
            <a:r>
              <a:rPr lang="en-US" sz="1100" dirty="0" err="1" smtClean="0"/>
              <a:t>Scikit</a:t>
            </a:r>
            <a:r>
              <a:rPr lang="en-US" sz="1100" dirty="0" smtClean="0"/>
              <a:t> learn to find the best hyper parameters to enhance the model performance.</a:t>
            </a:r>
          </a:p>
          <a:p>
            <a:pPr marL="0" indent="0" algn="l">
              <a:spcBef>
                <a:spcPts val="600"/>
              </a:spcBef>
              <a:buSzPct val="100000"/>
            </a:pPr>
            <a:r>
              <a:rPr lang="en-US" sz="1100" dirty="0" smtClean="0"/>
              <a:t>The n_iter_no_change hyper parameter is adjust to an integer value= 10, this help the Gradient Boosting Regressor to automatically stop adding more trees during training if it sees that the last 10 estimators didn’t help. This is simply early stopping, but with a little bit of patience: it tolerates having no progress for a few iterations before it stops [5]</a:t>
            </a:r>
          </a:p>
          <a:p>
            <a:pPr marL="0" indent="0" algn="l">
              <a:spcBef>
                <a:spcPts val="600"/>
              </a:spcBef>
              <a:buSzPct val="100000"/>
            </a:pPr>
            <a:r>
              <a:rPr lang="en-US" sz="1100" dirty="0" smtClean="0"/>
              <a:t>When n_iter_no_change is set, the fit() method automatically splits the training set into a smaller training set and a validation set: this allows it to evaluate the model’s performance each time it adds a new estimator. The size of the validation set is controlled by the </a:t>
            </a:r>
            <a:r>
              <a:rPr lang="en-US" sz="1100" dirty="0" err="1" smtClean="0"/>
              <a:t>validation_fraction</a:t>
            </a:r>
            <a:r>
              <a:rPr lang="en-US" sz="1100" dirty="0" smtClean="0"/>
              <a:t> hyper parameter, which is 10% by default. The </a:t>
            </a:r>
            <a:r>
              <a:rPr lang="en-US" sz="1100" dirty="0" err="1" smtClean="0"/>
              <a:t>tol</a:t>
            </a:r>
            <a:r>
              <a:rPr lang="en-US" sz="1100" dirty="0" smtClean="0"/>
              <a:t> hyper parameter determines the maximum performance improvement that still counts as negligible. It sets to defaults 0.0001. The Gradient Boosting Regressor class also supports a subsample hyper parameter, which specifies the fraction of training instances to be used for training each tree. If subsample=0.25, then each tree is trained on 25% of the training instances, selected randomly [5].</a:t>
            </a:r>
          </a:p>
          <a:p>
            <a:pPr marL="0" indent="0" algn="l">
              <a:spcBef>
                <a:spcPts val="600"/>
              </a:spcBef>
              <a:buSzPct val="100000"/>
            </a:pPr>
            <a:r>
              <a:rPr lang="en-US" sz="1100" dirty="0" smtClean="0"/>
              <a:t>The best values of hyper parameters found by the </a:t>
            </a:r>
            <a:r>
              <a:rPr lang="en-US" sz="1100" dirty="0" err="1" smtClean="0"/>
              <a:t>GridSearchCv</a:t>
            </a:r>
            <a:r>
              <a:rPr lang="en-US" sz="1100" dirty="0" smtClean="0"/>
              <a:t>, which give the highest performance, are listed in the following table:</a:t>
            </a:r>
          </a:p>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1368285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316726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278843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4256627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algn="l">
              <a:spcBef>
                <a:spcPts val="600"/>
              </a:spcBef>
              <a:buSzPct val="100000"/>
              <a:buFont typeface="Arial" panose="020B0604020202020204" pitchFamily="34" charset="0"/>
              <a:buChar char="•"/>
            </a:pPr>
            <a:r>
              <a:rPr lang="en-US" sz="1100" b="1" dirty="0" smtClean="0">
                <a:solidFill>
                  <a:schemeClr val="accent2"/>
                </a:solidFill>
              </a:rPr>
              <a:t>SMOGN,</a:t>
            </a:r>
            <a:r>
              <a:rPr lang="en-US" sz="1100" dirty="0" smtClean="0"/>
              <a:t> for tackling imbalanced regression problem. </a:t>
            </a:r>
          </a:p>
          <a:p>
            <a:pPr marL="342900" indent="-342900" algn="l">
              <a:spcBef>
                <a:spcPts val="600"/>
              </a:spcBef>
              <a:buSzPct val="100000"/>
              <a:buFont typeface="Arial" panose="020B0604020202020204" pitchFamily="34" charset="0"/>
              <a:buChar char="•"/>
            </a:pPr>
            <a:r>
              <a:rPr lang="en-US" sz="1100" dirty="0" smtClean="0"/>
              <a:t>It’s a pre-processing method that has the advantage of being </a:t>
            </a:r>
            <a:r>
              <a:rPr lang="en-US" sz="1100" b="1" dirty="0" smtClean="0">
                <a:solidFill>
                  <a:schemeClr val="accent2"/>
                </a:solidFill>
              </a:rPr>
              <a:t>versatile.</a:t>
            </a:r>
          </a:p>
          <a:p>
            <a:pPr marL="342900" indent="-342900" algn="l">
              <a:spcBef>
                <a:spcPts val="600"/>
              </a:spcBef>
              <a:buSzPct val="100000"/>
              <a:buFont typeface="Arial" panose="020B0604020202020204" pitchFamily="34" charset="0"/>
              <a:buChar char="•"/>
            </a:pPr>
            <a:r>
              <a:rPr lang="en-US" sz="1100" dirty="0" smtClean="0"/>
              <a:t>Allows the use of any standard learning algorithm. The method tries to overcome difficulties in SmoteR strategy and in the introduction of Gaussian Noise strategy. </a:t>
            </a:r>
          </a:p>
          <a:p>
            <a:pPr marL="342900" indent="-342900" algn="l">
              <a:spcBef>
                <a:spcPts val="600"/>
              </a:spcBef>
              <a:buSzPct val="100000"/>
              <a:buFont typeface="Arial" panose="020B0604020202020204" pitchFamily="34" charset="0"/>
              <a:buChar char="•"/>
            </a:pPr>
            <a:r>
              <a:rPr lang="en-US" sz="1100" dirty="0" smtClean="0"/>
              <a:t>It uses the interpolation method of SmoteR for interpolating examples that are closer. </a:t>
            </a:r>
          </a:p>
          <a:p>
            <a:pPr marL="342900" indent="-342900" algn="l">
              <a:spcBef>
                <a:spcPts val="600"/>
              </a:spcBef>
              <a:buSzPct val="100000"/>
              <a:buFont typeface="Arial" panose="020B0604020202020204" pitchFamily="34" charset="0"/>
              <a:buChar char="•"/>
            </a:pPr>
            <a:r>
              <a:rPr lang="en-US" sz="1100" dirty="0" smtClean="0"/>
              <a:t>eliminate the risk of interpolating examples that, although being among the nearest neighbors of the seed example, are too distant.</a:t>
            </a:r>
          </a:p>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1850435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1722856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algn="l">
              <a:spcBef>
                <a:spcPts val="600"/>
              </a:spcBef>
              <a:buSzPct val="100000"/>
              <a:buFont typeface="Arial" panose="020B0604020202020204" pitchFamily="34" charset="0"/>
              <a:buChar char="•"/>
            </a:pPr>
            <a:r>
              <a:rPr lang="en-US" sz="1100" b="1" dirty="0" smtClean="0">
                <a:solidFill>
                  <a:schemeClr val="accent2"/>
                </a:solidFill>
              </a:rPr>
              <a:t>SMOGN,</a:t>
            </a:r>
            <a:r>
              <a:rPr lang="en-US" sz="1100" dirty="0" smtClean="0"/>
              <a:t> for tackling imbalanced regression problem. </a:t>
            </a:r>
          </a:p>
          <a:p>
            <a:pPr marL="342900" indent="-342900" algn="l">
              <a:spcBef>
                <a:spcPts val="600"/>
              </a:spcBef>
              <a:buSzPct val="100000"/>
              <a:buFont typeface="Arial" panose="020B0604020202020204" pitchFamily="34" charset="0"/>
              <a:buChar char="•"/>
            </a:pPr>
            <a:r>
              <a:rPr lang="en-US" sz="1100" dirty="0" smtClean="0"/>
              <a:t>It’s a pre-processing method that has the advantage of being </a:t>
            </a:r>
            <a:r>
              <a:rPr lang="en-US" sz="1100" b="1" dirty="0" smtClean="0">
                <a:solidFill>
                  <a:schemeClr val="accent2"/>
                </a:solidFill>
              </a:rPr>
              <a:t>versatile.</a:t>
            </a:r>
          </a:p>
          <a:p>
            <a:pPr marL="342900" indent="-342900" algn="l">
              <a:spcBef>
                <a:spcPts val="600"/>
              </a:spcBef>
              <a:buSzPct val="100000"/>
              <a:buFont typeface="Arial" panose="020B0604020202020204" pitchFamily="34" charset="0"/>
              <a:buChar char="•"/>
            </a:pPr>
            <a:r>
              <a:rPr lang="en-US" sz="1100" dirty="0" smtClean="0"/>
              <a:t>Allows the use of any standard learning algorithm. The method tries to overcome difficulties in SmoteR strategy and in the introduction of Gaussian Noise strategy. </a:t>
            </a:r>
          </a:p>
          <a:p>
            <a:pPr marL="342900" indent="-342900" algn="l">
              <a:spcBef>
                <a:spcPts val="600"/>
              </a:spcBef>
              <a:buSzPct val="100000"/>
              <a:buFont typeface="Arial" panose="020B0604020202020204" pitchFamily="34" charset="0"/>
              <a:buChar char="•"/>
            </a:pPr>
            <a:r>
              <a:rPr lang="en-US" sz="1100" dirty="0" smtClean="0"/>
              <a:t>It uses the interpolation method of SmoteR for interpolating examples that are closer. </a:t>
            </a:r>
          </a:p>
          <a:p>
            <a:pPr marL="342900" indent="-342900" algn="l">
              <a:spcBef>
                <a:spcPts val="600"/>
              </a:spcBef>
              <a:buSzPct val="100000"/>
              <a:buFont typeface="Arial" panose="020B0604020202020204" pitchFamily="34" charset="0"/>
              <a:buChar char="•"/>
            </a:pPr>
            <a:r>
              <a:rPr lang="en-US" sz="1100" dirty="0" smtClean="0"/>
              <a:t>eliminate the risk of interpolating examples that, although being among the nearest neighbors of the seed example, are too distant.</a:t>
            </a:r>
          </a:p>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2704406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algn="l">
              <a:spcBef>
                <a:spcPts val="600"/>
              </a:spcBef>
              <a:buSzPct val="100000"/>
              <a:buFont typeface="Arial" panose="020B0604020202020204" pitchFamily="34" charset="0"/>
              <a:buChar char="•"/>
            </a:pPr>
            <a:r>
              <a:rPr lang="en-US" sz="1100" b="1" dirty="0" smtClean="0">
                <a:solidFill>
                  <a:schemeClr val="accent2"/>
                </a:solidFill>
              </a:rPr>
              <a:t>SMOGN,</a:t>
            </a:r>
            <a:r>
              <a:rPr lang="en-US" sz="1100" dirty="0" smtClean="0"/>
              <a:t> for tackling imbalanced regression problem. </a:t>
            </a:r>
          </a:p>
          <a:p>
            <a:pPr marL="342900" indent="-342900" algn="l">
              <a:spcBef>
                <a:spcPts val="600"/>
              </a:spcBef>
              <a:buSzPct val="100000"/>
              <a:buFont typeface="Arial" panose="020B0604020202020204" pitchFamily="34" charset="0"/>
              <a:buChar char="•"/>
            </a:pPr>
            <a:r>
              <a:rPr lang="en-US" sz="1100" dirty="0" smtClean="0"/>
              <a:t>It’s a pre-processing method that has the advantage of being </a:t>
            </a:r>
            <a:r>
              <a:rPr lang="en-US" sz="1100" b="1" dirty="0" smtClean="0">
                <a:solidFill>
                  <a:schemeClr val="accent2"/>
                </a:solidFill>
              </a:rPr>
              <a:t>versatile.</a:t>
            </a:r>
          </a:p>
          <a:p>
            <a:pPr marL="342900" indent="-342900" algn="l">
              <a:spcBef>
                <a:spcPts val="600"/>
              </a:spcBef>
              <a:buSzPct val="100000"/>
              <a:buFont typeface="Arial" panose="020B0604020202020204" pitchFamily="34" charset="0"/>
              <a:buChar char="•"/>
            </a:pPr>
            <a:r>
              <a:rPr lang="en-US" sz="1100" dirty="0" smtClean="0"/>
              <a:t>Allows the use of any standard learning algorithm. The method tries to overcome difficulties in SmoteR strategy and in the introduction of Gaussian Noise strategy. </a:t>
            </a:r>
          </a:p>
          <a:p>
            <a:pPr marL="342900" indent="-342900" algn="l">
              <a:spcBef>
                <a:spcPts val="600"/>
              </a:spcBef>
              <a:buSzPct val="100000"/>
              <a:buFont typeface="Arial" panose="020B0604020202020204" pitchFamily="34" charset="0"/>
              <a:buChar char="•"/>
            </a:pPr>
            <a:r>
              <a:rPr lang="en-US" sz="1100" dirty="0" smtClean="0"/>
              <a:t>It uses the interpolation method of SmoteR for interpolating examples that are closer. </a:t>
            </a:r>
          </a:p>
          <a:p>
            <a:pPr marL="342900" indent="-342900" algn="l">
              <a:spcBef>
                <a:spcPts val="600"/>
              </a:spcBef>
              <a:buSzPct val="100000"/>
              <a:buFont typeface="Arial" panose="020B0604020202020204" pitchFamily="34" charset="0"/>
              <a:buChar char="•"/>
            </a:pPr>
            <a:r>
              <a:rPr lang="en-US" sz="1100" dirty="0" smtClean="0"/>
              <a:t>eliminate the risk of interpolating examples that, although being among the nearest neighbors of the seed example, are too distant.</a:t>
            </a:r>
          </a:p>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2060508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359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1584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70658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4961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smtClean="0">
              <a:solidFill>
                <a:srgbClr val="000000"/>
              </a:solidFill>
              <a:latin typeface="Arial"/>
              <a:ea typeface="Arial"/>
              <a:cs typeface="Arial"/>
              <a:sym typeface="Arial"/>
            </a:endParaRPr>
          </a:p>
          <a:p>
            <a:pPr marL="228594" indent="-228594" algn="l">
              <a:buSzPts val="1100"/>
              <a:buFont typeface="Arial" panose="020B0604020202020204" pitchFamily="34" charset="0"/>
              <a:buChar char="•"/>
            </a:pPr>
            <a:r>
              <a:rPr lang="en-US" sz="1100" dirty="0" smtClean="0"/>
              <a:t>These systems is controlled by regional programs are implemented where numerous renting locations are set. </a:t>
            </a:r>
          </a:p>
          <a:p>
            <a:pPr marL="228594" indent="-228594" algn="l">
              <a:buSzPts val="1100"/>
              <a:buFont typeface="Arial" panose="020B0604020202020204" pitchFamily="34" charset="0"/>
              <a:buChar char="•"/>
            </a:pPr>
            <a:r>
              <a:rPr lang="en-US" sz="1100" dirty="0" smtClean="0"/>
              <a:t>creating a network of locations where bicycles can be borrowed from and returned.</a:t>
            </a:r>
          </a:p>
          <a:p>
            <a:pPr marL="228594" indent="-228594" algn="l">
              <a:buSzPts val="1100"/>
              <a:buFont typeface="Arial" panose="020B0604020202020204" pitchFamily="34" charset="0"/>
              <a:buChar char="•"/>
            </a:pPr>
            <a:r>
              <a:rPr lang="en-US" sz="1100" dirty="0" smtClean="0"/>
              <a:t>bike-sharing systems provide a discrete and limited </a:t>
            </a:r>
          </a:p>
          <a:p>
            <a:pPr marL="228594" indent="-228594" algn="l">
              <a:buSzPts val="1100"/>
              <a:buFont typeface="Arial" panose="020B0604020202020204" pitchFamily="34" charset="0"/>
              <a:buChar char="•"/>
            </a:pPr>
            <a:r>
              <a:rPr lang="en-US" sz="1100" dirty="0" smtClean="0"/>
              <a:t>number of bikes, whose distribution can vary throughout a </a:t>
            </a:r>
          </a:p>
          <a:p>
            <a:pPr marL="228594" indent="-228594" algn="l">
              <a:buSzPts val="1100"/>
              <a:buFont typeface="Arial" panose="020B0604020202020204" pitchFamily="34" charset="0"/>
              <a:buChar char="•"/>
            </a:pPr>
            <a:r>
              <a:rPr lang="en-US" sz="1100" dirty="0" smtClean="0"/>
              <a:t>City. </a:t>
            </a:r>
          </a:p>
          <a:p>
            <a:pPr marL="228594" indent="-228594" algn="l">
              <a:buSzPts val="1100"/>
              <a:buFont typeface="Arial" panose="020B0604020202020204" pitchFamily="34" charset="0"/>
              <a:buChar char="•"/>
            </a:pPr>
            <a:r>
              <a:rPr lang="en-US" sz="1100" dirty="0" smtClean="0"/>
              <a:t>supply the stations with sufficient number of bicycles such </a:t>
            </a:r>
          </a:p>
          <a:p>
            <a:pPr marL="228594" indent="-228594" algn="l">
              <a:buSzPts val="1100"/>
              <a:buFont typeface="Arial" panose="020B0604020202020204" pitchFamily="34" charset="0"/>
              <a:buChar char="•"/>
            </a:pPr>
            <a:r>
              <a:rPr lang="en-US" sz="1100" dirty="0" smtClean="0"/>
              <a:t>that one person's usage does not encroach upon another's use of the good, and thus make the rental bike available and </a:t>
            </a:r>
          </a:p>
          <a:p>
            <a:pPr marL="228594" indent="-228594" algn="l">
              <a:buSzPts val="1100"/>
              <a:buFont typeface="Arial" panose="020B0604020202020204" pitchFamily="34" charset="0"/>
              <a:buChar char="•"/>
            </a:pPr>
            <a:r>
              <a:rPr lang="en-US" sz="1100" dirty="0" smtClean="0"/>
              <a:t>accessible to the public at the right time as it lessens the </a:t>
            </a:r>
          </a:p>
          <a:p>
            <a:pPr marL="228594" indent="-228594" algn="l">
              <a:buSzPts val="1100"/>
              <a:buFont typeface="Arial" panose="020B0604020202020204" pitchFamily="34" charset="0"/>
              <a:buChar char="•"/>
            </a:pPr>
            <a:r>
              <a:rPr lang="en-US" sz="1100" dirty="0" smtClean="0"/>
              <a:t>waiting time. </a:t>
            </a:r>
          </a:p>
          <a:p>
            <a:pPr marL="228594" indent="-228594" algn="l">
              <a:buSzPts val="1100"/>
              <a:buFont typeface="Arial" panose="020B0604020202020204" pitchFamily="34" charset="0"/>
              <a:buChar char="•"/>
            </a:pPr>
            <a:r>
              <a:rPr lang="en-US" sz="1100" dirty="0" smtClean="0"/>
              <a:t>providing each station with a stable supply of rental bikes that can cover the varied demand became a major concern. The crucial part here is the prediction of bike count required at each day or hour for the stable supply of rental bikes by taking into considerations all the factors that can affected the rental bikes demand.</a:t>
            </a:r>
            <a:endParaRPr lang="en-US" sz="1100" dirty="0"/>
          </a:p>
        </p:txBody>
      </p:sp>
    </p:spTree>
    <p:extLst>
      <p:ext uri="{BB962C8B-B14F-4D97-AF65-F5344CB8AC3E}">
        <p14:creationId xmlns:p14="http://schemas.microsoft.com/office/powerpoint/2010/main" val="284289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smtClean="0">
              <a:solidFill>
                <a:srgbClr val="000000"/>
              </a:solidFill>
              <a:latin typeface="Arial"/>
              <a:ea typeface="Arial"/>
              <a:cs typeface="Arial"/>
              <a:sym typeface="Arial"/>
            </a:endParaRPr>
          </a:p>
          <a:p>
            <a:pPr marL="228594" indent="-228594" algn="l">
              <a:buSzPts val="1100"/>
              <a:buFont typeface="Arial" panose="020B0604020202020204" pitchFamily="34" charset="0"/>
              <a:buChar char="•"/>
            </a:pPr>
            <a:r>
              <a:rPr lang="en-US" sz="1100" dirty="0" smtClean="0"/>
              <a:t>These systems is controlled by regional programs are implemented where numerous renting locations are set. </a:t>
            </a:r>
          </a:p>
          <a:p>
            <a:pPr marL="228594" indent="-228594" algn="l">
              <a:buSzPts val="1100"/>
              <a:buFont typeface="Arial" panose="020B0604020202020204" pitchFamily="34" charset="0"/>
              <a:buChar char="•"/>
            </a:pPr>
            <a:r>
              <a:rPr lang="en-US" sz="1100" dirty="0" smtClean="0"/>
              <a:t>creating a network of locations where bicycles can be borrowed from and returned.</a:t>
            </a:r>
          </a:p>
          <a:p>
            <a:pPr marL="228594" indent="-228594" algn="l">
              <a:buSzPts val="1100"/>
              <a:buFont typeface="Arial" panose="020B0604020202020204" pitchFamily="34" charset="0"/>
              <a:buChar char="•"/>
            </a:pPr>
            <a:r>
              <a:rPr lang="en-US" sz="1100" dirty="0" smtClean="0"/>
              <a:t>bike-sharing systems provide a discrete and limited </a:t>
            </a:r>
          </a:p>
          <a:p>
            <a:pPr marL="228594" indent="-228594" algn="l">
              <a:buSzPts val="1100"/>
              <a:buFont typeface="Arial" panose="020B0604020202020204" pitchFamily="34" charset="0"/>
              <a:buChar char="•"/>
            </a:pPr>
            <a:r>
              <a:rPr lang="en-US" sz="1100" dirty="0" smtClean="0"/>
              <a:t>number of bikes, whose distribution can vary throughout a </a:t>
            </a:r>
          </a:p>
          <a:p>
            <a:pPr marL="228594" indent="-228594" algn="l">
              <a:buSzPts val="1100"/>
              <a:buFont typeface="Arial" panose="020B0604020202020204" pitchFamily="34" charset="0"/>
              <a:buChar char="•"/>
            </a:pPr>
            <a:r>
              <a:rPr lang="en-US" sz="1100" dirty="0" smtClean="0"/>
              <a:t>City. </a:t>
            </a:r>
          </a:p>
          <a:p>
            <a:pPr marL="228594" indent="-228594" algn="l">
              <a:buSzPts val="1100"/>
              <a:buFont typeface="Arial" panose="020B0604020202020204" pitchFamily="34" charset="0"/>
              <a:buChar char="•"/>
            </a:pPr>
            <a:r>
              <a:rPr lang="en-US" sz="1100" dirty="0" smtClean="0"/>
              <a:t>supply the stations with sufficient number of bicycles such </a:t>
            </a:r>
          </a:p>
          <a:p>
            <a:pPr marL="228594" indent="-228594" algn="l">
              <a:buSzPts val="1100"/>
              <a:buFont typeface="Arial" panose="020B0604020202020204" pitchFamily="34" charset="0"/>
              <a:buChar char="•"/>
            </a:pPr>
            <a:r>
              <a:rPr lang="en-US" sz="1100" dirty="0" smtClean="0"/>
              <a:t>that one person's usage does not encroach upon another's use of the good, and thus make the rental bike available and </a:t>
            </a:r>
          </a:p>
          <a:p>
            <a:pPr marL="228594" indent="-228594" algn="l">
              <a:buSzPts val="1100"/>
              <a:buFont typeface="Arial" panose="020B0604020202020204" pitchFamily="34" charset="0"/>
              <a:buChar char="•"/>
            </a:pPr>
            <a:r>
              <a:rPr lang="en-US" sz="1100" dirty="0" smtClean="0"/>
              <a:t>accessible to the public at the right time as it lessens the </a:t>
            </a:r>
          </a:p>
          <a:p>
            <a:pPr marL="228594" indent="-228594" algn="l">
              <a:buSzPts val="1100"/>
              <a:buFont typeface="Arial" panose="020B0604020202020204" pitchFamily="34" charset="0"/>
              <a:buChar char="•"/>
            </a:pPr>
            <a:r>
              <a:rPr lang="en-US" sz="1100" dirty="0" smtClean="0"/>
              <a:t>waiting time. </a:t>
            </a:r>
          </a:p>
          <a:p>
            <a:pPr marL="228594" indent="-228594" algn="l">
              <a:buSzPts val="1100"/>
              <a:buFont typeface="Arial" panose="020B0604020202020204" pitchFamily="34" charset="0"/>
              <a:buChar char="•"/>
            </a:pPr>
            <a:r>
              <a:rPr lang="en-US" sz="1100" dirty="0" smtClean="0"/>
              <a:t>providing each station with a stable supply of rental bikes that can cover the varied demand became a major concern. The crucial part here is the prediction of bike count required at each day or hour for the stable supply of rental bikes by taking into considerations all the factors that can affected the rental bikes demand.</a:t>
            </a:r>
            <a:endParaRPr lang="en-US" sz="1100" dirty="0"/>
          </a:p>
        </p:txBody>
      </p:sp>
    </p:spTree>
    <p:extLst>
      <p:ext uri="{BB962C8B-B14F-4D97-AF65-F5344CB8AC3E}">
        <p14:creationId xmlns:p14="http://schemas.microsoft.com/office/powerpoint/2010/main" val="284457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smtClean="0">
              <a:solidFill>
                <a:srgbClr val="000000"/>
              </a:solidFill>
              <a:latin typeface="Arial"/>
              <a:ea typeface="Arial"/>
              <a:cs typeface="Arial"/>
              <a:sym typeface="Arial"/>
            </a:endParaRPr>
          </a:p>
          <a:p>
            <a:pPr marL="228594" indent="-228594" algn="l">
              <a:buSzPts val="1100"/>
              <a:buFont typeface="Arial" panose="020B0604020202020204" pitchFamily="34" charset="0"/>
              <a:buChar char="•"/>
            </a:pPr>
            <a:r>
              <a:rPr lang="en-US" sz="1100" dirty="0" smtClean="0"/>
              <a:t>These systems is controlled by regional programs are implemented where numerous renting locations are set. </a:t>
            </a:r>
          </a:p>
          <a:p>
            <a:pPr marL="228594" indent="-228594" algn="l">
              <a:buSzPts val="1100"/>
              <a:buFont typeface="Arial" panose="020B0604020202020204" pitchFamily="34" charset="0"/>
              <a:buChar char="•"/>
            </a:pPr>
            <a:r>
              <a:rPr lang="en-US" sz="1100" dirty="0" smtClean="0"/>
              <a:t>creating a network of locations where bicycles can be borrowed from and returned.</a:t>
            </a:r>
          </a:p>
          <a:p>
            <a:pPr marL="228594" indent="-228594" algn="l">
              <a:buSzPts val="1100"/>
              <a:buFont typeface="Arial" panose="020B0604020202020204" pitchFamily="34" charset="0"/>
              <a:buChar char="•"/>
            </a:pPr>
            <a:r>
              <a:rPr lang="en-US" sz="1100" dirty="0" smtClean="0"/>
              <a:t>bike-sharing systems provide a discrete and limited </a:t>
            </a:r>
          </a:p>
          <a:p>
            <a:pPr marL="228594" indent="-228594" algn="l">
              <a:buSzPts val="1100"/>
              <a:buFont typeface="Arial" panose="020B0604020202020204" pitchFamily="34" charset="0"/>
              <a:buChar char="•"/>
            </a:pPr>
            <a:r>
              <a:rPr lang="en-US" sz="1100" dirty="0" smtClean="0"/>
              <a:t>number of bikes, whose distribution can vary throughout a </a:t>
            </a:r>
          </a:p>
          <a:p>
            <a:pPr marL="228594" indent="-228594" algn="l">
              <a:buSzPts val="1100"/>
              <a:buFont typeface="Arial" panose="020B0604020202020204" pitchFamily="34" charset="0"/>
              <a:buChar char="•"/>
            </a:pPr>
            <a:r>
              <a:rPr lang="en-US" sz="1100" dirty="0" smtClean="0"/>
              <a:t>City. </a:t>
            </a:r>
          </a:p>
          <a:p>
            <a:pPr marL="228594" indent="-228594" algn="l">
              <a:buSzPts val="1100"/>
              <a:buFont typeface="Arial" panose="020B0604020202020204" pitchFamily="34" charset="0"/>
              <a:buChar char="•"/>
            </a:pPr>
            <a:r>
              <a:rPr lang="en-US" sz="1100" dirty="0" smtClean="0"/>
              <a:t>supply the stations with sufficient number of bicycles such </a:t>
            </a:r>
          </a:p>
          <a:p>
            <a:pPr marL="228594" indent="-228594" algn="l">
              <a:buSzPts val="1100"/>
              <a:buFont typeface="Arial" panose="020B0604020202020204" pitchFamily="34" charset="0"/>
              <a:buChar char="•"/>
            </a:pPr>
            <a:r>
              <a:rPr lang="en-US" sz="1100" dirty="0" smtClean="0"/>
              <a:t>that one person's usage does not encroach upon another's use of the good, and thus make the rental bike available and </a:t>
            </a:r>
          </a:p>
          <a:p>
            <a:pPr marL="228594" indent="-228594" algn="l">
              <a:buSzPts val="1100"/>
              <a:buFont typeface="Arial" panose="020B0604020202020204" pitchFamily="34" charset="0"/>
              <a:buChar char="•"/>
            </a:pPr>
            <a:r>
              <a:rPr lang="en-US" sz="1100" dirty="0" smtClean="0"/>
              <a:t>accessible to the public at the right time as it lessens the </a:t>
            </a:r>
          </a:p>
          <a:p>
            <a:pPr marL="228594" indent="-228594" algn="l">
              <a:buSzPts val="1100"/>
              <a:buFont typeface="Arial" panose="020B0604020202020204" pitchFamily="34" charset="0"/>
              <a:buChar char="•"/>
            </a:pPr>
            <a:r>
              <a:rPr lang="en-US" sz="1100" dirty="0" smtClean="0"/>
              <a:t>waiting time. </a:t>
            </a:r>
          </a:p>
          <a:p>
            <a:pPr marL="228594" indent="-228594" algn="l">
              <a:buSzPts val="1100"/>
              <a:buFont typeface="Arial" panose="020B0604020202020204" pitchFamily="34" charset="0"/>
              <a:buChar char="•"/>
            </a:pPr>
            <a:r>
              <a:rPr lang="en-US" sz="1100" dirty="0" smtClean="0"/>
              <a:t>providing each station with a stable supply of rental bikes that can cover the varied demand became a major concern. The crucial part here is the prediction of bike count required at each day or hour for the stable supply of rental bikes by taking into considerations all the factors that can affected the rental bikes demand.</a:t>
            </a:r>
            <a:endParaRPr lang="en-US" sz="1100" dirty="0"/>
          </a:p>
        </p:txBody>
      </p:sp>
    </p:spTree>
    <p:extLst>
      <p:ext uri="{BB962C8B-B14F-4D97-AF65-F5344CB8AC3E}">
        <p14:creationId xmlns:p14="http://schemas.microsoft.com/office/powerpoint/2010/main" val="2598471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414642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43210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594" indent="-228594" algn="l">
              <a:buClr>
                <a:schemeClr val="accent1"/>
              </a:buClr>
              <a:buSzPts val="1100"/>
              <a:buFont typeface="Arial" panose="020B0604020202020204" pitchFamily="34" charset="0"/>
              <a:buChar char="•"/>
            </a:pPr>
            <a:endParaRPr lang="en-US" sz="1100" dirty="0"/>
          </a:p>
        </p:txBody>
      </p:sp>
    </p:spTree>
    <p:extLst>
      <p:ext uri="{BB962C8B-B14F-4D97-AF65-F5344CB8AC3E}">
        <p14:creationId xmlns:p14="http://schemas.microsoft.com/office/powerpoint/2010/main" val="3739393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47822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61834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978353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96500" y="1909967"/>
            <a:ext cx="4664000" cy="11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endParaRPr/>
          </a:p>
        </p:txBody>
      </p:sp>
      <p:sp>
        <p:nvSpPr>
          <p:cNvPr id="30" name="Google Shape;30;p4"/>
          <p:cNvSpPr txBox="1">
            <a:spLocks noGrp="1"/>
          </p:cNvSpPr>
          <p:nvPr>
            <p:ph type="subTitle" idx="1"/>
          </p:nvPr>
        </p:nvSpPr>
        <p:spPr>
          <a:xfrm flipH="1">
            <a:off x="2222900" y="2872300"/>
            <a:ext cx="3337600" cy="156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3733">
                <a:solidFill>
                  <a:srgbClr val="000000"/>
                </a:solidFill>
              </a:defRPr>
            </a:lvl2pPr>
            <a:lvl3pPr lvl="2" rtl="0">
              <a:lnSpc>
                <a:spcPct val="100000"/>
              </a:lnSpc>
              <a:spcBef>
                <a:spcPts val="0"/>
              </a:spcBef>
              <a:spcAft>
                <a:spcPts val="0"/>
              </a:spcAft>
              <a:buClr>
                <a:srgbClr val="000000"/>
              </a:buClr>
              <a:buSzPts val="2800"/>
              <a:buNone/>
              <a:defRPr sz="3733">
                <a:solidFill>
                  <a:srgbClr val="000000"/>
                </a:solidFill>
              </a:defRPr>
            </a:lvl3pPr>
            <a:lvl4pPr lvl="3" rtl="0">
              <a:lnSpc>
                <a:spcPct val="100000"/>
              </a:lnSpc>
              <a:spcBef>
                <a:spcPts val="0"/>
              </a:spcBef>
              <a:spcAft>
                <a:spcPts val="0"/>
              </a:spcAft>
              <a:buClr>
                <a:srgbClr val="000000"/>
              </a:buClr>
              <a:buSzPts val="2800"/>
              <a:buNone/>
              <a:defRPr sz="3733">
                <a:solidFill>
                  <a:srgbClr val="000000"/>
                </a:solidFill>
              </a:defRPr>
            </a:lvl4pPr>
            <a:lvl5pPr lvl="4" rtl="0">
              <a:lnSpc>
                <a:spcPct val="100000"/>
              </a:lnSpc>
              <a:spcBef>
                <a:spcPts val="0"/>
              </a:spcBef>
              <a:spcAft>
                <a:spcPts val="0"/>
              </a:spcAft>
              <a:buClr>
                <a:srgbClr val="000000"/>
              </a:buClr>
              <a:buSzPts val="2800"/>
              <a:buNone/>
              <a:defRPr sz="3733">
                <a:solidFill>
                  <a:srgbClr val="000000"/>
                </a:solidFill>
              </a:defRPr>
            </a:lvl5pPr>
            <a:lvl6pPr lvl="5" rtl="0">
              <a:lnSpc>
                <a:spcPct val="100000"/>
              </a:lnSpc>
              <a:spcBef>
                <a:spcPts val="0"/>
              </a:spcBef>
              <a:spcAft>
                <a:spcPts val="0"/>
              </a:spcAft>
              <a:buClr>
                <a:srgbClr val="000000"/>
              </a:buClr>
              <a:buSzPts val="2800"/>
              <a:buNone/>
              <a:defRPr sz="3733">
                <a:solidFill>
                  <a:srgbClr val="000000"/>
                </a:solidFill>
              </a:defRPr>
            </a:lvl6pPr>
            <a:lvl7pPr lvl="6" rtl="0">
              <a:lnSpc>
                <a:spcPct val="100000"/>
              </a:lnSpc>
              <a:spcBef>
                <a:spcPts val="0"/>
              </a:spcBef>
              <a:spcAft>
                <a:spcPts val="0"/>
              </a:spcAft>
              <a:buClr>
                <a:srgbClr val="000000"/>
              </a:buClr>
              <a:buSzPts val="2800"/>
              <a:buNone/>
              <a:defRPr sz="3733">
                <a:solidFill>
                  <a:srgbClr val="000000"/>
                </a:solidFill>
              </a:defRPr>
            </a:lvl7pPr>
            <a:lvl8pPr lvl="7" rtl="0">
              <a:lnSpc>
                <a:spcPct val="100000"/>
              </a:lnSpc>
              <a:spcBef>
                <a:spcPts val="0"/>
              </a:spcBef>
              <a:spcAft>
                <a:spcPts val="0"/>
              </a:spcAft>
              <a:buClr>
                <a:srgbClr val="000000"/>
              </a:buClr>
              <a:buSzPts val="2800"/>
              <a:buNone/>
              <a:defRPr sz="3733">
                <a:solidFill>
                  <a:srgbClr val="000000"/>
                </a:solidFill>
              </a:defRPr>
            </a:lvl8pPr>
            <a:lvl9pPr lvl="8" rtl="0">
              <a:lnSpc>
                <a:spcPct val="100000"/>
              </a:lnSpc>
              <a:spcBef>
                <a:spcPts val="0"/>
              </a:spcBef>
              <a:spcAft>
                <a:spcPts val="0"/>
              </a:spcAft>
              <a:buClr>
                <a:srgbClr val="000000"/>
              </a:buClr>
              <a:buSzPts val="2800"/>
              <a:buNone/>
              <a:defRPr sz="3733">
                <a:solidFill>
                  <a:srgbClr val="000000"/>
                </a:solidFill>
              </a:defRPr>
            </a:lvl9pPr>
          </a:lstStyle>
          <a:p>
            <a:endParaRPr/>
          </a:p>
        </p:txBody>
      </p:sp>
    </p:spTree>
    <p:extLst>
      <p:ext uri="{BB962C8B-B14F-4D97-AF65-F5344CB8AC3E}">
        <p14:creationId xmlns:p14="http://schemas.microsoft.com/office/powerpoint/2010/main" val="308204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70538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91073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8195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31574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58009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40148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9297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20073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391036346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1;p29"/>
          <p:cNvSpPr/>
          <p:nvPr/>
        </p:nvSpPr>
        <p:spPr>
          <a:xfrm>
            <a:off x="-9526" y="1041020"/>
            <a:ext cx="12201525" cy="4418421"/>
          </a:xfrm>
          <a:prstGeom prst="rect">
            <a:avLst/>
          </a:prstGeom>
          <a:solidFill>
            <a:schemeClr val="accent2">
              <a:alpha val="8400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2" name="Title 1"/>
          <p:cNvSpPr>
            <a:spLocks noGrp="1"/>
          </p:cNvSpPr>
          <p:nvPr>
            <p:ph type="ctrTitle"/>
          </p:nvPr>
        </p:nvSpPr>
        <p:spPr>
          <a:xfrm>
            <a:off x="557211" y="2056430"/>
            <a:ext cx="10139364" cy="2387600"/>
          </a:xfrm>
        </p:spPr>
        <p:txBody>
          <a:bodyPr>
            <a:noAutofit/>
          </a:bodyPr>
          <a:lstStyle/>
          <a:p>
            <a:pPr algn="l"/>
            <a:r>
              <a:rPr lang="en-US" b="1" dirty="0">
                <a:solidFill>
                  <a:schemeClr val="bg1"/>
                </a:solidFill>
              </a:rPr>
              <a:t>Daily Based Rental Bike </a:t>
            </a:r>
            <a:r>
              <a:rPr lang="en-US" b="1" dirty="0" smtClean="0">
                <a:solidFill>
                  <a:schemeClr val="bg1"/>
                </a:solidFill>
              </a:rPr>
              <a:t>Predictor Using </a:t>
            </a:r>
            <a:r>
              <a:rPr lang="en-US" b="1" dirty="0">
                <a:solidFill>
                  <a:schemeClr val="bg1"/>
                </a:solidFill>
              </a:rPr>
              <a:t>Classical ML Techniques (With Comparative Study)</a:t>
            </a:r>
          </a:p>
        </p:txBody>
      </p:sp>
      <p:sp>
        <p:nvSpPr>
          <p:cNvPr id="3" name="Subtitle 2"/>
          <p:cNvSpPr>
            <a:spLocks noGrp="1"/>
          </p:cNvSpPr>
          <p:nvPr>
            <p:ph type="subTitle" idx="1"/>
          </p:nvPr>
        </p:nvSpPr>
        <p:spPr>
          <a:xfrm>
            <a:off x="557212" y="5563361"/>
            <a:ext cx="6024562" cy="391381"/>
          </a:xfrm>
        </p:spPr>
        <p:txBody>
          <a:bodyPr>
            <a:normAutofit lnSpcReduction="10000"/>
          </a:bodyPr>
          <a:lstStyle/>
          <a:p>
            <a:pPr algn="l">
              <a:spcBef>
                <a:spcPts val="0"/>
              </a:spcBef>
            </a:pPr>
            <a:r>
              <a:rPr lang="en-US" b="1" dirty="0" smtClean="0">
                <a:solidFill>
                  <a:srgbClr val="734F29"/>
                </a:solidFill>
              </a:rPr>
              <a:t>Iman Hindi &amp; Mais Maqableh </a:t>
            </a:r>
            <a:endParaRPr lang="en-US" b="1" dirty="0">
              <a:solidFill>
                <a:srgbClr val="734F29"/>
              </a:solidFill>
            </a:endParaRPr>
          </a:p>
        </p:txBody>
      </p:sp>
      <p:sp>
        <p:nvSpPr>
          <p:cNvPr id="4" name="Subtitle 2"/>
          <p:cNvSpPr txBox="1">
            <a:spLocks/>
          </p:cNvSpPr>
          <p:nvPr/>
        </p:nvSpPr>
        <p:spPr>
          <a:xfrm>
            <a:off x="557211" y="5907117"/>
            <a:ext cx="6024563" cy="69874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smtClean="0">
                <a:solidFill>
                  <a:srgbClr val="795531"/>
                </a:solidFill>
              </a:rPr>
              <a:t>Applied Machine Learning Course, AI Master Program. </a:t>
            </a:r>
          </a:p>
          <a:p>
            <a:pPr>
              <a:spcBef>
                <a:spcPts val="0"/>
              </a:spcBef>
            </a:pPr>
            <a:r>
              <a:rPr lang="en-US" sz="1600" dirty="0" smtClean="0">
                <a:solidFill>
                  <a:srgbClr val="795531"/>
                </a:solidFill>
              </a:rPr>
              <a:t>University of Jordan, Amman Jordan.</a:t>
            </a:r>
            <a:endParaRPr lang="en-US" sz="1600" dirty="0">
              <a:solidFill>
                <a:srgbClr val="795531"/>
              </a:solidFill>
            </a:endParaRPr>
          </a:p>
        </p:txBody>
      </p:sp>
      <p:sp>
        <p:nvSpPr>
          <p:cNvPr id="5" name="Subtitle 2"/>
          <p:cNvSpPr txBox="1">
            <a:spLocks/>
          </p:cNvSpPr>
          <p:nvPr/>
        </p:nvSpPr>
        <p:spPr>
          <a:xfrm>
            <a:off x="10410827" y="6122777"/>
            <a:ext cx="1247773" cy="48308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smtClean="0">
                <a:solidFill>
                  <a:srgbClr val="795531"/>
                </a:solidFill>
              </a:rPr>
              <a:t>Jan 16,2023</a:t>
            </a:r>
            <a:endParaRPr lang="en-US" sz="1600" dirty="0">
              <a:solidFill>
                <a:srgbClr val="795531"/>
              </a:solidFill>
            </a:endParaRPr>
          </a:p>
        </p:txBody>
      </p:sp>
      <p:sp>
        <p:nvSpPr>
          <p:cNvPr id="8" name="Google Shape;171;p29"/>
          <p:cNvSpPr/>
          <p:nvPr/>
        </p:nvSpPr>
        <p:spPr>
          <a:xfrm>
            <a:off x="-9527" y="1041021"/>
            <a:ext cx="482800" cy="4418421"/>
          </a:xfrm>
          <a:prstGeom prst="rect">
            <a:avLst/>
          </a:prstGeom>
          <a:solidFill>
            <a:schemeClr val="accent2">
              <a:alpha val="5843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9526" y="1041020"/>
            <a:ext cx="482800" cy="4418421"/>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0" name="Google Shape;171;p29"/>
          <p:cNvSpPr/>
          <p:nvPr/>
        </p:nvSpPr>
        <p:spPr>
          <a:xfrm>
            <a:off x="11034070" y="1041020"/>
            <a:ext cx="1157929" cy="4418421"/>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5892799" y="2660071"/>
            <a:ext cx="4765964" cy="3214515"/>
          </a:xfrm>
          <a:prstGeom prst="rect">
            <a:avLst/>
          </a:prstGeom>
          <a:noFill/>
          <a:ln w="3175">
            <a:solidFill>
              <a:schemeClr val="tx1"/>
            </a:solid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812875" y="2660072"/>
            <a:ext cx="4451854" cy="3214515"/>
          </a:xfrm>
          <a:prstGeom prst="rect">
            <a:avLst/>
          </a:prstGeom>
          <a:noFill/>
          <a:ln w="3175">
            <a:solidFill>
              <a:schemeClr val="tx1"/>
            </a:solidFill>
          </a:ln>
        </p:spPr>
      </p:pic>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873100"/>
            <a:ext cx="11509928" cy="2147191"/>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Select GBR as Best Model</a:t>
            </a:r>
            <a:br>
              <a:rPr lang="en-US" sz="4900" b="1" dirty="0" smtClean="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sp>
        <p:nvSpPr>
          <p:cNvPr id="15" name="Google Shape;168;p29"/>
          <p:cNvSpPr txBox="1">
            <a:spLocks noGrp="1"/>
          </p:cNvSpPr>
          <p:nvPr>
            <p:ph type="subTitle" idx="1"/>
          </p:nvPr>
        </p:nvSpPr>
        <p:spPr>
          <a:xfrm flipH="1">
            <a:off x="682069" y="1946696"/>
            <a:ext cx="4582660" cy="713375"/>
          </a:xfrm>
          <a:prstGeom prst="rect">
            <a:avLst/>
          </a:prstGeom>
        </p:spPr>
        <p:txBody>
          <a:bodyPr spcFirstLastPara="1" vert="horz" wrap="square" lIns="121900" tIns="121900" rIns="121900" bIns="121900" rtlCol="0" anchor="t" anchorCtr="0">
            <a:noAutofit/>
          </a:bodyPr>
          <a:lstStyle/>
          <a:p>
            <a:pPr marL="342900" indent="-342900" algn="l">
              <a:spcBef>
                <a:spcPts val="600"/>
              </a:spcBef>
              <a:buSzPct val="100000"/>
              <a:buFont typeface="Arial" panose="020B0604020202020204" pitchFamily="34" charset="0"/>
              <a:buChar char="•"/>
            </a:pPr>
            <a:r>
              <a:rPr lang="en-US" sz="2000" dirty="0" smtClean="0"/>
              <a:t>Boosting </a:t>
            </a:r>
            <a:r>
              <a:rPr lang="en-US" sz="2000" dirty="0"/>
              <a:t>Regression Ensemble </a:t>
            </a:r>
            <a:r>
              <a:rPr lang="en-US" sz="2000" dirty="0" smtClean="0"/>
              <a:t>Model</a:t>
            </a:r>
            <a:endParaRPr lang="en-US" sz="2000" b="1" dirty="0" smtClean="0"/>
          </a:p>
        </p:txBody>
      </p:sp>
      <p:sp>
        <p:nvSpPr>
          <p:cNvPr id="16" name="Google Shape;168;p29"/>
          <p:cNvSpPr txBox="1">
            <a:spLocks/>
          </p:cNvSpPr>
          <p:nvPr/>
        </p:nvSpPr>
        <p:spPr>
          <a:xfrm flipH="1">
            <a:off x="5892796" y="1946696"/>
            <a:ext cx="4765966"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Adjusting Predictions by GBR</a:t>
            </a:r>
            <a:endParaRPr lang="en-US" sz="2000" b="1" dirty="0" smtClean="0"/>
          </a:p>
        </p:txBody>
      </p:sp>
      <p:sp>
        <p:nvSpPr>
          <p:cNvPr id="22" name="TextBox 21"/>
          <p:cNvSpPr txBox="1"/>
          <p:nvPr/>
        </p:nvSpPr>
        <p:spPr>
          <a:xfrm>
            <a:off x="11034070" y="6400412"/>
            <a:ext cx="262719" cy="276999"/>
          </a:xfrm>
          <a:prstGeom prst="rect">
            <a:avLst/>
          </a:prstGeom>
          <a:noFill/>
        </p:spPr>
        <p:txBody>
          <a:bodyPr wrap="square" rtlCol="0">
            <a:spAutoFit/>
          </a:bodyPr>
          <a:lstStyle/>
          <a:p>
            <a:r>
              <a:rPr lang="en-US" sz="1200" dirty="0">
                <a:solidFill>
                  <a:schemeClr val="accent2"/>
                </a:solidFill>
              </a:rPr>
              <a:t>8</a:t>
            </a:r>
          </a:p>
        </p:txBody>
      </p:sp>
    </p:spTree>
    <p:extLst>
      <p:ext uri="{BB962C8B-B14F-4D97-AF65-F5344CB8AC3E}">
        <p14:creationId xmlns:p14="http://schemas.microsoft.com/office/powerpoint/2010/main" val="3396699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9" name="Google Shape;169;p29"/>
          <p:cNvSpPr txBox="1">
            <a:spLocks noGrp="1"/>
          </p:cNvSpPr>
          <p:nvPr>
            <p:ph type="title"/>
          </p:nvPr>
        </p:nvSpPr>
        <p:spPr>
          <a:xfrm>
            <a:off x="682072" y="873100"/>
            <a:ext cx="10351998" cy="2147191"/>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Tuning GBR Hyper Parameters</a:t>
            </a:r>
            <a:br>
              <a:rPr lang="en-US" sz="4900" b="1" dirty="0" smtClean="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sp>
        <p:nvSpPr>
          <p:cNvPr id="15" name="Google Shape;168;p29"/>
          <p:cNvSpPr txBox="1">
            <a:spLocks/>
          </p:cNvSpPr>
          <p:nvPr/>
        </p:nvSpPr>
        <p:spPr>
          <a:xfrm flipH="1">
            <a:off x="682069" y="1946696"/>
            <a:ext cx="4582660"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RMSE decrease to </a:t>
            </a:r>
            <a:r>
              <a:rPr lang="en-US" sz="2000" b="1" dirty="0" smtClean="0">
                <a:solidFill>
                  <a:schemeClr val="accent2"/>
                </a:solidFill>
              </a:rPr>
              <a:t>13.4%</a:t>
            </a:r>
          </a:p>
        </p:txBody>
      </p:sp>
      <p:sp>
        <p:nvSpPr>
          <p:cNvPr id="16" name="Google Shape;168;p29"/>
          <p:cNvSpPr txBox="1">
            <a:spLocks/>
          </p:cNvSpPr>
          <p:nvPr/>
        </p:nvSpPr>
        <p:spPr>
          <a:xfrm flipH="1">
            <a:off x="5892796" y="1946696"/>
            <a:ext cx="4765966"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R2_Score increase to </a:t>
            </a:r>
            <a:r>
              <a:rPr lang="en-US" sz="2000" b="1" dirty="0" smtClean="0">
                <a:solidFill>
                  <a:schemeClr val="accent2"/>
                </a:solidFill>
              </a:rPr>
              <a:t>90%</a:t>
            </a: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bwMode="auto">
          <a:xfrm>
            <a:off x="5892799" y="2660070"/>
            <a:ext cx="4765964" cy="3214515"/>
          </a:xfrm>
          <a:prstGeom prst="rect">
            <a:avLst/>
          </a:prstGeom>
          <a:noFill/>
          <a:ln w="3175">
            <a:solidFill>
              <a:schemeClr val="tx1"/>
            </a:solidFill>
          </a:ln>
        </p:spPr>
      </p:pic>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0" name="Google Shape;168;p29"/>
          <p:cNvSpPr txBox="1">
            <a:spLocks noGrp="1"/>
          </p:cNvSpPr>
          <p:nvPr>
            <p:ph type="subTitle" idx="1"/>
          </p:nvPr>
        </p:nvSpPr>
        <p:spPr>
          <a:xfrm flipH="1">
            <a:off x="682065" y="2660070"/>
            <a:ext cx="5330808" cy="3214519"/>
          </a:xfrm>
          <a:prstGeom prst="rect">
            <a:avLst/>
          </a:prstGeom>
        </p:spPr>
        <p:txBody>
          <a:bodyPr spcFirstLastPara="1" vert="horz" wrap="square" lIns="121900" tIns="121900" rIns="121900" bIns="121900" rtlCol="0" anchor="t" anchorCtr="0">
            <a:noAutofit/>
          </a:bodyPr>
          <a:lstStyle/>
          <a:p>
            <a:pPr marL="0" indent="0" algn="l">
              <a:spcBef>
                <a:spcPts val="600"/>
              </a:spcBef>
              <a:buSzPct val="100000"/>
            </a:pPr>
            <a:r>
              <a:rPr lang="en-US" sz="2000" b="1" dirty="0" smtClean="0"/>
              <a:t>Sensitivity analysis &amp; </a:t>
            </a:r>
            <a:r>
              <a:rPr lang="en-US" sz="2000" b="1" dirty="0" err="1" smtClean="0"/>
              <a:t>GridSearchCV</a:t>
            </a:r>
            <a:r>
              <a:rPr lang="en-US" sz="2000" dirty="0" smtClean="0"/>
              <a:t> are used to </a:t>
            </a:r>
            <a:r>
              <a:rPr lang="en-US" sz="2000" dirty="0"/>
              <a:t>find the best </a:t>
            </a:r>
            <a:r>
              <a:rPr lang="en-US" sz="2000" dirty="0" smtClean="0"/>
              <a:t>hyper.</a:t>
            </a:r>
          </a:p>
          <a:p>
            <a:pPr marL="0" indent="0" algn="l">
              <a:spcBef>
                <a:spcPts val="600"/>
              </a:spcBef>
              <a:buSzPct val="100000"/>
            </a:pPr>
            <a:r>
              <a:rPr lang="en-US" sz="2000" dirty="0" smtClean="0"/>
              <a:t>Adjust </a:t>
            </a:r>
            <a:r>
              <a:rPr lang="en-US" sz="2000" b="1" dirty="0" err="1" smtClean="0"/>
              <a:t>n_iter_no_change</a:t>
            </a:r>
            <a:r>
              <a:rPr lang="en-US" sz="2000" b="1" dirty="0" smtClean="0"/>
              <a:t> </a:t>
            </a:r>
            <a:r>
              <a:rPr lang="en-US" sz="2000" dirty="0" smtClean="0"/>
              <a:t>hyper parameter to </a:t>
            </a:r>
            <a:r>
              <a:rPr lang="en-US" sz="2000" b="1" dirty="0" smtClean="0"/>
              <a:t>10</a:t>
            </a:r>
            <a:r>
              <a:rPr lang="en-US" sz="2000" dirty="0" smtClean="0"/>
              <a:t> to automatically stop adding more trees during training if the last 10 estimators didn’t help.</a:t>
            </a:r>
          </a:p>
          <a:p>
            <a:pPr marL="0" indent="0" algn="l">
              <a:spcBef>
                <a:spcPts val="600"/>
              </a:spcBef>
              <a:buSzPct val="100000"/>
            </a:pPr>
            <a:r>
              <a:rPr lang="en-US" sz="2000" dirty="0" smtClean="0"/>
              <a:t>By using </a:t>
            </a:r>
            <a:r>
              <a:rPr lang="en-US" sz="2000" b="1" dirty="0" smtClean="0"/>
              <a:t>n_iter_no_change</a:t>
            </a:r>
            <a:r>
              <a:rPr lang="en-US" sz="2000" dirty="0" smtClean="0"/>
              <a:t>, fit</a:t>
            </a:r>
            <a:r>
              <a:rPr lang="en-US" sz="2000" dirty="0"/>
              <a:t>() method automatically splits the training set </a:t>
            </a:r>
            <a:r>
              <a:rPr lang="en-US" sz="2000" dirty="0" smtClean="0"/>
              <a:t>into a training and validation.</a:t>
            </a:r>
          </a:p>
          <a:p>
            <a:pPr marL="0" indent="0" algn="l">
              <a:spcBef>
                <a:spcPts val="600"/>
              </a:spcBef>
              <a:buSzPct val="100000"/>
            </a:pPr>
            <a:r>
              <a:rPr lang="en-US" sz="2000" b="1" dirty="0" smtClean="0"/>
              <a:t>Validation_fraction</a:t>
            </a:r>
            <a:r>
              <a:rPr lang="en-US" sz="2000" dirty="0" smtClean="0"/>
              <a:t> </a:t>
            </a:r>
            <a:r>
              <a:rPr lang="en-US" sz="2000" dirty="0"/>
              <a:t>hyper parameter set to </a:t>
            </a:r>
            <a:r>
              <a:rPr lang="en-US" sz="2000" b="1" dirty="0"/>
              <a:t>10</a:t>
            </a:r>
            <a:r>
              <a:rPr lang="en-US" sz="2000" b="1" dirty="0" smtClean="0"/>
              <a:t>%.</a:t>
            </a:r>
          </a:p>
          <a:p>
            <a:pPr marL="0" indent="0" algn="l">
              <a:spcBef>
                <a:spcPts val="600"/>
              </a:spcBef>
              <a:buSzPct val="100000"/>
            </a:pPr>
            <a:endParaRPr lang="en-US" sz="2000" b="1" dirty="0"/>
          </a:p>
        </p:txBody>
      </p:sp>
      <p:sp>
        <p:nvSpPr>
          <p:cNvPr id="18" name="TextBox 17"/>
          <p:cNvSpPr txBox="1"/>
          <p:nvPr/>
        </p:nvSpPr>
        <p:spPr>
          <a:xfrm>
            <a:off x="11034070" y="6400412"/>
            <a:ext cx="262719" cy="276999"/>
          </a:xfrm>
          <a:prstGeom prst="rect">
            <a:avLst/>
          </a:prstGeom>
          <a:noFill/>
        </p:spPr>
        <p:txBody>
          <a:bodyPr wrap="square" rtlCol="0">
            <a:spAutoFit/>
          </a:bodyPr>
          <a:lstStyle/>
          <a:p>
            <a:r>
              <a:rPr lang="en-US" sz="1200" dirty="0">
                <a:solidFill>
                  <a:schemeClr val="accent2"/>
                </a:solidFill>
              </a:rPr>
              <a:t>9</a:t>
            </a:r>
          </a:p>
        </p:txBody>
      </p:sp>
    </p:spTree>
    <p:extLst>
      <p:ext uri="{BB962C8B-B14F-4D97-AF65-F5344CB8AC3E}">
        <p14:creationId xmlns:p14="http://schemas.microsoft.com/office/powerpoint/2010/main" val="560485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605" y="2358364"/>
            <a:ext cx="5099893" cy="36729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571" y="2577619"/>
            <a:ext cx="5206952" cy="3453725"/>
          </a:xfrm>
          <a:prstGeom prst="rect">
            <a:avLst/>
          </a:prstGeom>
        </p:spPr>
      </p:pic>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873100"/>
            <a:ext cx="11509928" cy="2147191"/>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Learning Curves of GBR model</a:t>
            </a:r>
            <a:br>
              <a:rPr lang="en-US" sz="4900" b="1" dirty="0" smtClean="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sp>
        <p:nvSpPr>
          <p:cNvPr id="5" name="Rectangle 4"/>
          <p:cNvSpPr/>
          <p:nvPr/>
        </p:nvSpPr>
        <p:spPr>
          <a:xfrm>
            <a:off x="2244436" y="2336798"/>
            <a:ext cx="2078182" cy="287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168;p29"/>
          <p:cNvSpPr txBox="1">
            <a:spLocks noGrp="1"/>
          </p:cNvSpPr>
          <p:nvPr>
            <p:ph type="subTitle" idx="1"/>
          </p:nvPr>
        </p:nvSpPr>
        <p:spPr>
          <a:xfrm flipH="1">
            <a:off x="682068" y="1946696"/>
            <a:ext cx="5001929" cy="713375"/>
          </a:xfrm>
          <a:prstGeom prst="rect">
            <a:avLst/>
          </a:prstGeom>
        </p:spPr>
        <p:txBody>
          <a:bodyPr spcFirstLastPara="1" vert="horz" wrap="square" lIns="121900" tIns="121900" rIns="121900" bIns="121900" rtlCol="0" anchor="t" anchorCtr="0">
            <a:noAutofit/>
          </a:bodyPr>
          <a:lstStyle/>
          <a:p>
            <a:pPr marL="342900" indent="-342900" algn="l">
              <a:spcBef>
                <a:spcPts val="600"/>
              </a:spcBef>
              <a:buSzPct val="100000"/>
              <a:buFont typeface="Arial" panose="020B0604020202020204" pitchFamily="34" charset="0"/>
              <a:buChar char="•"/>
            </a:pPr>
            <a:r>
              <a:rPr lang="en-US" sz="2000" dirty="0" smtClean="0"/>
              <a:t>Train &amp; Valid RMSE Learning Curve </a:t>
            </a:r>
            <a:endParaRPr lang="en-US" sz="2000" b="1" dirty="0" smtClean="0"/>
          </a:p>
        </p:txBody>
      </p:sp>
      <p:sp>
        <p:nvSpPr>
          <p:cNvPr id="19" name="Google Shape;168;p29"/>
          <p:cNvSpPr txBox="1">
            <a:spLocks/>
          </p:cNvSpPr>
          <p:nvPr/>
        </p:nvSpPr>
        <p:spPr>
          <a:xfrm flipH="1">
            <a:off x="5892796" y="1946696"/>
            <a:ext cx="4765966"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a:t>Train &amp; Valid </a:t>
            </a:r>
            <a:r>
              <a:rPr lang="en-US" sz="2000" dirty="0" smtClean="0"/>
              <a:t>R2-Score Learning </a:t>
            </a:r>
            <a:r>
              <a:rPr lang="en-US" sz="2000" dirty="0"/>
              <a:t>Curve </a:t>
            </a:r>
            <a:endParaRPr lang="en-US" sz="2000" b="1" dirty="0"/>
          </a:p>
        </p:txBody>
      </p:sp>
      <p:sp>
        <p:nvSpPr>
          <p:cNvPr id="21" name="TextBox 20"/>
          <p:cNvSpPr txBox="1"/>
          <p:nvPr/>
        </p:nvSpPr>
        <p:spPr>
          <a:xfrm>
            <a:off x="11034070" y="6400412"/>
            <a:ext cx="363603" cy="276999"/>
          </a:xfrm>
          <a:prstGeom prst="rect">
            <a:avLst/>
          </a:prstGeom>
          <a:noFill/>
        </p:spPr>
        <p:txBody>
          <a:bodyPr wrap="square" rtlCol="0">
            <a:spAutoFit/>
          </a:bodyPr>
          <a:lstStyle/>
          <a:p>
            <a:r>
              <a:rPr lang="en-US" sz="1200" dirty="0" smtClean="0">
                <a:solidFill>
                  <a:schemeClr val="accent2"/>
                </a:solidFill>
              </a:rPr>
              <a:t>10</a:t>
            </a:r>
            <a:endParaRPr lang="en-US" sz="1200" dirty="0">
              <a:solidFill>
                <a:schemeClr val="accent2"/>
              </a:solidFill>
            </a:endParaRPr>
          </a:p>
        </p:txBody>
      </p:sp>
    </p:spTree>
    <p:extLst>
      <p:ext uri="{BB962C8B-B14F-4D97-AF65-F5344CB8AC3E}">
        <p14:creationId xmlns:p14="http://schemas.microsoft.com/office/powerpoint/2010/main" val="121138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328" y="2308877"/>
            <a:ext cx="4830616" cy="4001029"/>
          </a:xfrm>
          <a:prstGeom prst="rect">
            <a:avLst/>
          </a:prstGeom>
        </p:spPr>
      </p:pic>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873100"/>
            <a:ext cx="10351998" cy="2147191"/>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Features’ Importance</a:t>
            </a:r>
            <a:br>
              <a:rPr lang="en-US" sz="4900" b="1" dirty="0" smtClean="0">
                <a:solidFill>
                  <a:schemeClr val="accent2"/>
                </a:solidFill>
                <a:latin typeface="Arial" panose="020B0604020202020204" pitchFamily="34" charset="0"/>
                <a:cs typeface="Arial" panose="020B0604020202020204" pitchFamily="34" charset="0"/>
              </a:rPr>
            </a:br>
            <a:r>
              <a:rPr lang="en-US" sz="4900" b="1" dirty="0" smtClean="0">
                <a:solidFill>
                  <a:schemeClr val="accent2"/>
                </a:solidFill>
                <a:latin typeface="Arial" panose="020B0604020202020204" pitchFamily="34" charset="0"/>
                <a:cs typeface="Arial" panose="020B0604020202020204" pitchFamily="34" charset="0"/>
              </a:rPr>
              <a:t> </a:t>
            </a:r>
            <a:endParaRPr lang="en-US" sz="4900" b="1" dirty="0">
              <a:solidFill>
                <a:schemeClr val="accent2"/>
              </a:solidFill>
              <a:latin typeface="Arial" panose="020B0604020202020204" pitchFamily="34" charset="0"/>
              <a:cs typeface="Arial" panose="020B0604020202020204" pitchFamily="34" charset="0"/>
            </a:endParaRPr>
          </a:p>
        </p:txBody>
      </p:sp>
      <p:sp>
        <p:nvSpPr>
          <p:cNvPr id="10" name="Google Shape;168;p29"/>
          <p:cNvSpPr txBox="1">
            <a:spLocks noGrp="1"/>
          </p:cNvSpPr>
          <p:nvPr>
            <p:ph type="subTitle" idx="1"/>
          </p:nvPr>
        </p:nvSpPr>
        <p:spPr>
          <a:xfrm flipH="1">
            <a:off x="682065" y="2503056"/>
            <a:ext cx="5192263" cy="3371533"/>
          </a:xfrm>
          <a:prstGeom prst="rect">
            <a:avLst/>
          </a:prstGeom>
        </p:spPr>
        <p:txBody>
          <a:bodyPr spcFirstLastPara="1" vert="horz" wrap="square" lIns="121900" tIns="121900" rIns="121900" bIns="121900" rtlCol="0" anchor="t" anchorCtr="0">
            <a:noAutofit/>
          </a:bodyPr>
          <a:lstStyle/>
          <a:p>
            <a:pPr marL="342900" indent="-342900" algn="l">
              <a:spcBef>
                <a:spcPts val="600"/>
              </a:spcBef>
              <a:buSzPct val="100000"/>
              <a:buFont typeface="Arial" panose="020B0604020202020204" pitchFamily="34" charset="0"/>
              <a:buChar char="•"/>
            </a:pPr>
            <a:r>
              <a:rPr lang="en-US" sz="2000" dirty="0" smtClean="0"/>
              <a:t>The </a:t>
            </a:r>
            <a:r>
              <a:rPr lang="en-US" sz="2000" dirty="0"/>
              <a:t>most significant features that affect the bike counts </a:t>
            </a:r>
            <a:r>
              <a:rPr lang="en-US" sz="2000" dirty="0" smtClean="0"/>
              <a:t>predictions is </a:t>
            </a:r>
            <a:r>
              <a:rPr lang="en-US" sz="2000" b="1" dirty="0">
                <a:solidFill>
                  <a:schemeClr val="accent2"/>
                </a:solidFill>
              </a:rPr>
              <a:t>year and </a:t>
            </a:r>
            <a:r>
              <a:rPr lang="en-US" sz="2000" b="1" dirty="0" smtClean="0">
                <a:solidFill>
                  <a:schemeClr val="accent2"/>
                </a:solidFill>
              </a:rPr>
              <a:t>temperature.</a:t>
            </a:r>
          </a:p>
          <a:p>
            <a:pPr marL="0" indent="0" algn="l">
              <a:spcBef>
                <a:spcPts val="600"/>
              </a:spcBef>
              <a:buSzPct val="100000"/>
            </a:pPr>
            <a:endParaRPr lang="en-US" sz="2000" dirty="0"/>
          </a:p>
          <a:p>
            <a:pPr marL="342900" indent="-342900" algn="l">
              <a:spcBef>
                <a:spcPts val="600"/>
              </a:spcBef>
              <a:buSzPct val="100000"/>
              <a:buFont typeface="Arial" panose="020B0604020202020204" pitchFamily="34" charset="0"/>
              <a:buChar char="•"/>
            </a:pPr>
            <a:r>
              <a:rPr lang="en-US" sz="2000" dirty="0" smtClean="0"/>
              <a:t>The </a:t>
            </a:r>
            <a:r>
              <a:rPr lang="en-US" sz="2000" dirty="0"/>
              <a:t>least important is </a:t>
            </a:r>
            <a:r>
              <a:rPr lang="en-US" sz="2000" b="1" dirty="0">
                <a:solidFill>
                  <a:schemeClr val="accent2"/>
                </a:solidFill>
              </a:rPr>
              <a:t>holiday and working day</a:t>
            </a:r>
            <a:r>
              <a:rPr lang="en-US" sz="2000" dirty="0"/>
              <a:t> </a:t>
            </a:r>
            <a:r>
              <a:rPr lang="en-US" sz="2000" dirty="0" smtClean="0"/>
              <a:t>features.</a:t>
            </a:r>
            <a:endParaRPr lang="en-US" sz="2000" dirty="0"/>
          </a:p>
        </p:txBody>
      </p:sp>
      <p:sp>
        <p:nvSpPr>
          <p:cNvPr id="13" name="TextBox 12"/>
          <p:cNvSpPr txBox="1"/>
          <p:nvPr/>
        </p:nvSpPr>
        <p:spPr>
          <a:xfrm>
            <a:off x="11034070" y="6400412"/>
            <a:ext cx="363603" cy="276999"/>
          </a:xfrm>
          <a:prstGeom prst="rect">
            <a:avLst/>
          </a:prstGeom>
          <a:noFill/>
        </p:spPr>
        <p:txBody>
          <a:bodyPr wrap="square" rtlCol="0">
            <a:spAutoFit/>
          </a:bodyPr>
          <a:lstStyle/>
          <a:p>
            <a:r>
              <a:rPr lang="en-US" sz="1200" dirty="0" smtClean="0">
                <a:solidFill>
                  <a:schemeClr val="accent2"/>
                </a:solidFill>
              </a:rPr>
              <a:t>11</a:t>
            </a:r>
            <a:endParaRPr lang="en-US" sz="1200" dirty="0">
              <a:solidFill>
                <a:schemeClr val="accent2"/>
              </a:solidFill>
            </a:endParaRPr>
          </a:p>
        </p:txBody>
      </p:sp>
    </p:spTree>
    <p:extLst>
      <p:ext uri="{BB962C8B-B14F-4D97-AF65-F5344CB8AC3E}">
        <p14:creationId xmlns:p14="http://schemas.microsoft.com/office/powerpoint/2010/main" val="2912467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873100"/>
            <a:ext cx="10351998" cy="2147191"/>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Applying </a:t>
            </a:r>
            <a:r>
              <a:rPr lang="en-US" sz="4900" b="1" dirty="0">
                <a:solidFill>
                  <a:schemeClr val="accent2"/>
                </a:solidFill>
                <a:latin typeface="Arial" panose="020B0604020202020204" pitchFamily="34" charset="0"/>
                <a:cs typeface="Arial" panose="020B0604020202020204" pitchFamily="34" charset="0"/>
              </a:rPr>
              <a:t>Data </a:t>
            </a:r>
            <a:r>
              <a:rPr lang="en-US" sz="4900" b="1" dirty="0" smtClean="0">
                <a:solidFill>
                  <a:schemeClr val="accent2"/>
                </a:solidFill>
                <a:latin typeface="Arial" panose="020B0604020202020204" pitchFamily="34" charset="0"/>
                <a:cs typeface="Arial" panose="020B0604020202020204" pitchFamily="34" charset="0"/>
              </a:rPr>
              <a:t>Augmentation</a:t>
            </a:r>
            <a:r>
              <a:rPr lang="en-US" sz="4900" b="1" dirty="0">
                <a:solidFill>
                  <a:schemeClr val="accent2"/>
                </a:solidFill>
                <a:latin typeface="Arial" panose="020B0604020202020204" pitchFamily="34" charset="0"/>
                <a:cs typeface="Arial" panose="020B0604020202020204" pitchFamily="34" charset="0"/>
              </a:rPr>
              <a:t/>
            </a:r>
            <a:br>
              <a:rPr lang="en-US" sz="4900" b="1" dirty="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sp>
        <p:nvSpPr>
          <p:cNvPr id="10" name="Google Shape;168;p29"/>
          <p:cNvSpPr txBox="1">
            <a:spLocks noGrp="1"/>
          </p:cNvSpPr>
          <p:nvPr>
            <p:ph type="subTitle" idx="1"/>
          </p:nvPr>
        </p:nvSpPr>
        <p:spPr>
          <a:xfrm flipH="1">
            <a:off x="682068" y="2133601"/>
            <a:ext cx="10143203" cy="1006764"/>
          </a:xfrm>
          <a:prstGeom prst="rect">
            <a:avLst/>
          </a:prstGeom>
        </p:spPr>
        <p:txBody>
          <a:bodyPr spcFirstLastPara="1" vert="horz" wrap="square" lIns="121900" tIns="121900" rIns="121900" bIns="121900" rtlCol="0" anchor="t" anchorCtr="0">
            <a:noAutofit/>
          </a:bodyPr>
          <a:lstStyle/>
          <a:p>
            <a:pPr marL="342900" indent="-342900" algn="l">
              <a:spcBef>
                <a:spcPts val="600"/>
              </a:spcBef>
              <a:buSzPct val="100000"/>
              <a:buFont typeface="Arial" panose="020B0604020202020204" pitchFamily="34" charset="0"/>
              <a:buChar char="•"/>
            </a:pPr>
            <a:r>
              <a:rPr lang="en-US" sz="2000" dirty="0"/>
              <a:t>Synthetic Minority Over-sampling Technique </a:t>
            </a:r>
            <a:r>
              <a:rPr lang="en-US" sz="2000" b="1" dirty="0">
                <a:solidFill>
                  <a:schemeClr val="accent2"/>
                </a:solidFill>
              </a:rPr>
              <a:t>(SMOTE</a:t>
            </a:r>
            <a:r>
              <a:rPr lang="en-US" sz="2000" b="1" dirty="0" smtClean="0">
                <a:solidFill>
                  <a:schemeClr val="accent2"/>
                </a:solidFill>
              </a:rPr>
              <a:t>)</a:t>
            </a:r>
            <a:r>
              <a:rPr lang="en-US" sz="2000" dirty="0" smtClean="0"/>
              <a:t> for </a:t>
            </a:r>
            <a:r>
              <a:rPr lang="en-US" sz="2000" b="1" dirty="0"/>
              <a:t>c</a:t>
            </a:r>
            <a:r>
              <a:rPr lang="en-US" sz="2000" b="1" dirty="0" smtClean="0"/>
              <a:t>lassification</a:t>
            </a:r>
            <a:r>
              <a:rPr lang="en-US" sz="2000" dirty="0" smtClean="0"/>
              <a:t>.</a:t>
            </a:r>
          </a:p>
          <a:p>
            <a:pPr marL="342900" indent="-342900" algn="l">
              <a:spcBef>
                <a:spcPts val="600"/>
              </a:spcBef>
              <a:buSzPct val="100000"/>
              <a:buFont typeface="Arial" panose="020B0604020202020204" pitchFamily="34" charset="0"/>
              <a:buChar char="•"/>
            </a:pPr>
            <a:r>
              <a:rPr lang="en-US" sz="2000" b="1" dirty="0" smtClean="0">
                <a:solidFill>
                  <a:schemeClr val="accent2"/>
                </a:solidFill>
              </a:rPr>
              <a:t>SMOTER </a:t>
            </a:r>
            <a:r>
              <a:rPr lang="en-US" sz="2000" dirty="0" smtClean="0"/>
              <a:t> for </a:t>
            </a:r>
            <a:r>
              <a:rPr lang="en-US" sz="2000" b="1" dirty="0" smtClean="0"/>
              <a:t>regression.</a:t>
            </a:r>
            <a:endParaRPr lang="en-US" sz="2000" b="1"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48579" y="3140364"/>
            <a:ext cx="9810185" cy="2734225"/>
          </a:xfrm>
          <a:prstGeom prst="rect">
            <a:avLst/>
          </a:prstGeom>
          <a:noFill/>
        </p:spPr>
      </p:pic>
      <p:sp>
        <p:nvSpPr>
          <p:cNvPr id="11" name="TextBox 10"/>
          <p:cNvSpPr txBox="1"/>
          <p:nvPr/>
        </p:nvSpPr>
        <p:spPr>
          <a:xfrm>
            <a:off x="11034070" y="6400412"/>
            <a:ext cx="428257" cy="276999"/>
          </a:xfrm>
          <a:prstGeom prst="rect">
            <a:avLst/>
          </a:prstGeom>
          <a:noFill/>
        </p:spPr>
        <p:txBody>
          <a:bodyPr wrap="square" rtlCol="0">
            <a:spAutoFit/>
          </a:bodyPr>
          <a:lstStyle/>
          <a:p>
            <a:r>
              <a:rPr lang="en-US" sz="1200" dirty="0" smtClean="0">
                <a:solidFill>
                  <a:schemeClr val="accent2"/>
                </a:solidFill>
              </a:rPr>
              <a:t>12</a:t>
            </a:r>
            <a:endParaRPr lang="en-US" sz="1200" dirty="0">
              <a:solidFill>
                <a:schemeClr val="accent2"/>
              </a:solidFill>
            </a:endParaRPr>
          </a:p>
        </p:txBody>
      </p:sp>
    </p:spTree>
    <p:extLst>
      <p:ext uri="{BB962C8B-B14F-4D97-AF65-F5344CB8AC3E}">
        <p14:creationId xmlns:p14="http://schemas.microsoft.com/office/powerpoint/2010/main" val="436029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3" name="Picture 22"/>
          <p:cNvPicPr/>
          <p:nvPr/>
        </p:nvPicPr>
        <p:blipFill>
          <a:blip r:embed="rId3">
            <a:extLst>
              <a:ext uri="{28A0092B-C50C-407E-A947-70E740481C1C}">
                <a14:useLocalDpi xmlns:a14="http://schemas.microsoft.com/office/drawing/2010/main" val="0"/>
              </a:ext>
            </a:extLst>
          </a:blip>
          <a:srcRect/>
          <a:stretch>
            <a:fillRect/>
          </a:stretch>
        </p:blipFill>
        <p:spPr bwMode="auto">
          <a:xfrm>
            <a:off x="5874324" y="2660069"/>
            <a:ext cx="4765964" cy="3214515"/>
          </a:xfrm>
          <a:prstGeom prst="rect">
            <a:avLst/>
          </a:prstGeom>
          <a:noFill/>
          <a:ln w="3175">
            <a:solidFill>
              <a:schemeClr val="tx1"/>
            </a:solidFill>
          </a:ln>
        </p:spPr>
      </p:pic>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873100"/>
            <a:ext cx="10351998" cy="2147191"/>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Applying </a:t>
            </a:r>
            <a:r>
              <a:rPr lang="en-US" sz="4900" b="1" dirty="0">
                <a:solidFill>
                  <a:schemeClr val="accent2"/>
                </a:solidFill>
                <a:latin typeface="Arial" panose="020B0604020202020204" pitchFamily="34" charset="0"/>
                <a:cs typeface="Arial" panose="020B0604020202020204" pitchFamily="34" charset="0"/>
              </a:rPr>
              <a:t>Data </a:t>
            </a:r>
            <a:r>
              <a:rPr lang="en-US" sz="4900" b="1" dirty="0" smtClean="0">
                <a:solidFill>
                  <a:schemeClr val="accent2"/>
                </a:solidFill>
                <a:latin typeface="Arial" panose="020B0604020202020204" pitchFamily="34" charset="0"/>
                <a:cs typeface="Arial" panose="020B0604020202020204" pitchFamily="34" charset="0"/>
              </a:rPr>
              <a:t>Augmentation</a:t>
            </a:r>
            <a:r>
              <a:rPr lang="en-US" sz="4900" b="1" dirty="0">
                <a:solidFill>
                  <a:schemeClr val="accent2"/>
                </a:solidFill>
                <a:latin typeface="Arial" panose="020B0604020202020204" pitchFamily="34" charset="0"/>
                <a:cs typeface="Arial" panose="020B0604020202020204" pitchFamily="34" charset="0"/>
              </a:rPr>
              <a:t/>
            </a:r>
            <a:br>
              <a:rPr lang="en-US" sz="4900" b="1" dirty="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sp>
        <p:nvSpPr>
          <p:cNvPr id="10" name="Google Shape;168;p29"/>
          <p:cNvSpPr txBox="1">
            <a:spLocks noGrp="1"/>
          </p:cNvSpPr>
          <p:nvPr>
            <p:ph type="subTitle" idx="1"/>
          </p:nvPr>
        </p:nvSpPr>
        <p:spPr>
          <a:xfrm flipH="1">
            <a:off x="682063" y="2660069"/>
            <a:ext cx="5192261" cy="3214515"/>
          </a:xfrm>
          <a:prstGeom prst="rect">
            <a:avLst/>
          </a:prstGeom>
        </p:spPr>
        <p:txBody>
          <a:bodyPr spcFirstLastPara="1" vert="horz" wrap="square" lIns="121900" tIns="121900" rIns="121900" bIns="121900" rtlCol="0" anchor="t" anchorCtr="0">
            <a:noAutofit/>
          </a:bodyPr>
          <a:lstStyle/>
          <a:p>
            <a:pPr marL="342900" indent="-342900" algn="l">
              <a:spcBef>
                <a:spcPts val="600"/>
              </a:spcBef>
              <a:buSzPct val="100000"/>
              <a:buFont typeface="Arial" panose="020B0604020202020204" pitchFamily="34" charset="0"/>
              <a:buChar char="•"/>
            </a:pPr>
            <a:r>
              <a:rPr lang="en-US" sz="2000" b="1" dirty="0" smtClean="0">
                <a:solidFill>
                  <a:schemeClr val="accent2"/>
                </a:solidFill>
              </a:rPr>
              <a:t>SMOGN</a:t>
            </a:r>
            <a:r>
              <a:rPr lang="en-US" sz="2000" b="1" dirty="0">
                <a:solidFill>
                  <a:schemeClr val="accent2"/>
                </a:solidFill>
              </a:rPr>
              <a:t>,</a:t>
            </a:r>
            <a:r>
              <a:rPr lang="en-US" sz="2000" dirty="0"/>
              <a:t> for tackling imbalanced regression problem. </a:t>
            </a:r>
            <a:endParaRPr lang="en-US" sz="2000" dirty="0" smtClean="0"/>
          </a:p>
          <a:p>
            <a:pPr marL="342900" indent="-342900" algn="l">
              <a:spcBef>
                <a:spcPts val="600"/>
              </a:spcBef>
              <a:buSzPct val="100000"/>
              <a:buFont typeface="Arial" panose="020B0604020202020204" pitchFamily="34" charset="0"/>
              <a:buChar char="•"/>
            </a:pPr>
            <a:r>
              <a:rPr lang="en-US" sz="2000" dirty="0" smtClean="0"/>
              <a:t>It’s </a:t>
            </a:r>
            <a:r>
              <a:rPr lang="en-US" sz="2000" dirty="0"/>
              <a:t>a pre-processing method that has the advantage of being </a:t>
            </a:r>
            <a:r>
              <a:rPr lang="en-US" sz="2000" b="1" dirty="0" smtClean="0">
                <a:solidFill>
                  <a:schemeClr val="accent2"/>
                </a:solidFill>
              </a:rPr>
              <a:t>versatile, </a:t>
            </a:r>
            <a:r>
              <a:rPr lang="en-US" sz="2000" dirty="0" smtClean="0"/>
              <a:t>it allows </a:t>
            </a:r>
            <a:r>
              <a:rPr lang="en-US" sz="2000" dirty="0"/>
              <a:t>the use of any standard learning algorithm. </a:t>
            </a:r>
            <a:endParaRPr lang="en-US" sz="2000" dirty="0" smtClean="0"/>
          </a:p>
          <a:p>
            <a:pPr marL="342900" indent="-342900" algn="l">
              <a:spcBef>
                <a:spcPts val="600"/>
              </a:spcBef>
              <a:buSzPct val="100000"/>
              <a:buFont typeface="Arial" panose="020B0604020202020204" pitchFamily="34" charset="0"/>
              <a:buChar char="•"/>
            </a:pPr>
            <a:r>
              <a:rPr lang="en-US" sz="2000" dirty="0" smtClean="0"/>
              <a:t>The </a:t>
            </a:r>
            <a:r>
              <a:rPr lang="en-US" sz="2000" dirty="0"/>
              <a:t>method tries to </a:t>
            </a:r>
            <a:r>
              <a:rPr lang="en-US" sz="2000" b="1" dirty="0">
                <a:solidFill>
                  <a:schemeClr val="accent2"/>
                </a:solidFill>
              </a:rPr>
              <a:t>overcome difficulties in SmoteR</a:t>
            </a:r>
            <a:r>
              <a:rPr lang="en-US" sz="2000" dirty="0"/>
              <a:t> strategy and in the introduction of Gaussian Noise strategy. </a:t>
            </a:r>
            <a:endParaRPr lang="en-US" sz="2000" dirty="0" smtClean="0"/>
          </a:p>
        </p:txBody>
      </p:sp>
      <p:sp>
        <p:nvSpPr>
          <p:cNvPr id="25" name="TextBox 24"/>
          <p:cNvSpPr txBox="1"/>
          <p:nvPr/>
        </p:nvSpPr>
        <p:spPr>
          <a:xfrm>
            <a:off x="11034070" y="6400412"/>
            <a:ext cx="354366" cy="276999"/>
          </a:xfrm>
          <a:prstGeom prst="rect">
            <a:avLst/>
          </a:prstGeom>
          <a:noFill/>
        </p:spPr>
        <p:txBody>
          <a:bodyPr wrap="square" rtlCol="0">
            <a:spAutoFit/>
          </a:bodyPr>
          <a:lstStyle/>
          <a:p>
            <a:r>
              <a:rPr lang="en-US" sz="1200" dirty="0" smtClean="0">
                <a:solidFill>
                  <a:schemeClr val="accent2"/>
                </a:solidFill>
              </a:rPr>
              <a:t>13</a:t>
            </a:r>
            <a:endParaRPr lang="en-US" sz="1200" dirty="0">
              <a:solidFill>
                <a:schemeClr val="accent2"/>
              </a:solidFill>
            </a:endParaRPr>
          </a:p>
        </p:txBody>
      </p:sp>
    </p:spTree>
    <p:extLst>
      <p:ext uri="{BB962C8B-B14F-4D97-AF65-F5344CB8AC3E}">
        <p14:creationId xmlns:p14="http://schemas.microsoft.com/office/powerpoint/2010/main" val="1063042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873100"/>
            <a:ext cx="10351998" cy="2147191"/>
          </a:xfrm>
          <a:prstGeom prst="rect">
            <a:avLst/>
          </a:prstGeom>
        </p:spPr>
        <p:txBody>
          <a:bodyPr spcFirstLastPara="1" vert="horz" wrap="square" lIns="121900" tIns="121900" rIns="121900" bIns="121900" rtlCol="0" anchor="ctr" anchorCtr="0">
            <a:noAutofit/>
          </a:bodyPr>
          <a:lstStyle/>
          <a:p>
            <a:pPr algn="l"/>
            <a:r>
              <a:rPr lang="en-US" sz="4900" b="1" dirty="0">
                <a:solidFill>
                  <a:schemeClr val="accent2"/>
                </a:solidFill>
                <a:latin typeface="Arial" panose="020B0604020202020204" pitchFamily="34" charset="0"/>
                <a:cs typeface="Arial" panose="020B0604020202020204" pitchFamily="34" charset="0"/>
              </a:rPr>
              <a:t>A-B Testing and Results</a:t>
            </a:r>
            <a:br>
              <a:rPr lang="en-US" sz="4900" b="1" dirty="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sp>
        <p:nvSpPr>
          <p:cNvPr id="10" name="Google Shape;168;p29"/>
          <p:cNvSpPr txBox="1">
            <a:spLocks noGrp="1"/>
          </p:cNvSpPr>
          <p:nvPr>
            <p:ph type="subTitle" idx="1"/>
          </p:nvPr>
        </p:nvSpPr>
        <p:spPr>
          <a:xfrm flipH="1">
            <a:off x="682068" y="2133601"/>
            <a:ext cx="10143203" cy="1006764"/>
          </a:xfrm>
          <a:prstGeom prst="rect">
            <a:avLst/>
          </a:prstGeom>
        </p:spPr>
        <p:txBody>
          <a:bodyPr spcFirstLastPara="1" vert="horz" wrap="square" lIns="121900" tIns="121900" rIns="121900" bIns="121900" rtlCol="0" anchor="t" anchorCtr="0">
            <a:noAutofit/>
          </a:bodyPr>
          <a:lstStyle/>
          <a:p>
            <a:pPr marL="342900" indent="-342900" algn="l">
              <a:spcBef>
                <a:spcPts val="600"/>
              </a:spcBef>
              <a:buSzPct val="100000"/>
              <a:buFont typeface="Arial" panose="020B0604020202020204" pitchFamily="34" charset="0"/>
              <a:buChar char="•"/>
            </a:pPr>
            <a:r>
              <a:rPr lang="en-US" sz="2000" dirty="0"/>
              <a:t>The result shows </a:t>
            </a:r>
            <a:r>
              <a:rPr lang="en-US" sz="2000" b="1" dirty="0">
                <a:solidFill>
                  <a:schemeClr val="accent2"/>
                </a:solidFill>
              </a:rPr>
              <a:t>enhancement</a:t>
            </a:r>
            <a:r>
              <a:rPr lang="en-US" sz="2000" dirty="0"/>
              <a:t> in the overall performances of </a:t>
            </a:r>
            <a:r>
              <a:rPr lang="en-US" sz="2000" dirty="0" smtClean="0"/>
              <a:t>the model with Applying SMOGN than the model without SMOGN. </a:t>
            </a:r>
          </a:p>
          <a:p>
            <a:pPr marL="342900" indent="-342900" algn="l">
              <a:spcBef>
                <a:spcPts val="600"/>
              </a:spcBef>
              <a:buSzPct val="100000"/>
              <a:buFont typeface="Arial" panose="020B0604020202020204" pitchFamily="34" charset="0"/>
              <a:buChar char="•"/>
            </a:pPr>
            <a:r>
              <a:rPr lang="en-US" sz="2000" dirty="0" smtClean="0"/>
              <a:t>In SMOGN, the </a:t>
            </a:r>
            <a:r>
              <a:rPr lang="en-US" sz="2000" dirty="0"/>
              <a:t>data samples become </a:t>
            </a:r>
            <a:r>
              <a:rPr lang="en-US" sz="2000" dirty="0" smtClean="0"/>
              <a:t>larger and balanced, so the </a:t>
            </a:r>
            <a:r>
              <a:rPr lang="en-US" sz="2000" dirty="0"/>
              <a:t>model able to fit the data </a:t>
            </a:r>
            <a:r>
              <a:rPr lang="en-US" sz="2000" dirty="0" smtClean="0"/>
              <a:t>perfectly.</a:t>
            </a:r>
            <a:endParaRPr lang="en-US" sz="2000"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bwMode="auto">
          <a:xfrm>
            <a:off x="848580" y="4468370"/>
            <a:ext cx="9810182" cy="1406213"/>
          </a:xfrm>
          <a:prstGeom prst="rect">
            <a:avLst/>
          </a:prstGeom>
          <a:noFill/>
          <a:ln w="3175">
            <a:solidFill>
              <a:schemeClr val="tx1"/>
            </a:solidFill>
          </a:ln>
        </p:spPr>
      </p:pic>
      <p:sp>
        <p:nvSpPr>
          <p:cNvPr id="12" name="TextBox 11"/>
          <p:cNvSpPr txBox="1"/>
          <p:nvPr/>
        </p:nvSpPr>
        <p:spPr>
          <a:xfrm>
            <a:off x="11034070" y="6400412"/>
            <a:ext cx="372839" cy="276999"/>
          </a:xfrm>
          <a:prstGeom prst="rect">
            <a:avLst/>
          </a:prstGeom>
          <a:noFill/>
        </p:spPr>
        <p:txBody>
          <a:bodyPr wrap="square" rtlCol="0">
            <a:spAutoFit/>
          </a:bodyPr>
          <a:lstStyle/>
          <a:p>
            <a:r>
              <a:rPr lang="en-US" sz="1200" dirty="0" smtClean="0">
                <a:solidFill>
                  <a:schemeClr val="accent2"/>
                </a:solidFill>
              </a:rPr>
              <a:t>14</a:t>
            </a:r>
            <a:endParaRPr lang="en-US" sz="1200" dirty="0">
              <a:solidFill>
                <a:schemeClr val="accent2"/>
              </a:solidFill>
            </a:endParaRPr>
          </a:p>
        </p:txBody>
      </p:sp>
      <p:sp>
        <p:nvSpPr>
          <p:cNvPr id="13" name="Google Shape;168;p29"/>
          <p:cNvSpPr txBox="1">
            <a:spLocks/>
          </p:cNvSpPr>
          <p:nvPr/>
        </p:nvSpPr>
        <p:spPr>
          <a:xfrm flipH="1">
            <a:off x="682069" y="3847070"/>
            <a:ext cx="4582660" cy="60522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RMSE decrease to </a:t>
            </a:r>
            <a:r>
              <a:rPr lang="en-US" sz="2000" b="1" dirty="0" smtClean="0">
                <a:solidFill>
                  <a:schemeClr val="accent2"/>
                </a:solidFill>
              </a:rPr>
              <a:t>7.8%</a:t>
            </a:r>
          </a:p>
        </p:txBody>
      </p:sp>
      <p:sp>
        <p:nvSpPr>
          <p:cNvPr id="14" name="Google Shape;168;p29"/>
          <p:cNvSpPr txBox="1">
            <a:spLocks/>
          </p:cNvSpPr>
          <p:nvPr/>
        </p:nvSpPr>
        <p:spPr>
          <a:xfrm flipH="1">
            <a:off x="5892796" y="3847070"/>
            <a:ext cx="4765966" cy="60522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R2_Score increase to </a:t>
            </a:r>
            <a:r>
              <a:rPr lang="en-US" sz="2000" b="1" dirty="0" smtClean="0">
                <a:solidFill>
                  <a:schemeClr val="accent2"/>
                </a:solidFill>
              </a:rPr>
              <a:t>95.4%</a:t>
            </a:r>
          </a:p>
        </p:txBody>
      </p:sp>
    </p:spTree>
    <p:extLst>
      <p:ext uri="{BB962C8B-B14F-4D97-AF65-F5344CB8AC3E}">
        <p14:creationId xmlns:p14="http://schemas.microsoft.com/office/powerpoint/2010/main" val="1368887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873100"/>
            <a:ext cx="10351998" cy="2147191"/>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A-B </a:t>
            </a:r>
            <a:r>
              <a:rPr lang="en-US" sz="4900" b="1" dirty="0">
                <a:solidFill>
                  <a:schemeClr val="accent2"/>
                </a:solidFill>
                <a:latin typeface="Arial" panose="020B0604020202020204" pitchFamily="34" charset="0"/>
                <a:cs typeface="Arial" panose="020B0604020202020204" pitchFamily="34" charset="0"/>
              </a:rPr>
              <a:t>Testing and </a:t>
            </a:r>
            <a:r>
              <a:rPr lang="en-US" sz="4900" b="1" dirty="0" smtClean="0">
                <a:solidFill>
                  <a:schemeClr val="accent2"/>
                </a:solidFill>
                <a:latin typeface="Arial" panose="020B0604020202020204" pitchFamily="34" charset="0"/>
                <a:cs typeface="Arial" panose="020B0604020202020204" pitchFamily="34" charset="0"/>
              </a:rPr>
              <a:t>Results</a:t>
            </a:r>
            <a:r>
              <a:rPr lang="en-US" sz="4900" b="1" dirty="0">
                <a:solidFill>
                  <a:schemeClr val="accent2"/>
                </a:solidFill>
                <a:latin typeface="Arial" panose="020B0604020202020204" pitchFamily="34" charset="0"/>
                <a:cs typeface="Arial" panose="020B0604020202020204" pitchFamily="34" charset="0"/>
              </a:rPr>
              <a:t/>
            </a:r>
            <a:br>
              <a:rPr lang="en-US" sz="4900" b="1" dirty="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sp>
        <p:nvSpPr>
          <p:cNvPr id="10" name="Google Shape;168;p29"/>
          <p:cNvSpPr txBox="1">
            <a:spLocks noGrp="1"/>
          </p:cNvSpPr>
          <p:nvPr>
            <p:ph type="subTitle" idx="1"/>
          </p:nvPr>
        </p:nvSpPr>
        <p:spPr>
          <a:xfrm flipH="1">
            <a:off x="682072" y="2660069"/>
            <a:ext cx="5192261" cy="3214515"/>
          </a:xfrm>
          <a:prstGeom prst="rect">
            <a:avLst/>
          </a:prstGeom>
        </p:spPr>
        <p:txBody>
          <a:bodyPr spcFirstLastPara="1" vert="horz" wrap="square" lIns="121900" tIns="121900" rIns="121900" bIns="121900" rtlCol="0" anchor="t" anchorCtr="0">
            <a:noAutofit/>
          </a:bodyPr>
          <a:lstStyle/>
          <a:p>
            <a:pPr marL="342900" indent="-342900" algn="l">
              <a:spcBef>
                <a:spcPts val="600"/>
              </a:spcBef>
              <a:buSzPct val="100000"/>
              <a:buFont typeface="Arial" panose="020B0604020202020204" pitchFamily="34" charset="0"/>
              <a:buChar char="•"/>
            </a:pPr>
            <a:r>
              <a:rPr lang="en-US" sz="2000" dirty="0" smtClean="0"/>
              <a:t>Confidence Coefficient is </a:t>
            </a:r>
            <a:r>
              <a:rPr lang="en-US" sz="2000" b="1" dirty="0" smtClean="0">
                <a:solidFill>
                  <a:schemeClr val="accent2"/>
                </a:solidFill>
              </a:rPr>
              <a:t>0.95</a:t>
            </a:r>
          </a:p>
          <a:p>
            <a:pPr marL="342900" indent="-342900" algn="l">
              <a:spcBef>
                <a:spcPts val="600"/>
              </a:spcBef>
              <a:buSzPct val="100000"/>
              <a:buFont typeface="Arial" panose="020B0604020202020204" pitchFamily="34" charset="0"/>
              <a:buChar char="•"/>
            </a:pPr>
            <a:r>
              <a:rPr lang="en-US" sz="2000" dirty="0" smtClean="0"/>
              <a:t>The </a:t>
            </a:r>
            <a:r>
              <a:rPr lang="en-US" sz="2000" dirty="0"/>
              <a:t>confidence interval is become lower and shorter </a:t>
            </a:r>
            <a:r>
              <a:rPr lang="en-US" sz="2000" dirty="0" smtClean="0"/>
              <a:t>which is </a:t>
            </a:r>
            <a:r>
              <a:rPr lang="en-US" sz="2000" b="1" dirty="0" smtClean="0">
                <a:solidFill>
                  <a:schemeClr val="accent2"/>
                </a:solidFill>
              </a:rPr>
              <a:t>better.</a:t>
            </a:r>
          </a:p>
          <a:p>
            <a:pPr marL="342900" indent="-342900" algn="l">
              <a:spcBef>
                <a:spcPts val="600"/>
              </a:spcBef>
              <a:buSzPct val="100000"/>
              <a:buFont typeface="Arial" panose="020B0604020202020204" pitchFamily="34" charset="0"/>
              <a:buChar char="•"/>
            </a:pPr>
            <a:r>
              <a:rPr lang="en-US" sz="2000" dirty="0" smtClean="0"/>
              <a:t>because </a:t>
            </a:r>
            <a:r>
              <a:rPr lang="en-US" sz="2000" dirty="0"/>
              <a:t>the data samples become larger and also the model able to fit the data </a:t>
            </a:r>
            <a:r>
              <a:rPr lang="en-US" sz="2000" dirty="0" smtClean="0"/>
              <a:t>perfectly.</a:t>
            </a:r>
            <a:endParaRPr lang="en-US" sz="2000" dirty="0"/>
          </a:p>
        </p:txBody>
      </p:sp>
      <p:sp>
        <p:nvSpPr>
          <p:cNvPr id="21" name="TextBox 20"/>
          <p:cNvSpPr txBox="1"/>
          <p:nvPr/>
        </p:nvSpPr>
        <p:spPr>
          <a:xfrm>
            <a:off x="11034070" y="6400412"/>
            <a:ext cx="354366" cy="276999"/>
          </a:xfrm>
          <a:prstGeom prst="rect">
            <a:avLst/>
          </a:prstGeom>
          <a:noFill/>
        </p:spPr>
        <p:txBody>
          <a:bodyPr wrap="square" rtlCol="0">
            <a:spAutoFit/>
          </a:bodyPr>
          <a:lstStyle/>
          <a:p>
            <a:r>
              <a:rPr lang="en-US" sz="1200" dirty="0" smtClean="0">
                <a:solidFill>
                  <a:schemeClr val="accent2"/>
                </a:solidFill>
              </a:rPr>
              <a:t>15</a:t>
            </a:r>
            <a:endParaRPr lang="en-US" sz="1200" dirty="0">
              <a:solidFill>
                <a:schemeClr val="accent2"/>
              </a:solidFill>
            </a:endParaRPr>
          </a:p>
        </p:txBody>
      </p:sp>
      <p:grpSp>
        <p:nvGrpSpPr>
          <p:cNvPr id="4" name="Group 3"/>
          <p:cNvGrpSpPr/>
          <p:nvPr/>
        </p:nvGrpSpPr>
        <p:grpSpPr>
          <a:xfrm>
            <a:off x="5602386" y="2357566"/>
            <a:ext cx="5234793" cy="3558208"/>
            <a:chOff x="5602386" y="2357566"/>
            <a:chExt cx="5234793" cy="3558208"/>
          </a:xfrm>
        </p:grpSpPr>
        <p:grpSp>
          <p:nvGrpSpPr>
            <p:cNvPr id="5" name="Group 4"/>
            <p:cNvGrpSpPr/>
            <p:nvPr/>
          </p:nvGrpSpPr>
          <p:grpSpPr>
            <a:xfrm>
              <a:off x="5602386" y="2357566"/>
              <a:ext cx="5234793" cy="3558208"/>
              <a:chOff x="5366327" y="2336800"/>
              <a:chExt cx="5491784" cy="3841454"/>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30842"/>
              <a:stretch/>
            </p:blipFill>
            <p:spPr>
              <a:xfrm>
                <a:off x="5366327" y="2336800"/>
                <a:ext cx="5357091" cy="3620656"/>
              </a:xfrm>
              <a:prstGeom prst="rect">
                <a:avLst/>
              </a:prstGeom>
            </p:spPr>
          </p:pic>
          <p:sp>
            <p:nvSpPr>
              <p:cNvPr id="3" name="TextBox 2"/>
              <p:cNvSpPr txBox="1"/>
              <p:nvPr/>
            </p:nvSpPr>
            <p:spPr>
              <a:xfrm>
                <a:off x="9086606" y="5879205"/>
                <a:ext cx="1771505" cy="299049"/>
              </a:xfrm>
              <a:prstGeom prst="rect">
                <a:avLst/>
              </a:prstGeom>
              <a:noFill/>
            </p:spPr>
            <p:txBody>
              <a:bodyPr wrap="square" rtlCol="0">
                <a:spAutoFit/>
              </a:bodyPr>
              <a:lstStyle/>
              <a:p>
                <a:r>
                  <a:rPr lang="en-US" sz="1200" dirty="0" smtClean="0"/>
                  <a:t>GBR_Without</a:t>
                </a:r>
                <a:r>
                  <a:rPr lang="en-US" sz="1200" dirty="0"/>
                  <a:t>_</a:t>
                </a:r>
                <a:r>
                  <a:rPr lang="en-US" sz="1200" dirty="0" smtClean="0"/>
                  <a:t>SMOGN</a:t>
                </a:r>
                <a:endParaRPr lang="en-US" sz="1200" dirty="0"/>
              </a:p>
            </p:txBody>
          </p:sp>
          <p:sp>
            <p:nvSpPr>
              <p:cNvPr id="11" name="TextBox 10"/>
              <p:cNvSpPr txBox="1"/>
              <p:nvPr/>
            </p:nvSpPr>
            <p:spPr>
              <a:xfrm>
                <a:off x="6157932" y="5879205"/>
                <a:ext cx="1607128" cy="276999"/>
              </a:xfrm>
              <a:prstGeom prst="rect">
                <a:avLst/>
              </a:prstGeom>
              <a:noFill/>
            </p:spPr>
            <p:txBody>
              <a:bodyPr wrap="square" rtlCol="0">
                <a:spAutoFit/>
              </a:bodyPr>
              <a:lstStyle/>
              <a:p>
                <a:r>
                  <a:rPr lang="en-US" sz="1200" dirty="0" smtClean="0"/>
                  <a:t>GBR_With_SMOGN</a:t>
                </a:r>
                <a:endParaRPr lang="en-US" sz="1200" dirty="0"/>
              </a:p>
            </p:txBody>
          </p:sp>
        </p:grpSp>
        <p:sp>
          <p:nvSpPr>
            <p:cNvPr id="12" name="TextBox 11"/>
            <p:cNvSpPr txBox="1"/>
            <p:nvPr/>
          </p:nvSpPr>
          <p:spPr>
            <a:xfrm rot="16200000">
              <a:off x="5595506" y="4005970"/>
              <a:ext cx="605935" cy="276999"/>
            </a:xfrm>
            <a:prstGeom prst="rect">
              <a:avLst/>
            </a:prstGeom>
            <a:noFill/>
          </p:spPr>
          <p:txBody>
            <a:bodyPr wrap="square" rtlCol="0">
              <a:spAutoFit/>
            </a:bodyPr>
            <a:lstStyle/>
            <a:p>
              <a:r>
                <a:rPr lang="en-US" sz="1200" dirty="0" smtClean="0"/>
                <a:t>RMSE</a:t>
              </a:r>
              <a:endParaRPr lang="en-US" sz="1200" dirty="0"/>
            </a:p>
          </p:txBody>
        </p:sp>
      </p:grpSp>
    </p:spTree>
    <p:extLst>
      <p:ext uri="{BB962C8B-B14F-4D97-AF65-F5344CB8AC3E}">
        <p14:creationId xmlns:p14="http://schemas.microsoft.com/office/powerpoint/2010/main" val="995811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900166" y="2486140"/>
            <a:ext cx="4551187" cy="3388444"/>
          </a:xfrm>
          <a:prstGeom prst="rect">
            <a:avLst/>
          </a:prstGeom>
          <a:ln w="3175">
            <a:solidFill>
              <a:schemeClr val="tx1"/>
            </a:solidFill>
          </a:ln>
        </p:spPr>
      </p:pic>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873100"/>
            <a:ext cx="10351998" cy="2147191"/>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A-B </a:t>
            </a:r>
            <a:r>
              <a:rPr lang="en-US" sz="4900" b="1" dirty="0">
                <a:solidFill>
                  <a:schemeClr val="accent2"/>
                </a:solidFill>
                <a:latin typeface="Arial" panose="020B0604020202020204" pitchFamily="34" charset="0"/>
                <a:cs typeface="Arial" panose="020B0604020202020204" pitchFamily="34" charset="0"/>
              </a:rPr>
              <a:t>Testing and </a:t>
            </a:r>
            <a:r>
              <a:rPr lang="en-US" sz="4900" b="1" dirty="0" smtClean="0">
                <a:solidFill>
                  <a:schemeClr val="accent2"/>
                </a:solidFill>
                <a:latin typeface="Arial" panose="020B0604020202020204" pitchFamily="34" charset="0"/>
                <a:cs typeface="Arial" panose="020B0604020202020204" pitchFamily="34" charset="0"/>
              </a:rPr>
              <a:t>Results</a:t>
            </a:r>
            <a:r>
              <a:rPr lang="en-US" sz="4900" b="1" dirty="0">
                <a:solidFill>
                  <a:schemeClr val="accent2"/>
                </a:solidFill>
                <a:latin typeface="Arial" panose="020B0604020202020204" pitchFamily="34" charset="0"/>
                <a:cs typeface="Arial" panose="020B0604020202020204" pitchFamily="34" charset="0"/>
              </a:rPr>
              <a:t/>
            </a:r>
            <a:br>
              <a:rPr lang="en-US" sz="4900" b="1" dirty="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6253018" y="2486140"/>
            <a:ext cx="4354160" cy="3388444"/>
          </a:xfrm>
          <a:prstGeom prst="rect">
            <a:avLst/>
          </a:prstGeom>
          <a:ln w="3175">
            <a:solidFill>
              <a:schemeClr val="tx1"/>
            </a:solidFill>
          </a:ln>
        </p:spPr>
      </p:pic>
      <p:sp>
        <p:nvSpPr>
          <p:cNvPr id="14" name="Google Shape;168;p29"/>
          <p:cNvSpPr txBox="1">
            <a:spLocks/>
          </p:cNvSpPr>
          <p:nvPr/>
        </p:nvSpPr>
        <p:spPr>
          <a:xfrm flipH="1">
            <a:off x="682069" y="1946696"/>
            <a:ext cx="4582660"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Predictions of GBR </a:t>
            </a:r>
            <a:r>
              <a:rPr lang="en-US" sz="2000" b="1" dirty="0" smtClean="0">
                <a:solidFill>
                  <a:schemeClr val="accent2"/>
                </a:solidFill>
              </a:rPr>
              <a:t>With SMOGN</a:t>
            </a:r>
          </a:p>
        </p:txBody>
      </p:sp>
      <p:sp>
        <p:nvSpPr>
          <p:cNvPr id="15" name="Google Shape;168;p29"/>
          <p:cNvSpPr txBox="1">
            <a:spLocks/>
          </p:cNvSpPr>
          <p:nvPr/>
        </p:nvSpPr>
        <p:spPr>
          <a:xfrm flipH="1">
            <a:off x="5892792" y="1946696"/>
            <a:ext cx="4830625"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Predictions </a:t>
            </a:r>
            <a:r>
              <a:rPr lang="en-US" sz="2000" dirty="0"/>
              <a:t>of GBR </a:t>
            </a:r>
            <a:r>
              <a:rPr lang="en-US" sz="2000" b="1" dirty="0" smtClean="0">
                <a:solidFill>
                  <a:schemeClr val="accent2"/>
                </a:solidFill>
              </a:rPr>
              <a:t>Without </a:t>
            </a:r>
            <a:r>
              <a:rPr lang="en-US" sz="2000" b="1" dirty="0">
                <a:solidFill>
                  <a:schemeClr val="accent2"/>
                </a:solidFill>
              </a:rPr>
              <a:t>SMOGN</a:t>
            </a:r>
          </a:p>
        </p:txBody>
      </p:sp>
      <p:sp>
        <p:nvSpPr>
          <p:cNvPr id="17" name="TextBox 16"/>
          <p:cNvSpPr txBox="1"/>
          <p:nvPr/>
        </p:nvSpPr>
        <p:spPr>
          <a:xfrm>
            <a:off x="11034070" y="6400412"/>
            <a:ext cx="354366" cy="276999"/>
          </a:xfrm>
          <a:prstGeom prst="rect">
            <a:avLst/>
          </a:prstGeom>
          <a:noFill/>
        </p:spPr>
        <p:txBody>
          <a:bodyPr wrap="square" rtlCol="0">
            <a:spAutoFit/>
          </a:bodyPr>
          <a:lstStyle/>
          <a:p>
            <a:r>
              <a:rPr lang="en-US" sz="1200" dirty="0" smtClean="0">
                <a:solidFill>
                  <a:schemeClr val="accent2"/>
                </a:solidFill>
              </a:rPr>
              <a:t>16</a:t>
            </a:r>
            <a:endParaRPr lang="en-US" sz="1200" dirty="0">
              <a:solidFill>
                <a:schemeClr val="accent2"/>
              </a:solidFill>
            </a:endParaRPr>
          </a:p>
        </p:txBody>
      </p:sp>
    </p:spTree>
    <p:extLst>
      <p:ext uri="{BB962C8B-B14F-4D97-AF65-F5344CB8AC3E}">
        <p14:creationId xmlns:p14="http://schemas.microsoft.com/office/powerpoint/2010/main" val="1658331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9" name="Google Shape;169;p29"/>
          <p:cNvSpPr txBox="1">
            <a:spLocks noGrp="1"/>
          </p:cNvSpPr>
          <p:nvPr>
            <p:ph type="title"/>
          </p:nvPr>
        </p:nvSpPr>
        <p:spPr>
          <a:xfrm>
            <a:off x="682073" y="1011645"/>
            <a:ext cx="5394551" cy="1195600"/>
          </a:xfrm>
          <a:prstGeom prst="rect">
            <a:avLst/>
          </a:prstGeom>
        </p:spPr>
        <p:txBody>
          <a:bodyPr spcFirstLastPara="1" vert="horz" wrap="square" lIns="121900" tIns="121900" rIns="121900" bIns="121900" rtlCol="0" anchor="ctr" anchorCtr="0">
            <a:noAutofit/>
          </a:bodyPr>
          <a:lstStyle/>
          <a:p>
            <a:pPr algn="l"/>
            <a:r>
              <a:rPr lang="en" sz="4900" b="1" dirty="0" smtClean="0">
                <a:solidFill>
                  <a:schemeClr val="accent2"/>
                </a:solidFill>
                <a:latin typeface="Arial" panose="020B0604020202020204" pitchFamily="34" charset="0"/>
                <a:cs typeface="Arial" panose="020B0604020202020204" pitchFamily="34" charset="0"/>
              </a:rPr>
              <a:t>Conclusion</a:t>
            </a:r>
            <a:endParaRPr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8" y="1826064"/>
            <a:ext cx="10342475" cy="4048526"/>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b="1" dirty="0" smtClean="0">
                <a:solidFill>
                  <a:schemeClr val="accent2"/>
                </a:solidFill>
              </a:rPr>
              <a:t>A </a:t>
            </a:r>
            <a:r>
              <a:rPr lang="en-US" sz="2000" b="1" dirty="0">
                <a:solidFill>
                  <a:schemeClr val="accent2"/>
                </a:solidFill>
              </a:rPr>
              <a:t>real </a:t>
            </a:r>
            <a:r>
              <a:rPr lang="en-US" sz="2000" b="1" dirty="0" smtClean="0">
                <a:solidFill>
                  <a:schemeClr val="accent2"/>
                </a:solidFill>
              </a:rPr>
              <a:t>RBSS data</a:t>
            </a:r>
            <a:r>
              <a:rPr lang="en-US" sz="2000" dirty="0" smtClean="0"/>
              <a:t> </a:t>
            </a:r>
            <a:r>
              <a:rPr lang="en-US" sz="2000" dirty="0"/>
              <a:t>concatenated with the corresponding weather data to study the performance of different ML algorithms in such a </a:t>
            </a:r>
            <a:r>
              <a:rPr lang="en-US" sz="2000" dirty="0" smtClean="0"/>
              <a:t>problem.</a:t>
            </a:r>
          </a:p>
          <a:p>
            <a:pPr marL="228594" indent="-228594" algn="l">
              <a:spcBef>
                <a:spcPts val="600"/>
              </a:spcBef>
              <a:buSzPts val="1100"/>
              <a:buFont typeface="Arial" panose="020B0604020202020204" pitchFamily="34" charset="0"/>
              <a:buChar char="•"/>
            </a:pPr>
            <a:r>
              <a:rPr lang="en-US" sz="2000" dirty="0" smtClean="0"/>
              <a:t>We evaluated </a:t>
            </a:r>
            <a:r>
              <a:rPr lang="en-US" sz="2000" dirty="0"/>
              <a:t>different ML </a:t>
            </a:r>
            <a:r>
              <a:rPr lang="en-US" sz="2000" dirty="0" smtClean="0"/>
              <a:t>algorithms, and </a:t>
            </a:r>
            <a:r>
              <a:rPr lang="en-US" sz="2000" b="1" dirty="0">
                <a:solidFill>
                  <a:schemeClr val="accent2"/>
                </a:solidFill>
              </a:rPr>
              <a:t>Gradient Boosting Regressor </a:t>
            </a:r>
            <a:r>
              <a:rPr lang="en-US" sz="2000" b="1" dirty="0" smtClean="0">
                <a:solidFill>
                  <a:schemeClr val="accent2"/>
                </a:solidFill>
              </a:rPr>
              <a:t>shows a promising result</a:t>
            </a:r>
            <a:r>
              <a:rPr lang="en-US" sz="2000" dirty="0" smtClean="0"/>
              <a:t> in all evaluation </a:t>
            </a:r>
            <a:r>
              <a:rPr lang="en-US" sz="2000" dirty="0"/>
              <a:t>metrics (RMSE, MSE, R2Score, and confidence intervals). </a:t>
            </a:r>
            <a:endParaRPr lang="en-US" sz="2000" dirty="0" smtClean="0"/>
          </a:p>
          <a:p>
            <a:pPr marL="228594" indent="-228594" algn="l">
              <a:spcBef>
                <a:spcPts val="600"/>
              </a:spcBef>
              <a:buSzPts val="1100"/>
              <a:buFont typeface="Arial" panose="020B0604020202020204" pitchFamily="34" charset="0"/>
              <a:buChar char="•"/>
            </a:pPr>
            <a:r>
              <a:rPr lang="en-US" sz="2000" dirty="0" smtClean="0"/>
              <a:t>We </a:t>
            </a:r>
            <a:r>
              <a:rPr lang="en-US" sz="2000" dirty="0"/>
              <a:t>also </a:t>
            </a:r>
            <a:r>
              <a:rPr lang="en-US" sz="2000" dirty="0" smtClean="0"/>
              <a:t>studied </a:t>
            </a:r>
            <a:r>
              <a:rPr lang="en-US" sz="2000" dirty="0"/>
              <a:t>the effect of </a:t>
            </a:r>
            <a:r>
              <a:rPr lang="en-US" sz="2000" b="1" dirty="0">
                <a:solidFill>
                  <a:schemeClr val="accent2"/>
                </a:solidFill>
              </a:rPr>
              <a:t>using data augmentation technique </a:t>
            </a:r>
            <a:r>
              <a:rPr lang="en-US" sz="2000" dirty="0"/>
              <a:t>by enlarging the data set samples by using </a:t>
            </a:r>
            <a:r>
              <a:rPr lang="en-US" sz="2000" b="1" dirty="0">
                <a:solidFill>
                  <a:schemeClr val="accent2"/>
                </a:solidFill>
              </a:rPr>
              <a:t>SMOGN</a:t>
            </a:r>
            <a:r>
              <a:rPr lang="en-US" sz="2000" dirty="0"/>
              <a:t> technique, </a:t>
            </a:r>
            <a:endParaRPr lang="en-US" sz="2000" dirty="0" smtClean="0"/>
          </a:p>
          <a:p>
            <a:pPr marL="228594" indent="-228594" algn="l">
              <a:spcBef>
                <a:spcPts val="600"/>
              </a:spcBef>
              <a:buSzPts val="1100"/>
              <a:buFont typeface="Arial" panose="020B0604020202020204" pitchFamily="34" charset="0"/>
              <a:buChar char="•"/>
            </a:pPr>
            <a:r>
              <a:rPr lang="en-US" sz="2000" dirty="0" smtClean="0"/>
              <a:t>In addition, </a:t>
            </a:r>
            <a:r>
              <a:rPr lang="en-US" sz="2000" b="1" dirty="0">
                <a:solidFill>
                  <a:schemeClr val="accent2"/>
                </a:solidFill>
              </a:rPr>
              <a:t>A_B </a:t>
            </a:r>
            <a:r>
              <a:rPr lang="en-US" sz="2000" b="1" dirty="0" smtClean="0">
                <a:solidFill>
                  <a:schemeClr val="accent2"/>
                </a:solidFill>
              </a:rPr>
              <a:t>testing </a:t>
            </a:r>
            <a:r>
              <a:rPr lang="en-US" sz="2000" dirty="0" smtClean="0"/>
              <a:t>used </a:t>
            </a:r>
            <a:r>
              <a:rPr lang="en-US" sz="2000" dirty="0"/>
              <a:t>to compare both models, which shows enhancement in the prediction output with respect to the actual values.</a:t>
            </a:r>
          </a:p>
          <a:p>
            <a:pPr marL="228594" indent="-228594" algn="l">
              <a:spcBef>
                <a:spcPts val="600"/>
              </a:spcBef>
              <a:buSzPts val="1100"/>
              <a:buFont typeface="Arial" panose="020B0604020202020204" pitchFamily="34" charset="0"/>
              <a:buChar char="•"/>
            </a:pPr>
            <a:r>
              <a:rPr lang="en-US" sz="2000" dirty="0" smtClean="0"/>
              <a:t>As </a:t>
            </a:r>
            <a:r>
              <a:rPr lang="en-US" sz="2000" dirty="0"/>
              <a:t>shown in this study, </a:t>
            </a:r>
            <a:r>
              <a:rPr lang="en-US" sz="2000" dirty="0" smtClean="0"/>
              <a:t>the </a:t>
            </a:r>
            <a:r>
              <a:rPr lang="en-US" sz="2000" b="1" dirty="0" smtClean="0">
                <a:solidFill>
                  <a:schemeClr val="accent2"/>
                </a:solidFill>
              </a:rPr>
              <a:t>RBSS is </a:t>
            </a:r>
            <a:r>
              <a:rPr lang="en-US" sz="2000" b="1" dirty="0">
                <a:solidFill>
                  <a:schemeClr val="accent2"/>
                </a:solidFill>
              </a:rPr>
              <a:t>highly correlated to the weather conditions</a:t>
            </a:r>
            <a:r>
              <a:rPr lang="en-US" sz="2000" dirty="0"/>
              <a:t> especially for (temperature degree and the heavy rain conditions in addition to wind speed). These factors may affect the demand on bike renting by users</a:t>
            </a:r>
            <a:r>
              <a:rPr lang="en-US" sz="2000" dirty="0" smtClean="0"/>
              <a:t>.</a:t>
            </a:r>
            <a:endParaRPr lang="en-US" sz="2000" dirty="0"/>
          </a:p>
        </p:txBody>
      </p:sp>
      <p:sp>
        <p:nvSpPr>
          <p:cNvPr id="171" name="Google Shape;171;p29"/>
          <p:cNvSpPr/>
          <p:nvPr/>
        </p:nvSpPr>
        <p:spPr>
          <a:xfrm>
            <a:off x="-9526" y="1041020"/>
            <a:ext cx="482800" cy="4833569"/>
          </a:xfrm>
          <a:prstGeom prst="rect">
            <a:avLst/>
          </a:prstGeom>
          <a:solidFill>
            <a:schemeClr val="accent2">
              <a:alpha val="5843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1" name="Google Shape;171;p29"/>
          <p:cNvSpPr/>
          <p:nvPr/>
        </p:nvSpPr>
        <p:spPr>
          <a:xfrm>
            <a:off x="0"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7"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TextBox 8"/>
          <p:cNvSpPr txBox="1"/>
          <p:nvPr/>
        </p:nvSpPr>
        <p:spPr>
          <a:xfrm>
            <a:off x="11034070" y="6400412"/>
            <a:ext cx="372839" cy="276999"/>
          </a:xfrm>
          <a:prstGeom prst="rect">
            <a:avLst/>
          </a:prstGeom>
          <a:noFill/>
        </p:spPr>
        <p:txBody>
          <a:bodyPr wrap="square" rtlCol="0">
            <a:spAutoFit/>
          </a:bodyPr>
          <a:lstStyle/>
          <a:p>
            <a:r>
              <a:rPr lang="en-US" sz="1200" dirty="0" smtClean="0">
                <a:solidFill>
                  <a:schemeClr val="accent2"/>
                </a:solidFill>
              </a:rPr>
              <a:t>17</a:t>
            </a:r>
            <a:endParaRPr lang="en-US" sz="1200" dirty="0">
              <a:solidFill>
                <a:schemeClr val="accent2"/>
              </a:solidFill>
            </a:endParaRPr>
          </a:p>
        </p:txBody>
      </p:sp>
    </p:spTree>
    <p:extLst>
      <p:ext uri="{BB962C8B-B14F-4D97-AF65-F5344CB8AC3E}">
        <p14:creationId xmlns:p14="http://schemas.microsoft.com/office/powerpoint/2010/main" val="2490497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2" name="Google Shape;171;p29"/>
          <p:cNvSpPr/>
          <p:nvPr/>
        </p:nvSpPr>
        <p:spPr>
          <a:xfrm>
            <a:off x="7651870" y="1041020"/>
            <a:ext cx="454013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3" y="1011645"/>
            <a:ext cx="5394551" cy="1195600"/>
          </a:xfrm>
          <a:prstGeom prst="rect">
            <a:avLst/>
          </a:prstGeom>
        </p:spPr>
        <p:txBody>
          <a:bodyPr spcFirstLastPara="1" vert="horz" wrap="square" lIns="121900" tIns="121900" rIns="121900" bIns="121900" rtlCol="0" anchor="ctr" anchorCtr="0">
            <a:noAutofit/>
          </a:bodyPr>
          <a:lstStyle/>
          <a:p>
            <a:pPr algn="l"/>
            <a:r>
              <a:rPr lang="en" sz="4900" b="1" dirty="0" smtClean="0">
                <a:solidFill>
                  <a:schemeClr val="accent2"/>
                </a:solidFill>
                <a:latin typeface="Arial" panose="020B0604020202020204" pitchFamily="34" charset="0"/>
                <a:cs typeface="Arial" panose="020B0604020202020204" pitchFamily="34" charset="0"/>
              </a:rPr>
              <a:t>Outlines</a:t>
            </a:r>
            <a:endParaRPr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9" y="1826064"/>
            <a:ext cx="6719393" cy="4048526"/>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dirty="0" smtClean="0"/>
              <a:t>Introduction</a:t>
            </a:r>
          </a:p>
          <a:p>
            <a:pPr marL="228594" indent="-228594" algn="l">
              <a:spcBef>
                <a:spcPts val="600"/>
              </a:spcBef>
              <a:buSzPts val="1100"/>
              <a:buFont typeface="Arial" panose="020B0604020202020204" pitchFamily="34" charset="0"/>
              <a:buChar char="•"/>
            </a:pPr>
            <a:r>
              <a:rPr lang="en-US" sz="2000" dirty="0" smtClean="0"/>
              <a:t>Problem Definition</a:t>
            </a:r>
          </a:p>
          <a:p>
            <a:pPr marL="228594" indent="-228594" algn="l">
              <a:spcBef>
                <a:spcPts val="600"/>
              </a:spcBef>
              <a:buSzPts val="1100"/>
              <a:buFont typeface="Arial" panose="020B0604020202020204" pitchFamily="34" charset="0"/>
              <a:buChar char="•"/>
            </a:pPr>
            <a:r>
              <a:rPr lang="en-US" sz="2000" dirty="0" smtClean="0"/>
              <a:t>Objectives</a:t>
            </a:r>
          </a:p>
          <a:p>
            <a:pPr marL="228594" indent="-228594" algn="l">
              <a:spcBef>
                <a:spcPts val="600"/>
              </a:spcBef>
              <a:buSzPts val="1100"/>
              <a:buFont typeface="Arial" panose="020B0604020202020204" pitchFamily="34" charset="0"/>
              <a:buChar char="•"/>
            </a:pPr>
            <a:r>
              <a:rPr lang="en-US" sz="2000" dirty="0" smtClean="0"/>
              <a:t>Dataset Description</a:t>
            </a:r>
          </a:p>
          <a:p>
            <a:pPr marL="228594" indent="-228594" algn="l">
              <a:spcBef>
                <a:spcPts val="600"/>
              </a:spcBef>
              <a:buSzPts val="1100"/>
              <a:buFont typeface="Arial" panose="020B0604020202020204" pitchFamily="34" charset="0"/>
              <a:buChar char="•"/>
            </a:pPr>
            <a:r>
              <a:rPr lang="en-US" sz="2000" dirty="0" smtClean="0"/>
              <a:t>Dataset Exploration </a:t>
            </a:r>
          </a:p>
          <a:p>
            <a:pPr marL="228594" indent="-228594" algn="l">
              <a:spcBef>
                <a:spcPts val="600"/>
              </a:spcBef>
              <a:buSzPts val="1100"/>
              <a:buFont typeface="Arial" panose="020B0604020202020204" pitchFamily="34" charset="0"/>
              <a:buChar char="•"/>
            </a:pPr>
            <a:r>
              <a:rPr lang="en-US" sz="2000" dirty="0" smtClean="0"/>
              <a:t>Comparative Study of Models Performance </a:t>
            </a:r>
          </a:p>
          <a:p>
            <a:pPr marL="228594" indent="-228594" algn="l">
              <a:spcBef>
                <a:spcPts val="600"/>
              </a:spcBef>
              <a:buSzPts val="1100"/>
              <a:buFont typeface="Arial" panose="020B0604020202020204" pitchFamily="34" charset="0"/>
              <a:buChar char="•"/>
            </a:pPr>
            <a:r>
              <a:rPr lang="en-US" sz="2000" dirty="0" smtClean="0"/>
              <a:t>Hyper Parameters Tuning of Best Models</a:t>
            </a:r>
          </a:p>
          <a:p>
            <a:pPr marL="228594" indent="-228594" algn="l">
              <a:spcBef>
                <a:spcPts val="600"/>
              </a:spcBef>
              <a:buSzPts val="1100"/>
              <a:buFont typeface="Arial" panose="020B0604020202020204" pitchFamily="34" charset="0"/>
              <a:buChar char="•"/>
            </a:pPr>
            <a:r>
              <a:rPr lang="en-US" sz="2000" dirty="0" smtClean="0"/>
              <a:t>Enhance the Best Model Performance</a:t>
            </a:r>
          </a:p>
          <a:p>
            <a:pPr marL="228594" indent="-228594" algn="l">
              <a:spcBef>
                <a:spcPts val="600"/>
              </a:spcBef>
              <a:buSzPts val="1100"/>
              <a:buFont typeface="Arial" panose="020B0604020202020204" pitchFamily="34" charset="0"/>
              <a:buChar char="•"/>
            </a:pPr>
            <a:r>
              <a:rPr lang="en-US" sz="2000" dirty="0" smtClean="0"/>
              <a:t>A-B Testing and Results</a:t>
            </a:r>
          </a:p>
          <a:p>
            <a:pPr marL="228594" indent="-228594" algn="l">
              <a:spcBef>
                <a:spcPts val="600"/>
              </a:spcBef>
              <a:buSzPts val="1100"/>
              <a:buFont typeface="Arial" panose="020B0604020202020204" pitchFamily="34" charset="0"/>
              <a:buChar char="•"/>
            </a:pPr>
            <a:r>
              <a:rPr lang="en-US" sz="2000" dirty="0" smtClean="0"/>
              <a:t>Conclusion</a:t>
            </a:r>
          </a:p>
          <a:p>
            <a:pPr marL="228594" indent="-228594" algn="l">
              <a:spcBef>
                <a:spcPts val="600"/>
              </a:spcBef>
              <a:buSzPts val="1100"/>
              <a:buFont typeface="Arial" panose="020B0604020202020204" pitchFamily="34" charset="0"/>
              <a:buChar char="•"/>
            </a:pPr>
            <a:endParaRPr lang="en-US" sz="2000" dirty="0" smtClean="0"/>
          </a:p>
          <a:p>
            <a:pPr marL="228594" indent="-228594" algn="l">
              <a:spcBef>
                <a:spcPts val="600"/>
              </a:spcBef>
              <a:buSzPts val="1100"/>
              <a:buFont typeface="Arial" panose="020B0604020202020204" pitchFamily="34" charset="0"/>
              <a:buChar char="•"/>
            </a:pPr>
            <a:endParaRPr lang="en-US" sz="2000" dirty="0" smtClean="0"/>
          </a:p>
          <a:p>
            <a:pPr marL="228594" indent="-228594" algn="l">
              <a:spcBef>
                <a:spcPts val="600"/>
              </a:spcBef>
              <a:buSzPts val="1100"/>
              <a:buFont typeface="Arial" panose="020B0604020202020204" pitchFamily="34" charset="0"/>
              <a:buChar char="•"/>
            </a:pPr>
            <a:endParaRPr lang="en-US" sz="2000" dirty="0" smtClean="0"/>
          </a:p>
          <a:p>
            <a:pPr marL="228594" indent="-228594" algn="l">
              <a:spcBef>
                <a:spcPts val="600"/>
              </a:spcBef>
              <a:buSzPts val="1100"/>
              <a:buFont typeface="Arial" panose="020B0604020202020204" pitchFamily="34" charset="0"/>
              <a:buChar char="•"/>
            </a:pPr>
            <a:endParaRPr lang="en-US" sz="2000" dirty="0" smtClean="0"/>
          </a:p>
          <a:p>
            <a:pPr marL="228594" indent="-228594" algn="l">
              <a:spcBef>
                <a:spcPts val="600"/>
              </a:spcBef>
              <a:buSzPts val="1100"/>
              <a:buFont typeface="Arial" panose="020B0604020202020204" pitchFamily="34" charset="0"/>
              <a:buChar char="•"/>
            </a:pPr>
            <a:endParaRPr sz="1867" dirty="0">
              <a:solidFill>
                <a:srgbClr val="000000"/>
              </a:solidFill>
              <a:latin typeface="Arial" panose="020B0604020202020204" pitchFamily="34" charset="0"/>
              <a:ea typeface="Arial"/>
              <a:cs typeface="Arial" panose="020B0604020202020204" pitchFamily="34" charset="0"/>
            </a:endParaRPr>
          </a:p>
        </p:txBody>
      </p:sp>
      <p:sp>
        <p:nvSpPr>
          <p:cNvPr id="171" name="Google Shape;171;p29"/>
          <p:cNvSpPr/>
          <p:nvPr/>
        </p:nvSpPr>
        <p:spPr>
          <a:xfrm>
            <a:off x="-9526" y="1041020"/>
            <a:ext cx="482800" cy="4833569"/>
          </a:xfrm>
          <a:prstGeom prst="rect">
            <a:avLst/>
          </a:prstGeom>
          <a:solidFill>
            <a:schemeClr val="accent2">
              <a:alpha val="5843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1" name="Google Shape;171;p29"/>
          <p:cNvSpPr/>
          <p:nvPr/>
        </p:nvSpPr>
        <p:spPr>
          <a:xfrm>
            <a:off x="0"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Tree>
    <p:extLst>
      <p:ext uri="{BB962C8B-B14F-4D97-AF65-F5344CB8AC3E}">
        <p14:creationId xmlns:p14="http://schemas.microsoft.com/office/powerpoint/2010/main" val="4102904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1;p29"/>
          <p:cNvSpPr/>
          <p:nvPr/>
        </p:nvSpPr>
        <p:spPr>
          <a:xfrm>
            <a:off x="-9526" y="1041020"/>
            <a:ext cx="12201525" cy="4418421"/>
          </a:xfrm>
          <a:prstGeom prst="rect">
            <a:avLst/>
          </a:prstGeom>
          <a:solidFill>
            <a:schemeClr val="accent2">
              <a:alpha val="8400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2" name="Title 1"/>
          <p:cNvSpPr>
            <a:spLocks noGrp="1"/>
          </p:cNvSpPr>
          <p:nvPr>
            <p:ph type="ctrTitle"/>
          </p:nvPr>
        </p:nvSpPr>
        <p:spPr>
          <a:xfrm>
            <a:off x="683989" y="2451284"/>
            <a:ext cx="10139364" cy="1597891"/>
          </a:xfrm>
        </p:spPr>
        <p:txBody>
          <a:bodyPr>
            <a:noAutofit/>
          </a:bodyPr>
          <a:lstStyle/>
          <a:p>
            <a:r>
              <a:rPr lang="en-US" sz="9600" b="1" dirty="0" smtClean="0">
                <a:solidFill>
                  <a:schemeClr val="bg1"/>
                </a:solidFill>
              </a:rPr>
              <a:t>THANK YOU</a:t>
            </a:r>
            <a:endParaRPr lang="en-US" sz="9600" b="1" dirty="0">
              <a:solidFill>
                <a:schemeClr val="bg1"/>
              </a:solidFill>
            </a:endParaRPr>
          </a:p>
        </p:txBody>
      </p:sp>
      <p:sp>
        <p:nvSpPr>
          <p:cNvPr id="3" name="Subtitle 2"/>
          <p:cNvSpPr>
            <a:spLocks noGrp="1"/>
          </p:cNvSpPr>
          <p:nvPr>
            <p:ph type="subTitle" idx="1"/>
          </p:nvPr>
        </p:nvSpPr>
        <p:spPr>
          <a:xfrm>
            <a:off x="557212" y="5563361"/>
            <a:ext cx="6024562" cy="391381"/>
          </a:xfrm>
        </p:spPr>
        <p:txBody>
          <a:bodyPr>
            <a:normAutofit lnSpcReduction="10000"/>
          </a:bodyPr>
          <a:lstStyle/>
          <a:p>
            <a:pPr algn="l">
              <a:spcBef>
                <a:spcPts val="0"/>
              </a:spcBef>
            </a:pPr>
            <a:r>
              <a:rPr lang="en-US" b="1" dirty="0" smtClean="0">
                <a:solidFill>
                  <a:srgbClr val="734F29"/>
                </a:solidFill>
              </a:rPr>
              <a:t>Iman Hindi &amp; Mais Maqableh </a:t>
            </a:r>
            <a:endParaRPr lang="en-US" b="1" dirty="0">
              <a:solidFill>
                <a:srgbClr val="734F29"/>
              </a:solidFill>
            </a:endParaRPr>
          </a:p>
        </p:txBody>
      </p:sp>
      <p:sp>
        <p:nvSpPr>
          <p:cNvPr id="4" name="Subtitle 2"/>
          <p:cNvSpPr txBox="1">
            <a:spLocks/>
          </p:cNvSpPr>
          <p:nvPr/>
        </p:nvSpPr>
        <p:spPr>
          <a:xfrm>
            <a:off x="557211" y="5907117"/>
            <a:ext cx="6024563" cy="69874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smtClean="0">
                <a:solidFill>
                  <a:srgbClr val="795531"/>
                </a:solidFill>
              </a:rPr>
              <a:t>Applied Machine Learning Course, AI Master Program. </a:t>
            </a:r>
          </a:p>
          <a:p>
            <a:pPr>
              <a:spcBef>
                <a:spcPts val="0"/>
              </a:spcBef>
            </a:pPr>
            <a:r>
              <a:rPr lang="en-US" sz="1600" dirty="0" smtClean="0">
                <a:solidFill>
                  <a:srgbClr val="795531"/>
                </a:solidFill>
              </a:rPr>
              <a:t>University of Jordan, Amman Jordan.</a:t>
            </a:r>
            <a:endParaRPr lang="en-US" sz="1600" dirty="0">
              <a:solidFill>
                <a:srgbClr val="795531"/>
              </a:solidFill>
            </a:endParaRPr>
          </a:p>
        </p:txBody>
      </p:sp>
      <p:sp>
        <p:nvSpPr>
          <p:cNvPr id="5" name="Subtitle 2"/>
          <p:cNvSpPr txBox="1">
            <a:spLocks/>
          </p:cNvSpPr>
          <p:nvPr/>
        </p:nvSpPr>
        <p:spPr>
          <a:xfrm>
            <a:off x="10410827" y="6122777"/>
            <a:ext cx="1247773" cy="48308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smtClean="0">
                <a:solidFill>
                  <a:srgbClr val="795531"/>
                </a:solidFill>
              </a:rPr>
              <a:t>Jan 16,2023</a:t>
            </a:r>
            <a:endParaRPr lang="en-US" sz="1600" dirty="0">
              <a:solidFill>
                <a:srgbClr val="795531"/>
              </a:solidFill>
            </a:endParaRPr>
          </a:p>
        </p:txBody>
      </p:sp>
      <p:sp>
        <p:nvSpPr>
          <p:cNvPr id="8" name="Google Shape;171;p29"/>
          <p:cNvSpPr/>
          <p:nvPr/>
        </p:nvSpPr>
        <p:spPr>
          <a:xfrm>
            <a:off x="-9527" y="1041021"/>
            <a:ext cx="482800" cy="4418421"/>
          </a:xfrm>
          <a:prstGeom prst="rect">
            <a:avLst/>
          </a:prstGeom>
          <a:solidFill>
            <a:schemeClr val="accent2">
              <a:alpha val="5843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9526" y="1041020"/>
            <a:ext cx="482800" cy="4418421"/>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0" name="Google Shape;171;p29"/>
          <p:cNvSpPr/>
          <p:nvPr/>
        </p:nvSpPr>
        <p:spPr>
          <a:xfrm>
            <a:off x="11034070" y="1041020"/>
            <a:ext cx="1157929" cy="4418421"/>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Tree>
    <p:extLst>
      <p:ext uri="{BB962C8B-B14F-4D97-AF65-F5344CB8AC3E}">
        <p14:creationId xmlns:p14="http://schemas.microsoft.com/office/powerpoint/2010/main" val="2296844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9"/>
          <p:cNvPicPr preferRelativeResize="0"/>
          <p:nvPr/>
        </p:nvPicPr>
        <p:blipFill>
          <a:blip r:embed="rId3">
            <a:extLst>
              <a:ext uri="{28A0092B-C50C-407E-A947-70E740481C1C}">
                <a14:useLocalDpi xmlns:a14="http://schemas.microsoft.com/office/drawing/2010/main" val="0"/>
              </a:ext>
            </a:extLst>
          </a:blip>
          <a:stretch>
            <a:fillRect/>
          </a:stretch>
        </p:blipFill>
        <p:spPr>
          <a:xfrm>
            <a:off x="7651869" y="1041020"/>
            <a:ext cx="3382202" cy="4833569"/>
          </a:xfrm>
          <a:prstGeom prst="rect">
            <a:avLst/>
          </a:prstGeom>
          <a:noFill/>
          <a:ln>
            <a:noFill/>
          </a:ln>
        </p:spPr>
      </p:pic>
      <p:sp>
        <p:nvSpPr>
          <p:cNvPr id="169" name="Google Shape;169;p29"/>
          <p:cNvSpPr txBox="1">
            <a:spLocks noGrp="1"/>
          </p:cNvSpPr>
          <p:nvPr>
            <p:ph type="title"/>
          </p:nvPr>
        </p:nvSpPr>
        <p:spPr>
          <a:xfrm>
            <a:off x="682073" y="1011645"/>
            <a:ext cx="5394551" cy="1195600"/>
          </a:xfrm>
          <a:prstGeom prst="rect">
            <a:avLst/>
          </a:prstGeom>
        </p:spPr>
        <p:txBody>
          <a:bodyPr spcFirstLastPara="1" vert="horz" wrap="square" lIns="121900" tIns="121900" rIns="121900" bIns="121900" rtlCol="0" anchor="ctr" anchorCtr="0">
            <a:noAutofit/>
          </a:bodyPr>
          <a:lstStyle/>
          <a:p>
            <a:pPr algn="l"/>
            <a:r>
              <a:rPr lang="en" sz="4900" b="1" dirty="0">
                <a:solidFill>
                  <a:schemeClr val="accent2"/>
                </a:solidFill>
                <a:latin typeface="Arial" panose="020B0604020202020204" pitchFamily="34" charset="0"/>
                <a:cs typeface="Arial" panose="020B0604020202020204" pitchFamily="34" charset="0"/>
              </a:rPr>
              <a:t>Introduction</a:t>
            </a:r>
            <a:endParaRPr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9" y="1826064"/>
            <a:ext cx="6719393" cy="4048526"/>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b="1" dirty="0" smtClean="0">
                <a:solidFill>
                  <a:schemeClr val="accent2"/>
                </a:solidFill>
              </a:rPr>
              <a:t>Rental Bikes’ </a:t>
            </a:r>
            <a:r>
              <a:rPr lang="en-US" sz="2000" b="1" dirty="0">
                <a:solidFill>
                  <a:schemeClr val="accent2"/>
                </a:solidFill>
              </a:rPr>
              <a:t>sharing </a:t>
            </a:r>
            <a:r>
              <a:rPr lang="en-US" sz="2000" b="1" dirty="0" smtClean="0">
                <a:solidFill>
                  <a:schemeClr val="accent2"/>
                </a:solidFill>
              </a:rPr>
              <a:t>system (RBSS): </a:t>
            </a:r>
            <a:r>
              <a:rPr lang="en-US" sz="2000" dirty="0"/>
              <a:t>become widely used in urbans </a:t>
            </a:r>
            <a:r>
              <a:rPr lang="en-US" sz="2000" dirty="0" smtClean="0"/>
              <a:t>places.</a:t>
            </a:r>
            <a:endParaRPr lang="en-US" sz="2000" dirty="0"/>
          </a:p>
          <a:p>
            <a:pPr marL="228594" indent="-228594" algn="l">
              <a:spcBef>
                <a:spcPts val="600"/>
              </a:spcBef>
              <a:buSzPts val="1100"/>
              <a:buFont typeface="Arial" panose="020B0604020202020204" pitchFamily="34" charset="0"/>
              <a:buChar char="•"/>
            </a:pPr>
            <a:r>
              <a:rPr lang="en-US" sz="2000" b="1" dirty="0">
                <a:solidFill>
                  <a:schemeClr val="accent2"/>
                </a:solidFill>
              </a:rPr>
              <a:t>RBSS Mobility comfort on individuals: </a:t>
            </a:r>
            <a:r>
              <a:rPr lang="en-US" sz="2000" dirty="0" smtClean="0"/>
              <a:t>Thefts</a:t>
            </a:r>
            <a:r>
              <a:rPr lang="en-US" sz="2000" dirty="0"/>
              <a:t>, parking, storage or even maintenance. </a:t>
            </a:r>
          </a:p>
          <a:p>
            <a:pPr marL="228594" indent="-228594" algn="l">
              <a:spcBef>
                <a:spcPts val="600"/>
              </a:spcBef>
              <a:buSzPts val="1100"/>
              <a:buFont typeface="Arial" panose="020B0604020202020204" pitchFamily="34" charset="0"/>
              <a:buChar char="•"/>
            </a:pPr>
            <a:r>
              <a:rPr lang="en-US" sz="2000" b="1" dirty="0">
                <a:solidFill>
                  <a:schemeClr val="accent2"/>
                </a:solidFill>
              </a:rPr>
              <a:t>RBSS </a:t>
            </a:r>
            <a:r>
              <a:rPr lang="en-US" sz="2000" b="1" dirty="0" smtClean="0">
                <a:solidFill>
                  <a:schemeClr val="accent2"/>
                </a:solidFill>
              </a:rPr>
              <a:t>Positive </a:t>
            </a:r>
            <a:r>
              <a:rPr lang="en-US" sz="2000" b="1" dirty="0">
                <a:solidFill>
                  <a:schemeClr val="accent2"/>
                </a:solidFill>
              </a:rPr>
              <a:t>impact </a:t>
            </a:r>
            <a:r>
              <a:rPr lang="en-US" sz="2000" b="1" dirty="0" smtClean="0">
                <a:solidFill>
                  <a:schemeClr val="accent2"/>
                </a:solidFill>
              </a:rPr>
              <a:t>on </a:t>
            </a:r>
            <a:r>
              <a:rPr lang="en-US" sz="2000" b="1" dirty="0">
                <a:solidFill>
                  <a:schemeClr val="accent2"/>
                </a:solidFill>
              </a:rPr>
              <a:t>communities: </a:t>
            </a:r>
            <a:r>
              <a:rPr lang="en-US" sz="2000" dirty="0"/>
              <a:t>reduce traffic congestion, car parking, pollution, healthy transport</a:t>
            </a:r>
            <a:r>
              <a:rPr lang="en-US" sz="2000" dirty="0" smtClean="0"/>
              <a:t>. </a:t>
            </a:r>
            <a:endParaRPr lang="en-US" sz="2000" dirty="0"/>
          </a:p>
          <a:p>
            <a:pPr marL="228594" indent="-228594" algn="l">
              <a:spcBef>
                <a:spcPts val="600"/>
              </a:spcBef>
              <a:buSzPts val="1100"/>
              <a:buFont typeface="Arial" panose="020B0604020202020204" pitchFamily="34" charset="0"/>
              <a:buChar char="•"/>
            </a:pPr>
            <a:r>
              <a:rPr lang="en-US" sz="2000" dirty="0"/>
              <a:t>The bicycle can be rented </a:t>
            </a:r>
            <a:r>
              <a:rPr lang="en-US" sz="2000" dirty="0" smtClean="0"/>
              <a:t>from </a:t>
            </a:r>
            <a:r>
              <a:rPr lang="en-US" sz="2000" dirty="0"/>
              <a:t>a location and returned to another location. </a:t>
            </a:r>
          </a:p>
          <a:p>
            <a:pPr marL="228594" indent="-228594" algn="l">
              <a:spcBef>
                <a:spcPts val="600"/>
              </a:spcBef>
              <a:buSzPts val="1100"/>
              <a:buFont typeface="Arial" panose="020B0604020202020204" pitchFamily="34" charset="0"/>
              <a:buChar char="•"/>
            </a:pPr>
            <a:r>
              <a:rPr lang="en-US" sz="2000" dirty="0" smtClean="0"/>
              <a:t>Most stations </a:t>
            </a:r>
            <a:r>
              <a:rPr lang="en-US" sz="2000" dirty="0"/>
              <a:t>become automated with a powerful system </a:t>
            </a:r>
            <a:r>
              <a:rPr lang="en-US" sz="2000" dirty="0" smtClean="0"/>
              <a:t>control </a:t>
            </a:r>
            <a:r>
              <a:rPr lang="en-US" sz="2000" dirty="0"/>
              <a:t>the process and let the users easily and rapidly service themselves</a:t>
            </a:r>
            <a:r>
              <a:rPr lang="en-US" sz="2000" dirty="0" smtClean="0"/>
              <a:t>.</a:t>
            </a:r>
            <a:endParaRPr lang="en-US" sz="2000" dirty="0"/>
          </a:p>
          <a:p>
            <a:pPr marL="228594" indent="-228594" algn="l">
              <a:buSzPts val="1100"/>
              <a:buFont typeface="Arial" panose="020B0604020202020204" pitchFamily="34" charset="0"/>
              <a:buChar char="•"/>
            </a:pPr>
            <a:endParaRPr sz="1867" dirty="0">
              <a:solidFill>
                <a:srgbClr val="000000"/>
              </a:solidFill>
              <a:latin typeface="Arial" panose="020B0604020202020204" pitchFamily="34" charset="0"/>
              <a:ea typeface="Arial"/>
              <a:cs typeface="Arial" panose="020B0604020202020204" pitchFamily="34" charset="0"/>
            </a:endParaRPr>
          </a:p>
        </p:txBody>
      </p:sp>
      <p:sp>
        <p:nvSpPr>
          <p:cNvPr id="171" name="Google Shape;171;p29"/>
          <p:cNvSpPr/>
          <p:nvPr/>
        </p:nvSpPr>
        <p:spPr>
          <a:xfrm>
            <a:off x="-9526" y="1041020"/>
            <a:ext cx="482800" cy="4833569"/>
          </a:xfrm>
          <a:prstGeom prst="rect">
            <a:avLst/>
          </a:prstGeom>
          <a:solidFill>
            <a:schemeClr val="accent2">
              <a:alpha val="58430"/>
            </a:schemeClr>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1" name="Google Shape;171;p29"/>
          <p:cNvSpPr/>
          <p:nvPr/>
        </p:nvSpPr>
        <p:spPr>
          <a:xfrm>
            <a:off x="0"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2"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4" name="TextBox 13"/>
          <p:cNvSpPr txBox="1"/>
          <p:nvPr/>
        </p:nvSpPr>
        <p:spPr>
          <a:xfrm>
            <a:off x="11034070" y="6400412"/>
            <a:ext cx="262719" cy="276999"/>
          </a:xfrm>
          <a:prstGeom prst="rect">
            <a:avLst/>
          </a:prstGeom>
          <a:noFill/>
        </p:spPr>
        <p:txBody>
          <a:bodyPr wrap="square" rtlCol="0">
            <a:spAutoFit/>
          </a:bodyPr>
          <a:lstStyle/>
          <a:p>
            <a:r>
              <a:rPr lang="en-US" sz="1200" dirty="0" smtClean="0">
                <a:solidFill>
                  <a:schemeClr val="accent2"/>
                </a:solidFill>
              </a:rPr>
              <a:t>1</a:t>
            </a:r>
            <a:endParaRPr lang="en-US" sz="1200" dirty="0">
              <a:solidFill>
                <a:schemeClr val="accent2"/>
              </a:solidFill>
            </a:endParaRPr>
          </a:p>
        </p:txBody>
      </p:sp>
    </p:spTree>
    <p:extLst>
      <p:ext uri="{BB962C8B-B14F-4D97-AF65-F5344CB8AC3E}">
        <p14:creationId xmlns:p14="http://schemas.microsoft.com/office/powerpoint/2010/main" val="2124205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3" name="Google Shape;171;p29"/>
          <p:cNvSpPr/>
          <p:nvPr/>
        </p:nvSpPr>
        <p:spPr>
          <a:xfrm>
            <a:off x="0"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4"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pic>
        <p:nvPicPr>
          <p:cNvPr id="166" name="Google Shape;166;p29"/>
          <p:cNvPicPr preferRelativeResize="0"/>
          <p:nvPr/>
        </p:nvPicPr>
        <p:blipFill rotWithShape="1">
          <a:blip r:embed="rId3">
            <a:extLst>
              <a:ext uri="{28A0092B-C50C-407E-A947-70E740481C1C}">
                <a14:useLocalDpi xmlns:a14="http://schemas.microsoft.com/office/drawing/2010/main" val="0"/>
              </a:ext>
            </a:extLst>
          </a:blip>
          <a:srcRect l="29411" r="8709"/>
          <a:stretch/>
        </p:blipFill>
        <p:spPr>
          <a:xfrm>
            <a:off x="7653528" y="1048221"/>
            <a:ext cx="3380542" cy="4826368"/>
          </a:xfrm>
          <a:prstGeom prst="rect">
            <a:avLst/>
          </a:prstGeom>
          <a:noFill/>
          <a:ln>
            <a:noFill/>
          </a:ln>
        </p:spPr>
      </p:pic>
      <p:sp>
        <p:nvSpPr>
          <p:cNvPr id="169" name="Google Shape;169;p29"/>
          <p:cNvSpPr txBox="1">
            <a:spLocks noGrp="1"/>
          </p:cNvSpPr>
          <p:nvPr>
            <p:ph type="title"/>
          </p:nvPr>
        </p:nvSpPr>
        <p:spPr>
          <a:xfrm>
            <a:off x="682073" y="1011645"/>
            <a:ext cx="6072356"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Problem Definition</a:t>
            </a:r>
            <a:endParaRPr lang="en-US"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9" y="1826064"/>
            <a:ext cx="6719393" cy="4048526"/>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dirty="0" smtClean="0"/>
              <a:t>Bike-sharing systems provide a </a:t>
            </a:r>
            <a:r>
              <a:rPr lang="en-US" sz="2000" b="1" dirty="0" smtClean="0">
                <a:solidFill>
                  <a:schemeClr val="accent2"/>
                </a:solidFill>
              </a:rPr>
              <a:t>discrete and limited number of bikes</a:t>
            </a:r>
            <a:r>
              <a:rPr lang="en-US" sz="2000" dirty="0" smtClean="0"/>
              <a:t>, whose distribution can vary throughout a city. </a:t>
            </a:r>
          </a:p>
          <a:p>
            <a:pPr marL="228594" indent="-228594" algn="l">
              <a:spcBef>
                <a:spcPts val="600"/>
              </a:spcBef>
              <a:buSzPts val="1100"/>
              <a:buFont typeface="Arial" panose="020B0604020202020204" pitchFamily="34" charset="0"/>
              <a:buChar char="•"/>
            </a:pPr>
            <a:r>
              <a:rPr lang="en-US" sz="2000" dirty="0" smtClean="0"/>
              <a:t>Supply the stations with </a:t>
            </a:r>
            <a:r>
              <a:rPr lang="en-US" sz="2000" b="1" dirty="0" smtClean="0">
                <a:solidFill>
                  <a:schemeClr val="accent2"/>
                </a:solidFill>
              </a:rPr>
              <a:t>sufficient number of bicycles</a:t>
            </a:r>
            <a:r>
              <a:rPr lang="en-US" sz="2000" dirty="0" smtClean="0">
                <a:solidFill>
                  <a:schemeClr val="accent2"/>
                </a:solidFill>
              </a:rPr>
              <a:t> </a:t>
            </a:r>
            <a:r>
              <a:rPr lang="en-US" sz="2000" dirty="0" smtClean="0"/>
              <a:t>make the rental bike available and accessible to the public at the right time as it lessens the waiting time. </a:t>
            </a:r>
          </a:p>
          <a:p>
            <a:pPr marL="228594" indent="-228594" algn="l">
              <a:spcBef>
                <a:spcPts val="600"/>
              </a:spcBef>
              <a:buSzPts val="1100"/>
              <a:buFont typeface="Arial" panose="020B0604020202020204" pitchFamily="34" charset="0"/>
              <a:buChar char="•"/>
            </a:pPr>
            <a:r>
              <a:rPr lang="en-US" sz="2000" dirty="0" smtClean="0"/>
              <a:t>Providing stations with a </a:t>
            </a:r>
            <a:r>
              <a:rPr lang="en-US" sz="2000" b="1" dirty="0" smtClean="0">
                <a:solidFill>
                  <a:schemeClr val="accent2"/>
                </a:solidFill>
              </a:rPr>
              <a:t>stable supply of rental bikes</a:t>
            </a:r>
            <a:r>
              <a:rPr lang="en-US" sz="2000" dirty="0" smtClean="0"/>
              <a:t> to cover the varied demand became a major concern.</a:t>
            </a:r>
          </a:p>
          <a:p>
            <a:pPr marL="228594" indent="-228594" algn="l">
              <a:spcBef>
                <a:spcPts val="600"/>
              </a:spcBef>
              <a:buSzPts val="1100"/>
              <a:buFont typeface="Arial" panose="020B0604020202020204" pitchFamily="34" charset="0"/>
              <a:buChar char="•"/>
            </a:pPr>
            <a:r>
              <a:rPr lang="en-US" sz="2000" dirty="0" smtClean="0"/>
              <a:t>The crucial part is that </a:t>
            </a:r>
            <a:r>
              <a:rPr lang="en-US" sz="2000" b="1" dirty="0" smtClean="0">
                <a:solidFill>
                  <a:schemeClr val="accent2"/>
                </a:solidFill>
              </a:rPr>
              <a:t>the prediction of bike count required </a:t>
            </a:r>
            <a:r>
              <a:rPr lang="en-US" sz="2000" dirty="0" smtClean="0"/>
              <a:t>at each day or hour for the stable supply of bikes by taking into considerations all the factors that can affected the rental bikes demand.</a:t>
            </a:r>
            <a:endParaRPr lang="en-US" sz="2000" dirty="0"/>
          </a:p>
        </p:txBody>
      </p:sp>
      <p:sp>
        <p:nvSpPr>
          <p:cNvPr id="16" name="TextBox 15"/>
          <p:cNvSpPr txBox="1"/>
          <p:nvPr/>
        </p:nvSpPr>
        <p:spPr>
          <a:xfrm>
            <a:off x="11034070" y="6400412"/>
            <a:ext cx="262719" cy="276999"/>
          </a:xfrm>
          <a:prstGeom prst="rect">
            <a:avLst/>
          </a:prstGeom>
          <a:noFill/>
        </p:spPr>
        <p:txBody>
          <a:bodyPr wrap="square" rtlCol="0">
            <a:spAutoFit/>
          </a:bodyPr>
          <a:lstStyle/>
          <a:p>
            <a:r>
              <a:rPr lang="en-US" sz="1200" dirty="0" smtClean="0">
                <a:solidFill>
                  <a:schemeClr val="accent2"/>
                </a:solidFill>
              </a:rPr>
              <a:t>2</a:t>
            </a:r>
            <a:endParaRPr lang="en-US" sz="1200" dirty="0">
              <a:solidFill>
                <a:schemeClr val="accent2"/>
              </a:solidFill>
            </a:endParaRPr>
          </a:p>
        </p:txBody>
      </p:sp>
    </p:spTree>
    <p:extLst>
      <p:ext uri="{BB962C8B-B14F-4D97-AF65-F5344CB8AC3E}">
        <p14:creationId xmlns:p14="http://schemas.microsoft.com/office/powerpoint/2010/main" val="2196583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pic>
        <p:nvPicPr>
          <p:cNvPr id="166" name="Google Shape;166;p29"/>
          <p:cNvPicPr preferRelativeResize="0"/>
          <p:nvPr/>
        </p:nvPicPr>
        <p:blipFill>
          <a:blip r:embed="rId3">
            <a:extLst>
              <a:ext uri="{28A0092B-C50C-407E-A947-70E740481C1C}">
                <a14:useLocalDpi xmlns:a14="http://schemas.microsoft.com/office/drawing/2010/main" val="0"/>
              </a:ext>
            </a:extLst>
          </a:blip>
          <a:stretch>
            <a:fillRect/>
          </a:stretch>
        </p:blipFill>
        <p:spPr>
          <a:xfrm>
            <a:off x="7651868" y="1041020"/>
            <a:ext cx="3382202" cy="4833569"/>
          </a:xfrm>
          <a:prstGeom prst="rect">
            <a:avLst/>
          </a:prstGeom>
          <a:noFill/>
          <a:ln>
            <a:noFill/>
          </a:ln>
        </p:spPr>
      </p:pic>
      <p:sp>
        <p:nvSpPr>
          <p:cNvPr id="169" name="Google Shape;169;p29"/>
          <p:cNvSpPr txBox="1">
            <a:spLocks noGrp="1"/>
          </p:cNvSpPr>
          <p:nvPr>
            <p:ph type="title"/>
          </p:nvPr>
        </p:nvSpPr>
        <p:spPr>
          <a:xfrm>
            <a:off x="682073" y="1011645"/>
            <a:ext cx="6072356"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Objectives</a:t>
            </a:r>
            <a:endParaRPr lang="en-US"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6" y="1826064"/>
            <a:ext cx="6969802" cy="4048525"/>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b="1" dirty="0">
                <a:solidFill>
                  <a:schemeClr val="accent2"/>
                </a:solidFill>
              </a:rPr>
              <a:t>In our case study,</a:t>
            </a:r>
            <a:r>
              <a:rPr lang="en-US" sz="2000" dirty="0">
                <a:solidFill>
                  <a:schemeClr val="accent2"/>
                </a:solidFill>
              </a:rPr>
              <a:t> </a:t>
            </a:r>
            <a:r>
              <a:rPr lang="en-US" sz="2000" dirty="0" smtClean="0"/>
              <a:t>we focused on </a:t>
            </a:r>
            <a:r>
              <a:rPr lang="en-US" sz="2000" b="1" dirty="0"/>
              <a:t>studying the performance of different ML algorithms </a:t>
            </a:r>
            <a:r>
              <a:rPr lang="en-US" sz="2000" dirty="0"/>
              <a:t>on predicting the daily bike rental counts for data set of two-year daily basis historical log </a:t>
            </a:r>
            <a:r>
              <a:rPr lang="en-US" sz="2000" dirty="0" smtClean="0"/>
              <a:t>from </a:t>
            </a:r>
            <a:r>
              <a:rPr lang="en-US" sz="2000" dirty="0"/>
              <a:t>Capital </a:t>
            </a:r>
            <a:r>
              <a:rPr lang="en-US" sz="2000" dirty="0" smtClean="0"/>
              <a:t>Bike-share </a:t>
            </a:r>
            <a:r>
              <a:rPr lang="en-US" sz="2000" dirty="0"/>
              <a:t>system (Washington D.C., USA</a:t>
            </a:r>
            <a:r>
              <a:rPr lang="en-US" sz="2000" dirty="0" smtClean="0"/>
              <a:t>).</a:t>
            </a:r>
            <a:endParaRPr lang="en-US" sz="2000" dirty="0"/>
          </a:p>
          <a:p>
            <a:pPr marL="228594" indent="-228594" algn="l">
              <a:spcBef>
                <a:spcPts val="600"/>
              </a:spcBef>
              <a:buSzPts val="1100"/>
              <a:buFont typeface="Arial" panose="020B0604020202020204" pitchFamily="34" charset="0"/>
              <a:buChar char="•"/>
            </a:pPr>
            <a:r>
              <a:rPr lang="en-US" sz="2000" b="1" dirty="0" smtClean="0"/>
              <a:t>Comparing ML Algorithms performances</a:t>
            </a:r>
            <a:r>
              <a:rPr lang="en-US" sz="2000" b="1" dirty="0"/>
              <a:t>, </a:t>
            </a:r>
            <a:r>
              <a:rPr lang="en-US" sz="2000" dirty="0" smtClean="0"/>
              <a:t>using different evaluation metrics.</a:t>
            </a:r>
          </a:p>
          <a:p>
            <a:pPr marL="228594" indent="-228594" algn="l">
              <a:spcBef>
                <a:spcPts val="600"/>
              </a:spcBef>
              <a:buSzPts val="1100"/>
              <a:buFont typeface="Arial" panose="020B0604020202020204" pitchFamily="34" charset="0"/>
              <a:buChar char="•"/>
            </a:pPr>
            <a:r>
              <a:rPr lang="en-US" sz="2000" b="1" dirty="0"/>
              <a:t>S</a:t>
            </a:r>
            <a:r>
              <a:rPr lang="en-US" sz="2000" b="1" dirty="0" smtClean="0"/>
              <a:t>electing and fine tuning </a:t>
            </a:r>
            <a:r>
              <a:rPr lang="en-US" sz="2000" b="1" dirty="0"/>
              <a:t>the best scored model</a:t>
            </a:r>
            <a:r>
              <a:rPr lang="en-US" sz="2000" dirty="0"/>
              <a:t> to enhance the predictions and minimizing the RMSE error. </a:t>
            </a:r>
            <a:endParaRPr lang="en-US" sz="2000" dirty="0" smtClean="0"/>
          </a:p>
          <a:p>
            <a:pPr marL="228594" indent="-228594" algn="l">
              <a:spcBef>
                <a:spcPts val="600"/>
              </a:spcBef>
              <a:buSzPts val="1100"/>
              <a:buFont typeface="Arial" panose="020B0604020202020204" pitchFamily="34" charset="0"/>
              <a:buChar char="•"/>
            </a:pPr>
            <a:r>
              <a:rPr lang="en-US" sz="2000" dirty="0" smtClean="0"/>
              <a:t>Enhance the best model performance by </a:t>
            </a:r>
            <a:r>
              <a:rPr lang="en-US" sz="2000" b="1" dirty="0" smtClean="0"/>
              <a:t>applying Data Augmentation Technique</a:t>
            </a:r>
            <a:r>
              <a:rPr lang="en-US" sz="2000" dirty="0" smtClean="0"/>
              <a:t>.</a:t>
            </a:r>
          </a:p>
          <a:p>
            <a:pPr marL="228594" indent="-228594" algn="l">
              <a:spcBef>
                <a:spcPts val="600"/>
              </a:spcBef>
              <a:buSzPts val="1100"/>
              <a:buFont typeface="Arial" panose="020B0604020202020204" pitchFamily="34" charset="0"/>
              <a:buChar char="•"/>
            </a:pPr>
            <a:r>
              <a:rPr lang="en-US" sz="2000" b="1" dirty="0" smtClean="0"/>
              <a:t>A-B System testing </a:t>
            </a:r>
            <a:r>
              <a:rPr lang="en-US" sz="2000" dirty="0" smtClean="0"/>
              <a:t>to show the enhancement in the model.</a:t>
            </a:r>
            <a:endParaRPr lang="en-US" sz="2000" dirty="0"/>
          </a:p>
        </p:txBody>
      </p:sp>
      <p:sp>
        <p:nvSpPr>
          <p:cNvPr id="11" name="TextBox 10"/>
          <p:cNvSpPr txBox="1"/>
          <p:nvPr/>
        </p:nvSpPr>
        <p:spPr>
          <a:xfrm>
            <a:off x="11034070" y="6400412"/>
            <a:ext cx="262719" cy="276999"/>
          </a:xfrm>
          <a:prstGeom prst="rect">
            <a:avLst/>
          </a:prstGeom>
          <a:noFill/>
        </p:spPr>
        <p:txBody>
          <a:bodyPr wrap="square" rtlCol="0">
            <a:spAutoFit/>
          </a:bodyPr>
          <a:lstStyle/>
          <a:p>
            <a:r>
              <a:rPr lang="en-US" sz="1200" dirty="0" smtClean="0">
                <a:solidFill>
                  <a:schemeClr val="accent2"/>
                </a:solidFill>
              </a:rPr>
              <a:t>3</a:t>
            </a:r>
            <a:endParaRPr lang="en-US" sz="1200" dirty="0">
              <a:solidFill>
                <a:schemeClr val="accent2"/>
              </a:solidFill>
            </a:endParaRPr>
          </a:p>
        </p:txBody>
      </p:sp>
    </p:spTree>
    <p:extLst>
      <p:ext uri="{BB962C8B-B14F-4D97-AF65-F5344CB8AC3E}">
        <p14:creationId xmlns:p14="http://schemas.microsoft.com/office/powerpoint/2010/main" val="2310497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7" name="Google Shape;171;p29"/>
          <p:cNvSpPr/>
          <p:nvPr/>
        </p:nvSpPr>
        <p:spPr>
          <a:xfrm>
            <a:off x="0"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8" name="Google Shape;171;p29"/>
          <p:cNvSpPr/>
          <p:nvPr/>
        </p:nvSpPr>
        <p:spPr>
          <a:xfrm>
            <a:off x="11046690" y="1041020"/>
            <a:ext cx="114530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3" y="1011645"/>
            <a:ext cx="6799382"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Dataset Description</a:t>
            </a:r>
            <a:endParaRPr lang="en-US"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4" y="1826064"/>
            <a:ext cx="10364625" cy="4048525"/>
          </a:xfrm>
          <a:prstGeom prst="rect">
            <a:avLst/>
          </a:prstGeom>
        </p:spPr>
        <p:txBody>
          <a:bodyPr spcFirstLastPara="1" vert="horz" wrap="square" lIns="121900" tIns="121900" rIns="121900" bIns="121900" rtlCol="0" anchor="t" anchorCtr="0">
            <a:noAutofit/>
          </a:bodyPr>
          <a:lstStyle/>
          <a:p>
            <a:pPr marL="228594" indent="-228594" algn="l">
              <a:spcBef>
                <a:spcPts val="600"/>
              </a:spcBef>
              <a:buSzPts val="1100"/>
              <a:buFont typeface="Arial" panose="020B0604020202020204" pitchFamily="34" charset="0"/>
              <a:buChar char="•"/>
            </a:pPr>
            <a:r>
              <a:rPr lang="en-US" sz="2000" dirty="0"/>
              <a:t>Data set </a:t>
            </a:r>
            <a:r>
              <a:rPr lang="en-US" sz="2000" dirty="0" smtClean="0"/>
              <a:t>is </a:t>
            </a:r>
            <a:r>
              <a:rPr lang="en-US" sz="2000" dirty="0"/>
              <a:t>taken from </a:t>
            </a:r>
            <a:r>
              <a:rPr lang="en-US" sz="2000" b="1" dirty="0"/>
              <a:t>Kaggle [4]</a:t>
            </a:r>
            <a:r>
              <a:rPr lang="en-US" sz="2000" dirty="0"/>
              <a:t>, which consist of </a:t>
            </a:r>
            <a:r>
              <a:rPr lang="en-US" sz="2000" b="1" dirty="0"/>
              <a:t>two-year historical </a:t>
            </a:r>
            <a:r>
              <a:rPr lang="en-US" sz="2000" b="1" dirty="0" smtClean="0"/>
              <a:t>log</a:t>
            </a:r>
            <a:r>
              <a:rPr lang="en-US" sz="2000" dirty="0" smtClean="0"/>
              <a:t>.</a:t>
            </a:r>
          </a:p>
          <a:p>
            <a:pPr marL="228594" indent="-228594" algn="l">
              <a:spcBef>
                <a:spcPts val="600"/>
              </a:spcBef>
              <a:buSzPts val="1100"/>
              <a:buFont typeface="Arial" panose="020B0604020202020204" pitchFamily="34" charset="0"/>
              <a:buChar char="•"/>
            </a:pPr>
            <a:r>
              <a:rPr lang="en-US" sz="2000" dirty="0" smtClean="0"/>
              <a:t>number </a:t>
            </a:r>
            <a:r>
              <a:rPr lang="en-US" sz="2000" dirty="0"/>
              <a:t>of records: </a:t>
            </a:r>
            <a:r>
              <a:rPr lang="en-US" sz="2000" b="1" dirty="0"/>
              <a:t>731 </a:t>
            </a:r>
            <a:r>
              <a:rPr lang="en-US" sz="2000" b="1" dirty="0" smtClean="0"/>
              <a:t>days</a:t>
            </a:r>
            <a:r>
              <a:rPr lang="en-US" sz="2000" dirty="0" smtClean="0"/>
              <a:t>.</a:t>
            </a:r>
          </a:p>
          <a:p>
            <a:pPr marL="228594" indent="-228594" algn="l">
              <a:spcBef>
                <a:spcPts val="600"/>
              </a:spcBef>
              <a:buSzPts val="1100"/>
              <a:buFont typeface="Arial" panose="020B0604020202020204" pitchFamily="34" charset="0"/>
              <a:buChar char="•"/>
            </a:pPr>
            <a:r>
              <a:rPr lang="en-US" sz="2000" dirty="0"/>
              <a:t>number of </a:t>
            </a:r>
            <a:r>
              <a:rPr lang="en-US" sz="2000" dirty="0" smtClean="0"/>
              <a:t>features: </a:t>
            </a:r>
            <a:r>
              <a:rPr lang="en-US" sz="2000" b="1" dirty="0" smtClean="0"/>
              <a:t>12 </a:t>
            </a:r>
            <a:r>
              <a:rPr lang="en-US" sz="2000" b="1" dirty="0"/>
              <a:t>features </a:t>
            </a:r>
            <a:r>
              <a:rPr lang="en-US" sz="2000" dirty="0"/>
              <a:t>as follows: </a:t>
            </a:r>
            <a:endParaRPr lang="en-US" sz="2000" dirty="0" smtClean="0"/>
          </a:p>
          <a:p>
            <a:pPr marL="0" indent="0" algn="l">
              <a:spcBef>
                <a:spcPts val="1200"/>
              </a:spcBef>
              <a:buSzPct val="100000"/>
            </a:pPr>
            <a:r>
              <a:rPr lang="en-US" sz="2000" b="1" dirty="0" smtClean="0">
                <a:solidFill>
                  <a:schemeClr val="accent2"/>
                </a:solidFill>
              </a:rPr>
              <a:t>	       Categorical Features			     Numerical Features	     Bikes Counts</a:t>
            </a:r>
            <a:endParaRPr lang="en-US" sz="2000" dirty="0"/>
          </a:p>
          <a:p>
            <a:pPr marL="0" indent="0" algn="l">
              <a:spcBef>
                <a:spcPts val="600"/>
              </a:spcBef>
              <a:buSzPct val="100000"/>
            </a:pPr>
            <a:endParaRPr lang="en-US" sz="2000" dirty="0"/>
          </a:p>
        </p:txBody>
      </p:sp>
      <p:grpSp>
        <p:nvGrpSpPr>
          <p:cNvPr id="4" name="Group 3"/>
          <p:cNvGrpSpPr/>
          <p:nvPr/>
        </p:nvGrpSpPr>
        <p:grpSpPr>
          <a:xfrm>
            <a:off x="675297" y="3634513"/>
            <a:ext cx="10172128" cy="2240076"/>
            <a:chOff x="675297" y="3634513"/>
            <a:chExt cx="10172128" cy="2240076"/>
          </a:xfrm>
        </p:grpSpPr>
        <p:pic>
          <p:nvPicPr>
            <p:cNvPr id="12" name="Picture 11"/>
            <p:cNvPicPr/>
            <p:nvPr/>
          </p:nvPicPr>
          <p:blipFill rotWithShape="1">
            <a:blip r:embed="rId3">
              <a:extLst>
                <a:ext uri="{28A0092B-C50C-407E-A947-70E740481C1C}">
                  <a14:useLocalDpi xmlns:a14="http://schemas.microsoft.com/office/drawing/2010/main" val="0"/>
                </a:ext>
              </a:extLst>
            </a:blip>
            <a:srcRect l="7067"/>
            <a:stretch/>
          </p:blipFill>
          <p:spPr>
            <a:xfrm>
              <a:off x="675298" y="3639127"/>
              <a:ext cx="10172127" cy="2235462"/>
            </a:xfrm>
            <a:prstGeom prst="rect">
              <a:avLst/>
            </a:prstGeom>
            <a:ln w="3175">
              <a:solidFill>
                <a:schemeClr val="tx1"/>
              </a:solidFill>
            </a:ln>
          </p:spPr>
        </p:pic>
        <p:sp>
          <p:nvSpPr>
            <p:cNvPr id="3" name="Rectangle 2"/>
            <p:cNvSpPr/>
            <p:nvPr/>
          </p:nvSpPr>
          <p:spPr>
            <a:xfrm>
              <a:off x="675297" y="3634513"/>
              <a:ext cx="5365284" cy="224007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40582" y="3634513"/>
              <a:ext cx="3001817" cy="224007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042400" y="3634513"/>
              <a:ext cx="1805025" cy="224007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11034070" y="6400412"/>
            <a:ext cx="262719" cy="276999"/>
          </a:xfrm>
          <a:prstGeom prst="rect">
            <a:avLst/>
          </a:prstGeom>
          <a:noFill/>
        </p:spPr>
        <p:txBody>
          <a:bodyPr wrap="square" rtlCol="0">
            <a:spAutoFit/>
          </a:bodyPr>
          <a:lstStyle/>
          <a:p>
            <a:r>
              <a:rPr lang="en-US" sz="1200" dirty="0">
                <a:solidFill>
                  <a:schemeClr val="accent2"/>
                </a:solidFill>
              </a:rPr>
              <a:t>4</a:t>
            </a:r>
          </a:p>
        </p:txBody>
      </p:sp>
    </p:spTree>
    <p:extLst>
      <p:ext uri="{BB962C8B-B14F-4D97-AF65-F5344CB8AC3E}">
        <p14:creationId xmlns:p14="http://schemas.microsoft.com/office/powerpoint/2010/main" val="2832039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217" y="2458190"/>
            <a:ext cx="4064992" cy="3206443"/>
          </a:xfrm>
          <a:prstGeom prst="rect">
            <a:avLst/>
          </a:prstGeom>
        </p:spPr>
      </p:pic>
      <p:sp>
        <p:nvSpPr>
          <p:cNvPr id="20" name="Google Shape;171;p29"/>
          <p:cNvSpPr/>
          <p:nvPr/>
        </p:nvSpPr>
        <p:spPr>
          <a:xfrm>
            <a:off x="7651867" y="1051261"/>
            <a:ext cx="4540132"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0167" y="3339516"/>
            <a:ext cx="2708731" cy="2793210"/>
          </a:xfrm>
          <a:prstGeom prst="rect">
            <a:avLst/>
          </a:prstGeom>
          <a:solidFill>
            <a:schemeClr val="bg1"/>
          </a:solidFill>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5233"/>
          <a:stretch/>
        </p:blipFill>
        <p:spPr>
          <a:xfrm>
            <a:off x="8000167" y="973014"/>
            <a:ext cx="2709161" cy="2513319"/>
          </a:xfrm>
          <a:prstGeom prst="rect">
            <a:avLst/>
          </a:prstGeom>
          <a:solidFill>
            <a:schemeClr val="bg1"/>
          </a:solidFill>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782" t="-3510" r="782" b="5392"/>
          <a:stretch/>
        </p:blipFill>
        <p:spPr>
          <a:xfrm>
            <a:off x="8033120" y="826343"/>
            <a:ext cx="2633218" cy="2467842"/>
          </a:xfrm>
          <a:prstGeom prst="rect">
            <a:avLst/>
          </a:prstGeom>
          <a:solidFill>
            <a:schemeClr val="bg1"/>
          </a:solidFill>
        </p:spPr>
      </p:pic>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t="5204"/>
          <a:stretch/>
        </p:blipFill>
        <p:spPr>
          <a:xfrm>
            <a:off x="8033120" y="3575538"/>
            <a:ext cx="2660927" cy="2474349"/>
          </a:xfrm>
          <a:prstGeom prst="rect">
            <a:avLst/>
          </a:prstGeom>
          <a:solidFill>
            <a:schemeClr val="bg1"/>
          </a:solidFill>
        </p:spPr>
      </p:pic>
      <p:sp>
        <p:nvSpPr>
          <p:cNvPr id="9" name="Google Shape;171;p29"/>
          <p:cNvSpPr/>
          <p:nvPr/>
        </p:nvSpPr>
        <p:spPr>
          <a:xfrm>
            <a:off x="11034069" y="1041020"/>
            <a:ext cx="115793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8" name="Google Shape;168;p29"/>
          <p:cNvSpPr txBox="1">
            <a:spLocks noGrp="1"/>
          </p:cNvSpPr>
          <p:nvPr>
            <p:ph type="subTitle" idx="1"/>
          </p:nvPr>
        </p:nvSpPr>
        <p:spPr>
          <a:xfrm flipH="1">
            <a:off x="699134" y="2230184"/>
            <a:ext cx="6102782" cy="3214515"/>
          </a:xfrm>
          <a:prstGeom prst="rect">
            <a:avLst/>
          </a:prstGeom>
        </p:spPr>
        <p:txBody>
          <a:bodyPr spcFirstLastPara="1" vert="horz" wrap="square" lIns="121900" tIns="121900" rIns="121900" bIns="121900" rtlCol="0" anchor="t" anchorCtr="0">
            <a:noAutofit/>
          </a:bodyPr>
          <a:lstStyle/>
          <a:p>
            <a:pPr marL="457200" indent="-457200" algn="l">
              <a:spcBef>
                <a:spcPts val="600"/>
              </a:spcBef>
              <a:buSzPct val="100000"/>
              <a:buFont typeface="+mj-lt"/>
              <a:buAutoNum type="arabicPeriod"/>
            </a:pPr>
            <a:r>
              <a:rPr lang="en-US" sz="2000" dirty="0" smtClean="0"/>
              <a:t>Normalize numerical </a:t>
            </a:r>
            <a:r>
              <a:rPr lang="en-US" sz="2000" dirty="0"/>
              <a:t>features using Standard scaler. </a:t>
            </a:r>
            <a:endParaRPr lang="en-US" sz="2000" dirty="0" smtClean="0"/>
          </a:p>
          <a:p>
            <a:pPr marL="457200" indent="-457200" algn="l">
              <a:spcBef>
                <a:spcPts val="600"/>
              </a:spcBef>
              <a:buSzPct val="100000"/>
              <a:buFont typeface="+mj-lt"/>
              <a:buAutoNum type="arabicPeriod"/>
            </a:pPr>
            <a:r>
              <a:rPr lang="en-US" sz="2000" dirty="0" smtClean="0"/>
              <a:t>Extracting </a:t>
            </a:r>
            <a:r>
              <a:rPr lang="en-US" sz="2000" dirty="0"/>
              <a:t>the day component from </a:t>
            </a:r>
            <a:r>
              <a:rPr lang="en-US" sz="2000" dirty="0" smtClean="0"/>
              <a:t>dteday column.</a:t>
            </a:r>
          </a:p>
          <a:p>
            <a:pPr marL="457200" indent="-457200" algn="l">
              <a:spcBef>
                <a:spcPts val="600"/>
              </a:spcBef>
              <a:buSzPct val="100000"/>
              <a:buFont typeface="+mj-lt"/>
              <a:buAutoNum type="arabicPeriod"/>
            </a:pPr>
            <a:r>
              <a:rPr lang="en-US" sz="2000" dirty="0" smtClean="0"/>
              <a:t>Drop </a:t>
            </a:r>
            <a:r>
              <a:rPr lang="en-US" sz="2000" dirty="0"/>
              <a:t>Outliers in the sample values </a:t>
            </a:r>
            <a:r>
              <a:rPr lang="en-US" sz="2000" dirty="0" smtClean="0"/>
              <a:t>on </a:t>
            </a:r>
            <a:r>
              <a:rPr lang="en-US" sz="2000" dirty="0"/>
              <a:t>humidity and wind speed </a:t>
            </a:r>
            <a:r>
              <a:rPr lang="en-US" sz="2000" dirty="0" smtClean="0"/>
              <a:t>features.</a:t>
            </a:r>
          </a:p>
          <a:p>
            <a:pPr marL="457200" indent="-457200" algn="l">
              <a:spcBef>
                <a:spcPts val="600"/>
              </a:spcBef>
              <a:buSzPct val="100000"/>
              <a:buFont typeface="+mj-lt"/>
              <a:buAutoNum type="arabicPeriod"/>
            </a:pPr>
            <a:r>
              <a:rPr lang="en-US" sz="2000" dirty="0" smtClean="0"/>
              <a:t>Calculate </a:t>
            </a:r>
            <a:r>
              <a:rPr lang="en-US" sz="2000" dirty="0"/>
              <a:t>the counts of each categorical features </a:t>
            </a:r>
            <a:r>
              <a:rPr lang="en-US" sz="2000" dirty="0" smtClean="0"/>
              <a:t>values, shows </a:t>
            </a:r>
            <a:r>
              <a:rPr lang="en-US" sz="2000" dirty="0"/>
              <a:t>a high imbalances in the holiday feature’s </a:t>
            </a:r>
            <a:r>
              <a:rPr lang="en-US" sz="2000" dirty="0" smtClean="0"/>
              <a:t>categories.</a:t>
            </a:r>
          </a:p>
          <a:p>
            <a:pPr marL="457200" indent="-457200" algn="l">
              <a:spcBef>
                <a:spcPts val="600"/>
              </a:spcBef>
              <a:buSzPct val="100000"/>
              <a:buFont typeface="+mj-lt"/>
              <a:buAutoNum type="arabicPeriod"/>
            </a:pPr>
            <a:r>
              <a:rPr lang="en-US" sz="2000" dirty="0" smtClean="0"/>
              <a:t>Check </a:t>
            </a:r>
            <a:r>
              <a:rPr lang="en-US" sz="2000" dirty="0"/>
              <a:t>the relation </a:t>
            </a:r>
            <a:r>
              <a:rPr lang="en-US" sz="2000" dirty="0" smtClean="0"/>
              <a:t>of bikes counts with features.</a:t>
            </a:r>
          </a:p>
        </p:txBody>
      </p:sp>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1011645"/>
            <a:ext cx="6969795"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Dataset Exploration</a:t>
            </a:r>
            <a:endParaRPr lang="en-US" sz="4900" b="1" dirty="0">
              <a:solidFill>
                <a:schemeClr val="accent2"/>
              </a:solidFill>
              <a:latin typeface="Arial" panose="020B0604020202020204" pitchFamily="34" charset="0"/>
              <a:cs typeface="Arial" panose="020B0604020202020204" pitchFamily="34" charset="0"/>
            </a:endParaRPr>
          </a:p>
        </p:txBody>
      </p:sp>
      <p:sp>
        <p:nvSpPr>
          <p:cNvPr id="15" name="TextBox 14"/>
          <p:cNvSpPr txBox="1"/>
          <p:nvPr/>
        </p:nvSpPr>
        <p:spPr>
          <a:xfrm>
            <a:off x="11034070" y="6400412"/>
            <a:ext cx="262719" cy="276999"/>
          </a:xfrm>
          <a:prstGeom prst="rect">
            <a:avLst/>
          </a:prstGeom>
          <a:noFill/>
        </p:spPr>
        <p:txBody>
          <a:bodyPr wrap="square" rtlCol="0">
            <a:spAutoFit/>
          </a:bodyPr>
          <a:lstStyle/>
          <a:p>
            <a:r>
              <a:rPr lang="en-US" sz="1200" dirty="0" smtClean="0">
                <a:solidFill>
                  <a:schemeClr val="accent2"/>
                </a:solidFill>
              </a:rPr>
              <a:t>5</a:t>
            </a:r>
            <a:endParaRPr lang="en-US" sz="1200" dirty="0">
              <a:solidFill>
                <a:schemeClr val="accent2"/>
              </a:solidFill>
            </a:endParaRPr>
          </a:p>
        </p:txBody>
      </p:sp>
    </p:spTree>
    <p:extLst>
      <p:ext uri="{BB962C8B-B14F-4D97-AF65-F5344CB8AC3E}">
        <p14:creationId xmlns:p14="http://schemas.microsoft.com/office/powerpoint/2010/main" val="3251809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 calcmode="lin" valueType="num">
                                      <p:cBhvr additive="base">
                                        <p:cTn id="7" dur="500" fill="hold"/>
                                        <p:tgtEl>
                                          <p:spTgt spid="1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
                                            <p:txEl>
                                              <p:pRg st="1" end="1"/>
                                            </p:txEl>
                                          </p:spTgt>
                                        </p:tgtEl>
                                        <p:attrNameLst>
                                          <p:attrName>style.visibility</p:attrName>
                                        </p:attrNameLst>
                                      </p:cBhvr>
                                      <p:to>
                                        <p:strVal val="visible"/>
                                      </p:to>
                                    </p:set>
                                    <p:anim calcmode="lin" valueType="num">
                                      <p:cBhvr additive="base">
                                        <p:cTn id="13" dur="500" fill="hold"/>
                                        <p:tgtEl>
                                          <p:spTgt spid="1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8">
                                            <p:txEl>
                                              <p:pRg st="2" end="2"/>
                                            </p:txEl>
                                          </p:spTgt>
                                        </p:tgtEl>
                                        <p:attrNameLst>
                                          <p:attrName>style.visibility</p:attrName>
                                        </p:attrNameLst>
                                      </p:cBhvr>
                                      <p:to>
                                        <p:strVal val="visible"/>
                                      </p:to>
                                    </p:set>
                                    <p:anim calcmode="lin" valueType="num">
                                      <p:cBhvr additive="base">
                                        <p:cTn id="19" dur="500" fill="hold"/>
                                        <p:tgtEl>
                                          <p:spTgt spid="1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8">
                                            <p:txEl>
                                              <p:pRg st="2" end="2"/>
                                            </p:txEl>
                                          </p:spTgt>
                                        </p:tgtEl>
                                        <p:attrNameLst>
                                          <p:attrName>ppt_y</p:attrName>
                                        </p:attrNameLst>
                                      </p:cBhvr>
                                      <p:tavLst>
                                        <p:tav tm="0">
                                          <p:val>
                                            <p:strVal val="1+#ppt_h/2"/>
                                          </p:val>
                                        </p:tav>
                                        <p:tav tm="100000">
                                          <p:val>
                                            <p:strVal val="#ppt_y"/>
                                          </p:val>
                                        </p:tav>
                                      </p:tavLst>
                                    </p:anim>
                                  </p:childTnLst>
                                </p:cTn>
                              </p:par>
                              <p:par>
                                <p:cTn id="21" presetID="55" presetClass="exit" presetSubtype="0" fill="hold" grpId="0" nodeType="withEffect">
                                  <p:stCondLst>
                                    <p:cond delay="0"/>
                                  </p:stCondLst>
                                  <p:childTnLst>
                                    <p:anim calcmode="lin" valueType="num">
                                      <p:cBhvr>
                                        <p:cTn id="22" dur="500"/>
                                        <p:tgtEl>
                                          <p:spTgt spid="20"/>
                                        </p:tgtEl>
                                        <p:attrNameLst>
                                          <p:attrName>ppt_w</p:attrName>
                                        </p:attrNameLst>
                                      </p:cBhvr>
                                      <p:tavLst>
                                        <p:tav tm="0">
                                          <p:val>
                                            <p:strVal val="ppt_w"/>
                                          </p:val>
                                        </p:tav>
                                        <p:tav tm="100000">
                                          <p:val>
                                            <p:strVal val="ppt_w*0.70"/>
                                          </p:val>
                                        </p:tav>
                                      </p:tavLst>
                                    </p:anim>
                                    <p:anim calcmode="lin" valueType="num">
                                      <p:cBhvr>
                                        <p:cTn id="23" dur="500"/>
                                        <p:tgtEl>
                                          <p:spTgt spid="20"/>
                                        </p:tgtEl>
                                        <p:attrNameLst>
                                          <p:attrName>ppt_h</p:attrName>
                                        </p:attrNameLst>
                                      </p:cBhvr>
                                      <p:tavLst>
                                        <p:tav tm="0">
                                          <p:val>
                                            <p:strVal val="ppt_h"/>
                                          </p:val>
                                        </p:tav>
                                        <p:tav tm="100000">
                                          <p:val>
                                            <p:strVal val="ppt_h"/>
                                          </p:val>
                                        </p:tav>
                                      </p:tavLst>
                                    </p:anim>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2" presetClass="entr" presetSubtype="4" fill="hold" nodeType="withEffect">
                                  <p:stCondLst>
                                    <p:cond delay="0"/>
                                  </p:stCondLst>
                                  <p:childTnLst>
                                    <p:set>
                                      <p:cBhvr>
                                        <p:cTn id="42" dur="1" fill="hold">
                                          <p:stCondLst>
                                            <p:cond delay="0"/>
                                          </p:stCondLst>
                                        </p:cTn>
                                        <p:tgtEl>
                                          <p:spTgt spid="168">
                                            <p:txEl>
                                              <p:pRg st="3" end="3"/>
                                            </p:txEl>
                                          </p:spTgt>
                                        </p:tgtEl>
                                        <p:attrNameLst>
                                          <p:attrName>style.visibility</p:attrName>
                                        </p:attrNameLst>
                                      </p:cBhvr>
                                      <p:to>
                                        <p:strVal val="visible"/>
                                      </p:to>
                                    </p:set>
                                    <p:anim calcmode="lin" valueType="num">
                                      <p:cBhvr additive="base">
                                        <p:cTn id="43" dur="500" fill="hold"/>
                                        <p:tgtEl>
                                          <p:spTgt spid="16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8">
                                            <p:txEl>
                                              <p:pRg st="3" end="3"/>
                                            </p:txEl>
                                          </p:spTgt>
                                        </p:tgtEl>
                                        <p:attrNameLst>
                                          <p:attrName>ppt_y</p:attrName>
                                        </p:attrNameLst>
                                      </p:cBhvr>
                                      <p:tavLst>
                                        <p:tav tm="0">
                                          <p:val>
                                            <p:strVal val="1+#ppt_h/2"/>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
                                        </p:tgtEl>
                                      </p:cBhvr>
                                    </p:animEffect>
                                    <p:set>
                                      <p:cBhvr>
                                        <p:cTn id="58" dur="1" fill="hold">
                                          <p:stCondLst>
                                            <p:cond delay="499"/>
                                          </p:stCondLst>
                                        </p:cTn>
                                        <p:tgtEl>
                                          <p:spTgt spid="2"/>
                                        </p:tgtEl>
                                        <p:attrNameLst>
                                          <p:attrName>style.visibility</p:attrName>
                                        </p:attrNameLst>
                                      </p:cBhvr>
                                      <p:to>
                                        <p:strVal val="hidden"/>
                                      </p:to>
                                    </p:set>
                                  </p:childTnLst>
                                </p:cTn>
                              </p:par>
                              <p:par>
                                <p:cTn id="59" presetID="2" presetClass="entr" presetSubtype="4" fill="hold" nodeType="withEffect">
                                  <p:stCondLst>
                                    <p:cond delay="0"/>
                                  </p:stCondLst>
                                  <p:childTnLst>
                                    <p:set>
                                      <p:cBhvr>
                                        <p:cTn id="60" dur="1" fill="hold">
                                          <p:stCondLst>
                                            <p:cond delay="0"/>
                                          </p:stCondLst>
                                        </p:cTn>
                                        <p:tgtEl>
                                          <p:spTgt spid="168">
                                            <p:txEl>
                                              <p:pRg st="4" end="4"/>
                                            </p:txEl>
                                          </p:spTgt>
                                        </p:tgtEl>
                                        <p:attrNameLst>
                                          <p:attrName>style.visibility</p:attrName>
                                        </p:attrNameLst>
                                      </p:cBhvr>
                                      <p:to>
                                        <p:strVal val="visible"/>
                                      </p:to>
                                    </p:set>
                                    <p:anim calcmode="lin" valueType="num">
                                      <p:cBhvr additive="base">
                                        <p:cTn id="61" dur="500" fill="hold"/>
                                        <p:tgtEl>
                                          <p:spTgt spid="16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8">
                                            <p:txEl>
                                              <p:pRg st="4" end="4"/>
                                            </p:txEl>
                                          </p:spTgt>
                                        </p:tgtEl>
                                        <p:attrNameLst>
                                          <p:attrName>ppt_y</p:attrName>
                                        </p:attrNameLst>
                                      </p:cBhvr>
                                      <p:tavLst>
                                        <p:tav tm="0">
                                          <p:val>
                                            <p:strVal val="1+#ppt_h/2"/>
                                          </p:val>
                                        </p:tav>
                                        <p:tav tm="100000">
                                          <p:val>
                                            <p:strVal val="#ppt_y"/>
                                          </p:val>
                                        </p:tav>
                                      </p:tavLst>
                                    </p:anim>
                                  </p:childTnLst>
                                </p:cTn>
                              </p:par>
                              <p:par>
                                <p:cTn id="63" presetID="10"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18"/>
                                        </p:tgtEl>
                                      </p:cBhvr>
                                    </p:animEffect>
                                    <p:set>
                                      <p:cBhvr>
                                        <p:cTn id="70" dur="1" fill="hold">
                                          <p:stCondLst>
                                            <p:cond delay="499"/>
                                          </p:stCondLst>
                                        </p:cTn>
                                        <p:tgtEl>
                                          <p:spTgt spid="18"/>
                                        </p:tgtEl>
                                        <p:attrNameLst>
                                          <p:attrName>style.visibility</p:attrName>
                                        </p:attrNameLst>
                                      </p:cBhvr>
                                      <p:to>
                                        <p:strVal val="hidden"/>
                                      </p:to>
                                    </p:set>
                                  </p:childTnLst>
                                </p:cTn>
                              </p:par>
                              <p:par>
                                <p:cTn id="71" presetID="55" presetClass="entr" presetSubtype="0" fill="hold" grpId="1"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ppt_w</p:attrName>
                                        </p:attrNameLst>
                                      </p:cBhvr>
                                      <p:tavLst>
                                        <p:tav tm="0">
                                          <p:val>
                                            <p:strVal val="#ppt_w*0.70"/>
                                          </p:val>
                                        </p:tav>
                                        <p:tav tm="100000">
                                          <p:val>
                                            <p:strVal val="#ppt_w"/>
                                          </p:val>
                                        </p:tav>
                                      </p:tavLst>
                                    </p:anim>
                                    <p:anim calcmode="lin" valueType="num">
                                      <p:cBhvr>
                                        <p:cTn id="74" dur="500" fill="hold"/>
                                        <p:tgtEl>
                                          <p:spTgt spid="20"/>
                                        </p:tgtEl>
                                        <p:attrNameLst>
                                          <p:attrName>ppt_h</p:attrName>
                                        </p:attrNameLst>
                                      </p:cBhvr>
                                      <p:tavLst>
                                        <p:tav tm="0">
                                          <p:val>
                                            <p:strVal val="#ppt_h"/>
                                          </p:val>
                                        </p:tav>
                                        <p:tav tm="100000">
                                          <p:val>
                                            <p:strVal val="#ppt_h"/>
                                          </p:val>
                                        </p:tav>
                                      </p:tavLst>
                                    </p:anim>
                                    <p:animEffect transition="in" filter="fade">
                                      <p:cBhvr>
                                        <p:cTn id="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901038" y="2660074"/>
            <a:ext cx="4765660" cy="3214515"/>
          </a:xfrm>
          <a:prstGeom prst="rect">
            <a:avLst/>
          </a:prstGeom>
          <a:ln w="3175">
            <a:solidFill>
              <a:schemeClr val="tx1"/>
            </a:solidFill>
          </a:ln>
        </p:spPr>
      </p:pic>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1011645"/>
            <a:ext cx="6969795" cy="1195600"/>
          </a:xfrm>
          <a:prstGeom prst="rect">
            <a:avLst/>
          </a:prstGeom>
        </p:spPr>
        <p:txBody>
          <a:bodyPr spcFirstLastPara="1" vert="horz" wrap="square" lIns="121900" tIns="121900" rIns="121900" bIns="121900" rtlCol="0" anchor="ctr" anchorCtr="0">
            <a:noAutofit/>
          </a:bodyPr>
          <a:lstStyle/>
          <a:p>
            <a:pPr algn="l"/>
            <a:r>
              <a:rPr lang="en-US" sz="4900" b="1" dirty="0" smtClean="0">
                <a:solidFill>
                  <a:schemeClr val="accent2"/>
                </a:solidFill>
                <a:latin typeface="Arial" panose="020B0604020202020204" pitchFamily="34" charset="0"/>
                <a:cs typeface="Arial" panose="020B0604020202020204" pitchFamily="34" charset="0"/>
              </a:rPr>
              <a:t>Dataset Splitting</a:t>
            </a:r>
            <a:endParaRPr lang="en-US" sz="4900" b="1" dirty="0">
              <a:solidFill>
                <a:schemeClr val="accent2"/>
              </a:solidFill>
              <a:latin typeface="Arial" panose="020B0604020202020204" pitchFamily="34" charset="0"/>
              <a:cs typeface="Arial" panose="020B0604020202020204" pitchFamily="34" charset="0"/>
            </a:endParaRPr>
          </a:p>
        </p:txBody>
      </p:sp>
      <p:sp>
        <p:nvSpPr>
          <p:cNvPr id="168" name="Google Shape;168;p29"/>
          <p:cNvSpPr txBox="1">
            <a:spLocks noGrp="1"/>
          </p:cNvSpPr>
          <p:nvPr>
            <p:ph type="subTitle" idx="1"/>
          </p:nvPr>
        </p:nvSpPr>
        <p:spPr>
          <a:xfrm flipH="1">
            <a:off x="682065" y="2660074"/>
            <a:ext cx="5043231" cy="3214514"/>
          </a:xfrm>
          <a:prstGeom prst="rect">
            <a:avLst/>
          </a:prstGeom>
        </p:spPr>
        <p:txBody>
          <a:bodyPr spcFirstLastPara="1" vert="horz" wrap="square" lIns="121900" tIns="121900" rIns="121900" bIns="121900" rtlCol="0" anchor="t" anchorCtr="0">
            <a:noAutofit/>
          </a:bodyPr>
          <a:lstStyle/>
          <a:p>
            <a:pPr marL="0" indent="0" algn="l">
              <a:spcBef>
                <a:spcPts val="600"/>
              </a:spcBef>
              <a:buSzPct val="100000"/>
            </a:pPr>
            <a:r>
              <a:rPr lang="en-US" sz="2000" dirty="0"/>
              <a:t>Since the data set is imbalanced towards the holiday feature we split the data set to train and test using </a:t>
            </a:r>
            <a:r>
              <a:rPr lang="en-US" sz="2000" b="1" dirty="0" smtClean="0">
                <a:solidFill>
                  <a:schemeClr val="accent2"/>
                </a:solidFill>
              </a:rPr>
              <a:t>stratified </a:t>
            </a:r>
            <a:r>
              <a:rPr lang="en-US" sz="2000" b="1" dirty="0">
                <a:solidFill>
                  <a:schemeClr val="accent2"/>
                </a:solidFill>
              </a:rPr>
              <a:t>split </a:t>
            </a:r>
            <a:r>
              <a:rPr lang="en-US" sz="2000" dirty="0"/>
              <a:t>with respect to holiday feature to ensure that the data set is representative to all sample values, and thus lead to more accurate performance results.</a:t>
            </a:r>
          </a:p>
        </p:txBody>
      </p:sp>
      <p:sp>
        <p:nvSpPr>
          <p:cNvPr id="12" name="TextBox 11"/>
          <p:cNvSpPr txBox="1"/>
          <p:nvPr/>
        </p:nvSpPr>
        <p:spPr>
          <a:xfrm>
            <a:off x="11034070" y="6400412"/>
            <a:ext cx="262719" cy="276999"/>
          </a:xfrm>
          <a:prstGeom prst="rect">
            <a:avLst/>
          </a:prstGeom>
          <a:noFill/>
        </p:spPr>
        <p:txBody>
          <a:bodyPr wrap="square" rtlCol="0">
            <a:spAutoFit/>
          </a:bodyPr>
          <a:lstStyle/>
          <a:p>
            <a:r>
              <a:rPr lang="en-US" sz="1200" dirty="0">
                <a:solidFill>
                  <a:schemeClr val="accent2"/>
                </a:solidFill>
              </a:rPr>
              <a:t>6</a:t>
            </a:r>
          </a:p>
        </p:txBody>
      </p:sp>
    </p:spTree>
    <p:extLst>
      <p:ext uri="{BB962C8B-B14F-4D97-AF65-F5344CB8AC3E}">
        <p14:creationId xmlns:p14="http://schemas.microsoft.com/office/powerpoint/2010/main" val="732010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71" name="Google Shape;171;p29"/>
          <p:cNvSpPr/>
          <p:nvPr/>
        </p:nvSpPr>
        <p:spPr>
          <a:xfrm>
            <a:off x="-9526" y="1041020"/>
            <a:ext cx="482800"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9" name="Google Shape;171;p29"/>
          <p:cNvSpPr/>
          <p:nvPr/>
        </p:nvSpPr>
        <p:spPr>
          <a:xfrm>
            <a:off x="11034070" y="1041020"/>
            <a:ext cx="1157929" cy="4833569"/>
          </a:xfrm>
          <a:prstGeom prst="rect">
            <a:avLst/>
          </a:prstGeom>
          <a:solidFill>
            <a:schemeClr val="accent2"/>
          </a:solidFill>
          <a:ln>
            <a:noFill/>
          </a:ln>
        </p:spPr>
        <p:txBody>
          <a:bodyPr spcFirstLastPara="1" wrap="square" lIns="121900" tIns="121900" rIns="121900" bIns="121900" anchor="ctr" anchorCtr="0">
            <a:noAutofit/>
          </a:bodyPr>
          <a:lstStyle/>
          <a:p>
            <a:endParaRPr sz="2400">
              <a:solidFill>
                <a:schemeClr val="accent2"/>
              </a:solidFill>
            </a:endParaRPr>
          </a:p>
        </p:txBody>
      </p:sp>
      <p:sp>
        <p:nvSpPr>
          <p:cNvPr id="169" name="Google Shape;169;p29"/>
          <p:cNvSpPr txBox="1">
            <a:spLocks noGrp="1"/>
          </p:cNvSpPr>
          <p:nvPr>
            <p:ph type="title"/>
          </p:nvPr>
        </p:nvSpPr>
        <p:spPr>
          <a:xfrm>
            <a:off x="682072" y="873100"/>
            <a:ext cx="11509928" cy="2147191"/>
          </a:xfrm>
          <a:prstGeom prst="rect">
            <a:avLst/>
          </a:prstGeom>
        </p:spPr>
        <p:txBody>
          <a:bodyPr spcFirstLastPara="1" vert="horz" wrap="square" lIns="121900" tIns="121900" rIns="121900" bIns="121900" rtlCol="0" anchor="ctr" anchorCtr="0">
            <a:noAutofit/>
          </a:bodyPr>
          <a:lstStyle/>
          <a:p>
            <a:pPr algn="l"/>
            <a:r>
              <a:rPr lang="en-US" sz="4900" b="1" dirty="0">
                <a:solidFill>
                  <a:schemeClr val="accent2"/>
                </a:solidFill>
                <a:latin typeface="Arial" panose="020B0604020202020204" pitchFamily="34" charset="0"/>
                <a:cs typeface="Arial" panose="020B0604020202020204" pitchFamily="34" charset="0"/>
              </a:rPr>
              <a:t>Evaluate </a:t>
            </a:r>
            <a:r>
              <a:rPr lang="en-US" sz="4900" b="1" dirty="0" smtClean="0">
                <a:solidFill>
                  <a:schemeClr val="accent2"/>
                </a:solidFill>
                <a:latin typeface="Arial" panose="020B0604020202020204" pitchFamily="34" charset="0"/>
                <a:cs typeface="Arial" panose="020B0604020202020204" pitchFamily="34" charset="0"/>
              </a:rPr>
              <a:t>Models</a:t>
            </a:r>
            <a:r>
              <a:rPr lang="en-US" sz="4900" b="1" dirty="0">
                <a:solidFill>
                  <a:schemeClr val="accent2"/>
                </a:solidFill>
                <a:latin typeface="Arial" panose="020B0604020202020204" pitchFamily="34" charset="0"/>
                <a:cs typeface="Arial" panose="020B0604020202020204" pitchFamily="34" charset="0"/>
              </a:rPr>
              <a:t>’ </a:t>
            </a:r>
            <a:r>
              <a:rPr lang="en-US" sz="4900" b="1" dirty="0" smtClean="0">
                <a:solidFill>
                  <a:schemeClr val="accent2"/>
                </a:solidFill>
                <a:latin typeface="Arial" panose="020B0604020202020204" pitchFamily="34" charset="0"/>
                <a:cs typeface="Arial" panose="020B0604020202020204" pitchFamily="34" charset="0"/>
              </a:rPr>
              <a:t>Performance</a:t>
            </a:r>
            <a:br>
              <a:rPr lang="en-US" sz="4900" b="1" dirty="0" smtClean="0">
                <a:solidFill>
                  <a:schemeClr val="accent2"/>
                </a:solidFill>
                <a:latin typeface="Arial" panose="020B0604020202020204" pitchFamily="34" charset="0"/>
                <a:cs typeface="Arial" panose="020B0604020202020204" pitchFamily="34" charset="0"/>
              </a:rPr>
            </a:br>
            <a:endParaRPr lang="en-US" sz="4900" b="1" dirty="0">
              <a:solidFill>
                <a:schemeClr val="accent2"/>
              </a:solidFill>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892799" y="2660073"/>
            <a:ext cx="4765963" cy="3214515"/>
          </a:xfrm>
          <a:prstGeom prst="rect">
            <a:avLst/>
          </a:prstGeom>
          <a:ln w="3175">
            <a:solidFill>
              <a:schemeClr val="tx1"/>
            </a:solidFill>
          </a:ln>
        </p:spPr>
      </p:pic>
      <p:pic>
        <p:nvPicPr>
          <p:cNvPr id="10" name="Picture 9"/>
          <p:cNvPicPr/>
          <p:nvPr/>
        </p:nvPicPr>
        <p:blipFill rotWithShape="1">
          <a:blip r:embed="rId4">
            <a:extLst>
              <a:ext uri="{28A0092B-C50C-407E-A947-70E740481C1C}">
                <a14:useLocalDpi xmlns:a14="http://schemas.microsoft.com/office/drawing/2010/main" val="0"/>
              </a:ext>
            </a:extLst>
          </a:blip>
          <a:srcRect l="5205"/>
          <a:stretch/>
        </p:blipFill>
        <p:spPr bwMode="auto">
          <a:xfrm>
            <a:off x="815734" y="2660073"/>
            <a:ext cx="4448994" cy="3214515"/>
          </a:xfrm>
          <a:prstGeom prst="rect">
            <a:avLst/>
          </a:prstGeom>
          <a:ln w="317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4" name="TextBox 3"/>
          <p:cNvSpPr txBox="1"/>
          <p:nvPr/>
        </p:nvSpPr>
        <p:spPr>
          <a:xfrm rot="16200000">
            <a:off x="5994927" y="3840770"/>
            <a:ext cx="514885" cy="261610"/>
          </a:xfrm>
          <a:prstGeom prst="rect">
            <a:avLst/>
          </a:prstGeom>
          <a:noFill/>
        </p:spPr>
        <p:txBody>
          <a:bodyPr wrap="none" rtlCol="0">
            <a:spAutoFit/>
          </a:bodyPr>
          <a:lstStyle/>
          <a:p>
            <a:r>
              <a:rPr lang="en-US" sz="1100" dirty="0" smtClean="0">
                <a:solidFill>
                  <a:schemeClr val="tx1">
                    <a:lumMod val="75000"/>
                    <a:lumOff val="25000"/>
                  </a:schemeClr>
                </a:solidFill>
              </a:rPr>
              <a:t>RMSE</a:t>
            </a:r>
            <a:endParaRPr lang="en-US" sz="1100" dirty="0">
              <a:solidFill>
                <a:schemeClr val="tx1">
                  <a:lumMod val="75000"/>
                  <a:lumOff val="25000"/>
                </a:schemeClr>
              </a:solidFill>
            </a:endParaRPr>
          </a:p>
        </p:txBody>
      </p:sp>
      <p:sp>
        <p:nvSpPr>
          <p:cNvPr id="5" name="Rectangle 4"/>
          <p:cNvSpPr/>
          <p:nvPr/>
        </p:nvSpPr>
        <p:spPr>
          <a:xfrm>
            <a:off x="815733" y="2881745"/>
            <a:ext cx="4448995" cy="57605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68;p29"/>
          <p:cNvSpPr txBox="1">
            <a:spLocks noGrp="1"/>
          </p:cNvSpPr>
          <p:nvPr>
            <p:ph type="subTitle" idx="1"/>
          </p:nvPr>
        </p:nvSpPr>
        <p:spPr>
          <a:xfrm flipH="1">
            <a:off x="682069" y="1946696"/>
            <a:ext cx="4582660" cy="713375"/>
          </a:xfrm>
          <a:prstGeom prst="rect">
            <a:avLst/>
          </a:prstGeom>
        </p:spPr>
        <p:txBody>
          <a:bodyPr spcFirstLastPara="1" vert="horz" wrap="square" lIns="121900" tIns="121900" rIns="121900" bIns="121900" rtlCol="0" anchor="t" anchorCtr="0">
            <a:noAutofit/>
          </a:bodyPr>
          <a:lstStyle/>
          <a:p>
            <a:pPr marL="342900" indent="-342900" algn="l">
              <a:spcBef>
                <a:spcPts val="600"/>
              </a:spcBef>
              <a:buSzPct val="100000"/>
              <a:buFont typeface="Arial" panose="020B0604020202020204" pitchFamily="34" charset="0"/>
              <a:buChar char="•"/>
            </a:pPr>
            <a:r>
              <a:rPr lang="en-US" sz="2000" dirty="0" smtClean="0"/>
              <a:t>Best R2_score</a:t>
            </a:r>
            <a:r>
              <a:rPr lang="en-US" sz="2000" dirty="0"/>
              <a:t> </a:t>
            </a:r>
            <a:r>
              <a:rPr lang="en-US" sz="2000" dirty="0" smtClean="0"/>
              <a:t>and RMSE Model: </a:t>
            </a:r>
            <a:r>
              <a:rPr lang="en-US" sz="2000" b="1" dirty="0" smtClean="0">
                <a:solidFill>
                  <a:schemeClr val="accent2"/>
                </a:solidFill>
              </a:rPr>
              <a:t>GBR</a:t>
            </a:r>
          </a:p>
        </p:txBody>
      </p:sp>
      <p:sp>
        <p:nvSpPr>
          <p:cNvPr id="17" name="Google Shape;168;p29"/>
          <p:cNvSpPr txBox="1">
            <a:spLocks/>
          </p:cNvSpPr>
          <p:nvPr/>
        </p:nvSpPr>
        <p:spPr>
          <a:xfrm flipH="1">
            <a:off x="5892796" y="1946696"/>
            <a:ext cx="4765966" cy="713375"/>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2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2pPr>
            <a:lvl3pPr marL="1143000" lvl="2"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3pPr>
            <a:lvl4pPr marL="1600200" lvl="3"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4pPr>
            <a:lvl5pPr marL="2057400" lvl="4"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2800"/>
              <a:buFont typeface="Arial" panose="020B0604020202020204" pitchFamily="34" charset="0"/>
              <a:buNone/>
              <a:defRPr sz="3733" kern="1200">
                <a:solidFill>
                  <a:srgbClr val="000000"/>
                </a:solidFill>
                <a:latin typeface="+mn-lt"/>
                <a:ea typeface="+mn-ea"/>
                <a:cs typeface="+mn-cs"/>
              </a:defRPr>
            </a:lvl9pPr>
          </a:lstStyle>
          <a:p>
            <a:pPr marL="342900" indent="-342900" algn="l">
              <a:spcBef>
                <a:spcPts val="600"/>
              </a:spcBef>
              <a:buSzPct val="100000"/>
              <a:buFont typeface="Arial" panose="020B0604020202020204" pitchFamily="34" charset="0"/>
              <a:buChar char="•"/>
            </a:pPr>
            <a:r>
              <a:rPr lang="en-US" sz="2000" dirty="0" smtClean="0"/>
              <a:t>Lowest RMSE confidence interval: </a:t>
            </a:r>
            <a:r>
              <a:rPr lang="en-US" sz="2000" b="1" dirty="0">
                <a:solidFill>
                  <a:schemeClr val="accent2"/>
                </a:solidFill>
              </a:rPr>
              <a:t>GBR</a:t>
            </a:r>
            <a:r>
              <a:rPr lang="en-US" sz="2000" dirty="0" smtClean="0"/>
              <a:t> </a:t>
            </a:r>
            <a:endParaRPr lang="en-US" sz="2000" b="1" dirty="0" smtClean="0"/>
          </a:p>
        </p:txBody>
      </p:sp>
      <p:sp>
        <p:nvSpPr>
          <p:cNvPr id="21" name="TextBox 20"/>
          <p:cNvSpPr txBox="1"/>
          <p:nvPr/>
        </p:nvSpPr>
        <p:spPr>
          <a:xfrm>
            <a:off x="11034070" y="6400412"/>
            <a:ext cx="262719" cy="276999"/>
          </a:xfrm>
          <a:prstGeom prst="rect">
            <a:avLst/>
          </a:prstGeom>
          <a:noFill/>
        </p:spPr>
        <p:txBody>
          <a:bodyPr wrap="square" rtlCol="0">
            <a:spAutoFit/>
          </a:bodyPr>
          <a:lstStyle/>
          <a:p>
            <a:r>
              <a:rPr lang="en-US" sz="1200" dirty="0" smtClean="0">
                <a:solidFill>
                  <a:schemeClr val="accent2"/>
                </a:solidFill>
              </a:rPr>
              <a:t>7</a:t>
            </a:r>
            <a:endParaRPr lang="en-US" sz="1200" dirty="0">
              <a:solidFill>
                <a:schemeClr val="accent2"/>
              </a:solidFill>
            </a:endParaRPr>
          </a:p>
        </p:txBody>
      </p:sp>
    </p:spTree>
    <p:extLst>
      <p:ext uri="{BB962C8B-B14F-4D97-AF65-F5344CB8AC3E}">
        <p14:creationId xmlns:p14="http://schemas.microsoft.com/office/powerpoint/2010/main" val="830362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
  <TotalTime>701</TotalTime>
  <Words>1955</Words>
  <Application>Microsoft Office PowerPoint</Application>
  <PresentationFormat>Widescreen</PresentationFormat>
  <Paragraphs>174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Daily Based Rental Bike Predictor Using Classical ML Techniques (With Comparative Study)</vt:lpstr>
      <vt:lpstr>Outlines</vt:lpstr>
      <vt:lpstr>Introduction</vt:lpstr>
      <vt:lpstr>Problem Definition</vt:lpstr>
      <vt:lpstr>Objectives</vt:lpstr>
      <vt:lpstr>Dataset Description</vt:lpstr>
      <vt:lpstr>Dataset Exploration</vt:lpstr>
      <vt:lpstr>Dataset Splitting</vt:lpstr>
      <vt:lpstr>Evaluate Models’ Performance </vt:lpstr>
      <vt:lpstr>Select GBR as Best Model </vt:lpstr>
      <vt:lpstr>Tuning GBR Hyper Parameters </vt:lpstr>
      <vt:lpstr>Learning Curves of GBR model </vt:lpstr>
      <vt:lpstr>Features’ Importance  </vt:lpstr>
      <vt:lpstr>Applying Data Augmentation </vt:lpstr>
      <vt:lpstr>Applying Data Augmentation </vt:lpstr>
      <vt:lpstr>A-B Testing and Results </vt:lpstr>
      <vt:lpstr>A-B Testing and Results </vt:lpstr>
      <vt:lpstr>A-B Testing and Results </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Based Rental Bike Predictor Using Classical ML Techniques (With Comparative Study)</dc:title>
  <dc:creator>Microsoft account</dc:creator>
  <cp:keywords/>
  <cp:lastModifiedBy>Microsoft account</cp:lastModifiedBy>
  <cp:revision>76</cp:revision>
  <dcterms:created xsi:type="dcterms:W3CDTF">2023-01-11T01:46:31Z</dcterms:created>
  <dcterms:modified xsi:type="dcterms:W3CDTF">2023-01-16T05:08:17Z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