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9" r:id="rId4"/>
    <p:sldId id="260" r:id="rId5"/>
    <p:sldId id="261" r:id="rId6"/>
    <p:sldId id="283" r:id="rId7"/>
    <p:sldId id="284" r:id="rId8"/>
    <p:sldId id="285" r:id="rId9"/>
    <p:sldId id="286" r:id="rId10"/>
    <p:sldId id="287" r:id="rId11"/>
    <p:sldId id="262" r:id="rId12"/>
    <p:sldId id="291" r:id="rId13"/>
    <p:sldId id="263" r:id="rId14"/>
    <p:sldId id="264" r:id="rId15"/>
    <p:sldId id="288" r:id="rId16"/>
    <p:sldId id="290" r:id="rId17"/>
    <p:sldId id="265" r:id="rId18"/>
    <p:sldId id="267" r:id="rId19"/>
    <p:sldId id="292" r:id="rId20"/>
    <p:sldId id="294" r:id="rId21"/>
    <p:sldId id="293" r:id="rId22"/>
    <p:sldId id="269" r:id="rId23"/>
    <p:sldId id="278" r:id="rId24"/>
  </p:sldIdLst>
  <p:sldSz cx="9144000" cy="5143500" type="screen16x9"/>
  <p:notesSz cx="6858000" cy="9144000"/>
  <p:embeddedFontLst>
    <p:embeddedFont>
      <p:font typeface="Montserrat Light" panose="020B0604020202020204" charset="0"/>
      <p:regular r:id="rId27"/>
      <p:bold r:id="rId28"/>
      <p:italic r:id="rId29"/>
      <p:boldItalic r:id="rId30"/>
    </p:embeddedFont>
    <p:embeddedFont>
      <p:font typeface="Montserrat" panose="020B0604020202020204" charset="0"/>
      <p:regular r:id="rId31"/>
      <p:bold r:id="rId32"/>
      <p:italic r:id="rId33"/>
      <p:boldItalic r:id="rId34"/>
    </p:embeddedFont>
    <p:embeddedFont>
      <p:font typeface="Montserrat ExtraBold" panose="020B0604020202020204" charset="0"/>
      <p:bold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13B5AC-F6C0-44E3-BCB9-FA5E7FC3414C}">
  <a:tblStyle styleId="{CC13B5AC-F6C0-44E3-BCB9-FA5E7FC341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A339D-8B63-499E-8E6A-D6D7363B962B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JAA - JVM Arm Accelerator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0D01A-DC21-4D92-B4A6-6A8827F9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7897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344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587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Shape 6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419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Shape 7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Shape 7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Shape 7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900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Shape 7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408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Shape 7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Shape 8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Shape 6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2429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138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990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93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Shape 11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4" name="Shape 24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Shape 25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Shape 79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Shape 80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0" t="0" r="0" b="0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0" t="0" r="0" b="0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Shape 535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6" name="Shape 536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Shape 5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_2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Shape 573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574" name="Shape 574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A40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95" name="Shape 95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96" name="Shape 96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Shape 151"/>
          <p:cNvGrpSpPr/>
          <p:nvPr/>
        </p:nvGrpSpPr>
        <p:grpSpPr>
          <a:xfrm>
            <a:off x="900" y="0"/>
            <a:ext cx="9143992" cy="2564787"/>
            <a:chOff x="900" y="0"/>
            <a:chExt cx="9143992" cy="2564787"/>
          </a:xfrm>
        </p:grpSpPr>
        <p:sp>
          <p:nvSpPr>
            <p:cNvPr id="152" name="Shape 152"/>
            <p:cNvSpPr/>
            <p:nvPr/>
          </p:nvSpPr>
          <p:spPr>
            <a:xfrm flipH="1">
              <a:off x="1219296" y="1278075"/>
              <a:ext cx="1214076" cy="1286712"/>
            </a:xfrm>
            <a:custGeom>
              <a:avLst/>
              <a:gdLst/>
              <a:ahLst/>
              <a:cxnLst/>
              <a:rect l="0" t="0" r="0" b="0"/>
              <a:pathLst>
                <a:path w="40799" h="40072" extrusionOk="0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900" y="643324"/>
              <a:ext cx="609923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610793" y="322545"/>
              <a:ext cx="608281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3658671" y="863"/>
              <a:ext cx="608281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828968" y="322545"/>
              <a:ext cx="609923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4266922" y="321642"/>
              <a:ext cx="609953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900" y="0"/>
              <a:ext cx="609923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610793" y="0"/>
              <a:ext cx="608281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219044" y="0"/>
              <a:ext cx="609953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828968" y="0"/>
              <a:ext cx="609923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2438861" y="0"/>
              <a:ext cx="609953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900" y="322545"/>
              <a:ext cx="609923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10793" y="643324"/>
              <a:ext cx="608281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3048778" y="863"/>
              <a:ext cx="609923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3658671" y="321642"/>
              <a:ext cx="608281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219044" y="322545"/>
              <a:ext cx="609953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4266922" y="863"/>
              <a:ext cx="609953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900" y="0"/>
              <a:ext cx="609923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610793" y="0"/>
              <a:ext cx="608281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219044" y="0"/>
              <a:ext cx="609953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266958" y="0"/>
              <a:ext cx="609923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3657035" y="0"/>
              <a:ext cx="609923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3048784" y="0"/>
              <a:ext cx="608281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2438861" y="0"/>
              <a:ext cx="609953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3047936" y="321645"/>
              <a:ext cx="609923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222480" y="96502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34119" y="192138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2528350" y="1552150"/>
            <a:ext cx="5497800" cy="2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◂"/>
              <a:defRPr sz="3000" i="1"/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1295501" y="1558650"/>
            <a:ext cx="735900" cy="10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6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B7B7B7"/>
                </a:solidFill>
              </a:defRPr>
            </a:lvl1pPr>
            <a:lvl2pPr lvl="1">
              <a:buNone/>
              <a:defRPr>
                <a:solidFill>
                  <a:srgbClr val="B7B7B7"/>
                </a:solidFill>
              </a:defRPr>
            </a:lvl2pPr>
            <a:lvl3pPr lvl="2">
              <a:buNone/>
              <a:defRPr>
                <a:solidFill>
                  <a:srgbClr val="B7B7B7"/>
                </a:solidFill>
              </a:defRPr>
            </a:lvl3pPr>
            <a:lvl4pPr lvl="3">
              <a:buNone/>
              <a:defRPr>
                <a:solidFill>
                  <a:srgbClr val="B7B7B7"/>
                </a:solidFill>
              </a:defRPr>
            </a:lvl4pPr>
            <a:lvl5pPr lvl="4">
              <a:buNone/>
              <a:defRPr>
                <a:solidFill>
                  <a:srgbClr val="B7B7B7"/>
                </a:solidFill>
              </a:defRPr>
            </a:lvl5pPr>
            <a:lvl6pPr lvl="5">
              <a:buNone/>
              <a:defRPr>
                <a:solidFill>
                  <a:srgbClr val="B7B7B7"/>
                </a:solidFill>
              </a:defRPr>
            </a:lvl6pPr>
            <a:lvl7pPr lvl="6">
              <a:buNone/>
              <a:defRPr>
                <a:solidFill>
                  <a:srgbClr val="B7B7B7"/>
                </a:solidFill>
              </a:defRPr>
            </a:lvl7pPr>
            <a:lvl8pPr lvl="7">
              <a:buNone/>
              <a:defRPr>
                <a:solidFill>
                  <a:srgbClr val="B7B7B7"/>
                </a:solidFill>
              </a:defRPr>
            </a:lvl8pPr>
            <a:lvl9pPr lvl="8">
              <a:buNone/>
              <a:defRPr>
                <a:solidFill>
                  <a:srgbClr val="B7B7B7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Shape 207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208" name="Shape 208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0" t="0" r="0" b="0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0" t="0" r="0" b="0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Shape 220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221" name="Shape 221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Shape 248"/>
          <p:cNvGrpSpPr/>
          <p:nvPr/>
        </p:nvGrpSpPr>
        <p:grpSpPr>
          <a:xfrm>
            <a:off x="4894945" y="-11"/>
            <a:ext cx="4251603" cy="5146816"/>
            <a:chOff x="4894945" y="-11"/>
            <a:chExt cx="4251603" cy="5146816"/>
          </a:xfrm>
        </p:grpSpPr>
        <p:sp>
          <p:nvSpPr>
            <p:cNvPr id="249" name="Shape 249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5502772" y="643313"/>
              <a:ext cx="3643776" cy="3860168"/>
            </a:xfrm>
            <a:custGeom>
              <a:avLst/>
              <a:gdLst/>
              <a:ahLst/>
              <a:cxnLst/>
              <a:rect l="0" t="0" r="0" b="0"/>
              <a:pathLst>
                <a:path w="122449" h="120217" extrusionOk="0">
                  <a:moveTo>
                    <a:pt x="1" y="1"/>
                  </a:moveTo>
                  <a:lnTo>
                    <a:pt x="1" y="120216"/>
                  </a:lnTo>
                  <a:lnTo>
                    <a:pt x="122449" y="601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Shape 286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287" name="Shape 287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742725" y="1652750"/>
            <a:ext cx="3892200" cy="513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742725" y="2227229"/>
            <a:ext cx="3892200" cy="22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◂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1" name="Shape 30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8538692" y="4825993"/>
            <a:ext cx="607856" cy="320811"/>
          </a:xfrm>
          <a:custGeom>
            <a:avLst/>
            <a:gdLst/>
            <a:ahLst/>
            <a:cxnLst/>
            <a:rect l="0" t="0" r="0" b="0"/>
            <a:pathLst>
              <a:path w="20427" h="9991" extrusionOk="0">
                <a:moveTo>
                  <a:pt x="0" y="1"/>
                </a:moveTo>
                <a:lnTo>
                  <a:pt x="0" y="9991"/>
                </a:lnTo>
                <a:lnTo>
                  <a:pt x="20427" y="9991"/>
                </a:ln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Shape 304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05" name="Shape 305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Shape 328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29" name="Shape 329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0" t="0" r="0" b="0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0" t="0" r="0" b="0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Shape 343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Shape 346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47" name="Shape 347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0" t="0" r="0" b="0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0" t="0" r="0" b="0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Shape 359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60" name="Shape 360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1320025" y="1849075"/>
            <a:ext cx="2080800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5" name="Shape 385"/>
          <p:cNvSpPr txBox="1">
            <a:spLocks noGrp="1"/>
          </p:cNvSpPr>
          <p:nvPr>
            <p:ph type="body" idx="2"/>
          </p:nvPr>
        </p:nvSpPr>
        <p:spPr>
          <a:xfrm>
            <a:off x="3507463" y="1849075"/>
            <a:ext cx="2080800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6" name="Shape 386"/>
          <p:cNvSpPr txBox="1">
            <a:spLocks noGrp="1"/>
          </p:cNvSpPr>
          <p:nvPr>
            <p:ph type="body" idx="3"/>
          </p:nvPr>
        </p:nvSpPr>
        <p:spPr>
          <a:xfrm>
            <a:off x="5694901" y="1849075"/>
            <a:ext cx="2080800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7" name="Shape 3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Shape 389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390" name="Shape 390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Shape 441"/>
          <p:cNvGrpSpPr/>
          <p:nvPr/>
        </p:nvGrpSpPr>
        <p:grpSpPr>
          <a:xfrm>
            <a:off x="4283712" y="3856784"/>
            <a:ext cx="4860278" cy="1286730"/>
            <a:chOff x="4283712" y="3856784"/>
            <a:chExt cx="4860278" cy="1286730"/>
          </a:xfrm>
        </p:grpSpPr>
        <p:sp>
          <p:nvSpPr>
            <p:cNvPr id="442" name="Shape 442"/>
            <p:cNvSpPr/>
            <p:nvPr/>
          </p:nvSpPr>
          <p:spPr>
            <a:xfrm rot="10800000">
              <a:off x="8536133" y="385678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 rot="10800000">
              <a:off x="7929943" y="417756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 rot="10800000">
              <a:off x="4892393" y="4499245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 rot="10800000">
              <a:off x="8536133" y="450014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 rot="10800000">
              <a:off x="7929943" y="4820919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 rot="10800000">
              <a:off x="7322087" y="450014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 rot="10800000">
              <a:off x="6714260" y="4820919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 rot="10800000">
              <a:off x="6106404" y="450014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 rot="10800000">
              <a:off x="8536133" y="417756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 rot="10800000">
              <a:off x="7929943" y="385678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 rot="10800000">
              <a:off x="5498583" y="4499245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 rot="10800000">
              <a:off x="4892393" y="4178466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 rot="10800000">
              <a:off x="7321266" y="418392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 rot="10800000">
              <a:off x="8536133" y="4820919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 rot="10800000">
              <a:off x="7929943" y="450014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 rot="10800000">
              <a:off x="7322087" y="4820919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 rot="10800000">
              <a:off x="4284531" y="4820919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 rot="10800000">
              <a:off x="4892387" y="4820919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 rot="10800000">
              <a:off x="5500214" y="4820919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 rot="10800000">
              <a:off x="6106404" y="4820919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 rot="10800000" flipH="1">
              <a:off x="6713429" y="418392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 rot="10800000">
              <a:off x="4283712" y="4500126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457200" y="4101500"/>
            <a:ext cx="35397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465" name="Shape 4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6" name="Shape 466"/>
          <p:cNvGrpSpPr/>
          <p:nvPr/>
        </p:nvGrpSpPr>
        <p:grpSpPr>
          <a:xfrm>
            <a:off x="892" y="-11"/>
            <a:ext cx="5467280" cy="1287607"/>
            <a:chOff x="892" y="-11"/>
            <a:chExt cx="5467280" cy="1287607"/>
          </a:xfrm>
        </p:grpSpPr>
        <p:sp>
          <p:nvSpPr>
            <p:cNvPr id="467" name="Shape 467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3646269" y="852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4252459" y="321631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4860316" y="85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3038442" y="85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646269" y="321631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4252459" y="85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4252459" y="644208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822755" y="643321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4252495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3644639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3038449" y="-11"/>
              <a:ext cx="606220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430592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3037603" y="3216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 flipH="1">
              <a:off x="2430592" y="643321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646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ctrTitle"/>
          </p:nvPr>
        </p:nvSpPr>
        <p:spPr>
          <a:xfrm>
            <a:off x="151226" y="2638939"/>
            <a:ext cx="5855677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JAA</a:t>
            </a:r>
            <a:br>
              <a:rPr lang="en-US" dirty="0" smtClean="0"/>
            </a:br>
            <a:r>
              <a:rPr lang="en-US" dirty="0" smtClean="0"/>
              <a:t>JVM Arm Accelerator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64" y="351693"/>
            <a:ext cx="1521071" cy="2428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670400" y="165600"/>
            <a:ext cx="7099201" cy="4781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400" dirty="0"/>
              <a:t>1) direct interpretation</a:t>
            </a:r>
          </a:p>
          <a:p>
            <a:pPr marL="88900" lvl="0" indent="0">
              <a:buNone/>
            </a:pPr>
            <a:r>
              <a:rPr lang="en-US" sz="1400" dirty="0"/>
              <a:t>-&gt; bytecode translated directly into machine code</a:t>
            </a:r>
          </a:p>
          <a:p>
            <a:pPr marL="88900" lvl="0" indent="0">
              <a:buNone/>
            </a:pPr>
            <a:r>
              <a:rPr lang="en-US" sz="1400" dirty="0" smtClean="0"/>
              <a:t>-&gt; pro: memory efficient</a:t>
            </a:r>
          </a:p>
          <a:p>
            <a:pPr marL="88900" lvl="0" indent="0">
              <a:buNone/>
            </a:pPr>
            <a:r>
              <a:rPr lang="en-US" sz="1400" dirty="0" smtClean="0"/>
              <a:t>-&gt; </a:t>
            </a:r>
            <a:r>
              <a:rPr lang="en-US" sz="1400" dirty="0"/>
              <a:t>con: low performance</a:t>
            </a:r>
          </a:p>
          <a:p>
            <a:pPr lvl="0"/>
            <a:r>
              <a:rPr lang="en-US" sz="1400" dirty="0"/>
              <a:t>2) JIT (Just in time) compiler</a:t>
            </a:r>
          </a:p>
          <a:p>
            <a:pPr marL="88900" lvl="0" indent="0">
              <a:buNone/>
            </a:pPr>
            <a:r>
              <a:rPr lang="en-US" sz="1400" dirty="0"/>
              <a:t>-&gt; compiled, profiled into most executed instructions -&gt; translated</a:t>
            </a:r>
          </a:p>
          <a:p>
            <a:pPr marL="88900" lvl="0" indent="0">
              <a:buNone/>
            </a:pPr>
            <a:r>
              <a:rPr lang="en-US" sz="1400" dirty="0"/>
              <a:t>to native ARM code</a:t>
            </a:r>
          </a:p>
          <a:p>
            <a:pPr marL="88900" lvl="0" indent="0">
              <a:buNone/>
            </a:pPr>
            <a:r>
              <a:rPr lang="en-US" sz="1400" dirty="0"/>
              <a:t>-&gt; con: compiler requires extra power, memory resources</a:t>
            </a:r>
          </a:p>
          <a:p>
            <a:pPr marL="88900" lvl="0" indent="0">
              <a:buNone/>
            </a:pPr>
            <a:r>
              <a:rPr lang="en-US" sz="1400" dirty="0"/>
              <a:t>slow start-up, application pauses due to profiling</a:t>
            </a:r>
          </a:p>
          <a:p>
            <a:pPr lvl="0"/>
            <a:r>
              <a:rPr lang="en-US" sz="1400" dirty="0"/>
              <a:t>3) AOT (Ahead of time) compiler</a:t>
            </a:r>
          </a:p>
          <a:p>
            <a:pPr marL="88900" lvl="0" indent="0">
              <a:buNone/>
            </a:pPr>
            <a:r>
              <a:rPr lang="en-US" sz="1400" dirty="0"/>
              <a:t>-&gt; compiled while downloading/ installation</a:t>
            </a:r>
          </a:p>
          <a:p>
            <a:pPr marL="88900" lvl="0" indent="0">
              <a:buNone/>
            </a:pPr>
            <a:r>
              <a:rPr lang="en-US" sz="1400" dirty="0"/>
              <a:t>-&gt; pro: performance</a:t>
            </a:r>
          </a:p>
          <a:p>
            <a:pPr marL="88900" lvl="0" indent="0">
              <a:buNone/>
            </a:pPr>
            <a:r>
              <a:rPr lang="en-US" sz="1400" dirty="0"/>
              <a:t>-&gt; con: large memory requirement</a:t>
            </a:r>
          </a:p>
          <a:p>
            <a:pPr lvl="0"/>
            <a:r>
              <a:rPr lang="en-US" sz="1400" dirty="0"/>
              <a:t>4) </a:t>
            </a:r>
            <a:r>
              <a:rPr lang="en-US" sz="1400" dirty="0" err="1"/>
              <a:t>Jazelle</a:t>
            </a:r>
            <a:endParaRPr lang="en-US" sz="1400" dirty="0"/>
          </a:p>
          <a:p>
            <a:pPr marL="88900" lvl="0" indent="0">
              <a:buNone/>
            </a:pPr>
            <a:r>
              <a:rPr lang="en-US" sz="1400" dirty="0"/>
              <a:t>-&gt; combined Hardware/ Software solution interpreting bytecode</a:t>
            </a:r>
          </a:p>
          <a:p>
            <a:pPr marL="88900" lvl="0" indent="0">
              <a:buNone/>
            </a:pPr>
            <a:r>
              <a:rPr lang="en-US" sz="1400" dirty="0"/>
              <a:t>-&gt; high quality, low memory + power consumption, fast application</a:t>
            </a:r>
            <a:endParaRPr sz="1400" dirty="0"/>
          </a:p>
        </p:txBody>
      </p:sp>
      <p:sp>
        <p:nvSpPr>
          <p:cNvPr id="663" name="Shape 6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866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ctrTitle" idx="4294967295"/>
          </p:nvPr>
        </p:nvSpPr>
        <p:spPr>
          <a:xfrm>
            <a:off x="685799" y="1278550"/>
            <a:ext cx="542113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FFA400"/>
                </a:solidFill>
              </a:rPr>
              <a:t>JAA </a:t>
            </a:r>
            <a:br>
              <a:rPr lang="en" sz="6000" dirty="0" smtClean="0">
                <a:solidFill>
                  <a:srgbClr val="FFA400"/>
                </a:solidFill>
              </a:rPr>
            </a:br>
            <a:r>
              <a:rPr lang="en" sz="6000" dirty="0" smtClean="0">
                <a:solidFill>
                  <a:srgbClr val="FFA400"/>
                </a:solidFill>
              </a:rPr>
              <a:t>Architecture</a:t>
            </a:r>
            <a:endParaRPr sz="6000" dirty="0">
              <a:solidFill>
                <a:srgbClr val="FFA400"/>
              </a:solidFill>
            </a:endParaRPr>
          </a:p>
        </p:txBody>
      </p:sp>
      <p:sp>
        <p:nvSpPr>
          <p:cNvPr id="669" name="Shape 669"/>
          <p:cNvSpPr txBox="1">
            <a:spLocks noGrp="1"/>
          </p:cNvSpPr>
          <p:nvPr>
            <p:ph type="subTitle" idx="4294967295"/>
          </p:nvPr>
        </p:nvSpPr>
        <p:spPr>
          <a:xfrm>
            <a:off x="685800" y="2420952"/>
            <a:ext cx="3795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/>
              <a:t>L</a:t>
            </a:r>
            <a:r>
              <a:rPr lang="en" sz="1800" dirty="0" smtClean="0"/>
              <a:t>aying out the foundation</a:t>
            </a:r>
            <a:endParaRPr sz="1800" dirty="0"/>
          </a:p>
        </p:txBody>
      </p:sp>
      <p:sp>
        <p:nvSpPr>
          <p:cNvPr id="670" name="Shape 670"/>
          <p:cNvSpPr/>
          <p:nvPr/>
        </p:nvSpPr>
        <p:spPr>
          <a:xfrm>
            <a:off x="7232940" y="3100648"/>
            <a:ext cx="322302" cy="3077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Shape 671"/>
          <p:cNvGrpSpPr/>
          <p:nvPr/>
        </p:nvGrpSpPr>
        <p:grpSpPr>
          <a:xfrm>
            <a:off x="6832935" y="1372348"/>
            <a:ext cx="1380753" cy="1381083"/>
            <a:chOff x="6654650" y="3665275"/>
            <a:chExt cx="409100" cy="409125"/>
          </a:xfrm>
        </p:grpSpPr>
        <p:sp>
          <p:nvSpPr>
            <p:cNvPr id="672" name="Shape 672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Shape 674"/>
          <p:cNvGrpSpPr/>
          <p:nvPr/>
        </p:nvGrpSpPr>
        <p:grpSpPr>
          <a:xfrm rot="1057018">
            <a:off x="5502169" y="2458457"/>
            <a:ext cx="912227" cy="912336"/>
            <a:chOff x="570875" y="4322250"/>
            <a:chExt cx="443300" cy="443325"/>
          </a:xfrm>
        </p:grpSpPr>
        <p:sp>
          <p:nvSpPr>
            <p:cNvPr id="675" name="Shape 675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Shape 680"/>
          <p:cNvSpPr/>
          <p:nvPr/>
        </p:nvSpPr>
        <p:spPr>
          <a:xfrm rot="-1609436">
            <a:off x="6259477" y="1909225"/>
            <a:ext cx="322261" cy="30770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Shape 681"/>
          <p:cNvSpPr/>
          <p:nvPr/>
        </p:nvSpPr>
        <p:spPr>
          <a:xfrm rot="2926308">
            <a:off x="8213348" y="2152989"/>
            <a:ext cx="241328" cy="23042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Shape 682"/>
          <p:cNvSpPr/>
          <p:nvPr/>
        </p:nvSpPr>
        <p:spPr>
          <a:xfrm rot="-1609163">
            <a:off x="7209104" y="609346"/>
            <a:ext cx="217420" cy="20760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Shape 6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11</a:t>
            </a:fld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ctrTitle" idx="4294967295"/>
          </p:nvPr>
        </p:nvSpPr>
        <p:spPr>
          <a:xfrm>
            <a:off x="1284888" y="3892057"/>
            <a:ext cx="633931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tx1"/>
                </a:solidFill>
              </a:rPr>
              <a:t>Head to Head</a:t>
            </a: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670" name="Shape 670"/>
          <p:cNvSpPr/>
          <p:nvPr/>
        </p:nvSpPr>
        <p:spPr>
          <a:xfrm>
            <a:off x="7232940" y="3100648"/>
            <a:ext cx="322302" cy="3077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Shape 671"/>
          <p:cNvGrpSpPr/>
          <p:nvPr/>
        </p:nvGrpSpPr>
        <p:grpSpPr>
          <a:xfrm>
            <a:off x="6832935" y="1372348"/>
            <a:ext cx="1380753" cy="1381083"/>
            <a:chOff x="6654650" y="3665275"/>
            <a:chExt cx="409100" cy="409125"/>
          </a:xfrm>
        </p:grpSpPr>
        <p:sp>
          <p:nvSpPr>
            <p:cNvPr id="672" name="Shape 672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Shape 674"/>
          <p:cNvGrpSpPr/>
          <p:nvPr/>
        </p:nvGrpSpPr>
        <p:grpSpPr>
          <a:xfrm rot="1057018">
            <a:off x="5502169" y="2458457"/>
            <a:ext cx="912227" cy="912336"/>
            <a:chOff x="570875" y="4322250"/>
            <a:chExt cx="443300" cy="443325"/>
          </a:xfrm>
        </p:grpSpPr>
        <p:sp>
          <p:nvSpPr>
            <p:cNvPr id="675" name="Shape 675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Shape 680"/>
          <p:cNvSpPr/>
          <p:nvPr/>
        </p:nvSpPr>
        <p:spPr>
          <a:xfrm rot="-1609436">
            <a:off x="6259477" y="1909225"/>
            <a:ext cx="322261" cy="30770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Shape 681"/>
          <p:cNvSpPr/>
          <p:nvPr/>
        </p:nvSpPr>
        <p:spPr>
          <a:xfrm rot="2926308">
            <a:off x="8213348" y="2152989"/>
            <a:ext cx="241328" cy="23042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Shape 682"/>
          <p:cNvSpPr/>
          <p:nvPr/>
        </p:nvSpPr>
        <p:spPr>
          <a:xfrm rot="-1609163">
            <a:off x="7209104" y="609346"/>
            <a:ext cx="217420" cy="20760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Shape 6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12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49" y="400709"/>
            <a:ext cx="4429855" cy="320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1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73" y="879945"/>
            <a:ext cx="8389638" cy="3692055"/>
          </a:xfrm>
          <a:prstGeom prst="rect">
            <a:avLst/>
          </a:prstGeom>
        </p:spPr>
      </p:pic>
      <p:sp>
        <p:nvSpPr>
          <p:cNvPr id="691" name="Shape 6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Key considerations</a:t>
            </a:r>
            <a:endParaRPr dirty="0"/>
          </a:p>
        </p:txBody>
      </p:sp>
      <p:sp>
        <p:nvSpPr>
          <p:cNvPr id="697" name="Shape 697"/>
          <p:cNvSpPr txBox="1">
            <a:spLocks noGrp="1"/>
          </p:cNvSpPr>
          <p:nvPr>
            <p:ph type="body" idx="1"/>
          </p:nvPr>
        </p:nvSpPr>
        <p:spPr>
          <a:xfrm>
            <a:off x="1320025" y="1849075"/>
            <a:ext cx="2080800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Extensible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Easily extensible with new features e.g. other assemblies, Graal VM, etc.</a:t>
            </a:r>
            <a:endParaRPr dirty="0"/>
          </a:p>
        </p:txBody>
      </p:sp>
      <p:sp>
        <p:nvSpPr>
          <p:cNvPr id="698" name="Shape 698"/>
          <p:cNvSpPr txBox="1">
            <a:spLocks noGrp="1"/>
          </p:cNvSpPr>
          <p:nvPr>
            <p:ph type="body" idx="2"/>
          </p:nvPr>
        </p:nvSpPr>
        <p:spPr>
          <a:xfrm>
            <a:off x="3507463" y="1849075"/>
            <a:ext cx="2080800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Tool oriented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Having all the tools we need to tweak and evaluate</a:t>
            </a:r>
            <a:endParaRPr dirty="0"/>
          </a:p>
        </p:txBody>
      </p:sp>
      <p:sp>
        <p:nvSpPr>
          <p:cNvPr id="699" name="Shape 699"/>
          <p:cNvSpPr txBox="1">
            <a:spLocks noGrp="1"/>
          </p:cNvSpPr>
          <p:nvPr>
            <p:ph type="body" idx="3"/>
          </p:nvPr>
        </p:nvSpPr>
        <p:spPr>
          <a:xfrm>
            <a:off x="5694901" y="1849075"/>
            <a:ext cx="2080800" cy="26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Testability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Testable on Raspberry Pi, which can be easily extended to emulators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0" name="Shape 7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" name="Shape 696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.class format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734" y="987340"/>
            <a:ext cx="2437991" cy="3762511"/>
          </a:xfrm>
          <a:prstGeom prst="rect">
            <a:avLst/>
          </a:prstGeom>
        </p:spPr>
      </p:pic>
      <p:sp>
        <p:nvSpPr>
          <p:cNvPr id="6" name="Shape 662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3852866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Very Complex</a:t>
            </a:r>
          </a:p>
          <a:p>
            <a:pPr lvl="0"/>
            <a:r>
              <a:rPr lang="en-US" dirty="0" smtClean="0"/>
              <a:t>We do not need all of it</a:t>
            </a:r>
          </a:p>
          <a:p>
            <a:pPr lvl="0"/>
            <a:r>
              <a:rPr lang="en-US" dirty="0" smtClean="0"/>
              <a:t>Apache BCEL (Byte Code Engineering Library) has toolset to work with JVM, but we developed our own tool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99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245" y="235131"/>
            <a:ext cx="4187988" cy="23888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0" y="1741714"/>
            <a:ext cx="5049285" cy="331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3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 txBox="1">
            <a:spLocks noGrp="1"/>
          </p:cNvSpPr>
          <p:nvPr>
            <p:ph type="title"/>
          </p:nvPr>
        </p:nvSpPr>
        <p:spPr>
          <a:xfrm>
            <a:off x="1708280" y="1333030"/>
            <a:ext cx="3892200" cy="5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4000+ lines of code</a:t>
            </a:r>
            <a:endParaRPr dirty="0"/>
          </a:p>
        </p:txBody>
      </p:sp>
      <p:sp>
        <p:nvSpPr>
          <p:cNvPr id="708" name="Shape 708"/>
          <p:cNvSpPr txBox="1">
            <a:spLocks noGrp="1"/>
          </p:cNvSpPr>
          <p:nvPr>
            <p:ph type="sldNum" idx="12"/>
          </p:nvPr>
        </p:nvSpPr>
        <p:spPr>
          <a:xfrm>
            <a:off x="919923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709" name="Shape 709"/>
          <p:cNvSpPr txBox="1">
            <a:spLocks noGrp="1"/>
          </p:cNvSpPr>
          <p:nvPr>
            <p:ph type="sldNum" idx="4294967295"/>
          </p:nvPr>
        </p:nvSpPr>
        <p:spPr>
          <a:xfrm>
            <a:off x="919923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1" y="1960651"/>
            <a:ext cx="1990725" cy="3076575"/>
          </a:xfrm>
          <a:prstGeom prst="rect">
            <a:avLst/>
          </a:prstGeom>
        </p:spPr>
      </p:pic>
      <p:sp>
        <p:nvSpPr>
          <p:cNvPr id="9" name="Shape 662"/>
          <p:cNvSpPr txBox="1">
            <a:spLocks noGrp="1"/>
          </p:cNvSpPr>
          <p:nvPr>
            <p:ph type="body" idx="1"/>
          </p:nvPr>
        </p:nvSpPr>
        <p:spPr>
          <a:xfrm>
            <a:off x="2234425" y="2047688"/>
            <a:ext cx="3366055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Meticulous attention to detail</a:t>
            </a:r>
          </a:p>
          <a:p>
            <a:pPr lvl="0"/>
            <a:r>
              <a:rPr lang="en-US" dirty="0" smtClean="0"/>
              <a:t>Model generator</a:t>
            </a:r>
          </a:p>
          <a:p>
            <a:pPr lvl="0"/>
            <a:r>
              <a:rPr lang="en-US" dirty="0" smtClean="0"/>
              <a:t>‘-q’ switch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443" y="1589980"/>
            <a:ext cx="1018096" cy="1976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6781" y="1372312"/>
            <a:ext cx="7860003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JB2ASM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out)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jb_file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readFile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code_offset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jb_file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]&amp;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0xFF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)&lt;&lt;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| 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jb_file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]&amp;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0xFF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byte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code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byte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jb_file.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-code_offset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arraycopy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(jb_file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jb_file.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-code_offset)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input_bytes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byte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arraycopy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(code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input_bytes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code.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ARM_Instruction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MAXINST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Bytecode translation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input_cursor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input_cursor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input_bytes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input_cursor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translateToARM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input_cursor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writeOutputAsm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out_asm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.getBytes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97445" y="683043"/>
            <a:ext cx="4320430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JVM_Mnemonic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iadd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iload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iload_0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iload_1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iload_2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iload_3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iconst_m1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iconst_0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iconst_1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iconst_2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iconst_3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iconst_4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iconst_5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istore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istore_0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istore_1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istore_2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istore_3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isub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bipush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3136" y="2238703"/>
            <a:ext cx="20313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 0x59:</a:t>
            </a:r>
          </a:p>
          <a:p>
            <a:r>
              <a:rPr lang="en-US" dirty="0"/>
              <a:t>	pop {r0}</a:t>
            </a:r>
          </a:p>
          <a:p>
            <a:r>
              <a:rPr lang="en-US" dirty="0"/>
              <a:t>	push {r0}</a:t>
            </a:r>
          </a:p>
          <a:p>
            <a:r>
              <a:rPr lang="en-US" dirty="0"/>
              <a:t>	push {r1}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dup_x1 0x5a:</a:t>
            </a:r>
          </a:p>
          <a:p>
            <a:r>
              <a:rPr lang="en-US" dirty="0"/>
              <a:t>	pop {r0,r1}</a:t>
            </a:r>
          </a:p>
          <a:p>
            <a:r>
              <a:rPr lang="en-US" dirty="0"/>
              <a:t>	push {r1}</a:t>
            </a:r>
          </a:p>
          <a:p>
            <a:r>
              <a:rPr lang="en-US" dirty="0"/>
              <a:t>	push {r0,r1}</a:t>
            </a:r>
          </a:p>
        </p:txBody>
      </p:sp>
    </p:spTree>
    <p:extLst>
      <p:ext uri="{BB962C8B-B14F-4D97-AF65-F5344CB8AC3E}">
        <p14:creationId xmlns:p14="http://schemas.microsoft.com/office/powerpoint/2010/main" val="352628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The Team</a:t>
            </a:r>
            <a:endParaRPr sz="3600" dirty="0"/>
          </a:p>
        </p:txBody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1320024" y="1582625"/>
            <a:ext cx="5981107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err="1" smtClean="0"/>
              <a:t>Seyed</a:t>
            </a:r>
            <a:r>
              <a:rPr lang="en-US" sz="2000" b="1" dirty="0" smtClean="0"/>
              <a:t> Iman Hosseini </a:t>
            </a:r>
            <a:r>
              <a:rPr lang="en-US" sz="2000" b="1" dirty="0" err="1" smtClean="0"/>
              <a:t>Zavaraki</a:t>
            </a:r>
            <a:endParaRPr lang="en-US" sz="2000" b="1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smtClean="0"/>
              <a:t>Ali </a:t>
            </a:r>
            <a:r>
              <a:rPr lang="en-US" sz="2000" b="1" dirty="0" err="1" smtClean="0"/>
              <a:t>Jafari</a:t>
            </a:r>
            <a:endParaRPr lang="en-US" sz="2000" b="1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smtClean="0"/>
              <a:t>Mahdi </a:t>
            </a:r>
            <a:r>
              <a:rPr lang="en-US" sz="2000" b="1" dirty="0" err="1" smtClean="0"/>
              <a:t>Hassanzadeh</a:t>
            </a:r>
            <a:endParaRPr lang="en-US" sz="2000" b="1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err="1" smtClean="0"/>
              <a:t>Seyed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Alireza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Fatemi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Jahromi</a:t>
            </a:r>
            <a:endParaRPr lang="en-US" sz="2000" b="1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smtClean="0"/>
              <a:t>Reza </a:t>
            </a:r>
            <a:r>
              <a:rPr lang="en-US" sz="2000" b="1" dirty="0" err="1" smtClean="0"/>
              <a:t>Baharloei</a:t>
            </a:r>
            <a:endParaRPr lang="en-US" sz="2000" b="1" dirty="0" smtClean="0"/>
          </a:p>
        </p:txBody>
      </p:sp>
      <p:sp>
        <p:nvSpPr>
          <p:cNvPr id="636" name="Shape 6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Synthesis and Verilog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6" y="132946"/>
            <a:ext cx="5278203" cy="29689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572" y="1815494"/>
            <a:ext cx="5216634" cy="293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60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35" y="1127454"/>
            <a:ext cx="3793098" cy="38191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877" y="756745"/>
            <a:ext cx="3823545" cy="28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4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to evaluate?</a:t>
            </a:r>
            <a:endParaRPr dirty="0"/>
          </a:p>
        </p:txBody>
      </p:sp>
      <p:sp>
        <p:nvSpPr>
          <p:cNvPr id="749" name="Shape 7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016" y="696300"/>
            <a:ext cx="4253968" cy="1231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15" y="1928046"/>
            <a:ext cx="3501771" cy="25330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846" name="Shape 846"/>
          <p:cNvSpPr txBox="1">
            <a:spLocks noGrp="1"/>
          </p:cNvSpPr>
          <p:nvPr>
            <p:ph type="ctrTitle" idx="4294967295"/>
          </p:nvPr>
        </p:nvSpPr>
        <p:spPr>
          <a:xfrm>
            <a:off x="762533" y="652229"/>
            <a:ext cx="3954900" cy="37327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F64646"/>
                </a:solidFill>
              </a:rPr>
              <a:t>Thank you for your time!</a:t>
            </a:r>
            <a:endParaRPr sz="6000" dirty="0">
              <a:solidFill>
                <a:srgbClr val="F6464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A400"/>
                </a:solidFill>
              </a:rPr>
              <a:t>1.</a:t>
            </a:r>
            <a:endParaRPr dirty="0">
              <a:solidFill>
                <a:srgbClr val="FFA4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Why JAA?</a:t>
            </a:r>
            <a:endParaRPr dirty="0"/>
          </a:p>
        </p:txBody>
      </p:sp>
      <p:sp>
        <p:nvSpPr>
          <p:cNvPr id="650" name="Shape 650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JVM bytecode vs Arm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>
            <a:spLocks noGrp="1"/>
          </p:cNvSpPr>
          <p:nvPr>
            <p:ph type="body" idx="1"/>
          </p:nvPr>
        </p:nvSpPr>
        <p:spPr>
          <a:xfrm>
            <a:off x="2528350" y="1552150"/>
            <a:ext cx="5497800" cy="2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Multi-platform convenienve comes at a price</a:t>
            </a:r>
            <a:endParaRPr dirty="0"/>
          </a:p>
        </p:txBody>
      </p:sp>
      <p:sp>
        <p:nvSpPr>
          <p:cNvPr id="656" name="Shape 656"/>
          <p:cNvSpPr txBox="1">
            <a:spLocks noGrp="1"/>
          </p:cNvSpPr>
          <p:nvPr>
            <p:ph type="sldNum" idx="12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Prior work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 smtClean="0"/>
              <a:t>Jazelle</a:t>
            </a:r>
            <a:r>
              <a:rPr lang="en-US" dirty="0" smtClean="0"/>
              <a:t> DBX (</a:t>
            </a:r>
            <a:r>
              <a:rPr lang="en-US" dirty="0"/>
              <a:t>Direct Bytecode </a:t>
            </a:r>
            <a:r>
              <a:rPr lang="en-US" dirty="0" err="1"/>
              <a:t>eXecution</a:t>
            </a:r>
            <a:r>
              <a:rPr lang="en-US" dirty="0" smtClean="0"/>
              <a:t>) </a:t>
            </a:r>
            <a:endParaRPr dirty="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-US" dirty="0" smtClean="0"/>
              <a:t>Open JIT</a:t>
            </a:r>
            <a:endParaRPr dirty="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-US" dirty="0" smtClean="0"/>
              <a:t>Jaguar Coprocessor patent (Google)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Jazelle motivation was Java EE games on mobiles</a:t>
            </a:r>
            <a:endParaRPr dirty="0"/>
          </a:p>
        </p:txBody>
      </p:sp>
      <p:sp>
        <p:nvSpPr>
          <p:cNvPr id="663" name="Shape 6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Jazelle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specifications are very </a:t>
            </a:r>
            <a:r>
              <a:rPr lang="en-US" dirty="0" smtClean="0"/>
              <a:t>incomplete</a:t>
            </a:r>
          </a:p>
          <a:p>
            <a:pPr lvl="0"/>
            <a:r>
              <a:rPr lang="en-US" dirty="0" smtClean="0"/>
              <a:t>Requires </a:t>
            </a:r>
            <a:r>
              <a:rPr lang="en-US" dirty="0" err="1" smtClean="0"/>
              <a:t>Jazelle</a:t>
            </a:r>
            <a:r>
              <a:rPr lang="en-US" dirty="0" smtClean="0"/>
              <a:t>-aware JVM</a:t>
            </a:r>
          </a:p>
          <a:p>
            <a:pPr lvl="0"/>
            <a:r>
              <a:rPr lang="en-US" sz="1800" dirty="0"/>
              <a:t>implemented as an extra stage between the fetch and decode stages in the processor instruction pipeline. </a:t>
            </a:r>
            <a:r>
              <a:rPr lang="en-US" sz="1800" dirty="0" err="1"/>
              <a:t>Recognised</a:t>
            </a:r>
            <a:r>
              <a:rPr lang="en-US" sz="1800" dirty="0"/>
              <a:t> bytecodes are converted into a string of one or more native ARM instructions</a:t>
            </a:r>
            <a:r>
              <a:rPr lang="en-US" sz="1800" dirty="0" smtClean="0"/>
              <a:t>.</a:t>
            </a:r>
          </a:p>
          <a:p>
            <a:pPr lvl="0"/>
            <a:r>
              <a:rPr lang="en-US" sz="1800" dirty="0" err="1" smtClean="0"/>
              <a:t>Jazelle</a:t>
            </a:r>
            <a:r>
              <a:rPr lang="en-US" sz="1800" dirty="0" smtClean="0"/>
              <a:t> was state-based, succeeded by Thumb EE</a:t>
            </a:r>
            <a:endParaRPr dirty="0"/>
          </a:p>
        </p:txBody>
      </p:sp>
      <p:sp>
        <p:nvSpPr>
          <p:cNvPr id="663" name="Shape 6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11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Jazelle</a:t>
            </a:r>
            <a:endParaRPr dirty="0"/>
          </a:p>
        </p:txBody>
      </p:sp>
      <p:sp>
        <p:nvSpPr>
          <p:cNvPr id="663" name="Shape 6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71" y="1929600"/>
            <a:ext cx="3552351" cy="23048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405" y="1929600"/>
            <a:ext cx="4256052" cy="23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0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ARM Registers</a:t>
            </a:r>
            <a:endParaRPr dirty="0"/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 ARM has 37 32-bit registers</a:t>
            </a:r>
          </a:p>
          <a:p>
            <a:pPr lvl="0"/>
            <a:r>
              <a:rPr lang="en-US" dirty="0" smtClean="0"/>
              <a:t> </a:t>
            </a:r>
            <a:r>
              <a:rPr lang="en-US" dirty="0"/>
              <a:t>1 dedicated PC</a:t>
            </a:r>
          </a:p>
          <a:p>
            <a:pPr lvl="0"/>
            <a:r>
              <a:rPr lang="en-US" dirty="0" smtClean="0"/>
              <a:t> </a:t>
            </a:r>
            <a:r>
              <a:rPr lang="en-US" dirty="0"/>
              <a:t>1 dedicated current program status register (CPSR)</a:t>
            </a:r>
          </a:p>
          <a:p>
            <a:pPr lvl="0"/>
            <a:r>
              <a:rPr lang="en-US" dirty="0" smtClean="0"/>
              <a:t> </a:t>
            </a:r>
            <a:r>
              <a:rPr lang="en-US" dirty="0"/>
              <a:t>5 dedicated saved program status registers (SPRS)</a:t>
            </a:r>
          </a:p>
          <a:p>
            <a:pPr lvl="0"/>
            <a:r>
              <a:rPr lang="en-US" dirty="0" smtClean="0"/>
              <a:t> </a:t>
            </a:r>
            <a:r>
              <a:rPr lang="en-US" dirty="0"/>
              <a:t>30 general purpose registers</a:t>
            </a:r>
            <a:endParaRPr dirty="0"/>
          </a:p>
        </p:txBody>
      </p:sp>
      <p:sp>
        <p:nvSpPr>
          <p:cNvPr id="663" name="Shape 6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525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CPSR</a:t>
            </a:r>
            <a:endParaRPr dirty="0"/>
          </a:p>
        </p:txBody>
      </p:sp>
      <p:sp>
        <p:nvSpPr>
          <p:cNvPr id="663" name="Shape 6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200" y="1405104"/>
            <a:ext cx="6367960" cy="373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404</Words>
  <Application>Microsoft Office PowerPoint</Application>
  <PresentationFormat>On-screen Show (16:9)</PresentationFormat>
  <Paragraphs>99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Montserrat Light</vt:lpstr>
      <vt:lpstr>Montserrat</vt:lpstr>
      <vt:lpstr>Montserrat ExtraBold</vt:lpstr>
      <vt:lpstr>Courier New</vt:lpstr>
      <vt:lpstr>Arial</vt:lpstr>
      <vt:lpstr>Wart template</vt:lpstr>
      <vt:lpstr>JAA JVM Arm Accelerator</vt:lpstr>
      <vt:lpstr>The Team</vt:lpstr>
      <vt:lpstr>1. Why JAA?</vt:lpstr>
      <vt:lpstr>PowerPoint Presentation</vt:lpstr>
      <vt:lpstr>Prior work</vt:lpstr>
      <vt:lpstr>Jazelle</vt:lpstr>
      <vt:lpstr>Jazelle</vt:lpstr>
      <vt:lpstr>ARM Registers</vt:lpstr>
      <vt:lpstr>CPSR</vt:lpstr>
      <vt:lpstr>PowerPoint Presentation</vt:lpstr>
      <vt:lpstr>JAA  Architecture</vt:lpstr>
      <vt:lpstr>Head to Head</vt:lpstr>
      <vt:lpstr>PowerPoint Presentation</vt:lpstr>
      <vt:lpstr>Key considerations</vt:lpstr>
      <vt:lpstr>.class format</vt:lpstr>
      <vt:lpstr>PowerPoint Presentation</vt:lpstr>
      <vt:lpstr>4000+ lines of code</vt:lpstr>
      <vt:lpstr>PowerPoint Presentation</vt:lpstr>
      <vt:lpstr>PowerPoint Presentation</vt:lpstr>
      <vt:lpstr>PowerPoint Presentation</vt:lpstr>
      <vt:lpstr>PowerPoint Presentation</vt:lpstr>
      <vt:lpstr>How to evaluate?</vt:lpstr>
      <vt:lpstr>Thank you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JAA JVM Arm Accelerator</dc:title>
  <dc:creator>Iman Hosseini</dc:creator>
  <cp:lastModifiedBy>Iman Hosseini</cp:lastModifiedBy>
  <cp:revision>15</cp:revision>
  <dcterms:modified xsi:type="dcterms:W3CDTF">2018-07-07T22:55:52Z</dcterms:modified>
</cp:coreProperties>
</file>