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60" r:id="rId5"/>
    <p:sldId id="261" r:id="rId6"/>
    <p:sldId id="283" r:id="rId7"/>
    <p:sldId id="284" r:id="rId8"/>
    <p:sldId id="285" r:id="rId9"/>
    <p:sldId id="286" r:id="rId10"/>
    <p:sldId id="287" r:id="rId11"/>
    <p:sldId id="262" r:id="rId12"/>
    <p:sldId id="291" r:id="rId13"/>
    <p:sldId id="263" r:id="rId14"/>
    <p:sldId id="264" r:id="rId15"/>
    <p:sldId id="288" r:id="rId16"/>
    <p:sldId id="290" r:id="rId17"/>
    <p:sldId id="265" r:id="rId18"/>
    <p:sldId id="267" r:id="rId19"/>
    <p:sldId id="292" r:id="rId20"/>
    <p:sldId id="295" r:id="rId21"/>
    <p:sldId id="294" r:id="rId22"/>
    <p:sldId id="293" r:id="rId23"/>
    <p:sldId id="269" r:id="rId24"/>
    <p:sldId id="278" r:id="rId25"/>
  </p:sldIdLst>
  <p:sldSz cx="9144000" cy="5143500" type="screen16x9"/>
  <p:notesSz cx="6858000" cy="9144000"/>
  <p:embeddedFontLst>
    <p:embeddedFont>
      <p:font typeface="Montserrat Light" panose="020B0604020202020204" charset="0"/>
      <p:regular r:id="rId28"/>
      <p:bold r:id="rId29"/>
      <p:italic r:id="rId30"/>
      <p:boldItalic r:id="rId31"/>
    </p:embeddedFont>
    <p:embeddedFont>
      <p:font typeface="Montserrat ExtraBold" panose="020B0604020202020204" charset="0"/>
      <p:bold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3B5AC-F6C0-44E3-BCB9-FA5E7FC3414C}">
  <a:tblStyle styleId="{CC13B5AC-F6C0-44E3-BCB9-FA5E7FC341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339D-8B63-499E-8E6A-D6D7363B96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JAA - JVM Arm Accelerator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0D01A-DC21-4D92-B4A6-6A8827F9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89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58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419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90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40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42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13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9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93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Shape 9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Shape 152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0" t="0" r="0" b="0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Shape 20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Shape 22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Shape 248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Shape 249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0" t="0" r="0" b="0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Shape 28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0" t="0" r="0" b="0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Shape 30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Shape 329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Shape 34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Shape 36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Shape 390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Shape 441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Shape 44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Shape 46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151226" y="2638939"/>
            <a:ext cx="585567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JAA</a:t>
            </a:r>
            <a:br>
              <a:rPr lang="en-US" dirty="0" smtClean="0"/>
            </a:br>
            <a:r>
              <a:rPr lang="en-US" dirty="0" smtClean="0"/>
              <a:t>JVM Arm Accelerator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4" y="351693"/>
            <a:ext cx="1521071" cy="2428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670400" y="165600"/>
            <a:ext cx="7099201" cy="4781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1) direct interpretation</a:t>
            </a:r>
          </a:p>
          <a:p>
            <a:pPr marL="88900" lvl="0" indent="0">
              <a:buNone/>
            </a:pPr>
            <a:r>
              <a:rPr lang="en-US" sz="1400" dirty="0"/>
              <a:t>-&gt; bytecode translated directly into machine code</a:t>
            </a:r>
          </a:p>
          <a:p>
            <a:pPr marL="88900" lvl="0" indent="0">
              <a:buNone/>
            </a:pPr>
            <a:r>
              <a:rPr lang="en-US" sz="1400" dirty="0" smtClean="0"/>
              <a:t>-&gt; pro: memory efficient</a:t>
            </a:r>
          </a:p>
          <a:p>
            <a:pPr marL="88900" lvl="0" indent="0">
              <a:buNone/>
            </a:pPr>
            <a:r>
              <a:rPr lang="en-US" sz="1400" dirty="0" smtClean="0"/>
              <a:t>-&gt; </a:t>
            </a:r>
            <a:r>
              <a:rPr lang="en-US" sz="1400" dirty="0"/>
              <a:t>con: low performance</a:t>
            </a:r>
          </a:p>
          <a:p>
            <a:pPr lvl="0"/>
            <a:r>
              <a:rPr lang="en-US" sz="1400" dirty="0"/>
              <a:t>2) JIT (Just in time) compiler</a:t>
            </a:r>
          </a:p>
          <a:p>
            <a:pPr marL="88900" lvl="0" indent="0">
              <a:buNone/>
            </a:pPr>
            <a:r>
              <a:rPr lang="en-US" sz="1400" dirty="0"/>
              <a:t>-&gt; compiled, profiled into most executed instructions -&gt; translated</a:t>
            </a:r>
          </a:p>
          <a:p>
            <a:pPr marL="88900" lvl="0" indent="0">
              <a:buNone/>
            </a:pPr>
            <a:r>
              <a:rPr lang="en-US" sz="1400" dirty="0"/>
              <a:t>to native ARM code</a:t>
            </a:r>
          </a:p>
          <a:p>
            <a:pPr marL="88900" lvl="0" indent="0">
              <a:buNone/>
            </a:pPr>
            <a:r>
              <a:rPr lang="en-US" sz="1400" dirty="0"/>
              <a:t>-&gt; con: compiler requires extra power, memory resources</a:t>
            </a:r>
          </a:p>
          <a:p>
            <a:pPr marL="88900" lvl="0" indent="0">
              <a:buNone/>
            </a:pPr>
            <a:r>
              <a:rPr lang="en-US" sz="1400" dirty="0"/>
              <a:t>slow start-up, application pauses due to profiling</a:t>
            </a:r>
          </a:p>
          <a:p>
            <a:pPr lvl="0"/>
            <a:r>
              <a:rPr lang="en-US" sz="1400" dirty="0"/>
              <a:t>3) AOT (Ahead of time) compiler</a:t>
            </a:r>
          </a:p>
          <a:p>
            <a:pPr marL="88900" lvl="0" indent="0">
              <a:buNone/>
            </a:pPr>
            <a:r>
              <a:rPr lang="en-US" sz="1400" dirty="0"/>
              <a:t>-&gt; compiled while downloading/ installation</a:t>
            </a:r>
          </a:p>
          <a:p>
            <a:pPr marL="88900" lvl="0" indent="0">
              <a:buNone/>
            </a:pPr>
            <a:r>
              <a:rPr lang="en-US" sz="1400" dirty="0"/>
              <a:t>-&gt; pro: performance</a:t>
            </a:r>
          </a:p>
          <a:p>
            <a:pPr marL="88900" lvl="0" indent="0">
              <a:buNone/>
            </a:pPr>
            <a:r>
              <a:rPr lang="en-US" sz="1400" dirty="0"/>
              <a:t>-&gt; con: large memory requirement</a:t>
            </a:r>
          </a:p>
          <a:p>
            <a:pPr lvl="0"/>
            <a:r>
              <a:rPr lang="en-US" sz="1400" dirty="0"/>
              <a:t>4) </a:t>
            </a:r>
            <a:r>
              <a:rPr lang="en-US" sz="1400" dirty="0" err="1"/>
              <a:t>Jazelle</a:t>
            </a:r>
            <a:endParaRPr lang="en-US" sz="1400" dirty="0"/>
          </a:p>
          <a:p>
            <a:pPr marL="88900" lvl="0" indent="0">
              <a:buNone/>
            </a:pPr>
            <a:r>
              <a:rPr lang="en-US" sz="1400" dirty="0"/>
              <a:t>-&gt; combined Hardware/ Software solution interpreting bytecode</a:t>
            </a:r>
          </a:p>
          <a:p>
            <a:pPr marL="88900" lvl="0" indent="0">
              <a:buNone/>
            </a:pPr>
            <a:r>
              <a:rPr lang="en-US" sz="1400" dirty="0"/>
              <a:t>-&gt; high quality, low memory + power consumption, fast application</a:t>
            </a:r>
            <a:endParaRPr sz="1400"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86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685799" y="1278550"/>
            <a:ext cx="54211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A400"/>
                </a:solidFill>
              </a:rPr>
              <a:t>JAA </a:t>
            </a:r>
            <a:br>
              <a:rPr lang="en" sz="6000" dirty="0" smtClean="0">
                <a:solidFill>
                  <a:srgbClr val="FFA400"/>
                </a:solidFill>
              </a:rPr>
            </a:br>
            <a:r>
              <a:rPr lang="en" sz="6000" dirty="0" smtClean="0">
                <a:solidFill>
                  <a:srgbClr val="FFA400"/>
                </a:solidFill>
              </a:rPr>
              <a:t>Architecture</a:t>
            </a:r>
            <a:endParaRPr sz="6000" dirty="0">
              <a:solidFill>
                <a:srgbClr val="FFA400"/>
              </a:solidFill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3795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L</a:t>
            </a:r>
            <a:r>
              <a:rPr lang="en" sz="1800" dirty="0" smtClean="0"/>
              <a:t>aying out the foundation</a:t>
            </a:r>
            <a:endParaRPr sz="1800" dirty="0"/>
          </a:p>
        </p:txBody>
      </p:sp>
      <p:sp>
        <p:nvSpPr>
          <p:cNvPr id="670" name="Shape 670"/>
          <p:cNvSpPr/>
          <p:nvPr/>
        </p:nvSpPr>
        <p:spPr>
          <a:xfrm>
            <a:off x="7232940" y="3100648"/>
            <a:ext cx="322302" cy="3077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Shape 671"/>
          <p:cNvGrpSpPr/>
          <p:nvPr/>
        </p:nvGrpSpPr>
        <p:grpSpPr>
          <a:xfrm>
            <a:off x="6832935" y="1372348"/>
            <a:ext cx="1380753" cy="1381083"/>
            <a:chOff x="6654650" y="3665275"/>
            <a:chExt cx="409100" cy="409125"/>
          </a:xfrm>
        </p:grpSpPr>
        <p:sp>
          <p:nvSpPr>
            <p:cNvPr id="672" name="Shape 67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75" name="Shape 6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Shape 680"/>
          <p:cNvSpPr/>
          <p:nvPr/>
        </p:nvSpPr>
        <p:spPr>
          <a:xfrm rot="-1609436">
            <a:off x="6259477" y="1909225"/>
            <a:ext cx="322261" cy="3077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2926308">
            <a:off x="8213348" y="2152989"/>
            <a:ext cx="241328" cy="2304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-1609163">
            <a:off x="7209104" y="609346"/>
            <a:ext cx="217420" cy="20760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1284888" y="3892057"/>
            <a:ext cx="63393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tx1"/>
                </a:solidFill>
              </a:rPr>
              <a:t>Head to Head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7232940" y="3100648"/>
            <a:ext cx="322302" cy="3077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Shape 671"/>
          <p:cNvGrpSpPr/>
          <p:nvPr/>
        </p:nvGrpSpPr>
        <p:grpSpPr>
          <a:xfrm>
            <a:off x="6832935" y="1372348"/>
            <a:ext cx="1380753" cy="1381083"/>
            <a:chOff x="6654650" y="3665275"/>
            <a:chExt cx="409100" cy="409125"/>
          </a:xfrm>
        </p:grpSpPr>
        <p:sp>
          <p:nvSpPr>
            <p:cNvPr id="672" name="Shape 67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75" name="Shape 6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Shape 680"/>
          <p:cNvSpPr/>
          <p:nvPr/>
        </p:nvSpPr>
        <p:spPr>
          <a:xfrm rot="-1609436">
            <a:off x="6259477" y="1909225"/>
            <a:ext cx="322261" cy="3077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2926308">
            <a:off x="8213348" y="2152989"/>
            <a:ext cx="241328" cy="2304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-1609163">
            <a:off x="7209104" y="609346"/>
            <a:ext cx="217420" cy="20760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9" y="400709"/>
            <a:ext cx="4429855" cy="32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3" y="879945"/>
            <a:ext cx="8389638" cy="3692055"/>
          </a:xfrm>
          <a:prstGeom prst="rect">
            <a:avLst/>
          </a:prstGeom>
        </p:spPr>
      </p:pic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Key considerations</a:t>
            </a:r>
            <a:endParaRPr dirty="0"/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Extensible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Easily extensible with new features e.g. other assemblies, Graal VM, etc.</a:t>
            </a:r>
            <a:endParaRPr dirty="0"/>
          </a:p>
        </p:txBody>
      </p:sp>
      <p:sp>
        <p:nvSpPr>
          <p:cNvPr id="698" name="Shape 69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Tool oriented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Having all the tools we need to tweak and evaluate</a:t>
            </a:r>
            <a:endParaRPr dirty="0"/>
          </a:p>
        </p:txBody>
      </p:sp>
      <p:sp>
        <p:nvSpPr>
          <p:cNvPr id="699" name="Shape 699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Testability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Testable on Raspberry Pi, which can be easily extended to emulators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Shape 69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.class format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34" y="987340"/>
            <a:ext cx="2437991" cy="3762511"/>
          </a:xfrm>
          <a:prstGeom prst="rect">
            <a:avLst/>
          </a:prstGeom>
        </p:spPr>
      </p:pic>
      <p:sp>
        <p:nvSpPr>
          <p:cNvPr id="6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3852866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Very Complex</a:t>
            </a:r>
          </a:p>
          <a:p>
            <a:pPr lvl="0"/>
            <a:r>
              <a:rPr lang="en-US" dirty="0" smtClean="0"/>
              <a:t>We do not need all of it</a:t>
            </a:r>
          </a:p>
          <a:p>
            <a:pPr lvl="0"/>
            <a:r>
              <a:rPr lang="en-US" dirty="0" smtClean="0"/>
              <a:t>Apache BCEL (Byte Code Engineering Library) has toolset to work with JVM, but we developed our own tool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5" y="235131"/>
            <a:ext cx="4187988" cy="2388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" y="1741714"/>
            <a:ext cx="5049285" cy="33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title"/>
          </p:nvPr>
        </p:nvSpPr>
        <p:spPr>
          <a:xfrm>
            <a:off x="1708280" y="133303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4000+ lines of code</a:t>
            </a:r>
            <a:endParaRPr dirty="0"/>
          </a:p>
        </p:txBody>
      </p:sp>
      <p:sp>
        <p:nvSpPr>
          <p:cNvPr id="708" name="Shape 708"/>
          <p:cNvSpPr txBox="1">
            <a:spLocks noGrp="1"/>
          </p:cNvSpPr>
          <p:nvPr>
            <p:ph type="sldNum" idx="12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sldNum" idx="4294967295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1" y="1960651"/>
            <a:ext cx="1990725" cy="3076575"/>
          </a:xfrm>
          <a:prstGeom prst="rect">
            <a:avLst/>
          </a:prstGeom>
        </p:spPr>
      </p:pic>
      <p:sp>
        <p:nvSpPr>
          <p:cNvPr id="9" name="Shape 662"/>
          <p:cNvSpPr txBox="1">
            <a:spLocks noGrp="1"/>
          </p:cNvSpPr>
          <p:nvPr>
            <p:ph type="body" idx="1"/>
          </p:nvPr>
        </p:nvSpPr>
        <p:spPr>
          <a:xfrm>
            <a:off x="2234425" y="2047688"/>
            <a:ext cx="336605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Meticulous attention to detail</a:t>
            </a:r>
          </a:p>
          <a:p>
            <a:pPr lvl="0"/>
            <a:r>
              <a:rPr lang="en-US" dirty="0" smtClean="0"/>
              <a:t>Model generator</a:t>
            </a:r>
          </a:p>
          <a:p>
            <a:pPr lvl="0"/>
            <a:r>
              <a:rPr lang="en-US" dirty="0" smtClean="0"/>
              <a:t>‘-q’ switch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43" y="1589980"/>
            <a:ext cx="1018096" cy="197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6781" y="1372312"/>
            <a:ext cx="786000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JB2ASM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code_offset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]&amp;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0xFF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)&lt;&lt;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]&amp;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0xFF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byte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code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-code_offset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(jb_file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-code_offset)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input_bytes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input_bytes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ARM_Instruction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MAXINST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Bytecode translation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input_cursor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input_cursor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input_bytes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input_cursor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translateToARM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input_cursor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writeOutputAsm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out_asm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.getBytes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97445" y="683043"/>
            <a:ext cx="432043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JVM_Mnemonic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iadd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iload_0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iload_1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iload_2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iload_3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iconst_m1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istore_0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istore_1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istore_2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istore_3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bipush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136" y="2238703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 0x59:</a:t>
            </a:r>
          </a:p>
          <a:p>
            <a:r>
              <a:rPr lang="en-US" dirty="0"/>
              <a:t>	pop {r0}</a:t>
            </a:r>
          </a:p>
          <a:p>
            <a:r>
              <a:rPr lang="en-US" dirty="0"/>
              <a:t>	push {r0}</a:t>
            </a:r>
          </a:p>
          <a:p>
            <a:r>
              <a:rPr lang="en-US" dirty="0"/>
              <a:t>	push {r1}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dup_x1 0x5a:</a:t>
            </a:r>
          </a:p>
          <a:p>
            <a:r>
              <a:rPr lang="en-US" dirty="0"/>
              <a:t>	pop {r0,r1}</a:t>
            </a:r>
          </a:p>
          <a:p>
            <a:r>
              <a:rPr lang="en-US" dirty="0"/>
              <a:t>	push {r1}</a:t>
            </a:r>
          </a:p>
          <a:p>
            <a:r>
              <a:rPr lang="en-US" dirty="0"/>
              <a:t>	push {r0,r1}</a:t>
            </a:r>
          </a:p>
        </p:txBody>
      </p:sp>
    </p:spTree>
    <p:extLst>
      <p:ext uri="{BB962C8B-B14F-4D97-AF65-F5344CB8AC3E}">
        <p14:creationId xmlns:p14="http://schemas.microsoft.com/office/powerpoint/2010/main" val="35262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The Team</a:t>
            </a:r>
            <a:endParaRPr sz="3600" dirty="0"/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1320024" y="1582625"/>
            <a:ext cx="5981107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 smtClean="0"/>
              <a:t>Seyed</a:t>
            </a:r>
            <a:r>
              <a:rPr lang="en-US" sz="2000" b="1" dirty="0" smtClean="0"/>
              <a:t> Iman Hosseini </a:t>
            </a:r>
            <a:r>
              <a:rPr lang="en-US" sz="2000" b="1" dirty="0" err="1" smtClean="0"/>
              <a:t>Zavaraki</a:t>
            </a:r>
            <a:endParaRPr lang="en-US" sz="20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/>
              <a:t>Ali </a:t>
            </a:r>
            <a:r>
              <a:rPr lang="en-US" sz="2000" b="1" dirty="0" err="1" smtClean="0"/>
              <a:t>Jafari</a:t>
            </a:r>
            <a:endParaRPr lang="en-US" sz="20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/>
              <a:t>Mahdi </a:t>
            </a:r>
            <a:r>
              <a:rPr lang="en-US" sz="2000" b="1" dirty="0" err="1" smtClean="0"/>
              <a:t>Hassanzadeh</a:t>
            </a:r>
            <a:endParaRPr lang="en-US" sz="20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 smtClean="0"/>
              <a:t>Seyed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Alireza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Fatemi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Jahromi</a:t>
            </a:r>
            <a:endParaRPr lang="en-US" sz="20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/>
              <a:t>Reza </a:t>
            </a:r>
            <a:r>
              <a:rPr lang="en-US" sz="2000" b="1" dirty="0" err="1" smtClean="0"/>
              <a:t>Baharloei</a:t>
            </a:r>
            <a:endParaRPr lang="en-US" sz="2000" b="1" dirty="0" smtClean="0"/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9836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80" y="1895440"/>
            <a:ext cx="3552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Synthesis and Verilog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" y="132946"/>
            <a:ext cx="5278203" cy="2968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72" y="1815494"/>
            <a:ext cx="5216634" cy="29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5" y="1127454"/>
            <a:ext cx="3793098" cy="3819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7" y="756745"/>
            <a:ext cx="3823545" cy="28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evaluate?</a:t>
            </a:r>
            <a:endParaRPr dirty="0"/>
          </a:p>
        </p:txBody>
      </p:sp>
      <p:sp>
        <p:nvSpPr>
          <p:cNvPr id="749" name="Shape 7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16" y="696300"/>
            <a:ext cx="4253968" cy="123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15" y="1928046"/>
            <a:ext cx="3501771" cy="2533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ctrTitle" idx="4294967295"/>
          </p:nvPr>
        </p:nvSpPr>
        <p:spPr>
          <a:xfrm>
            <a:off x="762533" y="652229"/>
            <a:ext cx="3954900" cy="3732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64646"/>
                </a:solidFill>
              </a:rPr>
              <a:t>Thank you for your time!</a:t>
            </a:r>
            <a:endParaRPr sz="6000" dirty="0">
              <a:solidFill>
                <a:srgbClr val="F6464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JAA?</a:t>
            </a:r>
            <a:endParaRPr dirty="0"/>
          </a:p>
        </p:txBody>
      </p:sp>
      <p:sp>
        <p:nvSpPr>
          <p:cNvPr id="650" name="Shape 650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JVM bytecode vs Arm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Multi-platform convenienve comes at a price</a:t>
            </a:r>
            <a:endParaRPr dirty="0"/>
          </a:p>
        </p:txBody>
      </p:sp>
      <p:sp>
        <p:nvSpPr>
          <p:cNvPr id="656" name="Shape 656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Prior work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Jazelle</a:t>
            </a:r>
            <a:r>
              <a:rPr lang="en-US" dirty="0" smtClean="0"/>
              <a:t> DBX (</a:t>
            </a:r>
            <a:r>
              <a:rPr lang="en-US" dirty="0"/>
              <a:t>Direct Bytecode </a:t>
            </a:r>
            <a:r>
              <a:rPr lang="en-US" dirty="0" err="1"/>
              <a:t>eXecution</a:t>
            </a:r>
            <a:r>
              <a:rPr lang="en-US" dirty="0" smtClean="0"/>
              <a:t>) </a:t>
            </a:r>
            <a:endParaRPr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 smtClean="0"/>
              <a:t>Open JIT</a:t>
            </a:r>
            <a:endParaRPr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 smtClean="0"/>
              <a:t>Jaguar Coprocessor patent (Google)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Jazelle motivation was Java EE games on mobiles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Jazelle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specifications are very </a:t>
            </a:r>
            <a:r>
              <a:rPr lang="en-US" dirty="0" smtClean="0"/>
              <a:t>incomplete</a:t>
            </a:r>
          </a:p>
          <a:p>
            <a:pPr lvl="0"/>
            <a:r>
              <a:rPr lang="en-US" dirty="0" smtClean="0"/>
              <a:t>Requires </a:t>
            </a:r>
            <a:r>
              <a:rPr lang="en-US" dirty="0" err="1" smtClean="0"/>
              <a:t>Jazelle</a:t>
            </a:r>
            <a:r>
              <a:rPr lang="en-US" dirty="0" smtClean="0"/>
              <a:t>-aware JVM</a:t>
            </a:r>
          </a:p>
          <a:p>
            <a:pPr lvl="0"/>
            <a:r>
              <a:rPr lang="en-US" sz="1800" dirty="0"/>
              <a:t>implemented as an extra stage between the fetch and decode stages in the processor instruction pipeline. </a:t>
            </a:r>
            <a:r>
              <a:rPr lang="en-US" sz="1800" dirty="0" err="1"/>
              <a:t>Recognised</a:t>
            </a:r>
            <a:r>
              <a:rPr lang="en-US" sz="1800" dirty="0"/>
              <a:t> bytecodes are converted into a string of one or more native ARM instructions</a:t>
            </a:r>
            <a:r>
              <a:rPr lang="en-US" sz="1800" dirty="0" smtClean="0"/>
              <a:t>.</a:t>
            </a:r>
          </a:p>
          <a:p>
            <a:pPr lvl="0"/>
            <a:r>
              <a:rPr lang="en-US" sz="1800" dirty="0" err="1" smtClean="0"/>
              <a:t>Jazelle</a:t>
            </a:r>
            <a:r>
              <a:rPr lang="en-US" sz="1800" dirty="0" smtClean="0"/>
              <a:t> was state-based, succeeded by Thumb EE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Jazelle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1" y="1929600"/>
            <a:ext cx="3552351" cy="2304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05" y="1929600"/>
            <a:ext cx="4256052" cy="23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ARM Registers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ARM has 37 32-bit registers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1 dedicated PC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1 dedicated current program status register (CPSR)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5 dedicated saved program status registers (SPRS)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30 general purpose registers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52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CPSR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0" y="1405104"/>
            <a:ext cx="6367960" cy="37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405</Words>
  <Application>Microsoft Office PowerPoint</Application>
  <PresentationFormat>On-screen Show (16:9)</PresentationFormat>
  <Paragraphs>100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Montserrat Light</vt:lpstr>
      <vt:lpstr>Montserrat ExtraBold</vt:lpstr>
      <vt:lpstr>Montserrat</vt:lpstr>
      <vt:lpstr>Courier New</vt:lpstr>
      <vt:lpstr>Arial</vt:lpstr>
      <vt:lpstr>Wart template</vt:lpstr>
      <vt:lpstr>JAA JVM Arm Accelerator</vt:lpstr>
      <vt:lpstr>The Team</vt:lpstr>
      <vt:lpstr>1. Why JAA?</vt:lpstr>
      <vt:lpstr>PowerPoint Presentation</vt:lpstr>
      <vt:lpstr>Prior work</vt:lpstr>
      <vt:lpstr>Jazelle</vt:lpstr>
      <vt:lpstr>Jazelle</vt:lpstr>
      <vt:lpstr>ARM Registers</vt:lpstr>
      <vt:lpstr>CPSR</vt:lpstr>
      <vt:lpstr>PowerPoint Presentation</vt:lpstr>
      <vt:lpstr>JAA  Architecture</vt:lpstr>
      <vt:lpstr>Head to Head</vt:lpstr>
      <vt:lpstr>PowerPoint Presentation</vt:lpstr>
      <vt:lpstr>Key considerations</vt:lpstr>
      <vt:lpstr>.class format</vt:lpstr>
      <vt:lpstr>PowerPoint Presentation</vt:lpstr>
      <vt:lpstr>4000+ lines of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evaluate?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JAA JVM Arm Accelerator</dc:title>
  <dc:creator>Iman Hosseini</dc:creator>
  <cp:lastModifiedBy>Iman Hosseini</cp:lastModifiedBy>
  <cp:revision>16</cp:revision>
  <dcterms:modified xsi:type="dcterms:W3CDTF">2018-07-08T01:36:42Z</dcterms:modified>
</cp:coreProperties>
</file>