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58" r:id="rId7"/>
    <p:sldId id="259" r:id="rId8"/>
    <p:sldId id="263" r:id="rId9"/>
    <p:sldId id="269" r:id="rId10"/>
    <p:sldId id="264" r:id="rId11"/>
    <p:sldId id="270" r:id="rId12"/>
    <p:sldId id="271" r:id="rId13"/>
    <p:sldId id="272" r:id="rId14"/>
    <p:sldId id="265" r:id="rId15"/>
    <p:sldId id="266" r:id="rId16"/>
    <p:sldId id="267"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2" autoAdjust="0"/>
    <p:restoredTop sz="94660"/>
  </p:normalViewPr>
  <p:slideViewPr>
    <p:cSldViewPr snapToGrid="0">
      <p:cViewPr varScale="1">
        <p:scale>
          <a:sx n="48" d="100"/>
          <a:sy n="48" d="100"/>
        </p:scale>
        <p:origin x="6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41E3FB-DC05-4A6D-80A7-25AA68E894D9}"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2796660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1E3FB-DC05-4A6D-80A7-25AA68E894D9}"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169980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1E3FB-DC05-4A6D-80A7-25AA68E894D9}"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344192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41E3FB-DC05-4A6D-80A7-25AA68E894D9}"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1695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41E3FB-DC05-4A6D-80A7-25AA68E894D9}" type="datetimeFigureOut">
              <a:rPr lang="en-US" smtClean="0"/>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361691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41E3FB-DC05-4A6D-80A7-25AA68E894D9}"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84927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41E3FB-DC05-4A6D-80A7-25AA68E894D9}" type="datetimeFigureOut">
              <a:rPr lang="en-US" smtClean="0"/>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322793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41E3FB-DC05-4A6D-80A7-25AA68E894D9}" type="datetimeFigureOut">
              <a:rPr lang="en-US" smtClean="0"/>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188077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1E3FB-DC05-4A6D-80A7-25AA68E894D9}" type="datetimeFigureOut">
              <a:rPr lang="en-US" smtClean="0"/>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55165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1E3FB-DC05-4A6D-80A7-25AA68E894D9}"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372505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41E3FB-DC05-4A6D-80A7-25AA68E894D9}" type="datetimeFigureOut">
              <a:rPr lang="en-US" smtClean="0"/>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CA313F-589B-4F70-8DF0-3551EEC6F910}" type="slidenum">
              <a:rPr lang="en-US" smtClean="0"/>
              <a:t>‹#›</a:t>
            </a:fld>
            <a:endParaRPr lang="en-US"/>
          </a:p>
        </p:txBody>
      </p:sp>
    </p:spTree>
    <p:extLst>
      <p:ext uri="{BB962C8B-B14F-4D97-AF65-F5344CB8AC3E}">
        <p14:creationId xmlns:p14="http://schemas.microsoft.com/office/powerpoint/2010/main" val="30531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1E3FB-DC05-4A6D-80A7-25AA68E894D9}" type="datetimeFigureOut">
              <a:rPr lang="en-US" smtClean="0"/>
              <a:t>5/29/2018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A313F-589B-4F70-8DF0-3551EEC6F910}" type="slidenum">
              <a:rPr lang="en-US" smtClean="0"/>
              <a:t>‹#›</a:t>
            </a:fld>
            <a:endParaRPr lang="en-US"/>
          </a:p>
        </p:txBody>
      </p:sp>
    </p:spTree>
    <p:extLst>
      <p:ext uri="{BB962C8B-B14F-4D97-AF65-F5344CB8AC3E}">
        <p14:creationId xmlns:p14="http://schemas.microsoft.com/office/powerpoint/2010/main" val="103575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Locality-sensitive hashing of curves</a:t>
            </a:r>
            <a:r>
              <a:rPr lang="en-US" sz="4800" dirty="0" smtClean="0"/>
              <a:t> </a:t>
            </a:r>
            <a:endParaRPr lang="en-US" sz="4800" dirty="0"/>
          </a:p>
        </p:txBody>
      </p:sp>
      <p:sp>
        <p:nvSpPr>
          <p:cNvPr id="3" name="Subtitle 2"/>
          <p:cNvSpPr>
            <a:spLocks noGrp="1"/>
          </p:cNvSpPr>
          <p:nvPr>
            <p:ph type="subTitle" idx="1"/>
          </p:nvPr>
        </p:nvSpPr>
        <p:spPr/>
        <p:txBody>
          <a:bodyPr/>
          <a:lstStyle/>
          <a:p>
            <a:r>
              <a:rPr lang="en-US" dirty="0" smtClean="0"/>
              <a:t>Iman Hosseini</a:t>
            </a:r>
            <a:endParaRPr lang="en-US" dirty="0"/>
          </a:p>
        </p:txBody>
      </p:sp>
    </p:spTree>
    <p:extLst>
      <p:ext uri="{BB962C8B-B14F-4D97-AF65-F5344CB8AC3E}">
        <p14:creationId xmlns:p14="http://schemas.microsoft.com/office/powerpoint/2010/main" val="9662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Snapping to grid</a:t>
            </a:r>
            <a:endParaRPr lang="en-US" dirty="0"/>
          </a:p>
        </p:txBody>
      </p:sp>
      <p:sp>
        <p:nvSpPr>
          <p:cNvPr id="3" name="Content Placeholder 2"/>
          <p:cNvSpPr>
            <a:spLocks noGrp="1"/>
          </p:cNvSpPr>
          <p:nvPr>
            <p:ph idx="1"/>
          </p:nvPr>
        </p:nvSpPr>
        <p:spPr/>
        <p:txBody>
          <a:bodyPr>
            <a:normAutofit/>
          </a:bodyPr>
          <a:lstStyle/>
          <a:p>
            <a:r>
              <a:rPr lang="en-US" sz="3600" i="1" dirty="0"/>
              <a:t>G</a:t>
            </a:r>
            <a:r>
              <a:rPr lang="el-GR" sz="3600" i="1" baseline="-25000" dirty="0"/>
              <a:t>δ</a:t>
            </a:r>
            <a:r>
              <a:rPr lang="el-GR" sz="3600" i="1" dirty="0"/>
              <a:t> </a:t>
            </a:r>
            <a:r>
              <a:rPr lang="el-GR" sz="3600" dirty="0"/>
              <a:t>= </a:t>
            </a:r>
            <a:r>
              <a:rPr lang="en-US" sz="3600" dirty="0" smtClean="0"/>
              <a:t>{(</a:t>
            </a:r>
            <a:r>
              <a:rPr lang="en-US" sz="3600" i="1" dirty="0"/>
              <a:t>x</a:t>
            </a:r>
            <a:r>
              <a:rPr lang="en-US" sz="3600" dirty="0"/>
              <a:t>1</a:t>
            </a:r>
            <a:r>
              <a:rPr lang="en-US" sz="3600" i="1" dirty="0"/>
              <a:t>, . . . , </a:t>
            </a:r>
            <a:r>
              <a:rPr lang="en-US" sz="3600" i="1" dirty="0" err="1"/>
              <a:t>xd</a:t>
            </a:r>
            <a:r>
              <a:rPr lang="en-US" sz="3600" dirty="0"/>
              <a:t>) ∈ </a:t>
            </a:r>
            <a:r>
              <a:rPr lang="en-US" sz="3600" dirty="0" err="1"/>
              <a:t>IR</a:t>
            </a:r>
            <a:r>
              <a:rPr lang="en-US" sz="3600" i="1" baseline="30000" dirty="0" err="1"/>
              <a:t>d</a:t>
            </a:r>
            <a:r>
              <a:rPr lang="en-US" sz="3600" i="1" dirty="0"/>
              <a:t> </a:t>
            </a:r>
            <a:r>
              <a:rPr lang="en-US" sz="3600" dirty="0"/>
              <a:t>| ∀ 1 ≤ </a:t>
            </a:r>
            <a:r>
              <a:rPr lang="en-US" sz="3600" i="1" dirty="0" err="1"/>
              <a:t>i</a:t>
            </a:r>
            <a:r>
              <a:rPr lang="en-US" sz="3600" i="1" dirty="0"/>
              <a:t> </a:t>
            </a:r>
            <a:r>
              <a:rPr lang="en-US" sz="3600" dirty="0"/>
              <a:t>≤ </a:t>
            </a:r>
            <a:r>
              <a:rPr lang="en-US" sz="3600" i="1" dirty="0"/>
              <a:t>d </a:t>
            </a:r>
            <a:r>
              <a:rPr lang="en-US" sz="3600" dirty="0"/>
              <a:t>∃ </a:t>
            </a:r>
            <a:r>
              <a:rPr lang="en-US" sz="3600" i="1" dirty="0"/>
              <a:t>j </a:t>
            </a:r>
            <a:r>
              <a:rPr lang="en-US" sz="3600" dirty="0"/>
              <a:t>∈ IN : </a:t>
            </a:r>
            <a:r>
              <a:rPr lang="en-US" sz="3600" i="1" dirty="0"/>
              <a:t>x</a:t>
            </a:r>
            <a:r>
              <a:rPr lang="en-US" sz="3600" i="1" baseline="-25000" dirty="0"/>
              <a:t>i</a:t>
            </a:r>
            <a:r>
              <a:rPr lang="en-US" sz="3600" i="1" dirty="0"/>
              <a:t> </a:t>
            </a:r>
            <a:r>
              <a:rPr lang="en-US" sz="3600" dirty="0"/>
              <a:t>= </a:t>
            </a:r>
            <a:r>
              <a:rPr lang="en-US" sz="3600" i="1" dirty="0"/>
              <a:t>j </a:t>
            </a:r>
            <a:r>
              <a:rPr lang="en-US" sz="3600" dirty="0"/>
              <a:t>· </a:t>
            </a:r>
            <a:r>
              <a:rPr lang="el-GR" sz="3600" i="1" dirty="0" smtClean="0"/>
              <a:t>δ</a:t>
            </a:r>
            <a:r>
              <a:rPr lang="en-US" sz="3600" dirty="0" smtClean="0"/>
              <a:t> }</a:t>
            </a:r>
            <a:br>
              <a:rPr lang="en-US" sz="3600" dirty="0" smtClean="0"/>
            </a:b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298" y="3302896"/>
            <a:ext cx="2640703" cy="28740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307" y="2852012"/>
            <a:ext cx="4864496" cy="793681"/>
          </a:xfrm>
          <a:prstGeom prst="rect">
            <a:avLst/>
          </a:prstGeom>
        </p:spPr>
      </p:pic>
      <p:sp>
        <p:nvSpPr>
          <p:cNvPr id="6" name="TextBox 5"/>
          <p:cNvSpPr txBox="1"/>
          <p:nvPr/>
        </p:nvSpPr>
        <p:spPr>
          <a:xfrm>
            <a:off x="7133516" y="4057233"/>
            <a:ext cx="4035287" cy="2800767"/>
          </a:xfrm>
          <a:prstGeom prst="rect">
            <a:avLst/>
          </a:prstGeom>
          <a:noFill/>
        </p:spPr>
        <p:txBody>
          <a:bodyPr wrap="square" rtlCol="0">
            <a:spAutoFit/>
          </a:bodyPr>
          <a:lstStyle/>
          <a:p>
            <a:r>
              <a:rPr lang="en-US" sz="4400" dirty="0" smtClean="0"/>
              <a:t>t picked uniformly from </a:t>
            </a:r>
            <a:r>
              <a:rPr lang="el-GR" sz="4400" dirty="0" smtClean="0"/>
              <a:t>[0</a:t>
            </a:r>
            <a:r>
              <a:rPr lang="el-GR" sz="4400" i="1" dirty="0"/>
              <a:t>, δ</a:t>
            </a:r>
            <a:r>
              <a:rPr lang="el-GR" sz="4400" dirty="0"/>
              <a:t>)</a:t>
            </a:r>
            <a:r>
              <a:rPr lang="en-US" sz="4400" i="1" baseline="30000" dirty="0"/>
              <a:t>d</a:t>
            </a:r>
            <a:r>
              <a:rPr lang="en-US" sz="4400" i="1" dirty="0"/>
              <a:t> </a:t>
            </a:r>
            <a:r>
              <a:rPr lang="en-US" sz="4400" dirty="0" smtClean="0"/>
              <a:t/>
            </a:r>
            <a:br>
              <a:rPr lang="en-US" sz="4400" dirty="0" smtClean="0"/>
            </a:br>
            <a:endParaRPr lang="en-US" sz="4400" dirty="0"/>
          </a:p>
        </p:txBody>
      </p:sp>
    </p:spTree>
    <p:extLst>
      <p:ext uri="{BB962C8B-B14F-4D97-AF65-F5344CB8AC3E}">
        <p14:creationId xmlns:p14="http://schemas.microsoft.com/office/powerpoint/2010/main" val="185785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62264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30185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85941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27" y="199818"/>
            <a:ext cx="12029473" cy="188843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26" y="2088252"/>
            <a:ext cx="12029473" cy="86779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26" y="3194791"/>
            <a:ext cx="11723027" cy="1649692"/>
          </a:xfrm>
          <a:prstGeom prst="rect">
            <a:avLst/>
          </a:prstGeom>
        </p:spPr>
      </p:pic>
    </p:spTree>
    <p:extLst>
      <p:ext uri="{BB962C8B-B14F-4D97-AF65-F5344CB8AC3E}">
        <p14:creationId xmlns:p14="http://schemas.microsoft.com/office/powerpoint/2010/main" val="95816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174" y="222732"/>
            <a:ext cx="10515600" cy="4351338"/>
          </a:xfrm>
        </p:spPr>
        <p:txBody>
          <a:bodyPr>
            <a:normAutofit/>
          </a:bodyPr>
          <a:lstStyle/>
          <a:p>
            <a:r>
              <a:rPr lang="en-US" sz="3600" dirty="0" smtClean="0"/>
              <a:t>A sequence </a:t>
            </a:r>
            <a:r>
              <a:rPr lang="en-US" sz="3600" dirty="0" err="1" smtClean="0"/>
              <a:t>t</a:t>
            </a:r>
            <a:r>
              <a:rPr lang="en-US" sz="3600" baseline="-25000" dirty="0" err="1" smtClean="0"/>
              <a:t>P</a:t>
            </a:r>
            <a:r>
              <a:rPr lang="en-US" sz="3600" dirty="0" smtClean="0"/>
              <a:t> = (t</a:t>
            </a:r>
            <a:r>
              <a:rPr lang="en-US" sz="3600" baseline="-25000" dirty="0" smtClean="0"/>
              <a:t>1</a:t>
            </a:r>
            <a:r>
              <a:rPr lang="en-US" sz="3600" dirty="0" smtClean="0"/>
              <a:t>,t</a:t>
            </a:r>
            <a:r>
              <a:rPr lang="en-US" sz="3600" baseline="-25000" dirty="0" smtClean="0"/>
              <a:t>2</a:t>
            </a:r>
            <a:r>
              <a:rPr lang="en-US" sz="3600" dirty="0" smtClean="0"/>
              <a:t>,..,t</a:t>
            </a:r>
            <a:r>
              <a:rPr lang="en-US" sz="3600" baseline="-25000" dirty="0" smtClean="0"/>
              <a:t>m</a:t>
            </a:r>
            <a:r>
              <a:rPr lang="en-US" sz="3600" dirty="0" smtClean="0"/>
              <a:t>) =&gt; More trials Better convergence</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70" y="1458878"/>
            <a:ext cx="11666408" cy="25330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69" y="4293651"/>
            <a:ext cx="11666409" cy="1732635"/>
          </a:xfrm>
          <a:prstGeom prst="rect">
            <a:avLst/>
          </a:prstGeom>
        </p:spPr>
      </p:pic>
    </p:spTree>
    <p:extLst>
      <p:ext uri="{BB962C8B-B14F-4D97-AF65-F5344CB8AC3E}">
        <p14:creationId xmlns:p14="http://schemas.microsoft.com/office/powerpoint/2010/main" val="3892306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0"/>
            <a:ext cx="10515600" cy="6095310"/>
          </a:xfrm>
        </p:spPr>
        <p:txBody>
          <a:bodyPr>
            <a:normAutofit/>
          </a:bodyPr>
          <a:lstStyle/>
          <a:p>
            <a:r>
              <a:rPr lang="en-US" b="1" dirty="0"/>
              <a:t>Trade-off between approximation factor and query time</a:t>
            </a:r>
            <a:r>
              <a:rPr lang="en-US" dirty="0" smtClean="0"/>
              <a:t> </a:t>
            </a:r>
            <a:br>
              <a:rPr lang="en-US" dirty="0" smtClean="0"/>
            </a:br>
            <a:r>
              <a:rPr lang="en-US" dirty="0"/>
              <a:t>The basic idea is to randomly partition the input</a:t>
            </a:r>
            <a:br>
              <a:rPr lang="en-US" dirty="0"/>
            </a:br>
            <a:r>
              <a:rPr lang="en-US" dirty="0"/>
              <a:t>curves and to concatenate the outcome of the basic LSH </a:t>
            </a:r>
            <a:r>
              <a:rPr lang="en-US" dirty="0" smtClean="0"/>
              <a:t>applied </a:t>
            </a:r>
            <a:r>
              <a:rPr lang="en-US" dirty="0"/>
              <a:t>to the different</a:t>
            </a:r>
            <a:br>
              <a:rPr lang="en-US" dirty="0"/>
            </a:br>
            <a:r>
              <a:rPr lang="en-US" dirty="0"/>
              <a:t>parts of the curves.</a:t>
            </a:r>
            <a:r>
              <a:rPr lang="en-US" dirty="0" smtClean="0"/>
              <a: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7289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8443" y="437322"/>
            <a:ext cx="10515600" cy="6095310"/>
          </a:xfrm>
        </p:spPr>
        <p:txBody>
          <a:bodyPr>
            <a:normAutofit fontScale="90000"/>
          </a:bodyPr>
          <a:lstStyle/>
          <a:p>
            <a:r>
              <a:rPr lang="en-US" b="1" dirty="0" smtClean="0"/>
              <a:t>Incorporating Constraints</a:t>
            </a:r>
            <a:r>
              <a:rPr lang="en-US" dirty="0" smtClean="0"/>
              <a:t/>
            </a:r>
            <a:br>
              <a:rPr lang="en-US" dirty="0" smtClean="0"/>
            </a:br>
            <a:r>
              <a:rPr lang="en-US" dirty="0" smtClean="0"/>
              <a:t>partitioning (Again):</a:t>
            </a:r>
            <a:br>
              <a:rPr lang="en-US" dirty="0" smtClean="0"/>
            </a:br>
            <a:r>
              <a:rPr lang="en-US" dirty="0"/>
              <a:t>A traversal </a:t>
            </a:r>
            <a:r>
              <a:rPr lang="en-US" i="1" dirty="0"/>
              <a:t>T </a:t>
            </a:r>
            <a:r>
              <a:rPr lang="en-US" dirty="0"/>
              <a:t>is said </a:t>
            </a:r>
            <a:r>
              <a:rPr lang="en-US" i="1" dirty="0"/>
              <a:t>w-anchored traversal </a:t>
            </a:r>
            <a:r>
              <a:rPr lang="en-US" dirty="0"/>
              <a:t>if each vertex is paired with a</a:t>
            </a:r>
            <a:br>
              <a:rPr lang="en-US" dirty="0"/>
            </a:br>
            <a:r>
              <a:rPr lang="en-US" dirty="0"/>
              <a:t>vertex at distance at most </a:t>
            </a:r>
            <a:r>
              <a:rPr lang="en-US" i="1" dirty="0" smtClean="0"/>
              <a:t>w/</a:t>
            </a:r>
            <a:r>
              <a:rPr lang="en-US" dirty="0" smtClean="0"/>
              <a:t>2.</a:t>
            </a:r>
            <a:br>
              <a:rPr lang="en-US" dirty="0" smtClean="0"/>
            </a:br>
            <a:r>
              <a:rPr lang="en-US" dirty="0"/>
              <a:t>A traversal </a:t>
            </a:r>
            <a:r>
              <a:rPr lang="en-US" i="1" dirty="0"/>
              <a:t>T </a:t>
            </a:r>
            <a:r>
              <a:rPr lang="en-US" dirty="0"/>
              <a:t>is a </a:t>
            </a:r>
            <a:r>
              <a:rPr lang="en-US" i="1" dirty="0"/>
              <a:t>w-speed traversal </a:t>
            </a:r>
            <a:r>
              <a:rPr lang="en-US" dirty="0"/>
              <a:t>if each vertex is aligned</a:t>
            </a:r>
            <a:br>
              <a:rPr lang="en-US" dirty="0"/>
            </a:br>
            <a:r>
              <a:rPr lang="en-US" dirty="0"/>
              <a:t>with at most </a:t>
            </a:r>
            <a:r>
              <a:rPr lang="en-US" i="1" dirty="0"/>
              <a:t>w </a:t>
            </a:r>
            <a:r>
              <a:rPr lang="en-US" dirty="0"/>
              <a:t>vertices of the other curve: in other terms, the bipartite graph representing</a:t>
            </a:r>
            <a:br>
              <a:rPr lang="en-US" dirty="0"/>
            </a:br>
            <a:r>
              <a:rPr lang="en-US" dirty="0"/>
              <a:t>the traversal has degree at most </a:t>
            </a:r>
            <a:r>
              <a:rPr lang="en-US" i="1" dirty="0"/>
              <a:t>w</a:t>
            </a:r>
            <a:r>
              <a:rPr lang="en-US" dirty="0"/>
              <a:t>.</a:t>
            </a:r>
            <a:r>
              <a:rPr lang="en-US" dirty="0" smtClean="0"/>
              <a:t>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40403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https://github.com/ImanHosseini/LSH</a:t>
            </a:r>
          </a:p>
        </p:txBody>
      </p:sp>
      <p:sp>
        <p:nvSpPr>
          <p:cNvPr id="3" name="Content Placeholder 2"/>
          <p:cNvSpPr>
            <a:spLocks noGrp="1"/>
          </p:cNvSpPr>
          <p:nvPr>
            <p:ph idx="1"/>
          </p:nvPr>
        </p:nvSpPr>
        <p:spPr/>
        <p:txBody>
          <a:bodyPr/>
          <a:lstStyle/>
          <a:p>
            <a:r>
              <a:rPr lang="en-US" dirty="0" smtClean="0"/>
              <a:t>Simple implementation in Java</a:t>
            </a:r>
          </a:p>
          <a:p>
            <a:r>
              <a:rPr lang="en-US" dirty="0" smtClean="0"/>
              <a:t>And </a:t>
            </a:r>
            <a:r>
              <a:rPr lang="en-US" smtClean="0"/>
              <a:t>the slides</a:t>
            </a:r>
            <a:endParaRPr lang="en-US" dirty="0"/>
          </a:p>
        </p:txBody>
      </p:sp>
    </p:spTree>
    <p:extLst>
      <p:ext uri="{BB962C8B-B14F-4D97-AF65-F5344CB8AC3E}">
        <p14:creationId xmlns:p14="http://schemas.microsoft.com/office/powerpoint/2010/main" val="324156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02275" y="135631"/>
            <a:ext cx="11851179" cy="6614304"/>
          </a:xfrm>
        </p:spPr>
        <p:txBody>
          <a:bodyPr anchor="ctr">
            <a:normAutofit/>
          </a:bodyPr>
          <a:lstStyle/>
          <a:p>
            <a:pPr algn="l"/>
            <a:r>
              <a:rPr lang="en-US" sz="2000" b="1" dirty="0">
                <a:solidFill>
                  <a:srgbClr val="FF0000"/>
                </a:solidFill>
              </a:rPr>
              <a:t>Anne </a:t>
            </a:r>
            <a:r>
              <a:rPr lang="en-US" sz="2000" b="1" dirty="0" err="1" smtClean="0">
                <a:solidFill>
                  <a:srgbClr val="FF0000"/>
                </a:solidFill>
              </a:rPr>
              <a:t>Driemel</a:t>
            </a:r>
            <a:r>
              <a:rPr lang="en-US" sz="2000" b="1" dirty="0" smtClean="0">
                <a:solidFill>
                  <a:srgbClr val="FF0000"/>
                </a:solidFill>
              </a:rPr>
              <a:t> </a:t>
            </a:r>
            <a:r>
              <a:rPr lang="en-US" sz="2000" b="1" dirty="0"/>
              <a:t>and </a:t>
            </a:r>
            <a:r>
              <a:rPr lang="en-US" sz="2000" b="1" dirty="0">
                <a:solidFill>
                  <a:schemeClr val="accent5"/>
                </a:solidFill>
              </a:rPr>
              <a:t>Francesco </a:t>
            </a:r>
            <a:r>
              <a:rPr lang="en-US" sz="2000" b="1" dirty="0" err="1" smtClean="0">
                <a:solidFill>
                  <a:schemeClr val="accent5"/>
                </a:solidFill>
              </a:rPr>
              <a:t>Silvestri</a:t>
            </a:r>
            <a:r>
              <a:rPr lang="en-US" sz="2000" b="1" dirty="0"/>
              <a:t/>
            </a:r>
            <a:br>
              <a:rPr lang="en-US" sz="2000" b="1" dirty="0"/>
            </a:br>
            <a:r>
              <a:rPr lang="en-US" sz="2000" b="1" dirty="0"/>
              <a:t>1 </a:t>
            </a:r>
            <a:r>
              <a:rPr lang="en-US" sz="2000" b="1" dirty="0">
                <a:solidFill>
                  <a:srgbClr val="FF0000"/>
                </a:solidFill>
              </a:rPr>
              <a:t>Department of Mathematics and Computer Science, Eindhoven University of</a:t>
            </a:r>
            <a:br>
              <a:rPr lang="en-US" sz="2000" b="1" dirty="0">
                <a:solidFill>
                  <a:srgbClr val="FF0000"/>
                </a:solidFill>
              </a:rPr>
            </a:br>
            <a:r>
              <a:rPr lang="en-US" sz="2000" b="1" dirty="0">
                <a:solidFill>
                  <a:srgbClr val="FF0000"/>
                </a:solidFill>
              </a:rPr>
              <a:t>Technology, The Netherlands</a:t>
            </a:r>
            <a:br>
              <a:rPr lang="en-US" sz="2000" b="1" dirty="0">
                <a:solidFill>
                  <a:srgbClr val="FF0000"/>
                </a:solidFill>
              </a:rPr>
            </a:br>
            <a:r>
              <a:rPr lang="en-US" sz="2000" b="1" dirty="0">
                <a:solidFill>
                  <a:srgbClr val="FF0000"/>
                </a:solidFill>
              </a:rPr>
              <a:t>adriemel@tue.nl</a:t>
            </a:r>
            <a:r>
              <a:rPr lang="en-US" sz="2000" b="1" dirty="0"/>
              <a:t/>
            </a:r>
            <a:br>
              <a:rPr lang="en-US" sz="2000" b="1" dirty="0"/>
            </a:br>
            <a:r>
              <a:rPr lang="en-US" sz="2000" b="1" dirty="0"/>
              <a:t>2 </a:t>
            </a:r>
            <a:r>
              <a:rPr lang="en-US" sz="2000" b="1" dirty="0">
                <a:solidFill>
                  <a:schemeClr val="accent5"/>
                </a:solidFill>
              </a:rPr>
              <a:t>Department of Information Engineering, University of </a:t>
            </a:r>
            <a:r>
              <a:rPr lang="en-US" sz="2000" b="1" dirty="0" err="1">
                <a:solidFill>
                  <a:schemeClr val="accent5"/>
                </a:solidFill>
              </a:rPr>
              <a:t>Padova</a:t>
            </a:r>
            <a:r>
              <a:rPr lang="en-US" sz="2000" b="1" dirty="0">
                <a:solidFill>
                  <a:schemeClr val="accent5"/>
                </a:solidFill>
              </a:rPr>
              <a:t>, Italy</a:t>
            </a:r>
            <a:br>
              <a:rPr lang="en-US" sz="2000" b="1" dirty="0">
                <a:solidFill>
                  <a:schemeClr val="accent5"/>
                </a:solidFill>
              </a:rPr>
            </a:br>
            <a:r>
              <a:rPr lang="en-US" sz="2000" b="1" dirty="0">
                <a:solidFill>
                  <a:schemeClr val="accent5"/>
                </a:solidFill>
              </a:rPr>
              <a:t>Theoretical Computer Science, IT University of Copenhagen, Denmark</a:t>
            </a:r>
            <a:br>
              <a:rPr lang="en-US" sz="2000" b="1" dirty="0">
                <a:solidFill>
                  <a:schemeClr val="accent5"/>
                </a:solidFill>
              </a:rPr>
            </a:br>
            <a:r>
              <a:rPr lang="en-US" sz="2000" b="1" dirty="0">
                <a:solidFill>
                  <a:schemeClr val="accent5"/>
                </a:solidFill>
              </a:rPr>
              <a:t>silvestri@dei.unipd.it</a:t>
            </a:r>
            <a:r>
              <a:rPr lang="en-US" sz="2000" dirty="0" smtClean="0">
                <a:solidFill>
                  <a:schemeClr val="accent5"/>
                </a:solidFill>
              </a:rPr>
              <a:t> </a:t>
            </a:r>
          </a:p>
          <a:p>
            <a:pPr algn="l"/>
            <a:r>
              <a:rPr lang="en-US" sz="2000" dirty="0" smtClean="0"/>
              <a:t>------------------------------------------------------------------------------------------------------------------------------------------------------</a:t>
            </a:r>
            <a:endParaRPr lang="en-US" sz="2000" dirty="0"/>
          </a:p>
          <a:p>
            <a:pPr algn="l"/>
            <a:r>
              <a:rPr lang="en-US" dirty="0"/>
              <a:t>Proc. of 33rd International Symposium on Computational Geometry (</a:t>
            </a:r>
            <a:r>
              <a:rPr lang="en-US" dirty="0" err="1"/>
              <a:t>SoCG</a:t>
            </a:r>
            <a:r>
              <a:rPr lang="en-US" dirty="0"/>
              <a:t>), 2017</a:t>
            </a:r>
            <a:r>
              <a:rPr lang="en-US" sz="2000" dirty="0" smtClean="0">
                <a:solidFill>
                  <a:schemeClr val="accent5"/>
                </a:solidFill>
              </a:rPr>
              <a:t/>
            </a:r>
            <a:br>
              <a:rPr lang="en-US" sz="2000" dirty="0" smtClean="0">
                <a:solidFill>
                  <a:schemeClr val="accent5"/>
                </a:solidFill>
              </a:rPr>
            </a:br>
            <a:endParaRPr lang="en-US" sz="2000" dirty="0">
              <a:solidFill>
                <a:schemeClr val="accent5"/>
              </a:solidFill>
            </a:endParaRPr>
          </a:p>
        </p:txBody>
      </p:sp>
    </p:spTree>
    <p:extLst>
      <p:ext uri="{BB962C8B-B14F-4D97-AF65-F5344CB8AC3E}">
        <p14:creationId xmlns:p14="http://schemas.microsoft.com/office/powerpoint/2010/main" val="54084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about?</a:t>
            </a:r>
            <a:endParaRPr lang="en-US" dirty="0"/>
          </a:p>
        </p:txBody>
      </p:sp>
      <p:sp>
        <p:nvSpPr>
          <p:cNvPr id="3" name="Content Placeholder 2"/>
          <p:cNvSpPr>
            <a:spLocks noGrp="1"/>
          </p:cNvSpPr>
          <p:nvPr>
            <p:ph idx="1"/>
          </p:nvPr>
        </p:nvSpPr>
        <p:spPr/>
        <p:txBody>
          <a:bodyPr>
            <a:normAutofit/>
          </a:bodyPr>
          <a:lstStyle/>
          <a:p>
            <a:r>
              <a:rPr lang="en-US" sz="3600" dirty="0" smtClean="0"/>
              <a:t>data </a:t>
            </a:r>
            <a:r>
              <a:rPr lang="en-US" sz="3600" dirty="0"/>
              <a:t>structures for storing a set of polygonal curves in </a:t>
            </a:r>
            <a:r>
              <a:rPr lang="en-US" sz="3600" dirty="0" err="1"/>
              <a:t>IR</a:t>
            </a:r>
            <a:r>
              <a:rPr lang="en-US" sz="3600" i="1" dirty="0" err="1"/>
              <a:t>d</a:t>
            </a:r>
            <a:r>
              <a:rPr lang="en-US" sz="3600" i="1" dirty="0"/>
              <a:t> </a:t>
            </a:r>
            <a:r>
              <a:rPr lang="en-US" sz="3600" dirty="0"/>
              <a:t>such that, given a </a:t>
            </a:r>
            <a:r>
              <a:rPr lang="en-US" sz="3600" dirty="0" smtClean="0"/>
              <a:t>query curve</a:t>
            </a:r>
            <a:r>
              <a:rPr lang="en-US" sz="3600" dirty="0"/>
              <a:t>, we can efficiently retrieve similar curves from the set, where similarity is measured using</a:t>
            </a:r>
            <a:br>
              <a:rPr lang="en-US" sz="3600" dirty="0"/>
            </a:br>
            <a:r>
              <a:rPr lang="en-US" sz="3600" dirty="0"/>
              <a:t>the discrete </a:t>
            </a:r>
            <a:r>
              <a:rPr lang="en-US" sz="3600" dirty="0" err="1"/>
              <a:t>Fréchet</a:t>
            </a:r>
            <a:r>
              <a:rPr lang="en-US" sz="3600" dirty="0"/>
              <a:t> distance or the dynamic time warping distance.</a:t>
            </a:r>
            <a:r>
              <a:rPr lang="en-US" sz="3600" dirty="0" smtClean="0"/>
              <a:t> </a:t>
            </a:r>
            <a:br>
              <a:rPr lang="en-US" sz="3600" dirty="0" smtClean="0"/>
            </a:br>
            <a:endParaRPr lang="en-US" sz="3600" dirty="0"/>
          </a:p>
        </p:txBody>
      </p:sp>
    </p:spTree>
    <p:extLst>
      <p:ext uri="{BB962C8B-B14F-4D97-AF65-F5344CB8AC3E}">
        <p14:creationId xmlns:p14="http://schemas.microsoft.com/office/powerpoint/2010/main" val="1456999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about?</a:t>
            </a:r>
            <a:endParaRPr lang="en-US" dirty="0"/>
          </a:p>
        </p:txBody>
      </p:sp>
      <p:sp>
        <p:nvSpPr>
          <p:cNvPr id="3" name="Content Placeholder 2"/>
          <p:cNvSpPr>
            <a:spLocks noGrp="1"/>
          </p:cNvSpPr>
          <p:nvPr>
            <p:ph idx="1"/>
          </p:nvPr>
        </p:nvSpPr>
        <p:spPr/>
        <p:txBody>
          <a:bodyPr>
            <a:normAutofit/>
          </a:bodyPr>
          <a:lstStyle/>
          <a:p>
            <a:r>
              <a:rPr lang="en-US" sz="3200" dirty="0" smtClean="0"/>
              <a:t>Let </a:t>
            </a:r>
            <a:r>
              <a:rPr lang="en-US" sz="3200" i="1" dirty="0" smtClean="0"/>
              <a:t>n </a:t>
            </a:r>
            <a:r>
              <a:rPr lang="en-US" sz="3200" dirty="0"/>
              <a:t>be the number of input curves and let </a:t>
            </a:r>
            <a:r>
              <a:rPr lang="en-US" sz="3200" i="1" dirty="0"/>
              <a:t>m </a:t>
            </a:r>
            <a:r>
              <a:rPr lang="en-US" sz="3200" dirty="0"/>
              <a:t>be the maximum complexity of a curve in the input. </a:t>
            </a:r>
            <a:r>
              <a:rPr lang="en-US" sz="3200" dirty="0" smtClean="0"/>
              <a:t>In the </a:t>
            </a:r>
            <a:r>
              <a:rPr lang="en-US" sz="3200" dirty="0"/>
              <a:t>particular case where </a:t>
            </a:r>
            <a:r>
              <a:rPr lang="en-US" sz="3200" i="1" dirty="0"/>
              <a:t>m </a:t>
            </a:r>
            <a:r>
              <a:rPr lang="en-US" sz="3200" dirty="0"/>
              <a:t>≤ </a:t>
            </a:r>
            <a:r>
              <a:rPr lang="en-US" sz="3200" dirty="0" smtClean="0"/>
              <a:t>(</a:t>
            </a:r>
            <a:r>
              <a:rPr lang="el-GR" sz="3200" dirty="0" smtClean="0"/>
              <a:t>α</a:t>
            </a:r>
            <a:r>
              <a:rPr lang="en-US" sz="3200" dirty="0" smtClean="0"/>
              <a:t>/4d)</a:t>
            </a:r>
            <a:r>
              <a:rPr lang="en-US" sz="3200" i="1" dirty="0" smtClean="0"/>
              <a:t> </a:t>
            </a:r>
            <a:r>
              <a:rPr lang="en-US" sz="3200" dirty="0"/>
              <a:t>log </a:t>
            </a:r>
            <a:r>
              <a:rPr lang="en-US" sz="3200" i="1" dirty="0"/>
              <a:t>n</a:t>
            </a:r>
            <a:r>
              <a:rPr lang="en-US" sz="3200" dirty="0"/>
              <a:t>, for some fixed </a:t>
            </a:r>
            <a:r>
              <a:rPr lang="en-US" sz="3200" i="1" dirty="0"/>
              <a:t>α &gt; </a:t>
            </a:r>
            <a:r>
              <a:rPr lang="en-US" sz="3200" dirty="0"/>
              <a:t>0, our solutions imply an approximate</a:t>
            </a:r>
            <a:br>
              <a:rPr lang="en-US" sz="3200" dirty="0"/>
            </a:br>
            <a:r>
              <a:rPr lang="en-US" sz="3200" dirty="0"/>
              <a:t>near-neighbor data structure for the discrete </a:t>
            </a:r>
            <a:r>
              <a:rPr lang="en-US" sz="3200" dirty="0" err="1"/>
              <a:t>Fréchet</a:t>
            </a:r>
            <a:r>
              <a:rPr lang="en-US" sz="3200" dirty="0"/>
              <a:t> distance that uses space in </a:t>
            </a:r>
            <a:r>
              <a:rPr lang="en-US" sz="3200" i="1" dirty="0" smtClean="0"/>
              <a:t>O</a:t>
            </a:r>
            <a:r>
              <a:rPr lang="en-US" sz="3200" dirty="0" smtClean="0"/>
              <a:t>(</a:t>
            </a:r>
            <a:r>
              <a:rPr lang="en-US" sz="3200" i="1" dirty="0" smtClean="0"/>
              <a:t>n</a:t>
            </a:r>
            <a:r>
              <a:rPr lang="en-US" sz="3200" baseline="30000" dirty="0" smtClean="0"/>
              <a:t>1+</a:t>
            </a:r>
            <a:r>
              <a:rPr lang="en-US" sz="3200" i="1" baseline="30000" dirty="0" smtClean="0"/>
              <a:t>α</a:t>
            </a:r>
            <a:r>
              <a:rPr lang="en-US" sz="3200" i="1" dirty="0" smtClean="0"/>
              <a:t> </a:t>
            </a:r>
            <a:r>
              <a:rPr lang="en-US" sz="3200" dirty="0"/>
              <a:t>log </a:t>
            </a:r>
            <a:r>
              <a:rPr lang="en-US" sz="3200" i="1" dirty="0" smtClean="0"/>
              <a:t>n</a:t>
            </a:r>
            <a:r>
              <a:rPr lang="en-US" sz="3200" dirty="0" smtClean="0"/>
              <a:t>) and </a:t>
            </a:r>
            <a:r>
              <a:rPr lang="en-US" sz="3200" dirty="0"/>
              <a:t>achieves query time in </a:t>
            </a:r>
            <a:r>
              <a:rPr lang="en-US" sz="3200" i="1" dirty="0"/>
              <a:t>O</a:t>
            </a:r>
            <a:r>
              <a:rPr lang="en-US" sz="3200" dirty="0"/>
              <a:t>(</a:t>
            </a:r>
            <a:r>
              <a:rPr lang="en-US" sz="3200" i="1" dirty="0"/>
              <a:t>n</a:t>
            </a:r>
            <a:r>
              <a:rPr lang="en-US" sz="3200" i="1" baseline="30000" dirty="0"/>
              <a:t>α</a:t>
            </a:r>
            <a:r>
              <a:rPr lang="en-US" sz="3200" i="1" dirty="0"/>
              <a:t> </a:t>
            </a:r>
            <a:r>
              <a:rPr lang="en-US" sz="3200" dirty="0"/>
              <a:t>log</a:t>
            </a:r>
            <a:r>
              <a:rPr lang="en-US" sz="3200" baseline="30000" dirty="0"/>
              <a:t>2</a:t>
            </a:r>
            <a:r>
              <a:rPr lang="en-US" sz="3200" dirty="0"/>
              <a:t> </a:t>
            </a:r>
            <a:r>
              <a:rPr lang="en-US" sz="3200" i="1" dirty="0"/>
              <a:t>n</a:t>
            </a:r>
            <a:r>
              <a:rPr lang="en-US" sz="3200" dirty="0"/>
              <a:t>) and constant approximation factor. </a:t>
            </a:r>
            <a:r>
              <a:rPr lang="en-US" dirty="0" smtClean="0"/>
              <a:t/>
            </a:r>
            <a:br>
              <a:rPr lang="en-US" dirty="0" smtClean="0"/>
            </a:br>
            <a:endParaRPr lang="en-US" dirty="0"/>
          </a:p>
        </p:txBody>
      </p:sp>
    </p:spTree>
    <p:extLst>
      <p:ext uri="{BB962C8B-B14F-4D97-AF65-F5344CB8AC3E}">
        <p14:creationId xmlns:p14="http://schemas.microsoft.com/office/powerpoint/2010/main" val="357253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Polygonal Curves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24" y="2624543"/>
            <a:ext cx="4505817" cy="26283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3813"/>
            <a:ext cx="5715000" cy="3333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585" y="3230140"/>
            <a:ext cx="5715000" cy="3333750"/>
          </a:xfrm>
          <a:prstGeom prst="rect">
            <a:avLst/>
          </a:prstGeom>
        </p:spPr>
      </p:pic>
    </p:spTree>
    <p:extLst>
      <p:ext uri="{BB962C8B-B14F-4D97-AF65-F5344CB8AC3E}">
        <p14:creationId xmlns:p14="http://schemas.microsoft.com/office/powerpoint/2010/main" val="33279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0783"/>
            <a:ext cx="12192000" cy="2032000"/>
          </a:xfrm>
          <a:prstGeom prst="rect">
            <a:avLst/>
          </a:prstGeom>
        </p:spPr>
      </p:pic>
      <p:sp>
        <p:nvSpPr>
          <p:cNvPr id="4" name="Subtitle 3"/>
          <p:cNvSpPr>
            <a:spLocks noGrp="1"/>
          </p:cNvSpPr>
          <p:nvPr>
            <p:ph type="subTitle" idx="1"/>
          </p:nvPr>
        </p:nvSpPr>
        <p:spPr>
          <a:xfrm>
            <a:off x="202275" y="135631"/>
            <a:ext cx="11851179" cy="6614304"/>
          </a:xfrm>
        </p:spPr>
        <p:txBody>
          <a:bodyPr>
            <a:normAutofit/>
          </a:bodyPr>
          <a:lstStyle/>
          <a:p>
            <a:pPr algn="l"/>
            <a:r>
              <a:rPr lang="en-US" sz="3600" b="1" dirty="0" err="1" smtClean="0"/>
              <a:t>Fréchet</a:t>
            </a:r>
            <a:r>
              <a:rPr lang="en-US" sz="3600" b="1" dirty="0" smtClean="0"/>
              <a:t> Distance (</a:t>
            </a:r>
            <a:r>
              <a:rPr lang="en-US" sz="3600" b="1" dirty="0" err="1" smtClean="0"/>
              <a:t>Dogwalking</a:t>
            </a:r>
            <a:r>
              <a:rPr lang="en-US" sz="3600" b="1" dirty="0" smtClean="0"/>
              <a:t>) – </a:t>
            </a:r>
          </a:p>
          <a:p>
            <a:pPr algn="l"/>
            <a:r>
              <a:rPr lang="en-US" b="1" dirty="0" smtClean="0"/>
              <a:t>handwriting recognition to protein structure alignment</a:t>
            </a:r>
          </a:p>
          <a:p>
            <a:pPr algn="l"/>
            <a:endParaRPr lang="en-US" sz="3200" b="1" dirty="0" smtClean="0"/>
          </a:p>
          <a:p>
            <a:pPr algn="l"/>
            <a:endParaRPr lang="en-US" sz="32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8629"/>
          <a:stretch/>
        </p:blipFill>
        <p:spPr>
          <a:xfrm>
            <a:off x="2662998" y="3501452"/>
            <a:ext cx="5322928" cy="3248483"/>
          </a:xfrm>
          <a:prstGeom prst="rect">
            <a:avLst/>
          </a:prstGeom>
        </p:spPr>
      </p:pic>
    </p:spTree>
    <p:extLst>
      <p:ext uri="{BB962C8B-B14F-4D97-AF65-F5344CB8AC3E}">
        <p14:creationId xmlns:p14="http://schemas.microsoft.com/office/powerpoint/2010/main" val="110840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235" y="2445026"/>
            <a:ext cx="8447369" cy="4304909"/>
          </a:xfrm>
          <a:prstGeom prst="rect">
            <a:avLst/>
          </a:prstGeom>
        </p:spPr>
      </p:pic>
      <p:sp>
        <p:nvSpPr>
          <p:cNvPr id="4" name="Subtitle 3"/>
          <p:cNvSpPr>
            <a:spLocks noGrp="1"/>
          </p:cNvSpPr>
          <p:nvPr>
            <p:ph type="subTitle" idx="1"/>
          </p:nvPr>
        </p:nvSpPr>
        <p:spPr>
          <a:xfrm>
            <a:off x="202275" y="135631"/>
            <a:ext cx="11851179" cy="6614304"/>
          </a:xfrm>
        </p:spPr>
        <p:txBody>
          <a:bodyPr>
            <a:normAutofit/>
          </a:bodyPr>
          <a:lstStyle/>
          <a:p>
            <a:pPr algn="l"/>
            <a:r>
              <a:rPr lang="en-US" sz="3200" dirty="0" smtClean="0"/>
              <a:t>Dynamic Time Warping Distance (DTW)</a:t>
            </a:r>
          </a:p>
          <a:p>
            <a:pPr algn="l"/>
            <a:r>
              <a:rPr lang="en-US" dirty="0" smtClean="0"/>
              <a:t>whale singing, chromosomes, fingerprints, electrocardiogram (ECG</a:t>
            </a:r>
            <a:r>
              <a:rPr lang="en-US" dirty="0"/>
              <a:t>) </a:t>
            </a:r>
            <a:r>
              <a:rPr lang="en-US" dirty="0" smtClean="0"/>
              <a:t>frames</a:t>
            </a:r>
          </a:p>
          <a:p>
            <a:pPr algn="l"/>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3598"/>
            <a:ext cx="7415753" cy="1249846"/>
          </a:xfrm>
          <a:prstGeom prst="rect">
            <a:avLst/>
          </a:prstGeom>
        </p:spPr>
      </p:pic>
    </p:spTree>
    <p:extLst>
      <p:ext uri="{BB962C8B-B14F-4D97-AF65-F5344CB8AC3E}">
        <p14:creationId xmlns:p14="http://schemas.microsoft.com/office/powerpoint/2010/main" val="276965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026"/>
            <a:ext cx="10515600" cy="5354604"/>
          </a:xfrm>
        </p:spPr>
        <p:txBody>
          <a:bodyPr>
            <a:normAutofit/>
          </a:bodyPr>
          <a:lstStyle/>
          <a:p>
            <a:r>
              <a:rPr lang="en-US" sz="3200" dirty="0" smtClean="0"/>
              <a:t>The discrete </a:t>
            </a:r>
            <a:r>
              <a:rPr lang="en-US" sz="3200" dirty="0" err="1" smtClean="0"/>
              <a:t>Fréchet</a:t>
            </a:r>
            <a:r>
              <a:rPr lang="en-US" sz="3200" dirty="0" smtClean="0"/>
              <a:t> distance satisfies the triangle inequality and is a pseudo-metric.</a:t>
            </a:r>
            <a:br>
              <a:rPr lang="en-US" sz="3200" dirty="0" smtClean="0"/>
            </a:br>
            <a:r>
              <a:rPr lang="en-US" sz="3200" dirty="0" smtClean="0"/>
              <a:t>This is not true for the DTW distance, since it does not satisfy the triangle inequality .</a:t>
            </a:r>
          </a:p>
          <a:p>
            <a:r>
              <a:rPr lang="en-US" sz="3200" dirty="0" smtClean="0"/>
              <a:t>Pseudo-metric : Like a metric BUT d(X,Y) can be zero for X≠Y</a:t>
            </a:r>
          </a:p>
          <a:p>
            <a:r>
              <a:rPr lang="en-US" dirty="0"/>
              <a:t>In the group of </a:t>
            </a:r>
            <a:r>
              <a:rPr lang="en-US" i="1" dirty="0"/>
              <a:t>ℓp </a:t>
            </a:r>
            <a:r>
              <a:rPr lang="en-US" dirty="0"/>
              <a:t>distances, the </a:t>
            </a:r>
            <a:r>
              <a:rPr lang="en-US" dirty="0" err="1"/>
              <a:t>Fréchet</a:t>
            </a:r>
            <a:r>
              <a:rPr lang="en-US" dirty="0"/>
              <a:t> distance most resembles the </a:t>
            </a:r>
            <a:r>
              <a:rPr lang="en-US" i="1" dirty="0"/>
              <a:t>ℓ</a:t>
            </a:r>
            <a:r>
              <a:rPr lang="en-US" dirty="0"/>
              <a:t>∞-distance, which</a:t>
            </a:r>
            <a:br>
              <a:rPr lang="en-US" dirty="0"/>
            </a:br>
            <a:r>
              <a:rPr lang="en-US" dirty="0"/>
              <a:t>is notoriously hard to embed into a low-dimensional </a:t>
            </a:r>
            <a:r>
              <a:rPr lang="en-US" i="1" dirty="0"/>
              <a:t>ℓp</a:t>
            </a:r>
            <a:r>
              <a:rPr lang="en-US" dirty="0"/>
              <a:t>-space</a:t>
            </a:r>
            <a:r>
              <a:rPr lang="en-US" sz="3200" dirty="0" smtClean="0"/>
              <a:t> </a:t>
            </a:r>
            <a:br>
              <a:rPr lang="en-US" sz="3200" dirty="0" smtClean="0"/>
            </a:br>
            <a:r>
              <a:rPr lang="en-US" sz="3200" dirty="0" smtClean="0"/>
              <a:t> </a:t>
            </a:r>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4" y="4094922"/>
            <a:ext cx="11791332" cy="1684476"/>
          </a:xfrm>
          <a:prstGeom prst="rect">
            <a:avLst/>
          </a:prstGeom>
        </p:spPr>
      </p:pic>
    </p:spTree>
    <p:extLst>
      <p:ext uri="{BB962C8B-B14F-4D97-AF65-F5344CB8AC3E}">
        <p14:creationId xmlns:p14="http://schemas.microsoft.com/office/powerpoint/2010/main" val="396592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work</a:t>
            </a:r>
            <a:endParaRPr lang="en-US" dirty="0"/>
          </a:p>
        </p:txBody>
      </p:sp>
      <p:sp>
        <p:nvSpPr>
          <p:cNvPr id="3" name="Content Placeholder 2"/>
          <p:cNvSpPr>
            <a:spLocks noGrp="1"/>
          </p:cNvSpPr>
          <p:nvPr>
            <p:ph idx="1"/>
          </p:nvPr>
        </p:nvSpPr>
        <p:spPr/>
        <p:txBody>
          <a:bodyPr>
            <a:noAutofit/>
          </a:bodyPr>
          <a:lstStyle/>
          <a:p>
            <a:r>
              <a:rPr lang="en-US" dirty="0"/>
              <a:t>Recently, </a:t>
            </a:r>
            <a:r>
              <a:rPr lang="en-US" dirty="0" err="1"/>
              <a:t>Backurs</a:t>
            </a:r>
            <a:r>
              <a:rPr lang="en-US" dirty="0"/>
              <a:t/>
            </a:r>
            <a:br>
              <a:rPr lang="en-US" dirty="0"/>
            </a:br>
            <a:r>
              <a:rPr lang="en-US" dirty="0"/>
              <a:t>and </a:t>
            </a:r>
            <a:r>
              <a:rPr lang="en-US" dirty="0" err="1"/>
              <a:t>Sidiropoulos</a:t>
            </a:r>
            <a:r>
              <a:rPr lang="en-US" dirty="0"/>
              <a:t> showed how to embed finite subsets of the </a:t>
            </a:r>
            <a:r>
              <a:rPr lang="en-US" dirty="0" err="1"/>
              <a:t>Hausdorff</a:t>
            </a:r>
            <a:r>
              <a:rPr lang="en-US" dirty="0"/>
              <a:t> distance into </a:t>
            </a:r>
            <a:r>
              <a:rPr lang="en-US" i="1" dirty="0"/>
              <a:t>ℓ</a:t>
            </a:r>
            <a:r>
              <a:rPr lang="en-US" dirty="0"/>
              <a:t>∞</a:t>
            </a:r>
            <a:br>
              <a:rPr lang="en-US" dirty="0"/>
            </a:br>
            <a:r>
              <a:rPr lang="en-US" dirty="0"/>
              <a:t>using constant distortion and constant dimension of the host </a:t>
            </a:r>
            <a:r>
              <a:rPr lang="en-US" dirty="0" smtClean="0"/>
              <a:t>space</a:t>
            </a:r>
          </a:p>
          <a:p>
            <a:r>
              <a:rPr lang="en-US" dirty="0"/>
              <a:t>In general, there is little known in terms of data structures for the </a:t>
            </a:r>
            <a:r>
              <a:rPr lang="en-US" dirty="0" err="1"/>
              <a:t>Fréchet</a:t>
            </a:r>
            <a:r>
              <a:rPr lang="en-US" dirty="0"/>
              <a:t> distance.</a:t>
            </a:r>
            <a:r>
              <a:rPr lang="en-US" dirty="0" smtClean="0"/>
              <a:t> </a:t>
            </a:r>
          </a:p>
          <a:p>
            <a:r>
              <a:rPr lang="en-US" dirty="0" smtClean="0"/>
              <a:t>Unlike the ℓ∞-metric, which can be evaluated in time that is linear in the dimension, evaluating a single </a:t>
            </a:r>
            <a:r>
              <a:rPr lang="en-US" dirty="0" err="1" smtClean="0"/>
              <a:t>Fréchet</a:t>
            </a:r>
            <a:r>
              <a:rPr lang="en-US" dirty="0" smtClean="0"/>
              <a:t> distance is believed to take time that is at least roughly quadratic in the complexity of the curves (the number of vertices) in the worst case</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67827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232</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Locality-sensitive hashing of curves </vt:lpstr>
      <vt:lpstr>PowerPoint Presentation</vt:lpstr>
      <vt:lpstr>What is it about?</vt:lpstr>
      <vt:lpstr>What is it about?</vt:lpstr>
      <vt:lpstr>Similar Polygonal Curves</vt:lpstr>
      <vt:lpstr>PowerPoint Presentation</vt:lpstr>
      <vt:lpstr>PowerPoint Presentation</vt:lpstr>
      <vt:lpstr>PowerPoint Presentation</vt:lpstr>
      <vt:lpstr>Other work</vt:lpstr>
      <vt:lpstr>Snapping to grid</vt:lpstr>
      <vt:lpstr>PowerPoint Presentation</vt:lpstr>
      <vt:lpstr>PowerPoint Presentation</vt:lpstr>
      <vt:lpstr>PowerPoint Presentation</vt:lpstr>
      <vt:lpstr>PowerPoint Presentation</vt:lpstr>
      <vt:lpstr>PowerPoint Presentation</vt:lpstr>
      <vt:lpstr>Trade-off between approximation factor and query time  The basic idea is to randomly partition the input curves and to concatenate the outcome of the basic LSH applied to the different parts of the curves.   </vt:lpstr>
      <vt:lpstr>Incorporating Constraints partitioning (Again): A traversal T is said w-anchored traversal if each vertex is paired with a vertex at distance at most w/2. A traversal T is a w-speed traversal if each vertex is aligned with at most w vertices of the other curve: in other terms, the bipartite graph representing the traversal has degree at most w.   </vt:lpstr>
      <vt:lpstr>https://github.com/ImanHosseini/LSH</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Locality-sensitive hashing of curves</dc:title>
  <dc:creator>Iman Hosseini</dc:creator>
  <cp:lastModifiedBy>Iman Hosseini</cp:lastModifiedBy>
  <cp:revision>13</cp:revision>
  <dcterms:created xsi:type="dcterms:W3CDTF">2018-05-27T06:00:42Z</dcterms:created>
  <dcterms:modified xsi:type="dcterms:W3CDTF">2018-05-28T20:41:47Z</dcterms:modified>
</cp:coreProperties>
</file>