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30"/>
  </p:notesMasterIdLst>
  <p:sldIdLst>
    <p:sldId id="256" r:id="rId3"/>
    <p:sldId id="257" r:id="rId4"/>
    <p:sldId id="278" r:id="rId5"/>
    <p:sldId id="271" r:id="rId6"/>
    <p:sldId id="279" r:id="rId7"/>
    <p:sldId id="265" r:id="rId8"/>
    <p:sldId id="266" r:id="rId9"/>
    <p:sldId id="264" r:id="rId10"/>
    <p:sldId id="276" r:id="rId11"/>
    <p:sldId id="259" r:id="rId12"/>
    <p:sldId id="258" r:id="rId13"/>
    <p:sldId id="261" r:id="rId14"/>
    <p:sldId id="260" r:id="rId15"/>
    <p:sldId id="277" r:id="rId16"/>
    <p:sldId id="262" r:id="rId17"/>
    <p:sldId id="267" r:id="rId18"/>
    <p:sldId id="263" r:id="rId19"/>
    <p:sldId id="268" r:id="rId20"/>
    <p:sldId id="270" r:id="rId21"/>
    <p:sldId id="272" r:id="rId22"/>
    <p:sldId id="273" r:id="rId23"/>
    <p:sldId id="280" r:id="rId24"/>
    <p:sldId id="274" r:id="rId25"/>
    <p:sldId id="281" r:id="rId26"/>
    <p:sldId id="282" r:id="rId27"/>
    <p:sldId id="28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28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7977-3665-40B5-9CDE-FF9C339F0A6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BD41-09F4-4D8B-AD1D-08B0F29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aeea1a2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aeea1a2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 type="title">
  <p:cSld name="Title slide 01">
    <p:bg>
      <p:bgPr>
        <a:solidFill>
          <a:srgbClr val="57068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22599" y="1658591"/>
            <a:ext cx="11020800" cy="2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133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" name="Google Shape;11;p2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570596"/>
            <a:ext cx="1398900" cy="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0133" y="4159667"/>
            <a:ext cx="63480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10133" y="5526733"/>
            <a:ext cx="32480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467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19170" lvl="1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6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 slide 02">
    <p:bg>
      <p:bgPr>
        <a:solidFill>
          <a:srgbClr val="57068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2599" y="1658591"/>
            <a:ext cx="11020800" cy="2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133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" name="Google Shape;17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570596"/>
            <a:ext cx="1398900" cy="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33" y="4159667"/>
            <a:ext cx="63480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410133" y="5526733"/>
            <a:ext cx="32480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467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19170" lvl="1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23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4">
  <p:cSld name="Title slide 04">
    <p:bg>
      <p:bgPr>
        <a:solidFill>
          <a:srgbClr val="57068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22599" y="1658591"/>
            <a:ext cx="11020800" cy="2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133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3" name="Google Shape;23;p4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570596"/>
            <a:ext cx="1398900" cy="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410133" y="4159667"/>
            <a:ext cx="63480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10133" y="5526733"/>
            <a:ext cx="32480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467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19170" lvl="1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66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5">
  <p:cSld name="Title slide 05"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22599" y="1658591"/>
            <a:ext cx="11020800" cy="2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133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9" name="Google Shape;29;p5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570596"/>
            <a:ext cx="1398900" cy="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10133" y="4159667"/>
            <a:ext cx="63480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10133" y="5526733"/>
            <a:ext cx="32480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467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19170" lvl="1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57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57068C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1996" cy="6857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6" descr=" "/>
          <p:cNvCxnSpPr/>
          <p:nvPr/>
        </p:nvCxnSpPr>
        <p:spPr>
          <a:xfrm>
            <a:off x="542891" y="3491369"/>
            <a:ext cx="6952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Google Shape;35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22600" y="609600"/>
            <a:ext cx="11360800" cy="2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9066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422600" y="3917367"/>
            <a:ext cx="5375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753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1536633"/>
            <a:ext cx="44612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486400" y="1567577"/>
            <a:ext cx="5590400" cy="4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2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90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233200" cy="1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46" name="Google Shape;46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835000" y="2438400"/>
            <a:ext cx="44404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2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734900" y="2438400"/>
            <a:ext cx="44404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2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609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23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5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53" name="Google Shape;53;p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82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15600" y="568544"/>
            <a:ext cx="5744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48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15600" y="2194973"/>
            <a:ext cx="4467200" cy="3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2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2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59" name="Google Shape;59;p10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91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 descr=" 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92500" y="1644233"/>
            <a:ext cx="543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48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392500" y="3737433"/>
            <a:ext cx="52744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2" name="Google Shape;72;p12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14703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age image">
  <p:cSld name="Half-page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5070800" cy="1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15600" y="3666867"/>
            <a:ext cx="4622000" cy="20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1pPr>
            <a:lvl2pPr marL="1219170" lvl="1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2pPr>
            <a:lvl3pPr marL="1828754" lvl="2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3pPr>
            <a:lvl4pPr marL="2438339" lvl="3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196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415600" y="4753260"/>
            <a:ext cx="59884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86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285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468167" y="1248600"/>
            <a:ext cx="92632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751600" y="521400"/>
            <a:ext cx="6964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56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752191" y="5640441"/>
            <a:ext cx="6952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9133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68167" y="1248600"/>
            <a:ext cx="92632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751600" y="521400"/>
            <a:ext cx="6964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56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5752191" y="5640441"/>
            <a:ext cx="6952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0988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1">
  <p:cSld name="Quote 1 1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0" cy="685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68167" y="1248600"/>
            <a:ext cx="92632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751600" y="521400"/>
            <a:ext cx="6964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56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5752191" y="5640441"/>
            <a:ext cx="6952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7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5946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 hasCustomPrompt="1"/>
          </p:nvPr>
        </p:nvSpPr>
        <p:spPr>
          <a:xfrm>
            <a:off x="415600" y="543600"/>
            <a:ext cx="11360800" cy="2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20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300900" y="4480483"/>
            <a:ext cx="55904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108" name="Google Shape;108;p1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2"/>
          </p:nvPr>
        </p:nvSpPr>
        <p:spPr>
          <a:xfrm>
            <a:off x="542900" y="3383733"/>
            <a:ext cx="111056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57372" cy="4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577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 with folio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901" y="6052161"/>
            <a:ext cx="1034769" cy="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159900" y="6022967"/>
            <a:ext cx="55904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4253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1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23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233200" cy="4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2800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BEE-D369-4C20-AA34-0A194074F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Mpi</a:t>
            </a:r>
            <a:r>
              <a:rPr lang="en-US" dirty="0"/>
              <a:t> @ Home:</a:t>
            </a:r>
            <a:br>
              <a:rPr lang="en-US" dirty="0"/>
            </a:br>
            <a:r>
              <a:rPr lang="en-US" dirty="0"/>
              <a:t>solving </a:t>
            </a:r>
            <a:r>
              <a:rPr lang="en-US" dirty="0" err="1"/>
              <a:t>laplace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160D2-A2B2-4136-B4F7-47C8E0FBE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Iman Hosseini</a:t>
            </a:r>
          </a:p>
          <a:p>
            <a:r>
              <a:rPr lang="en-US" dirty="0">
                <a:solidFill>
                  <a:srgbClr val="57068C"/>
                </a:solidFill>
              </a:rPr>
              <a:t>https://engineering.nyu.edu/student/iman-hosseini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DC259-21F3-E658-6169-174DCFEE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39" y="5217143"/>
            <a:ext cx="1621819" cy="424367"/>
          </a:xfrm>
          <a:prstGeom prst="rect">
            <a:avLst/>
          </a:prstGeom>
        </p:spPr>
      </p:pic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A04DB32-C545-9BD0-BA4B-C728C612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46" y="5266214"/>
            <a:ext cx="959032" cy="3262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BBC616-1420-7D5B-696E-1EDB5F16F051}"/>
              </a:ext>
            </a:extLst>
          </p:cNvPr>
          <p:cNvCxnSpPr/>
          <p:nvPr/>
        </p:nvCxnSpPr>
        <p:spPr>
          <a:xfrm>
            <a:off x="5878158" y="5217143"/>
            <a:ext cx="0" cy="4924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2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17A-4DF0-4B8C-8C20-33D9D345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D469-F071-43A1-A034-DE0C251D6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specifying the domain</a:t>
                </a:r>
              </a:p>
              <a:p>
                <a:r>
                  <a:rPr lang="en-US" sz="3200" dirty="0">
                    <a:solidFill>
                      <a:srgbClr val="202122"/>
                    </a:solidFill>
                    <a:latin typeface="MathJax_Main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; in cartesian coordinates: </a:t>
                </a:r>
                <a:br>
                  <a:rPr lang="en-US" sz="32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3200" b="0" i="1" u="none" strike="noStrike" baseline="30000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32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2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D469-F071-43A1-A034-DE0C251D6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4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D469-F071-43A1-A034-DE0C251D6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625" y="327017"/>
                <a:ext cx="11646441" cy="310198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Derivatives in a discrete world: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; </a:t>
                </a:r>
                <a:r>
                  <a:rPr lang="en-US" sz="2000" dirty="0"/>
                  <a:t>where 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 are indices into a discrete grid, now hi ~ x and </a:t>
                </a:r>
                <a:r>
                  <a:rPr lang="en-US" sz="2000" dirty="0" err="1"/>
                  <a:t>hj</a:t>
                </a:r>
                <a:r>
                  <a:rPr lang="en-US" sz="2000" dirty="0"/>
                  <a:t> ~ y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sz="24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; </a:t>
                </a:r>
                <a:r>
                  <a:rPr lang="en-US" sz="2000" dirty="0"/>
                  <a:t>h is dimension of a grid cell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D469-F071-43A1-A034-DE0C251D6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25" y="327017"/>
                <a:ext cx="11646441" cy="3101983"/>
              </a:xfrm>
              <a:blipFill>
                <a:blip r:embed="rId2"/>
                <a:stretch>
                  <a:fillRect l="-1204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looking, staring, indoor, light&#10;&#10;Description automatically generated">
            <a:extLst>
              <a:ext uri="{FF2B5EF4-FFF2-40B4-BE49-F238E27FC236}">
                <a16:creationId xmlns:a16="http://schemas.microsoft.com/office/drawing/2014/main" id="{BB2C36CC-3D37-4247-8CCF-88607D30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" y="2727853"/>
            <a:ext cx="3400425" cy="3400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002D6-AE8B-4B66-AAC1-EF334993E32A}"/>
              </a:ext>
            </a:extLst>
          </p:cNvPr>
          <p:cNvCxnSpPr/>
          <p:nvPr/>
        </p:nvCxnSpPr>
        <p:spPr>
          <a:xfrm>
            <a:off x="4030133" y="3268133"/>
            <a:ext cx="0" cy="702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69A159-CC89-40AC-815A-47F42443A6AB}"/>
              </a:ext>
            </a:extLst>
          </p:cNvPr>
          <p:cNvSpPr txBox="1"/>
          <p:nvPr/>
        </p:nvSpPr>
        <p:spPr>
          <a:xfrm>
            <a:off x="4016448" y="33271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8823A5-107D-4367-8899-4E6D07AD4C5A}"/>
              </a:ext>
            </a:extLst>
          </p:cNvPr>
          <p:cNvSpPr/>
          <p:nvPr/>
        </p:nvSpPr>
        <p:spPr>
          <a:xfrm>
            <a:off x="3132667" y="3357487"/>
            <a:ext cx="3437466" cy="1411085"/>
          </a:xfrm>
          <a:custGeom>
            <a:avLst/>
            <a:gdLst>
              <a:gd name="connsiteX0" fmla="*/ 0 w 3437466"/>
              <a:gd name="connsiteY0" fmla="*/ 672646 h 1411085"/>
              <a:gd name="connsiteX1" fmla="*/ 1566333 w 3437466"/>
              <a:gd name="connsiteY1" fmla="*/ 1400780 h 1411085"/>
              <a:gd name="connsiteX2" fmla="*/ 2599266 w 3437466"/>
              <a:gd name="connsiteY2" fmla="*/ 190046 h 1411085"/>
              <a:gd name="connsiteX3" fmla="*/ 3437466 w 3437466"/>
              <a:gd name="connsiteY3" fmla="*/ 20713 h 14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66" h="1411085">
                <a:moveTo>
                  <a:pt x="0" y="672646"/>
                </a:moveTo>
                <a:cubicBezTo>
                  <a:pt x="566561" y="1076929"/>
                  <a:pt x="1133122" y="1481213"/>
                  <a:pt x="1566333" y="1400780"/>
                </a:cubicBezTo>
                <a:cubicBezTo>
                  <a:pt x="1999544" y="1320347"/>
                  <a:pt x="2287411" y="420057"/>
                  <a:pt x="2599266" y="190046"/>
                </a:cubicBezTo>
                <a:cubicBezTo>
                  <a:pt x="2911121" y="-39965"/>
                  <a:pt x="3174293" y="-9626"/>
                  <a:pt x="3437466" y="20713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9CAAB6-FF24-4390-9F02-ED961FF503D1}"/>
                  </a:ext>
                </a:extLst>
              </p:cNvPr>
              <p:cNvSpPr txBox="1"/>
              <p:nvPr/>
            </p:nvSpPr>
            <p:spPr>
              <a:xfrm>
                <a:off x="6509764" y="3172821"/>
                <a:ext cx="2946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9CAAB6-FF24-4390-9F02-ED961FF50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64" y="3172821"/>
                <a:ext cx="294619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84E500-2A28-4171-843F-BC22F5093DB4}"/>
                  </a:ext>
                </a:extLst>
              </p:cNvPr>
              <p:cNvSpPr txBox="1"/>
              <p:nvPr/>
            </p:nvSpPr>
            <p:spPr>
              <a:xfrm>
                <a:off x="6307667" y="4428065"/>
                <a:ext cx="4647170" cy="936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2</m:t>
                            </m:r>
                          </m:sup>
                        </m:sSup>
                        <m: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u="none" strike="noStrike" dirty="0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→1/</m:t>
                    </m:r>
                    <m:r>
                      <a:rPr lang="en-US" sz="18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202122"/>
                  </a:solidFill>
                </a:endParaRP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84E500-2A28-4171-843F-BC22F509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67" y="4428065"/>
                <a:ext cx="4647170" cy="936795"/>
              </a:xfrm>
              <a:prstGeom prst="rect">
                <a:avLst/>
              </a:prstGeom>
              <a:blipFill>
                <a:blip r:embed="rId5"/>
                <a:stretch>
                  <a:fillRect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0D9F43B-C783-4696-A470-7D3D3380945C}"/>
              </a:ext>
            </a:extLst>
          </p:cNvPr>
          <p:cNvSpPr/>
          <p:nvPr/>
        </p:nvSpPr>
        <p:spPr>
          <a:xfrm>
            <a:off x="3022600" y="3106979"/>
            <a:ext cx="220133" cy="220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F3AEE-6C90-4A4A-BE20-1A619D40093D}"/>
              </a:ext>
            </a:extLst>
          </p:cNvPr>
          <p:cNvSpPr/>
          <p:nvPr/>
        </p:nvSpPr>
        <p:spPr>
          <a:xfrm>
            <a:off x="2174118" y="3899186"/>
            <a:ext cx="220133" cy="220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A259B-8ACD-49E6-A8D0-57914F274692}"/>
              </a:ext>
            </a:extLst>
          </p:cNvPr>
          <p:cNvSpPr/>
          <p:nvPr/>
        </p:nvSpPr>
        <p:spPr>
          <a:xfrm>
            <a:off x="3022599" y="4709544"/>
            <a:ext cx="220133" cy="220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0A65DE-1485-4C2E-8C5B-C1C6304AB8DA}"/>
              </a:ext>
            </a:extLst>
          </p:cNvPr>
          <p:cNvSpPr/>
          <p:nvPr/>
        </p:nvSpPr>
        <p:spPr>
          <a:xfrm>
            <a:off x="3803157" y="3911887"/>
            <a:ext cx="220133" cy="220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2A83A-26A9-4A35-AB4D-456F90A16EB0}"/>
                  </a:ext>
                </a:extLst>
              </p:cNvPr>
              <p:cNvSpPr txBox="1"/>
              <p:nvPr/>
            </p:nvSpPr>
            <p:spPr>
              <a:xfrm>
                <a:off x="406400" y="380999"/>
                <a:ext cx="11836125" cy="1381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; for all points </a:t>
                </a:r>
              </a:p>
              <a:p>
                <a:r>
                  <a:rPr lang="en-US" sz="2400" dirty="0"/>
                  <a:t>Boundary condition: for some set of points we want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known</a:t>
                </a:r>
              </a:p>
              <a:p>
                <a:r>
                  <a:rPr lang="en-US" sz="2400" dirty="0"/>
                  <a:t>Can we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for all points in the domain?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2A83A-26A9-4A35-AB4D-456F90A1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80999"/>
                <a:ext cx="11836125" cy="1381404"/>
              </a:xfrm>
              <a:prstGeom prst="rect">
                <a:avLst/>
              </a:prstGeom>
              <a:blipFill>
                <a:blip r:embed="rId2"/>
                <a:stretch>
                  <a:fillRect l="-824" b="-8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3EDE37-FBE3-4FA3-80E7-C551C65BFB2C}"/>
              </a:ext>
            </a:extLst>
          </p:cNvPr>
          <p:cNvSpPr/>
          <p:nvPr/>
        </p:nvSpPr>
        <p:spPr>
          <a:xfrm>
            <a:off x="524933" y="2260600"/>
            <a:ext cx="11201400" cy="37507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34F401-3B3D-4969-BACF-8216708AFB66}"/>
              </a:ext>
            </a:extLst>
          </p:cNvPr>
          <p:cNvCxnSpPr/>
          <p:nvPr/>
        </p:nvCxnSpPr>
        <p:spPr>
          <a:xfrm flipV="1">
            <a:off x="1244600" y="3335867"/>
            <a:ext cx="1921933" cy="1168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B8ACA-F3E4-48A4-B26A-4B7B0CEC4DCF}"/>
              </a:ext>
            </a:extLst>
          </p:cNvPr>
          <p:cNvCxnSpPr>
            <a:cxnSpLocks/>
          </p:cNvCxnSpPr>
          <p:nvPr/>
        </p:nvCxnSpPr>
        <p:spPr>
          <a:xfrm flipH="1" flipV="1">
            <a:off x="3166533" y="3335867"/>
            <a:ext cx="1625600" cy="1168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FF4F-35E1-49A5-9E00-704424D46F72}"/>
              </a:ext>
            </a:extLst>
          </p:cNvPr>
          <p:cNvCxnSpPr>
            <a:cxnSpLocks/>
          </p:cNvCxnSpPr>
          <p:nvPr/>
        </p:nvCxnSpPr>
        <p:spPr>
          <a:xfrm flipH="1">
            <a:off x="4792133" y="3429000"/>
            <a:ext cx="1786467" cy="10752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4A2B5A-20E7-4FAF-9546-BD0825FA1557}"/>
              </a:ext>
            </a:extLst>
          </p:cNvPr>
          <p:cNvCxnSpPr>
            <a:cxnSpLocks/>
          </p:cNvCxnSpPr>
          <p:nvPr/>
        </p:nvCxnSpPr>
        <p:spPr>
          <a:xfrm>
            <a:off x="6578600" y="3429000"/>
            <a:ext cx="1761066" cy="10752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470D4B-2C21-4C81-A0F6-C23A01449BA5}"/>
              </a:ext>
            </a:extLst>
          </p:cNvPr>
          <p:cNvCxnSpPr>
            <a:cxnSpLocks/>
          </p:cNvCxnSpPr>
          <p:nvPr/>
        </p:nvCxnSpPr>
        <p:spPr>
          <a:xfrm flipV="1">
            <a:off x="8339666" y="3547533"/>
            <a:ext cx="1888067" cy="9567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3FBAB0-5216-4C34-B972-8D25C6A549C8}"/>
                  </a:ext>
                </a:extLst>
              </p:cNvPr>
              <p:cNvSpPr txBox="1"/>
              <p:nvPr/>
            </p:nvSpPr>
            <p:spPr>
              <a:xfrm>
                <a:off x="406400" y="1780669"/>
                <a:ext cx="6416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3FBAB0-5216-4C34-B972-8D25C6A5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780669"/>
                <a:ext cx="641656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8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</p:spPr>
            <p:txBody>
              <a:bodyPr>
                <a:normAutofit/>
              </a:bodyPr>
              <a:lstStyle/>
              <a:p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∇</a:t>
                </a:r>
                <a:r>
                  <a:rPr lang="en-US" sz="6600" b="0" i="0" u="none" strike="noStrike" baseline="30000" dirty="0">
                    <a:solidFill>
                      <a:srgbClr val="202122"/>
                    </a:solidFill>
                    <a:effectLst/>
                    <a:latin typeface="MathJax_Main"/>
                  </a:rPr>
                  <a:t>2</a:t>
                </a:r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th-italic"/>
                  </a:rPr>
                  <a:t>f</a:t>
                </a:r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=0</a:t>
                </a:r>
                <a:br>
                  <a:rPr lang="en-US" sz="6600" dirty="0"/>
                </a:br>
                <a:r>
                  <a:rPr lang="en-US" sz="2000" dirty="0"/>
                  <a:t>For some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we can see how “bad” it is, as in: how much it deviates from being a solution by calculating </a:t>
                </a:r>
                <a:r>
                  <a:rPr lang="en-US" sz="2000" dirty="0">
                    <a:solidFill>
                      <a:srgbClr val="202122"/>
                    </a:solidFill>
                    <a:latin typeface="MathJax_Main"/>
                  </a:rPr>
                  <a:t>∇</a:t>
                </a:r>
                <a:r>
                  <a:rPr lang="en-US" sz="2000" baseline="30000" dirty="0">
                    <a:solidFill>
                      <a:srgbClr val="202122"/>
                    </a:solidFill>
                    <a:latin typeface="MathJax_Main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MathJax_Math-italic"/>
                  </a:rPr>
                  <a:t>at each grid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202122"/>
                  </a:solidFill>
                  <a:latin typeface="MathJax_Math-italic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;we wish this was 0!</a:t>
                </a:r>
              </a:p>
              <a:p>
                <a:r>
                  <a:rPr lang="en-US" sz="2000" dirty="0"/>
                  <a:t>What if, for each point we set this to 0 and get a new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And keep doing this until </a:t>
                </a:r>
                <a:r>
                  <a:rPr lang="en-US" sz="2000" dirty="0" err="1"/>
                  <a:t>convergance</a:t>
                </a:r>
                <a:r>
                  <a:rPr lang="en-US" sz="20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  <a:blipFill>
                <a:blip r:embed="rId2"/>
                <a:stretch>
                  <a:fillRect l="-4968" t="-5918" r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57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</p:spPr>
            <p:txBody>
              <a:bodyPr>
                <a:normAutofit/>
              </a:bodyPr>
              <a:lstStyle/>
              <a:p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∇</a:t>
                </a:r>
                <a:r>
                  <a:rPr lang="en-US" sz="6600" b="0" i="0" u="none" strike="noStrike" baseline="30000" dirty="0">
                    <a:solidFill>
                      <a:srgbClr val="202122"/>
                    </a:solidFill>
                    <a:effectLst/>
                    <a:latin typeface="MathJax_Main"/>
                  </a:rPr>
                  <a:t>2</a:t>
                </a:r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th-italic"/>
                  </a:rPr>
                  <a:t>f</a:t>
                </a:r>
                <a:r>
                  <a:rPr lang="en-US" sz="6600" b="0" i="0" u="none" strike="noStrike" dirty="0">
                    <a:solidFill>
                      <a:srgbClr val="202122"/>
                    </a:solidFill>
                    <a:effectLst/>
                    <a:latin typeface="MathJax_Main"/>
                  </a:rPr>
                  <a:t>=0</a:t>
                </a:r>
                <a:endParaRPr lang="en-US" sz="2000" b="0" dirty="0">
                  <a:solidFill>
                    <a:srgbClr val="202122"/>
                  </a:solidFill>
                  <a:latin typeface="MathJax_Math-italic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;we wish this was 0</a:t>
                </a:r>
              </a:p>
              <a:p>
                <a:r>
                  <a:rPr lang="en-US" sz="2000" dirty="0"/>
                  <a:t>Or equivalently we wish: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= avg of </a:t>
                </a:r>
                <a:r>
                  <a:rPr lang="en-US" sz="2000" dirty="0" err="1"/>
                  <a:t>neighbours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  <a:blipFill>
                <a:blip r:embed="rId2"/>
                <a:stretch>
                  <a:fillRect l="-4968" t="-5918" r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1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Where: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if we look at a timelapse of g over iterations,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corresponds to time</a:t>
                </a:r>
              </a:p>
              <a:p>
                <a:r>
                  <a:rPr lang="en-US" sz="2000" dirty="0"/>
                  <a:t>Some insight on what this is actually doing: if we write this back into continuous form we see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so the evolution of g over these iterations is governed by this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(where g is now a function of time and space) it is clear now that any static (constant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time) of this equation is what we wanted: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sz="20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=0→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AB49E-47D8-45B1-8F6F-4B0030572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2669" y="2638044"/>
                <a:ext cx="7729728" cy="4016756"/>
              </a:xfrm>
              <a:blipFill>
                <a:blip r:embed="rId2"/>
                <a:stretch>
                  <a:fillRect l="-710"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BEE-D369-4C20-AA34-0A194074F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The Solution</a:t>
            </a:r>
          </a:p>
        </p:txBody>
      </p:sp>
    </p:spTree>
    <p:extLst>
      <p:ext uri="{BB962C8B-B14F-4D97-AF65-F5344CB8AC3E}">
        <p14:creationId xmlns:p14="http://schemas.microsoft.com/office/powerpoint/2010/main" val="359480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has ENTERED THE Chat…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669" y="2638044"/>
            <a:ext cx="7729728" cy="40167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If problem size is too large it might not fit on a single machine</a:t>
            </a:r>
          </a:p>
          <a:p>
            <a:r>
              <a:rPr lang="en-US" sz="2000" dirty="0"/>
              <a:t>To solve a problem faster: chop it up into smaller parts (that can run in parallel) </a:t>
            </a:r>
          </a:p>
          <a:p>
            <a:r>
              <a:rPr lang="en-US" sz="2000" dirty="0"/>
              <a:t>The more parts -&gt; the faster you get </a:t>
            </a:r>
          </a:p>
          <a:p>
            <a:r>
              <a:rPr lang="en-US" sz="2000" dirty="0"/>
              <a:t>It’s not overhead-free though: communication/ synchronization/ etc. </a:t>
            </a:r>
          </a:p>
          <a:p>
            <a:r>
              <a:rPr lang="en-US" sz="2000" dirty="0"/>
              <a:t>It used to be the case that a faster single-core processor would show up, until it didn’t: Power Wall ™ !</a:t>
            </a:r>
          </a:p>
          <a:p>
            <a:pPr lvl="1"/>
            <a:r>
              <a:rPr lang="en-US" sz="1800" dirty="0"/>
              <a:t>Now we get newer processors with more cores, GPUs with more cores etc.</a:t>
            </a:r>
          </a:p>
          <a:p>
            <a:r>
              <a:rPr lang="en-US" sz="2000" dirty="0"/>
              <a:t>MPI – Message Passing Interface: standardized way to well, as the name says: pass messages </a:t>
            </a:r>
            <a:r>
              <a:rPr lang="en-US" sz="2000" dirty="0">
                <a:sym typeface="Wingdings" panose="05000000000000000000" pitchFamily="2" charset="2"/>
              </a:rPr>
              <a:t> (between cores/ computers)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50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has ENTERED THE Chat…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669" y="2638044"/>
            <a:ext cx="7729728" cy="4016756"/>
          </a:xfrm>
        </p:spPr>
        <p:txBody>
          <a:bodyPr>
            <a:normAutofit/>
          </a:bodyPr>
          <a:lstStyle/>
          <a:p>
            <a:r>
              <a:rPr lang="en-US" sz="2000" dirty="0"/>
              <a:t>High-Level steps:</a:t>
            </a:r>
          </a:p>
          <a:p>
            <a:pPr lvl="1"/>
            <a:r>
              <a:rPr lang="en-US" sz="1800" dirty="0"/>
              <a:t>Initialize array(s)</a:t>
            </a:r>
          </a:p>
          <a:p>
            <a:pPr lvl="1"/>
            <a:r>
              <a:rPr lang="en-US" sz="1800" dirty="0"/>
              <a:t>Make sure every ‘rank’ has the data it requires</a:t>
            </a:r>
          </a:p>
          <a:p>
            <a:pPr lvl="1"/>
            <a:r>
              <a:rPr lang="en-US" sz="1800" dirty="0"/>
              <a:t>Compute / synchronize as required </a:t>
            </a:r>
          </a:p>
          <a:p>
            <a:pPr lvl="1"/>
            <a:r>
              <a:rPr lang="en-US" sz="1800" dirty="0"/>
              <a:t>Finalize (Make sure ‘main’ rank has _all_ the data)</a:t>
            </a:r>
          </a:p>
        </p:txBody>
      </p:sp>
    </p:spTree>
    <p:extLst>
      <p:ext uri="{BB962C8B-B14F-4D97-AF65-F5344CB8AC3E}">
        <p14:creationId xmlns:p14="http://schemas.microsoft.com/office/powerpoint/2010/main" val="314956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BEE-D369-4C20-AA34-0A194074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81744"/>
            <a:ext cx="8991600" cy="164592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80D1B07-D9B8-4251-A30A-ACD2106F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2428333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0C63B-BF22-4A94-A97F-D3FA5FE1E0C3}"/>
              </a:ext>
            </a:extLst>
          </p:cNvPr>
          <p:cNvSpPr txBox="1"/>
          <p:nvPr/>
        </p:nvSpPr>
        <p:spPr>
          <a:xfrm>
            <a:off x="1346200" y="6245199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48F91-6838-4C1A-9214-4C46AACFDC1F}"/>
              </a:ext>
            </a:extLst>
          </p:cNvPr>
          <p:cNvSpPr txBox="1"/>
          <p:nvPr/>
        </p:nvSpPr>
        <p:spPr>
          <a:xfrm>
            <a:off x="8606747" y="6245199"/>
            <a:ext cx="9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8" name="Picture 7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D538B7C-1F93-467F-BABE-E3C8FE1A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67" y="24351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@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02122"/>
                </a:solidFill>
                <a:latin typeface="MathJax_Main"/>
              </a:rPr>
              <a:t>How can we get the “feel” of actually having multiple machines?</a:t>
            </a:r>
            <a:endParaRPr lang="en-US" sz="3600" b="0" i="0" u="none" strike="noStrike" dirty="0">
              <a:solidFill>
                <a:srgbClr val="202122"/>
              </a:solidFill>
              <a:effectLst/>
              <a:latin typeface="MathJax_Main"/>
            </a:endParaRPr>
          </a:p>
          <a:p>
            <a:r>
              <a:rPr lang="en-US" sz="3600" dirty="0">
                <a:solidFill>
                  <a:srgbClr val="202122"/>
                </a:solidFill>
                <a:latin typeface="MathJax_Main"/>
              </a:rPr>
              <a:t>Docker!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6070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has ENTERED THE Chat…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669" y="2638044"/>
            <a:ext cx="7729728" cy="4016756"/>
          </a:xfrm>
        </p:spPr>
        <p:txBody>
          <a:bodyPr>
            <a:normAutofit/>
          </a:bodyPr>
          <a:lstStyle/>
          <a:p>
            <a:r>
              <a:rPr lang="en-US" sz="2000" dirty="0"/>
              <a:t>High-Level steps:</a:t>
            </a:r>
          </a:p>
          <a:p>
            <a:pPr lvl="1"/>
            <a:r>
              <a:rPr lang="en-US" sz="1800" dirty="0"/>
              <a:t>Initialize array(s)</a:t>
            </a:r>
          </a:p>
          <a:p>
            <a:pPr lvl="1"/>
            <a:r>
              <a:rPr lang="en-US" sz="1800" dirty="0"/>
              <a:t>Make sure every ‘rank’ has the data it requires</a:t>
            </a:r>
          </a:p>
          <a:p>
            <a:pPr lvl="1"/>
            <a:r>
              <a:rPr lang="en-US" sz="1800" dirty="0"/>
              <a:t>Compute / synchronize as required </a:t>
            </a:r>
          </a:p>
          <a:p>
            <a:pPr lvl="1"/>
            <a:r>
              <a:rPr lang="en-US" sz="1800" dirty="0"/>
              <a:t>Finalize (Make sure ‘main’ rank has _all_ the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565F3-A5AF-FED1-22A5-FD3A1754F600}"/>
              </a:ext>
            </a:extLst>
          </p:cNvPr>
          <p:cNvSpPr/>
          <p:nvPr/>
        </p:nvSpPr>
        <p:spPr>
          <a:xfrm>
            <a:off x="2422566" y="3859481"/>
            <a:ext cx="3936670" cy="397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1536E-8811-38B7-36C9-57CFE9C57B53}"/>
              </a:ext>
            </a:extLst>
          </p:cNvPr>
          <p:cNvSpPr txBox="1"/>
          <p:nvPr/>
        </p:nvSpPr>
        <p:spPr>
          <a:xfrm>
            <a:off x="6436863" y="3873726"/>
            <a:ext cx="34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to do at the boundary?</a:t>
            </a:r>
          </a:p>
        </p:txBody>
      </p:sp>
    </p:spTree>
    <p:extLst>
      <p:ext uri="{BB962C8B-B14F-4D97-AF65-F5344CB8AC3E}">
        <p14:creationId xmlns:p14="http://schemas.microsoft.com/office/powerpoint/2010/main" val="326353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has ENTERED THE Chat…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C4375217-99BE-DCCB-B488-902D3A50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258" y="2505523"/>
            <a:ext cx="3810000" cy="381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43CDC2-8854-7509-3F81-C23A1585CD18}"/>
              </a:ext>
            </a:extLst>
          </p:cNvPr>
          <p:cNvCxnSpPr/>
          <p:nvPr/>
        </p:nvCxnSpPr>
        <p:spPr>
          <a:xfrm>
            <a:off x="7635834" y="3473532"/>
            <a:ext cx="4150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5B3F70-01A6-0A87-B8AA-4C9195DAC2C3}"/>
              </a:ext>
            </a:extLst>
          </p:cNvPr>
          <p:cNvSpPr txBox="1"/>
          <p:nvPr/>
        </p:nvSpPr>
        <p:spPr>
          <a:xfrm>
            <a:off x="6648063" y="28711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RANK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80733-2C89-3DD0-F8E1-D75795724E50}"/>
              </a:ext>
            </a:extLst>
          </p:cNvPr>
          <p:cNvSpPr txBox="1"/>
          <p:nvPr/>
        </p:nvSpPr>
        <p:spPr>
          <a:xfrm>
            <a:off x="6648063" y="457829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EEE1B4-FBC0-8FDA-6844-32A4C28033F3}"/>
              </a:ext>
            </a:extLst>
          </p:cNvPr>
          <p:cNvCxnSpPr/>
          <p:nvPr/>
        </p:nvCxnSpPr>
        <p:spPr>
          <a:xfrm flipH="1" flipV="1">
            <a:off x="4269179" y="3429000"/>
            <a:ext cx="3206338" cy="445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C9A545-7814-00AB-2B1A-96CA0153C2A1}"/>
              </a:ext>
            </a:extLst>
          </p:cNvPr>
          <p:cNvSpPr txBox="1"/>
          <p:nvPr/>
        </p:nvSpPr>
        <p:spPr>
          <a:xfrm>
            <a:off x="5292298" y="315972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Zoom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B2218-EC99-9E17-1CE7-082B5D4F18BE}"/>
              </a:ext>
            </a:extLst>
          </p:cNvPr>
          <p:cNvSpPr/>
          <p:nvPr/>
        </p:nvSpPr>
        <p:spPr>
          <a:xfrm>
            <a:off x="1089450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51E37-5931-9553-8AD8-22AF16052079}"/>
              </a:ext>
            </a:extLst>
          </p:cNvPr>
          <p:cNvSpPr/>
          <p:nvPr/>
        </p:nvSpPr>
        <p:spPr>
          <a:xfrm>
            <a:off x="1528725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3247A-00B4-5545-4379-994657902741}"/>
              </a:ext>
            </a:extLst>
          </p:cNvPr>
          <p:cNvSpPr/>
          <p:nvPr/>
        </p:nvSpPr>
        <p:spPr>
          <a:xfrm>
            <a:off x="1933671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84BF5-2A48-F22B-0C22-F1BCDB4F573C}"/>
              </a:ext>
            </a:extLst>
          </p:cNvPr>
          <p:cNvSpPr/>
          <p:nvPr/>
        </p:nvSpPr>
        <p:spPr>
          <a:xfrm>
            <a:off x="2372946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BBB761-2480-8E69-A386-E2CDDB172E03}"/>
              </a:ext>
            </a:extLst>
          </p:cNvPr>
          <p:cNvSpPr/>
          <p:nvPr/>
        </p:nvSpPr>
        <p:spPr>
          <a:xfrm>
            <a:off x="1948633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95057-C47F-FE28-3437-7434B0F9F271}"/>
              </a:ext>
            </a:extLst>
          </p:cNvPr>
          <p:cNvSpPr/>
          <p:nvPr/>
        </p:nvSpPr>
        <p:spPr>
          <a:xfrm>
            <a:off x="2387908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A4F679-BBCD-D805-E0C0-C35A6B20D40F}"/>
              </a:ext>
            </a:extLst>
          </p:cNvPr>
          <p:cNvSpPr/>
          <p:nvPr/>
        </p:nvSpPr>
        <p:spPr>
          <a:xfrm>
            <a:off x="2820903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07580-FC63-B30A-F87C-E044E8383640}"/>
              </a:ext>
            </a:extLst>
          </p:cNvPr>
          <p:cNvSpPr/>
          <p:nvPr/>
        </p:nvSpPr>
        <p:spPr>
          <a:xfrm>
            <a:off x="3260178" y="2995551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ACB1F4-9271-F34F-1D3D-2C3B95D50F91}"/>
              </a:ext>
            </a:extLst>
          </p:cNvPr>
          <p:cNvCxnSpPr>
            <a:cxnSpLocks/>
          </p:cNvCxnSpPr>
          <p:nvPr/>
        </p:nvCxnSpPr>
        <p:spPr>
          <a:xfrm>
            <a:off x="724395" y="3429000"/>
            <a:ext cx="3384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1A23-C470-4555-F5C5-C3C4D11A63A2}"/>
              </a:ext>
            </a:extLst>
          </p:cNvPr>
          <p:cNvSpPr/>
          <p:nvPr/>
        </p:nvSpPr>
        <p:spPr>
          <a:xfrm>
            <a:off x="1089450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893074-9206-A331-6F84-A2C783568600}"/>
              </a:ext>
            </a:extLst>
          </p:cNvPr>
          <p:cNvSpPr/>
          <p:nvPr/>
        </p:nvSpPr>
        <p:spPr>
          <a:xfrm>
            <a:off x="1528725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88E0D-A15E-AF45-E602-A065CCE5576A}"/>
              </a:ext>
            </a:extLst>
          </p:cNvPr>
          <p:cNvSpPr/>
          <p:nvPr/>
        </p:nvSpPr>
        <p:spPr>
          <a:xfrm>
            <a:off x="1948633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A7504-3D64-6486-B14F-1B7095B5BCC4}"/>
              </a:ext>
            </a:extLst>
          </p:cNvPr>
          <p:cNvSpPr/>
          <p:nvPr/>
        </p:nvSpPr>
        <p:spPr>
          <a:xfrm>
            <a:off x="2387908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27C4BB-8483-AC0F-60B3-173029D0998F}"/>
              </a:ext>
            </a:extLst>
          </p:cNvPr>
          <p:cNvSpPr/>
          <p:nvPr/>
        </p:nvSpPr>
        <p:spPr>
          <a:xfrm>
            <a:off x="2820903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05C6BD-6B82-A861-5293-9495DC385F5B}"/>
              </a:ext>
            </a:extLst>
          </p:cNvPr>
          <p:cNvSpPr/>
          <p:nvPr/>
        </p:nvSpPr>
        <p:spPr>
          <a:xfrm>
            <a:off x="3260178" y="3458688"/>
            <a:ext cx="433449" cy="43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59182-F2B4-A8C3-2E45-64C93E49019A}"/>
              </a:ext>
            </a:extLst>
          </p:cNvPr>
          <p:cNvSpPr txBox="1"/>
          <p:nvPr/>
        </p:nvSpPr>
        <p:spPr>
          <a:xfrm>
            <a:off x="676754" y="4143394"/>
            <a:ext cx="49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depend on the other side</a:t>
            </a:r>
          </a:p>
          <a:p>
            <a:r>
              <a:rPr lang="en-US" dirty="0">
                <a:solidFill>
                  <a:srgbClr val="FF0000"/>
                </a:solidFill>
              </a:rPr>
              <a:t>-&gt; each rank needs that layer before computation</a:t>
            </a:r>
          </a:p>
          <a:p>
            <a:r>
              <a:rPr lang="en-US" dirty="0">
                <a:solidFill>
                  <a:srgbClr val="FF0000"/>
                </a:solidFill>
              </a:rPr>
              <a:t>-&gt; share that before every step</a:t>
            </a:r>
          </a:p>
        </p:txBody>
      </p:sp>
    </p:spTree>
    <p:extLst>
      <p:ext uri="{BB962C8B-B14F-4D97-AF65-F5344CB8AC3E}">
        <p14:creationId xmlns:p14="http://schemas.microsoft.com/office/powerpoint/2010/main" val="204973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930"/>
            <a:ext cx="7729728" cy="1188720"/>
          </a:xfrm>
        </p:spPr>
        <p:txBody>
          <a:bodyPr/>
          <a:lstStyle/>
          <a:p>
            <a:r>
              <a:rPr lang="en-US" dirty="0"/>
              <a:t>Let’s look @ the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1659B-6B70-6C19-84D5-9D20F1035CAA}"/>
              </a:ext>
            </a:extLst>
          </p:cNvPr>
          <p:cNvSpPr txBox="1"/>
          <p:nvPr/>
        </p:nvSpPr>
        <p:spPr>
          <a:xfrm>
            <a:off x="1512416" y="2406725"/>
            <a:ext cx="968615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step(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phi,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phi_new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xi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xi &lt; nx-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xi++){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ny-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xy2fid(xi,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xy2fid(xi-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xy2fid(xi+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=  xy2fid(xi, yi+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=  xy2fid(xi, yi-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phi_new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*(phi[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phi[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phi[in] + phi[is]);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apply boundary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constraint(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phi_new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5F1FE3-4217-E056-A20E-FFA5FF28CC2D}"/>
                  </a:ext>
                </a:extLst>
              </p:cNvPr>
              <p:cNvSpPr txBox="1"/>
              <p:nvPr/>
            </p:nvSpPr>
            <p:spPr>
              <a:xfrm>
                <a:off x="2923918" y="1581721"/>
                <a:ext cx="6491930" cy="64293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5F1FE3-4217-E056-A20E-FFA5FF28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18" y="1581721"/>
                <a:ext cx="6491930" cy="642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89EBC3-4716-2913-CE07-B18A5D154FB9}"/>
              </a:ext>
            </a:extLst>
          </p:cNvPr>
          <p:cNvSpPr txBox="1"/>
          <p:nvPr/>
        </p:nvSpPr>
        <p:spPr>
          <a:xfrm rot="20544520">
            <a:off x="269602" y="1623420"/>
            <a:ext cx="180209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Main part</a:t>
            </a:r>
          </a:p>
        </p:txBody>
      </p:sp>
    </p:spTree>
    <p:extLst>
      <p:ext uri="{BB962C8B-B14F-4D97-AF65-F5344CB8AC3E}">
        <p14:creationId xmlns:p14="http://schemas.microsoft.com/office/powerpoint/2010/main" val="341361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09" y="204751"/>
            <a:ext cx="7729728" cy="1188720"/>
          </a:xfrm>
        </p:spPr>
        <p:txBody>
          <a:bodyPr/>
          <a:lstStyle/>
          <a:p>
            <a:r>
              <a:rPr lang="en-US" dirty="0"/>
              <a:t>Let’s look @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FAF59-BE9D-BF7C-D173-6B4B8AF8F925}"/>
              </a:ext>
            </a:extLst>
          </p:cNvPr>
          <p:cNvSpPr txBox="1"/>
          <p:nvPr/>
        </p:nvSpPr>
        <p:spPr>
          <a:xfrm>
            <a:off x="348809" y="2658657"/>
            <a:ext cx="5566101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 flat id to xi,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&amp; vice-versa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fid2xy(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xi,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W;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xi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W;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xy2fid(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xi,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W + xi;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3B79D-36CA-2E98-071B-3FE3E214C8AF}"/>
              </a:ext>
            </a:extLst>
          </p:cNvPr>
          <p:cNvSpPr txBox="1"/>
          <p:nvPr/>
        </p:nvSpPr>
        <p:spPr>
          <a:xfrm rot="20544520">
            <a:off x="-54491" y="1440367"/>
            <a:ext cx="322876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Index conversions</a:t>
            </a:r>
          </a:p>
        </p:txBody>
      </p:sp>
      <p:pic>
        <p:nvPicPr>
          <p:cNvPr id="9" name="Picture 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D325A9CC-32D1-371E-3C29-98B627E7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15" y="1643775"/>
            <a:ext cx="4985951" cy="49859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CE9AD3-A41A-8A46-DADC-ED5A63B4338B}"/>
              </a:ext>
            </a:extLst>
          </p:cNvPr>
          <p:cNvCxnSpPr/>
          <p:nvPr/>
        </p:nvCxnSpPr>
        <p:spPr>
          <a:xfrm>
            <a:off x="6549081" y="6481119"/>
            <a:ext cx="51156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CF03D0-B9C9-0CD0-6D85-4A42F8CBAFCE}"/>
              </a:ext>
            </a:extLst>
          </p:cNvPr>
          <p:cNvCxnSpPr>
            <a:cxnSpLocks/>
          </p:cNvCxnSpPr>
          <p:nvPr/>
        </p:nvCxnSpPr>
        <p:spPr>
          <a:xfrm rot="16200000">
            <a:off x="3991234" y="3951319"/>
            <a:ext cx="51156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30AB4D-9965-3225-32D7-CC7EAD95DA99}"/>
              </a:ext>
            </a:extLst>
          </p:cNvPr>
          <p:cNvSpPr txBox="1"/>
          <p:nvPr/>
        </p:nvSpPr>
        <p:spPr>
          <a:xfrm>
            <a:off x="6682950" y="5991406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0BF9B-41F0-6828-4145-C93C90CA7D3A}"/>
              </a:ext>
            </a:extLst>
          </p:cNvPr>
          <p:cNvSpPr txBox="1"/>
          <p:nvPr/>
        </p:nvSpPr>
        <p:spPr>
          <a:xfrm>
            <a:off x="7125005" y="5991405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A40F1-D3FF-6A25-60BB-7DDA7F15874C}"/>
              </a:ext>
            </a:extLst>
          </p:cNvPr>
          <p:cNvSpPr txBox="1"/>
          <p:nvPr/>
        </p:nvSpPr>
        <p:spPr>
          <a:xfrm>
            <a:off x="7639383" y="5984746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DF902-6604-CA6C-4D5E-855C015889AF}"/>
              </a:ext>
            </a:extLst>
          </p:cNvPr>
          <p:cNvSpPr txBox="1"/>
          <p:nvPr/>
        </p:nvSpPr>
        <p:spPr>
          <a:xfrm>
            <a:off x="8153761" y="5978087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00909-E183-DA06-4766-7C7766D1FDDF}"/>
              </a:ext>
            </a:extLst>
          </p:cNvPr>
          <p:cNvSpPr txBox="1"/>
          <p:nvPr/>
        </p:nvSpPr>
        <p:spPr>
          <a:xfrm>
            <a:off x="10707004" y="5949185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W-1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3EB22-8417-8724-4856-29160C2A8B58}"/>
              </a:ext>
            </a:extLst>
          </p:cNvPr>
          <p:cNvSpPr txBox="1"/>
          <p:nvPr/>
        </p:nvSpPr>
        <p:spPr>
          <a:xfrm>
            <a:off x="6621867" y="546964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8C611-EB2A-D5EC-8359-E5A2DF001B92}"/>
              </a:ext>
            </a:extLst>
          </p:cNvPr>
          <p:cNvSpPr txBox="1"/>
          <p:nvPr/>
        </p:nvSpPr>
        <p:spPr>
          <a:xfrm>
            <a:off x="6571372" y="4945798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05C18-AC57-3E49-4BF4-A5B19EE1CB00}"/>
              </a:ext>
            </a:extLst>
          </p:cNvPr>
          <p:cNvSpPr txBox="1"/>
          <p:nvPr/>
        </p:nvSpPr>
        <p:spPr>
          <a:xfrm>
            <a:off x="7049388" y="546814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w+1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916D7-E25B-580A-344A-56E90A4CBD73}"/>
              </a:ext>
            </a:extLst>
          </p:cNvPr>
          <p:cNvSpPr txBox="1"/>
          <p:nvPr/>
        </p:nvSpPr>
        <p:spPr>
          <a:xfrm>
            <a:off x="7646828" y="548262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FE4423-1493-A485-DFC1-52B7957A1065}"/>
              </a:ext>
            </a:extLst>
          </p:cNvPr>
          <p:cNvSpPr txBox="1"/>
          <p:nvPr/>
        </p:nvSpPr>
        <p:spPr>
          <a:xfrm>
            <a:off x="7139895" y="498716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88CC2-46E2-11B0-96EF-71F63100DEA4}"/>
              </a:ext>
            </a:extLst>
          </p:cNvPr>
          <p:cNvSpPr txBox="1"/>
          <p:nvPr/>
        </p:nvSpPr>
        <p:spPr>
          <a:xfrm>
            <a:off x="10633266" y="1829836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HW-1</a:t>
            </a:r>
          </a:p>
        </p:txBody>
      </p:sp>
    </p:spTree>
    <p:extLst>
      <p:ext uri="{BB962C8B-B14F-4D97-AF65-F5344CB8AC3E}">
        <p14:creationId xmlns:p14="http://schemas.microsoft.com/office/powerpoint/2010/main" val="185269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09" y="204751"/>
            <a:ext cx="7729728" cy="1188720"/>
          </a:xfrm>
        </p:spPr>
        <p:txBody>
          <a:bodyPr/>
          <a:lstStyle/>
          <a:p>
            <a:r>
              <a:rPr lang="en-US" dirty="0"/>
              <a:t>Let’s look @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FAF59-BE9D-BF7C-D173-6B4B8AF8F925}"/>
              </a:ext>
            </a:extLst>
          </p:cNvPr>
          <p:cNvSpPr txBox="1"/>
          <p:nvPr/>
        </p:nvSpPr>
        <p:spPr>
          <a:xfrm>
            <a:off x="1392955" y="2217853"/>
            <a:ext cx="999997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halosync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MPI_Status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(rank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(phi + K*W, W,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MPI_COMM_WORLD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(phi + K*W + W, W,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MPI_COMM_WORLD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&amp;status);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(rank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(phi, W,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MPI_COMM_WORLD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&amp;status);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(phi + W, W,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MPI_COMM_WORLD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3B79D-36CA-2E98-071B-3FE3E214C8AF}"/>
              </a:ext>
            </a:extLst>
          </p:cNvPr>
          <p:cNvSpPr txBox="1"/>
          <p:nvPr/>
        </p:nvSpPr>
        <p:spPr>
          <a:xfrm rot="20544520">
            <a:off x="241117" y="1352410"/>
            <a:ext cx="177324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Halo sync</a:t>
            </a:r>
          </a:p>
        </p:txBody>
      </p:sp>
    </p:spTree>
    <p:extLst>
      <p:ext uri="{BB962C8B-B14F-4D97-AF65-F5344CB8AC3E}">
        <p14:creationId xmlns:p14="http://schemas.microsoft.com/office/powerpoint/2010/main" val="14175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09" y="204751"/>
            <a:ext cx="7729728" cy="1188720"/>
          </a:xfrm>
        </p:spPr>
        <p:txBody>
          <a:bodyPr/>
          <a:lstStyle/>
          <a:p>
            <a:r>
              <a:rPr lang="en-US" dirty="0"/>
              <a:t>Let’s look @ the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3B79D-36CA-2E98-071B-3FE3E214C8AF}"/>
              </a:ext>
            </a:extLst>
          </p:cNvPr>
          <p:cNvSpPr txBox="1"/>
          <p:nvPr/>
        </p:nvSpPr>
        <p:spPr>
          <a:xfrm rot="20544520">
            <a:off x="241117" y="1352410"/>
            <a:ext cx="177324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Halo sync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67E7F-181B-FFDD-38B4-6D2E8944A8EF}"/>
              </a:ext>
            </a:extLst>
          </p:cNvPr>
          <p:cNvSpPr/>
          <p:nvPr/>
        </p:nvSpPr>
        <p:spPr>
          <a:xfrm>
            <a:off x="380155" y="271212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87286-A154-D29C-5853-D0BD00D5A06E}"/>
              </a:ext>
            </a:extLst>
          </p:cNvPr>
          <p:cNvSpPr/>
          <p:nvPr/>
        </p:nvSpPr>
        <p:spPr>
          <a:xfrm>
            <a:off x="1260390" y="271212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EC192-AF06-4201-3364-1F534A658FF8}"/>
              </a:ext>
            </a:extLst>
          </p:cNvPr>
          <p:cNvSpPr/>
          <p:nvPr/>
        </p:nvSpPr>
        <p:spPr>
          <a:xfrm>
            <a:off x="2140625" y="271212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E75B4-CE55-4301-A8E2-502C37D173FB}"/>
              </a:ext>
            </a:extLst>
          </p:cNvPr>
          <p:cNvSpPr/>
          <p:nvPr/>
        </p:nvSpPr>
        <p:spPr>
          <a:xfrm>
            <a:off x="3020859" y="2712122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AD532-1C36-D5A9-3E84-8900F1E0F044}"/>
              </a:ext>
            </a:extLst>
          </p:cNvPr>
          <p:cNvSpPr/>
          <p:nvPr/>
        </p:nvSpPr>
        <p:spPr>
          <a:xfrm>
            <a:off x="3901094" y="2705760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D3AAB-0BF7-0BE2-E6CB-C2ED37C6F73E}"/>
              </a:ext>
            </a:extLst>
          </p:cNvPr>
          <p:cNvSpPr/>
          <p:nvPr/>
        </p:nvSpPr>
        <p:spPr>
          <a:xfrm>
            <a:off x="4781330" y="2705760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277D0C-5273-1E2F-4D58-CB8D2B057F5E}"/>
              </a:ext>
            </a:extLst>
          </p:cNvPr>
          <p:cNvCxnSpPr/>
          <p:nvPr/>
        </p:nvCxnSpPr>
        <p:spPr>
          <a:xfrm flipV="1">
            <a:off x="821724" y="3577281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3B2742-FCD9-4141-B2BD-099AD3D0A62C}"/>
              </a:ext>
            </a:extLst>
          </p:cNvPr>
          <p:cNvSpPr txBox="1"/>
          <p:nvPr/>
        </p:nvSpPr>
        <p:spPr>
          <a:xfrm>
            <a:off x="302992" y="397269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float* phi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2B3B-B215-780E-AE54-39C9EBF56537}"/>
              </a:ext>
            </a:extLst>
          </p:cNvPr>
          <p:cNvSpPr txBox="1"/>
          <p:nvPr/>
        </p:nvSpPr>
        <p:spPr>
          <a:xfrm>
            <a:off x="2356167" y="1614020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 = 3, H = 2</a:t>
            </a:r>
          </a:p>
        </p:txBody>
      </p:sp>
    </p:spTree>
    <p:extLst>
      <p:ext uri="{BB962C8B-B14F-4D97-AF65-F5344CB8AC3E}">
        <p14:creationId xmlns:p14="http://schemas.microsoft.com/office/powerpoint/2010/main" val="290718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09" y="204751"/>
            <a:ext cx="7729728" cy="1188720"/>
          </a:xfrm>
        </p:spPr>
        <p:txBody>
          <a:bodyPr/>
          <a:lstStyle/>
          <a:p>
            <a:r>
              <a:rPr lang="en-US" dirty="0"/>
              <a:t>Let’s look @ the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3B79D-36CA-2E98-071B-3FE3E214C8AF}"/>
              </a:ext>
            </a:extLst>
          </p:cNvPr>
          <p:cNvSpPr txBox="1"/>
          <p:nvPr/>
        </p:nvSpPr>
        <p:spPr>
          <a:xfrm rot="20544520">
            <a:off x="241117" y="1352410"/>
            <a:ext cx="177324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Halo sync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67E7F-181B-FFDD-38B4-6D2E8944A8EF}"/>
              </a:ext>
            </a:extLst>
          </p:cNvPr>
          <p:cNvSpPr/>
          <p:nvPr/>
        </p:nvSpPr>
        <p:spPr>
          <a:xfrm>
            <a:off x="3282105" y="429327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87286-A154-D29C-5853-D0BD00D5A06E}"/>
              </a:ext>
            </a:extLst>
          </p:cNvPr>
          <p:cNvSpPr/>
          <p:nvPr/>
        </p:nvSpPr>
        <p:spPr>
          <a:xfrm>
            <a:off x="4162340" y="429327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EC192-AF06-4201-3364-1F534A658FF8}"/>
              </a:ext>
            </a:extLst>
          </p:cNvPr>
          <p:cNvSpPr/>
          <p:nvPr/>
        </p:nvSpPr>
        <p:spPr>
          <a:xfrm>
            <a:off x="5042575" y="4293273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E75B4-CE55-4301-A8E2-502C37D173FB}"/>
              </a:ext>
            </a:extLst>
          </p:cNvPr>
          <p:cNvSpPr/>
          <p:nvPr/>
        </p:nvSpPr>
        <p:spPr>
          <a:xfrm>
            <a:off x="5922809" y="4293272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AD532-1C36-D5A9-3E84-8900F1E0F044}"/>
              </a:ext>
            </a:extLst>
          </p:cNvPr>
          <p:cNvSpPr/>
          <p:nvPr/>
        </p:nvSpPr>
        <p:spPr>
          <a:xfrm>
            <a:off x="6803044" y="4286910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D3AAB-0BF7-0BE2-E6CB-C2ED37C6F73E}"/>
              </a:ext>
            </a:extLst>
          </p:cNvPr>
          <p:cNvSpPr/>
          <p:nvPr/>
        </p:nvSpPr>
        <p:spPr>
          <a:xfrm>
            <a:off x="7683280" y="4286910"/>
            <a:ext cx="880235" cy="784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4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2B3B-B215-780E-AE54-39C9EBF56537}"/>
              </a:ext>
            </a:extLst>
          </p:cNvPr>
          <p:cNvSpPr txBox="1"/>
          <p:nvPr/>
        </p:nvSpPr>
        <p:spPr>
          <a:xfrm>
            <a:off x="2356167" y="1614020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 = 3, H = 2</a:t>
            </a:r>
          </a:p>
        </p:txBody>
      </p:sp>
    </p:spTree>
    <p:extLst>
      <p:ext uri="{BB962C8B-B14F-4D97-AF65-F5344CB8AC3E}">
        <p14:creationId xmlns:p14="http://schemas.microsoft.com/office/powerpoint/2010/main" val="39066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1667 -0.1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1745 -0.114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5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21628 -0.114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TroubleShooting</a:t>
            </a:r>
            <a:r>
              <a:rPr lang="en-US" dirty="0"/>
              <a:t>/DEBUG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6AF2-6AD5-FE0C-16EA-113BFFA0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8856"/>
            <a:ext cx="7729728" cy="3904250"/>
          </a:xfrm>
        </p:spPr>
        <p:txBody>
          <a:bodyPr>
            <a:normAutofit/>
          </a:bodyPr>
          <a:lstStyle/>
          <a:p>
            <a:r>
              <a:rPr lang="en-US" sz="2000" dirty="0"/>
              <a:t>Can you </a:t>
            </a:r>
            <a:r>
              <a:rPr lang="en-US" sz="2000" dirty="0" err="1"/>
              <a:t>ssh</a:t>
            </a:r>
            <a:r>
              <a:rPr lang="en-US" sz="2000" dirty="0"/>
              <a:t> to other machines?</a:t>
            </a:r>
          </a:p>
          <a:p>
            <a:pPr lvl="1"/>
            <a:r>
              <a:rPr lang="en-US" dirty="0"/>
              <a:t>- use ‘-v’ flag to get verbose info from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mpirun</a:t>
            </a:r>
            <a:r>
              <a:rPr lang="en-US" dirty="0"/>
              <a:t> –</a:t>
            </a:r>
            <a:r>
              <a:rPr lang="en-US" dirty="0" err="1"/>
              <a:t>mca</a:t>
            </a:r>
            <a:r>
              <a:rPr lang="en-US" dirty="0"/>
              <a:t> </a:t>
            </a:r>
            <a:r>
              <a:rPr lang="en-US" dirty="0" err="1"/>
              <a:t>plm_base_verbose</a:t>
            </a:r>
            <a:r>
              <a:rPr lang="en-US" dirty="0"/>
              <a:t> 10’ -&gt; you can see the exact </a:t>
            </a:r>
            <a:r>
              <a:rPr lang="en-US" dirty="0" err="1"/>
              <a:t>ssh</a:t>
            </a:r>
            <a:r>
              <a:rPr lang="en-US" dirty="0"/>
              <a:t> command being executed by MPI and more verbose output</a:t>
            </a:r>
          </a:p>
          <a:p>
            <a:r>
              <a:rPr lang="en-US" dirty="0"/>
              <a:t>MPI needs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more </a:t>
            </a:r>
          </a:p>
          <a:p>
            <a:pPr lvl="1"/>
            <a:r>
              <a:rPr lang="en-US" dirty="0"/>
              <a:t>It will open </a:t>
            </a:r>
            <a:r>
              <a:rPr lang="en-US" dirty="0" err="1"/>
              <a:t>tcp</a:t>
            </a:r>
            <a:r>
              <a:rPr lang="en-US" dirty="0"/>
              <a:t> connections at ports other than SSH’s 22 </a:t>
            </a:r>
          </a:p>
          <a:p>
            <a:r>
              <a:rPr lang="en-US" dirty="0"/>
              <a:t>Compile with –g and use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  <a:p>
            <a:pPr lvl="1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mpirun -n 2 xterm -hold -e gdb -ex run --args ./poisson_1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You can see source line number where error occurs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14512-AC82-A7B2-826F-1FD514788A99}"/>
              </a:ext>
            </a:extLst>
          </p:cNvPr>
          <p:cNvSpPr txBox="1"/>
          <p:nvPr/>
        </p:nvSpPr>
        <p:spPr>
          <a:xfrm>
            <a:off x="1574800" y="5812980"/>
            <a:ext cx="875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If you are on Windows checkout WSL: https://learn.microsoft.com/en-us/windows/wsl/install</a:t>
            </a:r>
          </a:p>
        </p:txBody>
      </p:sp>
    </p:spTree>
    <p:extLst>
      <p:ext uri="{BB962C8B-B14F-4D97-AF65-F5344CB8AC3E}">
        <p14:creationId xmlns:p14="http://schemas.microsoft.com/office/powerpoint/2010/main" val="33267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15600" y="1536633"/>
            <a:ext cx="4461200" cy="42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Docker</a:t>
            </a:r>
            <a:endParaRPr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486400" y="1567577"/>
            <a:ext cx="5590400" cy="41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Docker Engine hosts containers</a:t>
            </a:r>
          </a:p>
          <a:p>
            <a:r>
              <a:rPr lang="en-US" dirty="0"/>
              <a:t>C</a:t>
            </a:r>
            <a:r>
              <a:rPr lang="en" dirty="0"/>
              <a:t>ontainers are lightweight, standalone environments </a:t>
            </a:r>
          </a:p>
          <a:p>
            <a:r>
              <a:rPr lang="en" dirty="0"/>
              <a:t>Containers come from immutable templates called images</a:t>
            </a:r>
          </a:p>
          <a:p>
            <a:r>
              <a:rPr lang="en" dirty="0"/>
              <a:t>A Dockerfile is like a recipe to create an image</a:t>
            </a:r>
          </a:p>
        </p:txBody>
      </p:sp>
      <p:cxnSp>
        <p:nvCxnSpPr>
          <p:cNvPr id="136" name="Google Shape;136;p23"/>
          <p:cNvCxnSpPr/>
          <p:nvPr/>
        </p:nvCxnSpPr>
        <p:spPr>
          <a:xfrm>
            <a:off x="3867243" y="2461181"/>
            <a:ext cx="8288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7A45EAF-CCE5-79F5-3089-D67F0956BF82}"/>
              </a:ext>
            </a:extLst>
          </p:cNvPr>
          <p:cNvSpPr/>
          <p:nvPr/>
        </p:nvSpPr>
        <p:spPr>
          <a:xfrm>
            <a:off x="415600" y="5875638"/>
            <a:ext cx="1234027" cy="66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@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112FB-8BEB-662F-A1C9-243C4FA4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configuration: 2 machines (can be extended to N)</a:t>
            </a:r>
          </a:p>
          <a:p>
            <a:r>
              <a:rPr lang="en-US" dirty="0"/>
              <a:t>They are connected via a bridged network</a:t>
            </a:r>
          </a:p>
          <a:p>
            <a:r>
              <a:rPr lang="en-US" dirty="0"/>
              <a:t>You can throttle each container with ‘</a:t>
            </a:r>
            <a:r>
              <a:rPr lang="en-US" dirty="0" err="1"/>
              <a:t>cpus</a:t>
            </a:r>
            <a:r>
              <a:rPr lang="en-US" dirty="0"/>
              <a:t>’ option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A2463B8-AFB1-F966-37BA-7B7A440A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19" y="4452363"/>
            <a:ext cx="1147886" cy="98255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6DAE332-FF1E-1C43-67E1-27901CED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728" y="4446422"/>
            <a:ext cx="1147886" cy="98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E9926-FC86-F610-C2E4-0EE3EE427A2C}"/>
              </a:ext>
            </a:extLst>
          </p:cNvPr>
          <p:cNvSpPr txBox="1"/>
          <p:nvPr/>
        </p:nvSpPr>
        <p:spPr>
          <a:xfrm>
            <a:off x="3031080" y="54289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21D56-4FA6-A17A-17EC-509876FB5E10}"/>
              </a:ext>
            </a:extLst>
          </p:cNvPr>
          <p:cNvSpPr txBox="1"/>
          <p:nvPr/>
        </p:nvSpPr>
        <p:spPr>
          <a:xfrm>
            <a:off x="9208289" y="53998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3C7A6-55AA-FEAC-9EC6-72F3710502F2}"/>
              </a:ext>
            </a:extLst>
          </p:cNvPr>
          <p:cNvSpPr txBox="1"/>
          <p:nvPr/>
        </p:nvSpPr>
        <p:spPr>
          <a:xfrm>
            <a:off x="5214122" y="4620473"/>
            <a:ext cx="21675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my_net</a:t>
            </a:r>
            <a:endParaRPr lang="en-US" b="1" dirty="0"/>
          </a:p>
          <a:p>
            <a:r>
              <a:rPr lang="en-US" b="1" dirty="0"/>
              <a:t>[bridged network]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7B249-9409-8360-6499-83B12FF6A22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830405" y="4943639"/>
            <a:ext cx="1383717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C094AE-A9FD-12DB-353D-C5492A99C0C8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7381638" y="4937699"/>
            <a:ext cx="1478090" cy="59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3">
            <a:extLst>
              <a:ext uri="{FF2B5EF4-FFF2-40B4-BE49-F238E27FC236}">
                <a16:creationId xmlns:a16="http://schemas.microsoft.com/office/drawing/2014/main" id="{03386346-24FF-9E5F-F19F-3FDA60F4ECD2}"/>
              </a:ext>
            </a:extLst>
          </p:cNvPr>
          <p:cNvSpPr txBox="1">
            <a:spLocks/>
          </p:cNvSpPr>
          <p:nvPr/>
        </p:nvSpPr>
        <p:spPr>
          <a:xfrm>
            <a:off x="1092200" y="1485755"/>
            <a:ext cx="5590400" cy="4813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en-US" sz="1867" kern="0" dirty="0">
                <a:solidFill>
                  <a:srgbClr val="0070C0"/>
                </a:solidFill>
                <a:latin typeface="Consolas" panose="020B0609020204030204" pitchFamily="49" charset="0"/>
              </a:rPr>
              <a:t>$docker </a:t>
            </a:r>
            <a:r>
              <a:rPr lang="en-US" sz="1867" kern="0" dirty="0">
                <a:solidFill>
                  <a:srgbClr val="CE9178"/>
                </a:solidFill>
                <a:latin typeface="Consolas" panose="020B0609020204030204" pitchFamily="49" charset="0"/>
              </a:rPr>
              <a:t>build</a:t>
            </a:r>
            <a:r>
              <a:rPr lang="en-US" sz="1867" kern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67" kern="0" dirty="0">
                <a:solidFill>
                  <a:srgbClr val="CE9178"/>
                </a:solidFill>
                <a:latin typeface="Consolas" panose="020B0609020204030204" pitchFamily="49" charset="0"/>
              </a:rPr>
              <a:t>-t</a:t>
            </a:r>
            <a:r>
              <a:rPr lang="en-US" sz="1867" kern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67" kern="0" dirty="0">
                <a:solidFill>
                  <a:srgbClr val="CE9178"/>
                </a:solidFill>
                <a:latin typeface="Consolas" panose="020B0609020204030204" pitchFamily="49" charset="0"/>
              </a:rPr>
              <a:t>s0</a:t>
            </a:r>
            <a:r>
              <a:rPr lang="en-US" sz="1867" kern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67" kern="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sz="1867" kern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AD6069-AE46-D954-6D30-17E48D14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67" y="986922"/>
            <a:ext cx="5257067" cy="481356"/>
          </a:xfrm>
        </p:spPr>
        <p:txBody>
          <a:bodyPr/>
          <a:lstStyle/>
          <a:p>
            <a:r>
              <a:rPr lang="en-US" sz="2400" dirty="0"/>
              <a:t>Build image from </a:t>
            </a:r>
            <a:r>
              <a:rPr lang="en-US" sz="2400" dirty="0" err="1"/>
              <a:t>Dockerfile</a:t>
            </a:r>
            <a:endParaRPr lang="en-US" sz="2400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DDC3B716-8878-BB10-E32A-F95A710874AC}"/>
              </a:ext>
            </a:extLst>
          </p:cNvPr>
          <p:cNvSpPr txBox="1">
            <a:spLocks/>
          </p:cNvSpPr>
          <p:nvPr/>
        </p:nvSpPr>
        <p:spPr>
          <a:xfrm>
            <a:off x="779667" y="2629455"/>
            <a:ext cx="5731200" cy="48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defTabSz="1219170"/>
            <a:r>
              <a:rPr lang="en-US" sz="2400" kern="0" dirty="0"/>
              <a:t>Spin up based on compose file</a:t>
            </a:r>
          </a:p>
        </p:txBody>
      </p:sp>
      <p:sp>
        <p:nvSpPr>
          <p:cNvPr id="10" name="Google Shape;135;p23">
            <a:extLst>
              <a:ext uri="{FF2B5EF4-FFF2-40B4-BE49-F238E27FC236}">
                <a16:creationId xmlns:a16="http://schemas.microsoft.com/office/drawing/2014/main" id="{04A04BCC-6819-6049-98CA-121E919AD46B}"/>
              </a:ext>
            </a:extLst>
          </p:cNvPr>
          <p:cNvSpPr txBox="1">
            <a:spLocks/>
          </p:cNvSpPr>
          <p:nvPr/>
        </p:nvSpPr>
        <p:spPr>
          <a:xfrm>
            <a:off x="1092200" y="3110811"/>
            <a:ext cx="5590400" cy="4813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en-US" sz="1867" kern="0" dirty="0">
                <a:solidFill>
                  <a:srgbClr val="0070C0"/>
                </a:solidFill>
                <a:latin typeface="Consolas" panose="020B0609020204030204" pitchFamily="49" charset="0"/>
              </a:rPr>
              <a:t>$docker </a:t>
            </a:r>
            <a:r>
              <a:rPr lang="en-US" sz="1867" kern="0" dirty="0">
                <a:solidFill>
                  <a:srgbClr val="CE9178"/>
                </a:solidFill>
                <a:latin typeface="Consolas" panose="020B0609020204030204" pitchFamily="49" charset="0"/>
              </a:rPr>
              <a:t>compose up</a:t>
            </a:r>
            <a:endParaRPr lang="en-US" sz="1867" kern="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682E209-FB1B-DA8F-6D10-69C88B9E4147}"/>
              </a:ext>
            </a:extLst>
          </p:cNvPr>
          <p:cNvSpPr txBox="1">
            <a:spLocks/>
          </p:cNvSpPr>
          <p:nvPr/>
        </p:nvSpPr>
        <p:spPr>
          <a:xfrm>
            <a:off x="2422200" y="2065542"/>
            <a:ext cx="5367133" cy="5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defTabSz="1219170"/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This should point to </a:t>
            </a:r>
            <a:r>
              <a:rPr lang="en-US" sz="1467" kern="0" dirty="0" err="1">
                <a:solidFill>
                  <a:srgbClr val="C50F3C"/>
                </a:solidFill>
                <a:latin typeface="Lucida Sans" panose="020B0602030504020204" pitchFamily="34" charset="0"/>
              </a:rPr>
              <a:t>dir</a:t>
            </a:r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 where the </a:t>
            </a:r>
            <a:r>
              <a:rPr lang="en-US" sz="1467" kern="0" dirty="0" err="1">
                <a:solidFill>
                  <a:srgbClr val="C50F3C"/>
                </a:solidFill>
                <a:latin typeface="Lucida Sans" panose="020B0602030504020204" pitchFamily="34" charset="0"/>
              </a:rPr>
              <a:t>Dockerfile</a:t>
            </a:r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 exists</a:t>
            </a:r>
          </a:p>
          <a:p>
            <a:pPr defTabSz="1219170"/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I’ve assumed you run this from that </a:t>
            </a:r>
            <a:r>
              <a:rPr lang="en-US" sz="1467" kern="0" dirty="0" err="1">
                <a:solidFill>
                  <a:srgbClr val="C50F3C"/>
                </a:solidFill>
                <a:latin typeface="Lucida Sans" panose="020B0602030504020204" pitchFamily="34" charset="0"/>
              </a:rPr>
              <a:t>dir</a:t>
            </a:r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 - so the dot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83631-E3A3-943D-EF6F-4C2289ECE186}"/>
              </a:ext>
            </a:extLst>
          </p:cNvPr>
          <p:cNvCxnSpPr>
            <a:cxnSpLocks/>
          </p:cNvCxnSpPr>
          <p:nvPr/>
        </p:nvCxnSpPr>
        <p:spPr>
          <a:xfrm>
            <a:off x="3953933" y="1864495"/>
            <a:ext cx="0" cy="32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>
            <a:extLst>
              <a:ext uri="{FF2B5EF4-FFF2-40B4-BE49-F238E27FC236}">
                <a16:creationId xmlns:a16="http://schemas.microsoft.com/office/drawing/2014/main" id="{6A4E7898-484A-7461-C349-7EE97C3B8701}"/>
              </a:ext>
            </a:extLst>
          </p:cNvPr>
          <p:cNvSpPr txBox="1">
            <a:spLocks/>
          </p:cNvSpPr>
          <p:nvPr/>
        </p:nvSpPr>
        <p:spPr>
          <a:xfrm>
            <a:off x="2346000" y="3699589"/>
            <a:ext cx="5590400" cy="5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defTabSz="1219170"/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You should run this from the </a:t>
            </a:r>
            <a:r>
              <a:rPr lang="en-US" sz="1467" kern="0" dirty="0" err="1">
                <a:solidFill>
                  <a:srgbClr val="C50F3C"/>
                </a:solidFill>
                <a:latin typeface="Lucida Sans" panose="020B0602030504020204" pitchFamily="34" charset="0"/>
              </a:rPr>
              <a:t>dir</a:t>
            </a:r>
            <a:r>
              <a:rPr lang="en-US" sz="1467" kern="0" dirty="0">
                <a:solidFill>
                  <a:srgbClr val="C50F3C"/>
                </a:solidFill>
                <a:latin typeface="Lucida Sans" panose="020B0602030504020204" pitchFamily="34" charset="0"/>
              </a:rPr>
              <a:t> where the compose file 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1C9C5-23D2-7A80-C933-7CE77EBE6F94}"/>
              </a:ext>
            </a:extLst>
          </p:cNvPr>
          <p:cNvSpPr/>
          <p:nvPr/>
        </p:nvSpPr>
        <p:spPr>
          <a:xfrm>
            <a:off x="415600" y="5875638"/>
            <a:ext cx="1234027" cy="66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02122"/>
                </a:solidFill>
                <a:latin typeface="MathJax_Main"/>
              </a:rPr>
              <a:t>It’s fun</a:t>
            </a:r>
          </a:p>
          <a:p>
            <a:r>
              <a:rPr lang="en-US" sz="3600" dirty="0">
                <a:solidFill>
                  <a:srgbClr val="202122"/>
                </a:solidFill>
                <a:latin typeface="MathJax_Main"/>
              </a:rPr>
              <a:t>To learn MPI</a:t>
            </a:r>
          </a:p>
        </p:txBody>
      </p:sp>
    </p:spTree>
    <p:extLst>
      <p:ext uri="{BB962C8B-B14F-4D97-AF65-F5344CB8AC3E}">
        <p14:creationId xmlns:p14="http://schemas.microsoft.com/office/powerpoint/2010/main" val="11782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BEE-D369-4C20-AA34-0A194074F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The problem</a:t>
            </a:r>
          </a:p>
        </p:txBody>
      </p:sp>
    </p:spTree>
    <p:extLst>
      <p:ext uri="{BB962C8B-B14F-4D97-AF65-F5344CB8AC3E}">
        <p14:creationId xmlns:p14="http://schemas.microsoft.com/office/powerpoint/2010/main" val="137436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600" b="0" i="0" u="none" strike="noStrike" dirty="0">
                <a:solidFill>
                  <a:srgbClr val="202122"/>
                </a:solidFill>
                <a:effectLst/>
                <a:latin typeface="MathJax_Main"/>
              </a:rPr>
              <a:t>∇</a:t>
            </a:r>
            <a:r>
              <a:rPr lang="en-US" sz="6600" b="0" i="0" u="none" strike="noStrike" baseline="30000" dirty="0">
                <a:solidFill>
                  <a:srgbClr val="202122"/>
                </a:solidFill>
                <a:effectLst/>
                <a:latin typeface="MathJax_Main"/>
              </a:rPr>
              <a:t>2</a:t>
            </a:r>
            <a:r>
              <a:rPr lang="en-US" sz="6600" b="0" i="0" u="none" strike="noStrike" dirty="0">
                <a:solidFill>
                  <a:srgbClr val="202122"/>
                </a:solidFill>
                <a:effectLst/>
                <a:latin typeface="MathJax_Math-italic"/>
              </a:rPr>
              <a:t>f</a:t>
            </a:r>
            <a:r>
              <a:rPr lang="en-US" sz="6600" b="0" i="0" u="none" strike="noStrike" dirty="0">
                <a:solidFill>
                  <a:srgbClr val="202122"/>
                </a:solidFill>
                <a:effectLst/>
                <a:latin typeface="MathJax_Main"/>
              </a:rPr>
              <a:t>=0</a:t>
            </a:r>
            <a:br>
              <a:rPr lang="en-US" sz="6600" dirty="0"/>
            </a:br>
            <a:r>
              <a:rPr lang="en-US" sz="2000" dirty="0"/>
              <a:t>Electromagnetism in the absence of charge</a:t>
            </a:r>
            <a:r>
              <a:rPr lang="en-US" sz="2800" dirty="0"/>
              <a:t> </a:t>
            </a:r>
            <a:r>
              <a:rPr lang="en-US" sz="2000" dirty="0"/>
              <a:t>(free space)</a:t>
            </a:r>
          </a:p>
          <a:p>
            <a:r>
              <a:rPr lang="en-US" sz="2000" dirty="0"/>
              <a:t>Also assuming no time-dependence: everything is static</a:t>
            </a:r>
          </a:p>
          <a:p>
            <a:r>
              <a:rPr lang="en-US" sz="2000" dirty="0"/>
              <a:t>Dirichlet boundary condition: some “boundary” in space is kept at a constant (</a:t>
            </a:r>
            <a:r>
              <a:rPr lang="en-US" sz="2000" dirty="0" err="1"/>
              <a:t>wrt</a:t>
            </a:r>
            <a:r>
              <a:rPr lang="en-US" sz="2000" dirty="0"/>
              <a:t>. time) voltage</a:t>
            </a:r>
          </a:p>
          <a:p>
            <a:r>
              <a:rPr lang="en-US" sz="2000" dirty="0"/>
              <a:t>For points r in that boundary, f(r) = h(r) where h(r) is a known function</a:t>
            </a:r>
          </a:p>
        </p:txBody>
      </p:sp>
    </p:spTree>
    <p:extLst>
      <p:ext uri="{BB962C8B-B14F-4D97-AF65-F5344CB8AC3E}">
        <p14:creationId xmlns:p14="http://schemas.microsoft.com/office/powerpoint/2010/main" val="64800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49E-47D8-45B1-8F6F-4B003057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257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600" b="0" i="0" u="none" strike="noStrike" dirty="0">
                <a:solidFill>
                  <a:srgbClr val="202122"/>
                </a:solidFill>
                <a:effectLst/>
                <a:latin typeface="Abadi" panose="020B0604020202020204" pitchFamily="34" charset="0"/>
              </a:rPr>
              <a:t>∇</a:t>
            </a:r>
            <a:r>
              <a:rPr lang="en-US" sz="6600" b="0" i="0" u="none" strike="noStrike" baseline="30000" dirty="0">
                <a:solidFill>
                  <a:srgbClr val="202122"/>
                </a:solidFill>
                <a:effectLst/>
                <a:latin typeface="Abadi" panose="020B0604020202020204" pitchFamily="34" charset="0"/>
              </a:rPr>
              <a:t>2</a:t>
            </a:r>
            <a:r>
              <a:rPr lang="en-US" sz="6600" b="0" i="0" u="none" strike="noStrike" dirty="0">
                <a:solidFill>
                  <a:srgbClr val="202122"/>
                </a:solidFill>
                <a:effectLst/>
                <a:latin typeface="Abadi" panose="020B0604020202020204" pitchFamily="34" charset="0"/>
              </a:rPr>
              <a:t>f=</a:t>
            </a:r>
            <a:r>
              <a:rPr lang="el-GR" sz="6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ρ</a:t>
            </a:r>
            <a:r>
              <a:rPr lang="en-US" sz="6600" b="1" i="0" dirty="0">
                <a:solidFill>
                  <a:srgbClr val="202122"/>
                </a:solidFill>
                <a:effectLst/>
                <a:latin typeface="Abadi" panose="020B0604020202020204" pitchFamily="34" charset="0"/>
              </a:rPr>
              <a:t> </a:t>
            </a:r>
            <a:br>
              <a:rPr lang="en-US" sz="6600" dirty="0"/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2666A-5E75-48CB-B2D5-DE6CB80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7A99-5073-84CE-CF46-7DA5FD4088A5}"/>
              </a:ext>
            </a:extLst>
          </p:cNvPr>
          <p:cNvSpPr txBox="1"/>
          <p:nvPr/>
        </p:nvSpPr>
        <p:spPr>
          <a:xfrm>
            <a:off x="5120640" y="275234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Nomenclature point: </a:t>
            </a:r>
          </a:p>
          <a:p>
            <a:r>
              <a:rPr lang="en-US" dirty="0">
                <a:solidFill>
                  <a:srgbClr val="C00000"/>
                </a:solidFill>
              </a:rPr>
              <a:t>the more general equation with a source on the RHS is called Poisson equation</a:t>
            </a:r>
          </a:p>
          <a:p>
            <a:r>
              <a:rPr lang="en-US" dirty="0">
                <a:solidFill>
                  <a:srgbClr val="C00000"/>
                </a:solidFill>
              </a:rPr>
              <a:t>The operator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∇</a:t>
            </a:r>
            <a:r>
              <a:rPr lang="en-US" sz="1800" b="0" i="0" u="none" strike="noStrike" baseline="30000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 is called the Laplacian</a:t>
            </a:r>
            <a:r>
              <a:rPr lang="en-US" sz="1800" b="0" i="0" u="none" strike="noStrike" baseline="30000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8D9790-3479-8661-12F9-74D781A8B4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2770" y="3895345"/>
                <a:ext cx="7729728" cy="2540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shows up a lot: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	* heat transfer : f</a:t>
                </a:r>
                <a:r>
                  <a:rPr lang="en-US" sz="2000" b="0" u="none" strike="noStrike" dirty="0">
                    <a:solidFill>
                      <a:srgbClr val="20212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temperature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 	* diffusion : f </a:t>
                </a:r>
                <a14:m>
                  <m:oMath xmlns:m="http://schemas.openxmlformats.org/officeDocument/2006/math">
                    <m:r>
                      <a:rPr lang="en-US" sz="20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 density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202122"/>
                    </a:solidFill>
                    <a:latin typeface="Abadi" panose="020B0604020202020204" pitchFamily="34" charset="0"/>
                  </a:rPr>
                  <a:t>*</a:t>
                </a:r>
                <a:r>
                  <a:rPr lang="en-US" sz="2000" dirty="0"/>
                  <a:t> Navier-Stokes (equations governing fluids) : f </a:t>
                </a:r>
                <a14:m>
                  <m:oMath xmlns:m="http://schemas.openxmlformats.org/officeDocument/2006/math">
                    <m:r>
                      <a:rPr lang="en-US" sz="2000" b="0" i="1" u="none" strike="noStrike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pressure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8D9790-3479-8661-12F9-74D781A8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70" y="3895345"/>
                <a:ext cx="7729728" cy="2540722"/>
              </a:xfrm>
              <a:prstGeom prst="rect">
                <a:avLst/>
              </a:prstGeom>
              <a:blipFill>
                <a:blip r:embed="rId2"/>
                <a:stretch>
                  <a:fillRect l="-868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289B20-6F50-B85B-ADC0-323A805DA95A}"/>
              </a:ext>
            </a:extLst>
          </p:cNvPr>
          <p:cNvSpPr txBox="1"/>
          <p:nvPr/>
        </p:nvSpPr>
        <p:spPr>
          <a:xfrm>
            <a:off x="2231136" y="3744265"/>
            <a:ext cx="957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∇</a:t>
            </a:r>
            <a:r>
              <a:rPr lang="en-US" sz="4000" b="0" i="0" u="none" strike="noStrike" baseline="30000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2</a:t>
            </a:r>
            <a:r>
              <a:rPr lang="en-US" sz="4000" b="0" i="0" u="none" strike="noStrike" dirty="0">
                <a:solidFill>
                  <a:srgbClr val="C00000"/>
                </a:solidFill>
                <a:effectLst/>
                <a:latin typeface="Abadi" panose="020B0604020202020204" pitchFamily="34" charset="0"/>
              </a:rPr>
              <a:t>f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325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7954</TotalTime>
  <Words>1529</Words>
  <Application>Microsoft Office PowerPoint</Application>
  <PresentationFormat>Widescreen</PresentationFormat>
  <Paragraphs>185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Abadi</vt:lpstr>
      <vt:lpstr>Algerian</vt:lpstr>
      <vt:lpstr>Angsana New</vt:lpstr>
      <vt:lpstr>Arial</vt:lpstr>
      <vt:lpstr>Calibri</vt:lpstr>
      <vt:lpstr>Cambria Math</vt:lpstr>
      <vt:lpstr>Comic Sans MS</vt:lpstr>
      <vt:lpstr>Consolas</vt:lpstr>
      <vt:lpstr>Gill Sans MT</vt:lpstr>
      <vt:lpstr>Lucida Sans</vt:lpstr>
      <vt:lpstr>MathJax_Main</vt:lpstr>
      <vt:lpstr>MathJax_Math-italic</vt:lpstr>
      <vt:lpstr>Montserrat</vt:lpstr>
      <vt:lpstr>Montserrat Black</vt:lpstr>
      <vt:lpstr>Montserrat ExtraBold</vt:lpstr>
      <vt:lpstr>Parcel</vt:lpstr>
      <vt:lpstr>NYU Bold</vt:lpstr>
      <vt:lpstr>Mpi @ Home: solving laplace equation</vt:lpstr>
      <vt:lpstr>MPI @ home</vt:lpstr>
      <vt:lpstr>Docker</vt:lpstr>
      <vt:lpstr>MPI @ home</vt:lpstr>
      <vt:lpstr>Build image from Dockerfile</vt:lpstr>
      <vt:lpstr>Why?</vt:lpstr>
      <vt:lpstr>PART I: The problem</vt:lpstr>
      <vt:lpstr>Laplace equation</vt:lpstr>
      <vt:lpstr>Laplace equation</vt:lpstr>
      <vt:lpstr>Laplace equation</vt:lpstr>
      <vt:lpstr>PowerPoint Presentation</vt:lpstr>
      <vt:lpstr>PowerPoint Presentation</vt:lpstr>
      <vt:lpstr>Laplace equation</vt:lpstr>
      <vt:lpstr>Laplace equation</vt:lpstr>
      <vt:lpstr>Laplace equation</vt:lpstr>
      <vt:lpstr>PART II: The Solution</vt:lpstr>
      <vt:lpstr>MPI has ENTERED THE Chat…</vt:lpstr>
      <vt:lpstr>MPI has ENTERED THE Chat…</vt:lpstr>
      <vt:lpstr>Result</vt:lpstr>
      <vt:lpstr>MPI has ENTERED THE Chat…</vt:lpstr>
      <vt:lpstr>MPI has ENTERED THE Chat…</vt:lpstr>
      <vt:lpstr>Let’s look @ the code</vt:lpstr>
      <vt:lpstr>Let’s look @ the code</vt:lpstr>
      <vt:lpstr>Let’s look @ the code</vt:lpstr>
      <vt:lpstr>Let’s look @ the code</vt:lpstr>
      <vt:lpstr>Let’s look @ the code</vt:lpstr>
      <vt:lpstr>TroubleShooting/DEBUG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@ Home: solving laplace equation</dc:title>
  <dc:creator>Iman Hosseini</dc:creator>
  <cp:lastModifiedBy>Iman Hosseini</cp:lastModifiedBy>
  <cp:revision>7</cp:revision>
  <dcterms:created xsi:type="dcterms:W3CDTF">2022-04-10T19:22:56Z</dcterms:created>
  <dcterms:modified xsi:type="dcterms:W3CDTF">2023-04-26T05:29:13Z</dcterms:modified>
</cp:coreProperties>
</file>