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ddb874eeb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ddb874eeb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ddb874eeb6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ddb874eeb6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ddb874eeb6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ddb874eeb6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ddb874eeb6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ddb874eeb6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ddb874eeb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ddb874eeb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300"/>
              </a:spcBef>
              <a:spcAft>
                <a:spcPts val="0"/>
              </a:spcAft>
              <a:buClr>
                <a:srgbClr val="9840A6"/>
              </a:buClr>
              <a:buSzPts val="1200"/>
              <a:buAutoNum type="arabicPeriod"/>
            </a:pPr>
            <a:r>
              <a:rPr lang="en" sz="1200">
                <a:solidFill>
                  <a:srgbClr val="9840A6"/>
                </a:solidFill>
              </a:rPr>
              <a:t>Do popular buzzwords lead to higher reviews? (Break down the description of the wines to find the most popular words used to describe the alcohol and determine if these popular words associate to higher reviews)</a:t>
            </a:r>
            <a:endParaRPr sz="14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17048dcdc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17048dcdc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17048dcdc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17048dcdc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ddb874eeb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ddb874eeb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ddb874eeb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ddb874eeb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de321d6b26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de321d6b26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ddb874eeb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ddb874eeb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de321d6b26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de321d6b26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de321d6b26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de321d6b26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de5761bf00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de5761bf00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ddb874eeb6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ddb874eeb6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de321d6b26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de321d6b26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de321d6b26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de321d6b26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de321d6b26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de321d6b26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de321d6b26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de321d6b26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de321d6b26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de321d6b26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ddb874eeb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ddb874eeb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3.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8.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hyperlink" Target="https://public.tableau.com/app/profile/iman.jacques/viz/Wine_Analysis_Story/Story1?publish=ye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22.png"/><Relationship Id="rId5" Type="http://schemas.openxmlformats.org/officeDocument/2006/relationships/image" Target="../media/image16.png"/><Relationship Id="rId6" Type="http://schemas.openxmlformats.org/officeDocument/2006/relationships/image" Target="../media/image18.png"/><Relationship Id="rId7"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14.png"/><Relationship Id="rId5"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21.png"/><Relationship Id="rId5"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3.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3.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3.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3.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3.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3.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4">
            <a:alphaModFix/>
          </a:blip>
          <a:srcRect b="35134" l="8752" r="5359" t="28255"/>
          <a:stretch/>
        </p:blipFill>
        <p:spPr>
          <a:xfrm>
            <a:off x="1958825" y="1453325"/>
            <a:ext cx="5269875" cy="18830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41A6"/>
        </a:solidFill>
      </p:bgPr>
    </p:bg>
    <p:spTree>
      <p:nvGrpSpPr>
        <p:cNvPr id="125" name="Shape 125"/>
        <p:cNvGrpSpPr/>
        <p:nvPr/>
      </p:nvGrpSpPr>
      <p:grpSpPr>
        <a:xfrm>
          <a:off x="0" y="0"/>
          <a:ext cx="0" cy="0"/>
          <a:chOff x="0" y="0"/>
          <a:chExt cx="0" cy="0"/>
        </a:xfrm>
      </p:grpSpPr>
      <p:sp>
        <p:nvSpPr>
          <p:cNvPr id="126" name="Google Shape;126;p22"/>
          <p:cNvSpPr txBox="1"/>
          <p:nvPr>
            <p:ph idx="4294967295" type="ctrTitle"/>
          </p:nvPr>
        </p:nvSpPr>
        <p:spPr>
          <a:xfrm>
            <a:off x="5032075" y="589525"/>
            <a:ext cx="3857700" cy="72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100">
                <a:solidFill>
                  <a:schemeClr val="lt1"/>
                </a:solidFill>
                <a:latin typeface="Impact"/>
                <a:ea typeface="Impact"/>
                <a:cs typeface="Impact"/>
                <a:sym typeface="Impact"/>
              </a:rPr>
              <a:t>Data Analysis</a:t>
            </a:r>
            <a:endParaRPr sz="3100">
              <a:solidFill>
                <a:schemeClr val="lt1"/>
              </a:solidFill>
              <a:latin typeface="Impact"/>
              <a:ea typeface="Impact"/>
              <a:cs typeface="Impact"/>
              <a:sym typeface="Impact"/>
            </a:endParaRPr>
          </a:p>
        </p:txBody>
      </p:sp>
      <p:sp>
        <p:nvSpPr>
          <p:cNvPr id="127" name="Google Shape;127;p22"/>
          <p:cNvSpPr txBox="1"/>
          <p:nvPr>
            <p:ph idx="4294967295" type="ctrTitle"/>
          </p:nvPr>
        </p:nvSpPr>
        <p:spPr>
          <a:xfrm>
            <a:off x="5032075" y="1175050"/>
            <a:ext cx="2632500" cy="33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720">
                <a:solidFill>
                  <a:schemeClr val="lt1"/>
                </a:solidFill>
              </a:rPr>
              <a:t>Cleaning the Data</a:t>
            </a:r>
            <a:endParaRPr b="1" sz="1720">
              <a:solidFill>
                <a:schemeClr val="lt1"/>
              </a:solidFill>
            </a:endParaRPr>
          </a:p>
        </p:txBody>
      </p:sp>
      <p:pic>
        <p:nvPicPr>
          <p:cNvPr id="128" name="Google Shape;128;p22"/>
          <p:cNvPicPr preferRelativeResize="0"/>
          <p:nvPr/>
        </p:nvPicPr>
        <p:blipFill>
          <a:blip r:embed="rId3">
            <a:alphaModFix/>
          </a:blip>
          <a:stretch>
            <a:fillRect/>
          </a:stretch>
        </p:blipFill>
        <p:spPr>
          <a:xfrm>
            <a:off x="226775" y="968575"/>
            <a:ext cx="4433900" cy="3206349"/>
          </a:xfrm>
          <a:prstGeom prst="rect">
            <a:avLst/>
          </a:prstGeom>
          <a:noFill/>
          <a:ln>
            <a:noFill/>
          </a:ln>
        </p:spPr>
      </p:pic>
      <p:sp>
        <p:nvSpPr>
          <p:cNvPr id="129" name="Google Shape;129;p22"/>
          <p:cNvSpPr txBox="1"/>
          <p:nvPr/>
        </p:nvSpPr>
        <p:spPr>
          <a:xfrm>
            <a:off x="7005800" y="3757850"/>
            <a:ext cx="216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30" name="Google Shape;130;p22"/>
          <p:cNvPicPr preferRelativeResize="0"/>
          <p:nvPr/>
        </p:nvPicPr>
        <p:blipFill rotWithShape="1">
          <a:blip r:embed="rId4">
            <a:alphaModFix/>
          </a:blip>
          <a:srcRect b="0" l="4482" r="39770" t="28371"/>
          <a:stretch/>
        </p:blipFill>
        <p:spPr>
          <a:xfrm>
            <a:off x="4766613" y="1964125"/>
            <a:ext cx="4288723" cy="462600"/>
          </a:xfrm>
          <a:prstGeom prst="rect">
            <a:avLst/>
          </a:prstGeom>
          <a:noFill/>
          <a:ln>
            <a:noFill/>
          </a:ln>
        </p:spPr>
      </p:pic>
      <p:sp>
        <p:nvSpPr>
          <p:cNvPr id="131" name="Google Shape;131;p22"/>
          <p:cNvSpPr txBox="1"/>
          <p:nvPr/>
        </p:nvSpPr>
        <p:spPr>
          <a:xfrm>
            <a:off x="5032063" y="2738025"/>
            <a:ext cx="375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41A6"/>
        </a:solidFill>
      </p:bgPr>
    </p:bg>
    <p:spTree>
      <p:nvGrpSpPr>
        <p:cNvPr id="135" name="Shape 135"/>
        <p:cNvGrpSpPr/>
        <p:nvPr/>
      </p:nvGrpSpPr>
      <p:grpSpPr>
        <a:xfrm>
          <a:off x="0" y="0"/>
          <a:ext cx="0" cy="0"/>
          <a:chOff x="0" y="0"/>
          <a:chExt cx="0" cy="0"/>
        </a:xfrm>
      </p:grpSpPr>
      <p:sp>
        <p:nvSpPr>
          <p:cNvPr id="136" name="Google Shape;136;p23"/>
          <p:cNvSpPr txBox="1"/>
          <p:nvPr>
            <p:ph idx="4294967295" type="ctrTitle"/>
          </p:nvPr>
        </p:nvSpPr>
        <p:spPr>
          <a:xfrm>
            <a:off x="322800" y="310375"/>
            <a:ext cx="3857700" cy="72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solidFill>
                  <a:schemeClr val="lt1"/>
                </a:solidFill>
                <a:latin typeface="Impact"/>
                <a:ea typeface="Impact"/>
                <a:cs typeface="Impact"/>
                <a:sym typeface="Impact"/>
              </a:rPr>
              <a:t>Findings</a:t>
            </a:r>
            <a:endParaRPr sz="4200">
              <a:solidFill>
                <a:schemeClr val="lt1"/>
              </a:solidFill>
              <a:latin typeface="Impact"/>
              <a:ea typeface="Impact"/>
              <a:cs typeface="Impact"/>
              <a:sym typeface="Impact"/>
            </a:endParaRPr>
          </a:p>
        </p:txBody>
      </p:sp>
      <p:pic>
        <p:nvPicPr>
          <p:cNvPr id="137" name="Google Shape;137;p23"/>
          <p:cNvPicPr preferRelativeResize="0"/>
          <p:nvPr/>
        </p:nvPicPr>
        <p:blipFill>
          <a:blip r:embed="rId3">
            <a:alphaModFix/>
          </a:blip>
          <a:stretch>
            <a:fillRect/>
          </a:stretch>
        </p:blipFill>
        <p:spPr>
          <a:xfrm>
            <a:off x="3908356" y="399050"/>
            <a:ext cx="4930845" cy="4506475"/>
          </a:xfrm>
          <a:prstGeom prst="rect">
            <a:avLst/>
          </a:prstGeom>
          <a:noFill/>
          <a:ln>
            <a:noFill/>
          </a:ln>
        </p:spPr>
      </p:pic>
      <p:pic>
        <p:nvPicPr>
          <p:cNvPr id="138" name="Google Shape;138;p23"/>
          <p:cNvPicPr preferRelativeResize="0"/>
          <p:nvPr/>
        </p:nvPicPr>
        <p:blipFill rotWithShape="1">
          <a:blip r:embed="rId4">
            <a:alphaModFix/>
          </a:blip>
          <a:srcRect b="0" l="9213" r="39627" t="0"/>
          <a:stretch/>
        </p:blipFill>
        <p:spPr>
          <a:xfrm>
            <a:off x="110850" y="1667350"/>
            <a:ext cx="3687899" cy="1969875"/>
          </a:xfrm>
          <a:prstGeom prst="rect">
            <a:avLst/>
          </a:prstGeom>
          <a:noFill/>
          <a:ln>
            <a:noFill/>
          </a:ln>
        </p:spPr>
      </p:pic>
      <p:sp>
        <p:nvSpPr>
          <p:cNvPr id="139" name="Google Shape;139;p23"/>
          <p:cNvSpPr txBox="1"/>
          <p:nvPr/>
        </p:nvSpPr>
        <p:spPr>
          <a:xfrm>
            <a:off x="155200" y="1030975"/>
            <a:ext cx="34809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hlink"/>
                </a:solidFill>
                <a:hlinkClick r:id="rId5"/>
              </a:rPr>
              <a:t>https://public.tableau.com/app/profile/iman.jacques/viz/Wine_Analysis_Story/Story1?publish=yes</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41A6"/>
        </a:solidFill>
      </p:bgPr>
    </p:bg>
    <p:spTree>
      <p:nvGrpSpPr>
        <p:cNvPr id="143" name="Shape 143"/>
        <p:cNvGrpSpPr/>
        <p:nvPr/>
      </p:nvGrpSpPr>
      <p:grpSpPr>
        <a:xfrm>
          <a:off x="0" y="0"/>
          <a:ext cx="0" cy="0"/>
          <a:chOff x="0" y="0"/>
          <a:chExt cx="0" cy="0"/>
        </a:xfrm>
      </p:grpSpPr>
      <p:sp>
        <p:nvSpPr>
          <p:cNvPr id="144" name="Google Shape;144;p24"/>
          <p:cNvSpPr txBox="1"/>
          <p:nvPr>
            <p:ph idx="4294967295" type="ctrTitle"/>
          </p:nvPr>
        </p:nvSpPr>
        <p:spPr>
          <a:xfrm>
            <a:off x="322800" y="310375"/>
            <a:ext cx="3857700" cy="72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solidFill>
                  <a:schemeClr val="lt1"/>
                </a:solidFill>
                <a:latin typeface="Impact"/>
                <a:ea typeface="Impact"/>
                <a:cs typeface="Impact"/>
                <a:sym typeface="Impact"/>
              </a:rPr>
              <a:t>Findings</a:t>
            </a:r>
            <a:endParaRPr sz="4200">
              <a:solidFill>
                <a:schemeClr val="lt1"/>
              </a:solidFill>
              <a:latin typeface="Impact"/>
              <a:ea typeface="Impact"/>
              <a:cs typeface="Impact"/>
              <a:sym typeface="Impact"/>
            </a:endParaRPr>
          </a:p>
        </p:txBody>
      </p:sp>
      <p:pic>
        <p:nvPicPr>
          <p:cNvPr id="145" name="Google Shape;145;p24"/>
          <p:cNvPicPr preferRelativeResize="0"/>
          <p:nvPr/>
        </p:nvPicPr>
        <p:blipFill>
          <a:blip r:embed="rId3">
            <a:alphaModFix/>
          </a:blip>
          <a:stretch>
            <a:fillRect/>
          </a:stretch>
        </p:blipFill>
        <p:spPr>
          <a:xfrm>
            <a:off x="63725" y="1127950"/>
            <a:ext cx="5894948" cy="3350449"/>
          </a:xfrm>
          <a:prstGeom prst="rect">
            <a:avLst/>
          </a:prstGeom>
          <a:noFill/>
          <a:ln>
            <a:noFill/>
          </a:ln>
        </p:spPr>
      </p:pic>
      <p:sp>
        <p:nvSpPr>
          <p:cNvPr id="146" name="Google Shape;146;p24"/>
          <p:cNvSpPr txBox="1"/>
          <p:nvPr/>
        </p:nvSpPr>
        <p:spPr>
          <a:xfrm>
            <a:off x="4278850" y="1696025"/>
            <a:ext cx="1474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47" name="Google Shape;147;p24"/>
          <p:cNvPicPr preferRelativeResize="0"/>
          <p:nvPr/>
        </p:nvPicPr>
        <p:blipFill>
          <a:blip r:embed="rId4">
            <a:alphaModFix/>
          </a:blip>
          <a:stretch>
            <a:fillRect/>
          </a:stretch>
        </p:blipFill>
        <p:spPr>
          <a:xfrm>
            <a:off x="6079375" y="1821925"/>
            <a:ext cx="2982101" cy="1459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41A6"/>
        </a:solidFill>
      </p:bgPr>
    </p:bg>
    <p:spTree>
      <p:nvGrpSpPr>
        <p:cNvPr id="151" name="Shape 151"/>
        <p:cNvGrpSpPr/>
        <p:nvPr/>
      </p:nvGrpSpPr>
      <p:grpSpPr>
        <a:xfrm>
          <a:off x="0" y="0"/>
          <a:ext cx="0" cy="0"/>
          <a:chOff x="0" y="0"/>
          <a:chExt cx="0" cy="0"/>
        </a:xfrm>
      </p:grpSpPr>
      <p:sp>
        <p:nvSpPr>
          <p:cNvPr id="152" name="Google Shape;152;p25"/>
          <p:cNvSpPr txBox="1"/>
          <p:nvPr>
            <p:ph idx="4294967295" type="ctrTitle"/>
          </p:nvPr>
        </p:nvSpPr>
        <p:spPr>
          <a:xfrm>
            <a:off x="877050" y="1041975"/>
            <a:ext cx="3857700" cy="72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solidFill>
                  <a:schemeClr val="lt1"/>
                </a:solidFill>
                <a:latin typeface="Impact"/>
                <a:ea typeface="Impact"/>
                <a:cs typeface="Impact"/>
                <a:sym typeface="Impact"/>
              </a:rPr>
              <a:t>Findings</a:t>
            </a:r>
            <a:endParaRPr sz="4200">
              <a:solidFill>
                <a:schemeClr val="lt1"/>
              </a:solidFill>
              <a:latin typeface="Impact"/>
              <a:ea typeface="Impact"/>
              <a:cs typeface="Impact"/>
              <a:sym typeface="Impact"/>
            </a:endParaRPr>
          </a:p>
        </p:txBody>
      </p:sp>
      <p:pic>
        <p:nvPicPr>
          <p:cNvPr id="153" name="Google Shape;153;p25"/>
          <p:cNvPicPr preferRelativeResize="0"/>
          <p:nvPr/>
        </p:nvPicPr>
        <p:blipFill>
          <a:blip r:embed="rId3">
            <a:alphaModFix/>
          </a:blip>
          <a:stretch>
            <a:fillRect/>
          </a:stretch>
        </p:blipFill>
        <p:spPr>
          <a:xfrm>
            <a:off x="1063100" y="1993963"/>
            <a:ext cx="7017799" cy="1155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7" name="Shape 157"/>
        <p:cNvGrpSpPr/>
        <p:nvPr/>
      </p:nvGrpSpPr>
      <p:grpSpPr>
        <a:xfrm>
          <a:off x="0" y="0"/>
          <a:ext cx="0" cy="0"/>
          <a:chOff x="0" y="0"/>
          <a:chExt cx="0" cy="0"/>
        </a:xfrm>
      </p:grpSpPr>
      <p:sp>
        <p:nvSpPr>
          <p:cNvPr id="158" name="Google Shape;158;p26"/>
          <p:cNvSpPr txBox="1"/>
          <p:nvPr/>
        </p:nvSpPr>
        <p:spPr>
          <a:xfrm>
            <a:off x="4549525" y="2540150"/>
            <a:ext cx="130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59" name="Google Shape;159;p26"/>
          <p:cNvSpPr txBox="1"/>
          <p:nvPr/>
        </p:nvSpPr>
        <p:spPr>
          <a:xfrm>
            <a:off x="4549525" y="2540150"/>
            <a:ext cx="130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60" name="Google Shape;160;p26"/>
          <p:cNvSpPr txBox="1"/>
          <p:nvPr/>
        </p:nvSpPr>
        <p:spPr>
          <a:xfrm>
            <a:off x="1885975" y="2451450"/>
            <a:ext cx="6628800" cy="5817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300"/>
              </a:spcBef>
              <a:spcAft>
                <a:spcPts val="0"/>
              </a:spcAft>
              <a:buClr>
                <a:srgbClr val="9840A6"/>
              </a:buClr>
              <a:buSzPts val="1200"/>
              <a:buAutoNum type="arabicPeriod"/>
            </a:pPr>
            <a:r>
              <a:rPr lang="en" sz="1200">
                <a:solidFill>
                  <a:srgbClr val="9840A6"/>
                </a:solidFill>
              </a:rPr>
              <a:t>Can we predict the scores of future wine tastings based on previous ones?</a:t>
            </a:r>
            <a:endParaRPr sz="1200">
              <a:solidFill>
                <a:srgbClr val="9840A6"/>
              </a:solidFill>
            </a:endParaRPr>
          </a:p>
          <a:p>
            <a:pPr indent="-304800" lvl="0" marL="457200" rtl="0" algn="l">
              <a:lnSpc>
                <a:spcPct val="115000"/>
              </a:lnSpc>
              <a:spcBef>
                <a:spcPts val="0"/>
              </a:spcBef>
              <a:spcAft>
                <a:spcPts val="0"/>
              </a:spcAft>
              <a:buClr>
                <a:srgbClr val="9840A6"/>
              </a:buClr>
              <a:buSzPts val="1200"/>
              <a:buAutoNum type="arabicPeriod"/>
            </a:pPr>
            <a:r>
              <a:rPr lang="en" sz="1200">
                <a:solidFill>
                  <a:srgbClr val="9840A6"/>
                </a:solidFill>
              </a:rPr>
              <a:t>Does the description of the wines lead to a higher reviews/points?</a:t>
            </a:r>
            <a:endParaRPr/>
          </a:p>
        </p:txBody>
      </p:sp>
      <p:sp>
        <p:nvSpPr>
          <p:cNvPr id="161" name="Google Shape;161;p26"/>
          <p:cNvSpPr txBox="1"/>
          <p:nvPr>
            <p:ph type="ctrTitle"/>
          </p:nvPr>
        </p:nvSpPr>
        <p:spPr>
          <a:xfrm>
            <a:off x="1173225" y="1651625"/>
            <a:ext cx="5488800" cy="72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5580">
                <a:solidFill>
                  <a:srgbClr val="9840A6"/>
                </a:solidFill>
                <a:latin typeface="Impact"/>
                <a:ea typeface="Impact"/>
                <a:cs typeface="Impact"/>
                <a:sym typeface="Impact"/>
              </a:rPr>
              <a:t>Predictions</a:t>
            </a:r>
            <a:endParaRPr sz="5580">
              <a:solidFill>
                <a:srgbClr val="9840A6"/>
              </a:solidFill>
              <a:latin typeface="Impact"/>
              <a:ea typeface="Impact"/>
              <a:cs typeface="Impact"/>
              <a:sym typeface="Impac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5" name="Shape 165"/>
        <p:cNvGrpSpPr/>
        <p:nvPr/>
      </p:nvGrpSpPr>
      <p:grpSpPr>
        <a:xfrm>
          <a:off x="0" y="0"/>
          <a:ext cx="0" cy="0"/>
          <a:chOff x="0" y="0"/>
          <a:chExt cx="0" cy="0"/>
        </a:xfrm>
      </p:grpSpPr>
      <p:sp>
        <p:nvSpPr>
          <p:cNvPr id="166" name="Google Shape;166;p27"/>
          <p:cNvSpPr txBox="1"/>
          <p:nvPr>
            <p:ph type="ctrTitle"/>
          </p:nvPr>
        </p:nvSpPr>
        <p:spPr>
          <a:xfrm>
            <a:off x="342900" y="114300"/>
            <a:ext cx="6629400" cy="92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600">
                <a:solidFill>
                  <a:srgbClr val="9840A6"/>
                </a:solidFill>
                <a:latin typeface="Impact"/>
                <a:ea typeface="Impact"/>
                <a:cs typeface="Impact"/>
                <a:sym typeface="Impact"/>
              </a:rPr>
              <a:t>Machine Learning: Data Cleaning</a:t>
            </a:r>
            <a:endParaRPr sz="3600">
              <a:solidFill>
                <a:srgbClr val="9840A6"/>
              </a:solidFill>
              <a:latin typeface="Impact"/>
              <a:ea typeface="Impact"/>
              <a:cs typeface="Impact"/>
              <a:sym typeface="Impact"/>
            </a:endParaRPr>
          </a:p>
        </p:txBody>
      </p:sp>
      <p:sp>
        <p:nvSpPr>
          <p:cNvPr id="167" name="Google Shape;167;p27"/>
          <p:cNvSpPr txBox="1"/>
          <p:nvPr/>
        </p:nvSpPr>
        <p:spPr>
          <a:xfrm>
            <a:off x="4549525" y="2540150"/>
            <a:ext cx="130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descr="Screenshot 2023-02-23 at 10 13 40 PM" id="168" name="Google Shape;168;p27"/>
          <p:cNvPicPr preferRelativeResize="0"/>
          <p:nvPr/>
        </p:nvPicPr>
        <p:blipFill>
          <a:blip r:embed="rId4">
            <a:alphaModFix/>
          </a:blip>
          <a:stretch>
            <a:fillRect/>
          </a:stretch>
        </p:blipFill>
        <p:spPr>
          <a:xfrm>
            <a:off x="1026700" y="1210325"/>
            <a:ext cx="2733696" cy="1329825"/>
          </a:xfrm>
          <a:prstGeom prst="rect">
            <a:avLst/>
          </a:prstGeom>
          <a:noFill/>
          <a:ln>
            <a:noFill/>
          </a:ln>
        </p:spPr>
      </p:pic>
      <p:pic>
        <p:nvPicPr>
          <p:cNvPr id="169" name="Google Shape;169;p27"/>
          <p:cNvPicPr preferRelativeResize="0"/>
          <p:nvPr/>
        </p:nvPicPr>
        <p:blipFill>
          <a:blip r:embed="rId5">
            <a:alphaModFix/>
          </a:blip>
          <a:stretch>
            <a:fillRect/>
          </a:stretch>
        </p:blipFill>
        <p:spPr>
          <a:xfrm>
            <a:off x="4360650" y="1124013"/>
            <a:ext cx="2987975" cy="1502449"/>
          </a:xfrm>
          <a:prstGeom prst="rect">
            <a:avLst/>
          </a:prstGeom>
          <a:noFill/>
          <a:ln>
            <a:noFill/>
          </a:ln>
        </p:spPr>
      </p:pic>
      <p:pic>
        <p:nvPicPr>
          <p:cNvPr id="170" name="Google Shape;170;p27"/>
          <p:cNvPicPr preferRelativeResize="0"/>
          <p:nvPr/>
        </p:nvPicPr>
        <p:blipFill>
          <a:blip r:embed="rId6">
            <a:alphaModFix/>
          </a:blip>
          <a:stretch>
            <a:fillRect/>
          </a:stretch>
        </p:blipFill>
        <p:spPr>
          <a:xfrm>
            <a:off x="1541525" y="2940350"/>
            <a:ext cx="5479526" cy="1206675"/>
          </a:xfrm>
          <a:prstGeom prst="rect">
            <a:avLst/>
          </a:prstGeom>
          <a:noFill/>
          <a:ln>
            <a:noFill/>
          </a:ln>
        </p:spPr>
      </p:pic>
      <p:pic>
        <p:nvPicPr>
          <p:cNvPr id="171" name="Google Shape;171;p27"/>
          <p:cNvPicPr preferRelativeResize="0"/>
          <p:nvPr/>
        </p:nvPicPr>
        <p:blipFill>
          <a:blip r:embed="rId7">
            <a:alphaModFix/>
          </a:blip>
          <a:stretch>
            <a:fillRect/>
          </a:stretch>
        </p:blipFill>
        <p:spPr>
          <a:xfrm>
            <a:off x="1213946" y="4277624"/>
            <a:ext cx="6134682" cy="775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5" name="Shape 175"/>
        <p:cNvGrpSpPr/>
        <p:nvPr/>
      </p:nvGrpSpPr>
      <p:grpSpPr>
        <a:xfrm>
          <a:off x="0" y="0"/>
          <a:ext cx="0" cy="0"/>
          <a:chOff x="0" y="0"/>
          <a:chExt cx="0" cy="0"/>
        </a:xfrm>
      </p:grpSpPr>
      <p:sp>
        <p:nvSpPr>
          <p:cNvPr id="176" name="Google Shape;176;p28"/>
          <p:cNvSpPr txBox="1"/>
          <p:nvPr>
            <p:ph type="ctrTitle"/>
          </p:nvPr>
        </p:nvSpPr>
        <p:spPr>
          <a:xfrm>
            <a:off x="386750" y="306350"/>
            <a:ext cx="6595500" cy="82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600">
                <a:solidFill>
                  <a:srgbClr val="9840A6"/>
                </a:solidFill>
                <a:latin typeface="Impact"/>
                <a:ea typeface="Impact"/>
                <a:cs typeface="Impact"/>
                <a:sym typeface="Impact"/>
              </a:rPr>
              <a:t>Machine Learning: Creating The Model</a:t>
            </a:r>
            <a:endParaRPr sz="3600">
              <a:solidFill>
                <a:srgbClr val="9840A6"/>
              </a:solidFill>
              <a:latin typeface="Impact"/>
              <a:ea typeface="Impact"/>
              <a:cs typeface="Impact"/>
              <a:sym typeface="Impact"/>
            </a:endParaRPr>
          </a:p>
        </p:txBody>
      </p:sp>
      <p:sp>
        <p:nvSpPr>
          <p:cNvPr id="177" name="Google Shape;177;p28"/>
          <p:cNvSpPr txBox="1"/>
          <p:nvPr/>
        </p:nvSpPr>
        <p:spPr>
          <a:xfrm>
            <a:off x="4549525" y="2540150"/>
            <a:ext cx="130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78" name="Google Shape;178;p28"/>
          <p:cNvPicPr preferRelativeResize="0"/>
          <p:nvPr/>
        </p:nvPicPr>
        <p:blipFill>
          <a:blip r:embed="rId4">
            <a:alphaModFix/>
          </a:blip>
          <a:stretch>
            <a:fillRect/>
          </a:stretch>
        </p:blipFill>
        <p:spPr>
          <a:xfrm>
            <a:off x="3485775" y="3059050"/>
            <a:ext cx="5415603" cy="1829882"/>
          </a:xfrm>
          <a:prstGeom prst="rect">
            <a:avLst/>
          </a:prstGeom>
          <a:noFill/>
          <a:ln>
            <a:noFill/>
          </a:ln>
        </p:spPr>
      </p:pic>
      <p:pic>
        <p:nvPicPr>
          <p:cNvPr id="179" name="Google Shape;179;p28"/>
          <p:cNvPicPr preferRelativeResize="0"/>
          <p:nvPr/>
        </p:nvPicPr>
        <p:blipFill>
          <a:blip r:embed="rId5">
            <a:alphaModFix/>
          </a:blip>
          <a:stretch>
            <a:fillRect/>
          </a:stretch>
        </p:blipFill>
        <p:spPr>
          <a:xfrm>
            <a:off x="221575" y="1133438"/>
            <a:ext cx="4079778" cy="18298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41A6"/>
        </a:solidFill>
      </p:bgPr>
    </p:bg>
    <p:spTree>
      <p:nvGrpSpPr>
        <p:cNvPr id="183" name="Shape 183"/>
        <p:cNvGrpSpPr/>
        <p:nvPr/>
      </p:nvGrpSpPr>
      <p:grpSpPr>
        <a:xfrm>
          <a:off x="0" y="0"/>
          <a:ext cx="0" cy="0"/>
          <a:chOff x="0" y="0"/>
          <a:chExt cx="0" cy="0"/>
        </a:xfrm>
      </p:grpSpPr>
      <p:sp>
        <p:nvSpPr>
          <p:cNvPr id="184" name="Google Shape;184;p29"/>
          <p:cNvSpPr txBox="1"/>
          <p:nvPr>
            <p:ph idx="1" type="body"/>
          </p:nvPr>
        </p:nvSpPr>
        <p:spPr>
          <a:xfrm>
            <a:off x="411475" y="10748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solidFill>
                <a:schemeClr val="lt1"/>
              </a:solidFill>
            </a:endParaRPr>
          </a:p>
        </p:txBody>
      </p:sp>
      <p:sp>
        <p:nvSpPr>
          <p:cNvPr id="185" name="Google Shape;185;p29"/>
          <p:cNvSpPr txBox="1"/>
          <p:nvPr>
            <p:ph idx="4294967295" type="ctrTitle"/>
          </p:nvPr>
        </p:nvSpPr>
        <p:spPr>
          <a:xfrm>
            <a:off x="411475" y="399050"/>
            <a:ext cx="3857700" cy="72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latin typeface="Impact"/>
                <a:ea typeface="Impact"/>
                <a:cs typeface="Impact"/>
                <a:sym typeface="Impact"/>
              </a:rPr>
              <a:t>Findings</a:t>
            </a:r>
            <a:endParaRPr>
              <a:solidFill>
                <a:schemeClr val="lt1"/>
              </a:solidFill>
              <a:latin typeface="Impact"/>
              <a:ea typeface="Impact"/>
              <a:cs typeface="Impact"/>
              <a:sym typeface="Impact"/>
            </a:endParaRPr>
          </a:p>
        </p:txBody>
      </p:sp>
      <p:pic>
        <p:nvPicPr>
          <p:cNvPr id="186" name="Google Shape;186;p29"/>
          <p:cNvPicPr preferRelativeResize="0"/>
          <p:nvPr/>
        </p:nvPicPr>
        <p:blipFill>
          <a:blip r:embed="rId3">
            <a:alphaModFix/>
          </a:blip>
          <a:stretch>
            <a:fillRect/>
          </a:stretch>
        </p:blipFill>
        <p:spPr>
          <a:xfrm>
            <a:off x="411475" y="3223625"/>
            <a:ext cx="8409201" cy="993665"/>
          </a:xfrm>
          <a:prstGeom prst="rect">
            <a:avLst/>
          </a:prstGeom>
          <a:noFill/>
          <a:ln>
            <a:noFill/>
          </a:ln>
        </p:spPr>
      </p:pic>
      <p:pic>
        <p:nvPicPr>
          <p:cNvPr id="187" name="Google Shape;187;p29"/>
          <p:cNvPicPr preferRelativeResize="0"/>
          <p:nvPr/>
        </p:nvPicPr>
        <p:blipFill>
          <a:blip r:embed="rId4">
            <a:alphaModFix/>
          </a:blip>
          <a:stretch>
            <a:fillRect/>
          </a:stretch>
        </p:blipFill>
        <p:spPr>
          <a:xfrm>
            <a:off x="411475" y="2034400"/>
            <a:ext cx="8409201" cy="930825"/>
          </a:xfrm>
          <a:prstGeom prst="rect">
            <a:avLst/>
          </a:prstGeom>
          <a:noFill/>
          <a:ln>
            <a:noFill/>
          </a:ln>
        </p:spPr>
      </p:pic>
      <p:pic>
        <p:nvPicPr>
          <p:cNvPr id="188" name="Google Shape;188;p29"/>
          <p:cNvPicPr preferRelativeResize="0"/>
          <p:nvPr/>
        </p:nvPicPr>
        <p:blipFill>
          <a:blip r:embed="rId5">
            <a:alphaModFix/>
          </a:blip>
          <a:stretch>
            <a:fillRect/>
          </a:stretch>
        </p:blipFill>
        <p:spPr>
          <a:xfrm>
            <a:off x="411475" y="1119650"/>
            <a:ext cx="8409201" cy="6563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2" name="Shape 192"/>
        <p:cNvGrpSpPr/>
        <p:nvPr/>
      </p:nvGrpSpPr>
      <p:grpSpPr>
        <a:xfrm>
          <a:off x="0" y="0"/>
          <a:ext cx="0" cy="0"/>
          <a:chOff x="0" y="0"/>
          <a:chExt cx="0" cy="0"/>
        </a:xfrm>
      </p:grpSpPr>
      <p:sp>
        <p:nvSpPr>
          <p:cNvPr id="193" name="Google Shape;193;p30"/>
          <p:cNvSpPr txBox="1"/>
          <p:nvPr>
            <p:ph type="ctrTitle"/>
          </p:nvPr>
        </p:nvSpPr>
        <p:spPr>
          <a:xfrm>
            <a:off x="342900" y="114300"/>
            <a:ext cx="6629400" cy="1543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3600">
                <a:solidFill>
                  <a:srgbClr val="9840A6"/>
                </a:solidFill>
                <a:latin typeface="Impact"/>
                <a:ea typeface="Impact"/>
                <a:cs typeface="Impact"/>
                <a:sym typeface="Impact"/>
              </a:rPr>
              <a:t>Machine Learning_Sentiment Analysis</a:t>
            </a:r>
            <a:endParaRPr sz="3600">
              <a:solidFill>
                <a:srgbClr val="9840A6"/>
              </a:solidFill>
              <a:latin typeface="Impact"/>
              <a:ea typeface="Impact"/>
              <a:cs typeface="Impact"/>
              <a:sym typeface="Impact"/>
            </a:endParaRPr>
          </a:p>
        </p:txBody>
      </p:sp>
      <p:sp>
        <p:nvSpPr>
          <p:cNvPr id="194" name="Google Shape;194;p30"/>
          <p:cNvSpPr txBox="1"/>
          <p:nvPr/>
        </p:nvSpPr>
        <p:spPr>
          <a:xfrm>
            <a:off x="4549525" y="2540150"/>
            <a:ext cx="130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95" name="Google Shape;195;p30"/>
          <p:cNvPicPr preferRelativeResize="0"/>
          <p:nvPr/>
        </p:nvPicPr>
        <p:blipFill>
          <a:blip r:embed="rId4">
            <a:alphaModFix/>
          </a:blip>
          <a:stretch>
            <a:fillRect/>
          </a:stretch>
        </p:blipFill>
        <p:spPr>
          <a:xfrm>
            <a:off x="1893075" y="1498350"/>
            <a:ext cx="3733325" cy="2389700"/>
          </a:xfrm>
          <a:prstGeom prst="rect">
            <a:avLst/>
          </a:prstGeom>
          <a:noFill/>
          <a:ln>
            <a:noFill/>
          </a:ln>
        </p:spPr>
      </p:pic>
      <p:pic>
        <p:nvPicPr>
          <p:cNvPr id="196" name="Google Shape;196;p30"/>
          <p:cNvPicPr preferRelativeResize="0"/>
          <p:nvPr/>
        </p:nvPicPr>
        <p:blipFill>
          <a:blip r:embed="rId5">
            <a:alphaModFix/>
          </a:blip>
          <a:stretch>
            <a:fillRect/>
          </a:stretch>
        </p:blipFill>
        <p:spPr>
          <a:xfrm>
            <a:off x="5364950" y="2940350"/>
            <a:ext cx="3455175" cy="1874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0" name="Shape 200"/>
        <p:cNvGrpSpPr/>
        <p:nvPr/>
      </p:nvGrpSpPr>
      <p:grpSpPr>
        <a:xfrm>
          <a:off x="0" y="0"/>
          <a:ext cx="0" cy="0"/>
          <a:chOff x="0" y="0"/>
          <a:chExt cx="0" cy="0"/>
        </a:xfrm>
      </p:grpSpPr>
      <p:sp>
        <p:nvSpPr>
          <p:cNvPr id="201" name="Google Shape;201;p31"/>
          <p:cNvSpPr txBox="1"/>
          <p:nvPr>
            <p:ph type="ctrTitle"/>
          </p:nvPr>
        </p:nvSpPr>
        <p:spPr>
          <a:xfrm>
            <a:off x="-56250" y="922925"/>
            <a:ext cx="7732200" cy="77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980">
                <a:solidFill>
                  <a:srgbClr val="9840A6"/>
                </a:solidFill>
                <a:latin typeface="Impact"/>
                <a:ea typeface="Impact"/>
                <a:cs typeface="Impact"/>
                <a:sym typeface="Impact"/>
              </a:rPr>
              <a:t>Wine Selector Website</a:t>
            </a:r>
            <a:endParaRPr sz="4980">
              <a:solidFill>
                <a:srgbClr val="9840A6"/>
              </a:solidFill>
              <a:latin typeface="Impact"/>
              <a:ea typeface="Impact"/>
              <a:cs typeface="Impact"/>
              <a:sym typeface="Impact"/>
            </a:endParaRPr>
          </a:p>
        </p:txBody>
      </p:sp>
      <p:sp>
        <p:nvSpPr>
          <p:cNvPr id="202" name="Google Shape;202;p31"/>
          <p:cNvSpPr txBox="1"/>
          <p:nvPr/>
        </p:nvSpPr>
        <p:spPr>
          <a:xfrm>
            <a:off x="4549525" y="2540150"/>
            <a:ext cx="130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03" name="Google Shape;203;p31"/>
          <p:cNvSpPr txBox="1"/>
          <p:nvPr>
            <p:ph idx="1" type="subTitle"/>
          </p:nvPr>
        </p:nvSpPr>
        <p:spPr>
          <a:xfrm>
            <a:off x="2451050" y="2317250"/>
            <a:ext cx="5765100" cy="2582400"/>
          </a:xfrm>
          <a:prstGeom prst="rect">
            <a:avLst/>
          </a:prstGeom>
        </p:spPr>
        <p:txBody>
          <a:bodyPr anchorCtr="0" anchor="t" bIns="91425" lIns="91425" spcFirstLastPara="1" rIns="91425" wrap="square" tIns="91425">
            <a:noAutofit/>
          </a:bodyPr>
          <a:lstStyle/>
          <a:p>
            <a:pPr indent="0" lvl="0" marL="0" rtl="0" algn="l">
              <a:lnSpc>
                <a:spcPct val="95000"/>
              </a:lnSpc>
              <a:spcBef>
                <a:spcPts val="300"/>
              </a:spcBef>
              <a:spcAft>
                <a:spcPts val="0"/>
              </a:spcAft>
              <a:buNone/>
            </a:pPr>
            <a:r>
              <a:rPr b="1" lang="en" sz="1500">
                <a:solidFill>
                  <a:srgbClr val="9840A6"/>
                </a:solidFill>
                <a:highlight>
                  <a:srgbClr val="FFFFFF"/>
                </a:highlight>
              </a:rPr>
              <a:t>An additional aspect of this project was to create a website using JavaScript and HTML that allows users to filter through the WineEnthusiast data and select a wine according to their specific tastes. You are able to select some or all of the categories and type whatever you like, and the selector tool will draw from the dataset and show you all or any of the wines that match your search.</a:t>
            </a:r>
            <a:r>
              <a:rPr b="1" lang="en" sz="1510">
                <a:solidFill>
                  <a:srgbClr val="9840A6"/>
                </a:solidFill>
              </a:rPr>
              <a:t> </a:t>
            </a:r>
            <a:endParaRPr b="1" sz="1510">
              <a:solidFill>
                <a:srgbClr val="9840A6"/>
              </a:solidFill>
            </a:endParaRPr>
          </a:p>
          <a:p>
            <a:pPr indent="0" lvl="0" marL="0" rtl="0" algn="l">
              <a:lnSpc>
                <a:spcPct val="80000"/>
              </a:lnSpc>
              <a:spcBef>
                <a:spcPts val="1200"/>
              </a:spcBef>
              <a:spcAft>
                <a:spcPts val="0"/>
              </a:spcAft>
              <a:buSzPts val="1018"/>
              <a:buNone/>
            </a:pPr>
            <a:r>
              <a:t/>
            </a:r>
            <a:endParaRPr sz="1110">
              <a:solidFill>
                <a:srgbClr val="9840A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p14"/>
          <p:cNvSpPr txBox="1"/>
          <p:nvPr>
            <p:ph type="ctrTitle"/>
          </p:nvPr>
        </p:nvSpPr>
        <p:spPr>
          <a:xfrm>
            <a:off x="388000" y="1128450"/>
            <a:ext cx="3857700" cy="931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5780">
                <a:solidFill>
                  <a:srgbClr val="9840A6"/>
                </a:solidFill>
                <a:latin typeface="Impact"/>
                <a:ea typeface="Impact"/>
                <a:cs typeface="Impact"/>
                <a:sym typeface="Impact"/>
              </a:rPr>
              <a:t>Topic</a:t>
            </a:r>
            <a:endParaRPr sz="5780">
              <a:solidFill>
                <a:srgbClr val="9840A6"/>
              </a:solidFill>
              <a:latin typeface="Impact"/>
              <a:ea typeface="Impact"/>
              <a:cs typeface="Impact"/>
              <a:sym typeface="Impact"/>
            </a:endParaRPr>
          </a:p>
        </p:txBody>
      </p:sp>
      <p:sp>
        <p:nvSpPr>
          <p:cNvPr id="60" name="Google Shape;60;p14"/>
          <p:cNvSpPr txBox="1"/>
          <p:nvPr>
            <p:ph idx="1" type="subTitle"/>
          </p:nvPr>
        </p:nvSpPr>
        <p:spPr>
          <a:xfrm>
            <a:off x="1807275" y="1990425"/>
            <a:ext cx="6628800" cy="1374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1200">
                <a:solidFill>
                  <a:srgbClr val="9840A6"/>
                </a:solidFill>
              </a:rPr>
              <a:t>We are a Data Analysis team within Wotal Tine (a </a:t>
            </a:r>
            <a:r>
              <a:rPr b="1" lang="en" sz="1200">
                <a:solidFill>
                  <a:srgbClr val="9840A6"/>
                </a:solidFill>
              </a:rPr>
              <a:t>startup</a:t>
            </a:r>
            <a:r>
              <a:rPr b="1" lang="en" sz="1200">
                <a:solidFill>
                  <a:srgbClr val="9840A6"/>
                </a:solidFill>
              </a:rPr>
              <a:t> wine and spirits company) that have been tasked with assisting the Operations Team in selecting which wine to produce, and determining the association of wine reviews and descriptors from data scraped from WineEnthusiast.com during the week of November 22nd, 2017 to predict how our wine would perform.</a:t>
            </a:r>
            <a:endParaRPr b="1">
              <a:solidFill>
                <a:srgbClr val="9840A6"/>
              </a:solidFill>
            </a:endParaRPr>
          </a:p>
        </p:txBody>
      </p:sp>
      <p:sp>
        <p:nvSpPr>
          <p:cNvPr id="61" name="Google Shape;61;p14"/>
          <p:cNvSpPr txBox="1"/>
          <p:nvPr/>
        </p:nvSpPr>
        <p:spPr>
          <a:xfrm>
            <a:off x="4549525" y="2540150"/>
            <a:ext cx="130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62" name="Google Shape;62;p14"/>
          <p:cNvPicPr preferRelativeResize="0"/>
          <p:nvPr/>
        </p:nvPicPr>
        <p:blipFill rotWithShape="1">
          <a:blip r:embed="rId4">
            <a:alphaModFix/>
          </a:blip>
          <a:srcRect b="0" l="3984" r="0" t="0"/>
          <a:stretch/>
        </p:blipFill>
        <p:spPr>
          <a:xfrm rot="3">
            <a:off x="5851225" y="2540151"/>
            <a:ext cx="3337275" cy="260334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41A6"/>
        </a:solidFill>
      </p:bgPr>
    </p:bg>
    <p:spTree>
      <p:nvGrpSpPr>
        <p:cNvPr id="207" name="Shape 207"/>
        <p:cNvGrpSpPr/>
        <p:nvPr/>
      </p:nvGrpSpPr>
      <p:grpSpPr>
        <a:xfrm>
          <a:off x="0" y="0"/>
          <a:ext cx="0" cy="0"/>
          <a:chOff x="0" y="0"/>
          <a:chExt cx="0" cy="0"/>
        </a:xfrm>
      </p:grpSpPr>
      <p:pic>
        <p:nvPicPr>
          <p:cNvPr id="208" name="Google Shape;208;p32"/>
          <p:cNvPicPr preferRelativeResize="0"/>
          <p:nvPr/>
        </p:nvPicPr>
        <p:blipFill>
          <a:blip r:embed="rId3">
            <a:alphaModFix/>
          </a:blip>
          <a:stretch>
            <a:fillRect/>
          </a:stretch>
        </p:blipFill>
        <p:spPr>
          <a:xfrm>
            <a:off x="964250" y="1067250"/>
            <a:ext cx="7215498" cy="32096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40A6"/>
        </a:solidFill>
      </p:bgPr>
    </p:bg>
    <p:spTree>
      <p:nvGrpSpPr>
        <p:cNvPr id="212" name="Shape 212"/>
        <p:cNvGrpSpPr/>
        <p:nvPr/>
      </p:nvGrpSpPr>
      <p:grpSpPr>
        <a:xfrm>
          <a:off x="0" y="0"/>
          <a:ext cx="0" cy="0"/>
          <a:chOff x="0" y="0"/>
          <a:chExt cx="0" cy="0"/>
        </a:xfrm>
      </p:grpSpPr>
      <p:pic>
        <p:nvPicPr>
          <p:cNvPr id="213" name="Google Shape;213;p33"/>
          <p:cNvPicPr preferRelativeResize="0"/>
          <p:nvPr/>
        </p:nvPicPr>
        <p:blipFill>
          <a:blip r:embed="rId3">
            <a:alphaModFix/>
          </a:blip>
          <a:stretch>
            <a:fillRect/>
          </a:stretch>
        </p:blipFill>
        <p:spPr>
          <a:xfrm>
            <a:off x="1111963" y="715150"/>
            <a:ext cx="6920074" cy="40006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40A6"/>
        </a:solidFill>
      </p:bgPr>
    </p:bg>
    <p:spTree>
      <p:nvGrpSpPr>
        <p:cNvPr id="217" name="Shape 217"/>
        <p:cNvGrpSpPr/>
        <p:nvPr/>
      </p:nvGrpSpPr>
      <p:grpSpPr>
        <a:xfrm>
          <a:off x="0" y="0"/>
          <a:ext cx="0" cy="0"/>
          <a:chOff x="0" y="0"/>
          <a:chExt cx="0" cy="0"/>
        </a:xfrm>
      </p:grpSpPr>
      <p:sp>
        <p:nvSpPr>
          <p:cNvPr id="218" name="Google Shape;218;p34"/>
          <p:cNvSpPr txBox="1"/>
          <p:nvPr>
            <p:ph idx="4294967295" type="ctrTitle"/>
          </p:nvPr>
        </p:nvSpPr>
        <p:spPr>
          <a:xfrm>
            <a:off x="551500" y="1197375"/>
            <a:ext cx="5334900" cy="124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4880">
                <a:solidFill>
                  <a:schemeClr val="lt1"/>
                </a:solidFill>
                <a:latin typeface="Impact"/>
                <a:ea typeface="Impact"/>
                <a:cs typeface="Impact"/>
                <a:sym typeface="Impact"/>
              </a:rPr>
              <a:t>Recommendations</a:t>
            </a:r>
            <a:endParaRPr sz="4880">
              <a:solidFill>
                <a:schemeClr val="lt1"/>
              </a:solidFill>
              <a:latin typeface="Impact"/>
              <a:ea typeface="Impact"/>
              <a:cs typeface="Impact"/>
              <a:sym typeface="Impact"/>
            </a:endParaRPr>
          </a:p>
        </p:txBody>
      </p:sp>
      <p:sp>
        <p:nvSpPr>
          <p:cNvPr id="219" name="Google Shape;219;p34"/>
          <p:cNvSpPr txBox="1"/>
          <p:nvPr>
            <p:ph idx="4294967295" type="subTitle"/>
          </p:nvPr>
        </p:nvSpPr>
        <p:spPr>
          <a:xfrm>
            <a:off x="1298450" y="2303700"/>
            <a:ext cx="7126200" cy="1241400"/>
          </a:xfrm>
          <a:prstGeom prst="rect">
            <a:avLst/>
          </a:prstGeom>
        </p:spPr>
        <p:txBody>
          <a:bodyPr anchorCtr="0" anchor="ctr" bIns="91425" lIns="91425" spcFirstLastPara="1" rIns="91425" wrap="square" tIns="91425">
            <a:normAutofit lnSpcReduction="20000"/>
          </a:bodyPr>
          <a:lstStyle/>
          <a:p>
            <a:pPr indent="-304800" lvl="0" marL="457200" rtl="0" algn="l">
              <a:lnSpc>
                <a:spcPct val="115000"/>
              </a:lnSpc>
              <a:spcBef>
                <a:spcPts val="0"/>
              </a:spcBef>
              <a:spcAft>
                <a:spcPts val="0"/>
              </a:spcAft>
              <a:buClr>
                <a:schemeClr val="lt1"/>
              </a:buClr>
              <a:buSzPts val="1200"/>
              <a:buChar char="●"/>
            </a:pPr>
            <a:r>
              <a:rPr b="1" lang="en" sz="1200">
                <a:solidFill>
                  <a:schemeClr val="lt1"/>
                </a:solidFill>
              </a:rPr>
              <a:t>Since Chardonnay </a:t>
            </a:r>
            <a:r>
              <a:rPr b="1" lang="en" sz="1200">
                <a:solidFill>
                  <a:schemeClr val="lt1"/>
                </a:solidFill>
              </a:rPr>
              <a:t>received</a:t>
            </a:r>
            <a:r>
              <a:rPr b="1" lang="en" sz="1200">
                <a:solidFill>
                  <a:schemeClr val="lt1"/>
                </a:solidFill>
              </a:rPr>
              <a:t> the highest number of rating above 90 we recommend highly </a:t>
            </a:r>
            <a:r>
              <a:rPr b="1" lang="en" sz="1200">
                <a:solidFill>
                  <a:schemeClr val="lt1"/>
                </a:solidFill>
              </a:rPr>
              <a:t>conjuring</a:t>
            </a:r>
            <a:r>
              <a:rPr b="1" lang="en" sz="1200">
                <a:solidFill>
                  <a:schemeClr val="lt1"/>
                </a:solidFill>
              </a:rPr>
              <a:t> </a:t>
            </a:r>
            <a:r>
              <a:rPr b="1" lang="en" sz="1200">
                <a:solidFill>
                  <a:schemeClr val="lt1"/>
                </a:solidFill>
              </a:rPr>
              <a:t>producing</a:t>
            </a:r>
            <a:r>
              <a:rPr b="1" lang="en" sz="1200">
                <a:solidFill>
                  <a:schemeClr val="lt1"/>
                </a:solidFill>
              </a:rPr>
              <a:t> this type of wine. </a:t>
            </a:r>
            <a:endParaRPr b="1" sz="1200">
              <a:solidFill>
                <a:schemeClr val="lt1"/>
              </a:solidFill>
            </a:endParaRPr>
          </a:p>
          <a:p>
            <a:pPr indent="-304800" lvl="0" marL="457200" rtl="0" algn="l">
              <a:lnSpc>
                <a:spcPct val="115000"/>
              </a:lnSpc>
              <a:spcBef>
                <a:spcPts val="0"/>
              </a:spcBef>
              <a:spcAft>
                <a:spcPts val="0"/>
              </a:spcAft>
              <a:buClr>
                <a:schemeClr val="lt1"/>
              </a:buClr>
              <a:buSzPts val="1200"/>
              <a:buChar char="●"/>
            </a:pPr>
            <a:r>
              <a:rPr b="1" lang="en" sz="1200">
                <a:solidFill>
                  <a:schemeClr val="lt1"/>
                </a:solidFill>
              </a:rPr>
              <a:t>We recommend producing the wine with the Williams Selyem winery as it has produced the highest number of wines with ratings over 90. </a:t>
            </a:r>
            <a:endParaRPr b="1" sz="1100">
              <a:solidFill>
                <a:schemeClr val="dk1"/>
              </a:solidFill>
              <a:highlight>
                <a:srgbClr val="FFFFFF"/>
              </a:highlight>
            </a:endParaRPr>
          </a:p>
          <a:p>
            <a:pPr indent="-304800" lvl="0" marL="457200" rtl="0" algn="l">
              <a:lnSpc>
                <a:spcPct val="115000"/>
              </a:lnSpc>
              <a:spcBef>
                <a:spcPts val="0"/>
              </a:spcBef>
              <a:spcAft>
                <a:spcPts val="0"/>
              </a:spcAft>
              <a:buClr>
                <a:schemeClr val="lt1"/>
              </a:buClr>
              <a:buSzPts val="1200"/>
              <a:buChar char="●"/>
            </a:pPr>
            <a:r>
              <a:rPr b="1" lang="en" sz="1200">
                <a:solidFill>
                  <a:schemeClr val="lt1"/>
                </a:solidFill>
              </a:rPr>
              <a:t>Finally, we recommend pricing the wine at around $33 as this appeared to be the average price of the highest performing </a:t>
            </a:r>
            <a:r>
              <a:rPr b="1" lang="en" sz="1200">
                <a:solidFill>
                  <a:schemeClr val="lt1"/>
                </a:solidFill>
              </a:rPr>
              <a:t>wine</a:t>
            </a:r>
            <a:r>
              <a:rPr b="1" lang="en" sz="1200">
                <a:solidFill>
                  <a:schemeClr val="lt1"/>
                </a:solidFill>
              </a:rPr>
              <a:t>. </a:t>
            </a:r>
            <a:endParaRPr b="1" sz="12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 name="Shape 66"/>
        <p:cNvGrpSpPr/>
        <p:nvPr/>
      </p:nvGrpSpPr>
      <p:grpSpPr>
        <a:xfrm>
          <a:off x="0" y="0"/>
          <a:ext cx="0" cy="0"/>
          <a:chOff x="0" y="0"/>
          <a:chExt cx="0" cy="0"/>
        </a:xfrm>
      </p:grpSpPr>
      <p:sp>
        <p:nvSpPr>
          <p:cNvPr id="67" name="Google Shape;67;p15"/>
          <p:cNvSpPr txBox="1"/>
          <p:nvPr>
            <p:ph type="ctrTitle"/>
          </p:nvPr>
        </p:nvSpPr>
        <p:spPr>
          <a:xfrm>
            <a:off x="262525" y="241600"/>
            <a:ext cx="5309700" cy="104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5480">
                <a:solidFill>
                  <a:srgbClr val="9840A6"/>
                </a:solidFill>
                <a:latin typeface="Impact"/>
                <a:ea typeface="Impact"/>
                <a:cs typeface="Impact"/>
                <a:sym typeface="Impact"/>
              </a:rPr>
              <a:t>Data Mappings</a:t>
            </a:r>
            <a:endParaRPr sz="5480">
              <a:solidFill>
                <a:srgbClr val="9840A6"/>
              </a:solidFill>
              <a:latin typeface="Impact"/>
              <a:ea typeface="Impact"/>
              <a:cs typeface="Impact"/>
              <a:sym typeface="Impact"/>
            </a:endParaRPr>
          </a:p>
        </p:txBody>
      </p:sp>
      <p:sp>
        <p:nvSpPr>
          <p:cNvPr id="68" name="Google Shape;68;p15"/>
          <p:cNvSpPr txBox="1"/>
          <p:nvPr/>
        </p:nvSpPr>
        <p:spPr>
          <a:xfrm>
            <a:off x="4549525" y="2540150"/>
            <a:ext cx="130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9" name="Google Shape;69;p15"/>
          <p:cNvSpPr txBox="1"/>
          <p:nvPr/>
        </p:nvSpPr>
        <p:spPr>
          <a:xfrm>
            <a:off x="3343275" y="2107400"/>
            <a:ext cx="411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70" name="Google Shape;70;p15"/>
          <p:cNvPicPr preferRelativeResize="0"/>
          <p:nvPr/>
        </p:nvPicPr>
        <p:blipFill>
          <a:blip r:embed="rId4">
            <a:alphaModFix/>
          </a:blip>
          <a:stretch>
            <a:fillRect/>
          </a:stretch>
        </p:blipFill>
        <p:spPr>
          <a:xfrm>
            <a:off x="3101000" y="1283500"/>
            <a:ext cx="2809399" cy="36009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4" name="Shape 74"/>
        <p:cNvGrpSpPr/>
        <p:nvPr/>
      </p:nvGrpSpPr>
      <p:grpSpPr>
        <a:xfrm>
          <a:off x="0" y="0"/>
          <a:ext cx="0" cy="0"/>
          <a:chOff x="0" y="0"/>
          <a:chExt cx="0" cy="0"/>
        </a:xfrm>
      </p:grpSpPr>
      <p:sp>
        <p:nvSpPr>
          <p:cNvPr id="75" name="Google Shape;75;p16"/>
          <p:cNvSpPr txBox="1"/>
          <p:nvPr>
            <p:ph type="ctrTitle"/>
          </p:nvPr>
        </p:nvSpPr>
        <p:spPr>
          <a:xfrm>
            <a:off x="376900" y="465550"/>
            <a:ext cx="5672100" cy="99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5080">
                <a:solidFill>
                  <a:srgbClr val="9840A6"/>
                </a:solidFill>
                <a:latin typeface="Impact"/>
                <a:ea typeface="Impact"/>
                <a:cs typeface="Impact"/>
                <a:sym typeface="Impact"/>
              </a:rPr>
              <a:t>Wine by Description</a:t>
            </a:r>
            <a:endParaRPr sz="5080">
              <a:solidFill>
                <a:srgbClr val="9840A6"/>
              </a:solidFill>
              <a:latin typeface="Impact"/>
              <a:ea typeface="Impact"/>
              <a:cs typeface="Impact"/>
              <a:sym typeface="Impact"/>
            </a:endParaRPr>
          </a:p>
        </p:txBody>
      </p:sp>
      <p:sp>
        <p:nvSpPr>
          <p:cNvPr id="76" name="Google Shape;76;p16"/>
          <p:cNvSpPr txBox="1"/>
          <p:nvPr/>
        </p:nvSpPr>
        <p:spPr>
          <a:xfrm>
            <a:off x="4549525" y="2540150"/>
            <a:ext cx="130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77" name="Google Shape;77;p16"/>
          <p:cNvSpPr txBox="1"/>
          <p:nvPr/>
        </p:nvSpPr>
        <p:spPr>
          <a:xfrm>
            <a:off x="3343275" y="2107400"/>
            <a:ext cx="411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78" name="Google Shape;78;p16"/>
          <p:cNvPicPr preferRelativeResize="0"/>
          <p:nvPr/>
        </p:nvPicPr>
        <p:blipFill>
          <a:blip r:embed="rId4">
            <a:alphaModFix/>
          </a:blip>
          <a:stretch>
            <a:fillRect/>
          </a:stretch>
        </p:blipFill>
        <p:spPr>
          <a:xfrm>
            <a:off x="869050" y="1791075"/>
            <a:ext cx="7405909" cy="1898350"/>
          </a:xfrm>
          <a:prstGeom prst="rect">
            <a:avLst/>
          </a:prstGeom>
          <a:noFill/>
          <a:ln>
            <a:noFill/>
          </a:ln>
        </p:spPr>
      </p:pic>
      <p:sp>
        <p:nvSpPr>
          <p:cNvPr id="79" name="Google Shape;79;p16"/>
          <p:cNvSpPr txBox="1"/>
          <p:nvPr/>
        </p:nvSpPr>
        <p:spPr>
          <a:xfrm>
            <a:off x="4153075" y="4019850"/>
            <a:ext cx="4704600" cy="929700"/>
          </a:xfrm>
          <a:prstGeom prst="rect">
            <a:avLst/>
          </a:prstGeom>
          <a:noFill/>
          <a:ln>
            <a:noFill/>
          </a:ln>
        </p:spPr>
        <p:txBody>
          <a:bodyPr anchorCtr="0" anchor="t" bIns="91425" lIns="91425" spcFirstLastPara="1" rIns="91425" wrap="square" tIns="91425">
            <a:spAutoFit/>
          </a:bodyPr>
          <a:lstStyle/>
          <a:p>
            <a:pPr indent="-305435" lvl="0" marL="457200" rtl="0" algn="l">
              <a:lnSpc>
                <a:spcPct val="95000"/>
              </a:lnSpc>
              <a:spcBef>
                <a:spcPts val="300"/>
              </a:spcBef>
              <a:spcAft>
                <a:spcPts val="0"/>
              </a:spcAft>
              <a:buClr>
                <a:srgbClr val="9840A6"/>
              </a:buClr>
              <a:buSzPts val="1210"/>
              <a:buChar char="●"/>
            </a:pPr>
            <a:r>
              <a:rPr lang="en" sz="1210">
                <a:solidFill>
                  <a:srgbClr val="9840A6"/>
                </a:solidFill>
              </a:rPr>
              <a:t>Title: the title of the wine review, which often contains the vintage if you're interested in extracting that feature</a:t>
            </a:r>
            <a:endParaRPr sz="1210">
              <a:solidFill>
                <a:srgbClr val="9840A6"/>
              </a:solidFill>
            </a:endParaRPr>
          </a:p>
          <a:p>
            <a:pPr indent="-305435" lvl="0" marL="457200" rtl="0" algn="l">
              <a:lnSpc>
                <a:spcPct val="95000"/>
              </a:lnSpc>
              <a:spcBef>
                <a:spcPts val="0"/>
              </a:spcBef>
              <a:spcAft>
                <a:spcPts val="0"/>
              </a:spcAft>
              <a:buClr>
                <a:srgbClr val="9840A6"/>
              </a:buClr>
              <a:buSzPts val="1210"/>
              <a:buChar char="●"/>
            </a:pPr>
            <a:r>
              <a:rPr lang="en" sz="1210">
                <a:solidFill>
                  <a:srgbClr val="9840A6"/>
                </a:solidFill>
              </a:rPr>
              <a:t>Description: a few sentences from a sommelier describing the wine's taste, smell, look, feel, etc.</a:t>
            </a:r>
            <a:endParaRPr sz="1210">
              <a:solidFill>
                <a:srgbClr val="9840A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p17"/>
          <p:cNvSpPr txBox="1"/>
          <p:nvPr>
            <p:ph type="ctrTitle"/>
          </p:nvPr>
        </p:nvSpPr>
        <p:spPr>
          <a:xfrm>
            <a:off x="434125" y="631825"/>
            <a:ext cx="5417100" cy="10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5480">
                <a:solidFill>
                  <a:srgbClr val="9840A6"/>
                </a:solidFill>
                <a:latin typeface="Impact"/>
                <a:ea typeface="Impact"/>
                <a:cs typeface="Impact"/>
                <a:sym typeface="Impact"/>
              </a:rPr>
              <a:t>Wine by Location</a:t>
            </a:r>
            <a:endParaRPr sz="5480">
              <a:solidFill>
                <a:srgbClr val="9840A6"/>
              </a:solidFill>
              <a:latin typeface="Impact"/>
              <a:ea typeface="Impact"/>
              <a:cs typeface="Impact"/>
              <a:sym typeface="Impact"/>
            </a:endParaRPr>
          </a:p>
        </p:txBody>
      </p:sp>
      <p:sp>
        <p:nvSpPr>
          <p:cNvPr id="85" name="Google Shape;85;p17"/>
          <p:cNvSpPr txBox="1"/>
          <p:nvPr/>
        </p:nvSpPr>
        <p:spPr>
          <a:xfrm>
            <a:off x="4549525" y="2540150"/>
            <a:ext cx="130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6" name="Google Shape;86;p17"/>
          <p:cNvSpPr txBox="1"/>
          <p:nvPr/>
        </p:nvSpPr>
        <p:spPr>
          <a:xfrm>
            <a:off x="3343275" y="2107400"/>
            <a:ext cx="411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87" name="Google Shape;87;p17"/>
          <p:cNvPicPr preferRelativeResize="0"/>
          <p:nvPr/>
        </p:nvPicPr>
        <p:blipFill>
          <a:blip r:embed="rId4">
            <a:alphaModFix/>
          </a:blip>
          <a:stretch>
            <a:fillRect/>
          </a:stretch>
        </p:blipFill>
        <p:spPr>
          <a:xfrm>
            <a:off x="152400" y="2056163"/>
            <a:ext cx="8839204" cy="1368178"/>
          </a:xfrm>
          <a:prstGeom prst="rect">
            <a:avLst/>
          </a:prstGeom>
          <a:noFill/>
          <a:ln>
            <a:noFill/>
          </a:ln>
        </p:spPr>
      </p:pic>
      <p:sp>
        <p:nvSpPr>
          <p:cNvPr id="88" name="Google Shape;88;p17"/>
          <p:cNvSpPr txBox="1"/>
          <p:nvPr/>
        </p:nvSpPr>
        <p:spPr>
          <a:xfrm>
            <a:off x="3016300" y="3586500"/>
            <a:ext cx="6021300" cy="1491600"/>
          </a:xfrm>
          <a:prstGeom prst="rect">
            <a:avLst/>
          </a:prstGeom>
          <a:noFill/>
          <a:ln>
            <a:noFill/>
          </a:ln>
        </p:spPr>
        <p:txBody>
          <a:bodyPr anchorCtr="0" anchor="t" bIns="91425" lIns="91425" spcFirstLastPara="1" rIns="91425" wrap="square" tIns="91425">
            <a:spAutoFit/>
          </a:bodyPr>
          <a:lstStyle/>
          <a:p>
            <a:pPr indent="-286385" lvl="0" marL="457200" rtl="0" algn="l">
              <a:lnSpc>
                <a:spcPct val="95000"/>
              </a:lnSpc>
              <a:spcBef>
                <a:spcPts val="300"/>
              </a:spcBef>
              <a:spcAft>
                <a:spcPts val="0"/>
              </a:spcAft>
              <a:buClr>
                <a:srgbClr val="9840A6"/>
              </a:buClr>
              <a:buSzPts val="910"/>
              <a:buChar char="●"/>
            </a:pPr>
            <a:r>
              <a:rPr lang="en" sz="910">
                <a:solidFill>
                  <a:srgbClr val="9840A6"/>
                </a:solidFill>
              </a:rPr>
              <a:t>Title: the title of the wine review, which often contains the vintage if you're interested in extracting that feature</a:t>
            </a:r>
            <a:endParaRPr sz="910">
              <a:solidFill>
                <a:srgbClr val="9840A6"/>
              </a:solidFill>
            </a:endParaRPr>
          </a:p>
          <a:p>
            <a:pPr indent="-286385" lvl="0" marL="457200" rtl="0" algn="l">
              <a:lnSpc>
                <a:spcPct val="95000"/>
              </a:lnSpc>
              <a:spcBef>
                <a:spcPts val="0"/>
              </a:spcBef>
              <a:spcAft>
                <a:spcPts val="0"/>
              </a:spcAft>
              <a:buClr>
                <a:srgbClr val="9840A6"/>
              </a:buClr>
              <a:buSzPts val="910"/>
              <a:buChar char="●"/>
            </a:pPr>
            <a:r>
              <a:rPr lang="en" sz="910">
                <a:solidFill>
                  <a:srgbClr val="9840A6"/>
                </a:solidFill>
              </a:rPr>
              <a:t>Country: the country that the wine is from</a:t>
            </a:r>
            <a:endParaRPr sz="910">
              <a:solidFill>
                <a:srgbClr val="9840A6"/>
              </a:solidFill>
            </a:endParaRPr>
          </a:p>
          <a:p>
            <a:pPr indent="-286385" lvl="0" marL="457200" rtl="0" algn="l">
              <a:lnSpc>
                <a:spcPct val="95000"/>
              </a:lnSpc>
              <a:spcBef>
                <a:spcPts val="0"/>
              </a:spcBef>
              <a:spcAft>
                <a:spcPts val="0"/>
              </a:spcAft>
              <a:buClr>
                <a:srgbClr val="9840A6"/>
              </a:buClr>
              <a:buSzPts val="910"/>
              <a:buChar char="●"/>
            </a:pPr>
            <a:r>
              <a:rPr lang="en" sz="910">
                <a:solidFill>
                  <a:srgbClr val="9840A6"/>
                </a:solidFill>
              </a:rPr>
              <a:t>Province: the province or state that the wine is from</a:t>
            </a:r>
            <a:endParaRPr sz="910">
              <a:solidFill>
                <a:srgbClr val="9840A6"/>
              </a:solidFill>
            </a:endParaRPr>
          </a:p>
          <a:p>
            <a:pPr indent="-286385" lvl="0" marL="457200" rtl="0" algn="l">
              <a:lnSpc>
                <a:spcPct val="95000"/>
              </a:lnSpc>
              <a:spcBef>
                <a:spcPts val="0"/>
              </a:spcBef>
              <a:spcAft>
                <a:spcPts val="0"/>
              </a:spcAft>
              <a:buClr>
                <a:srgbClr val="9840A6"/>
              </a:buClr>
              <a:buSzPts val="910"/>
              <a:buChar char="●"/>
            </a:pPr>
            <a:r>
              <a:rPr lang="en" sz="910">
                <a:solidFill>
                  <a:srgbClr val="9840A6"/>
                </a:solidFill>
              </a:rPr>
              <a:t>Region 1: the wine growing area in a province or state (ie Napa)</a:t>
            </a:r>
            <a:endParaRPr sz="910">
              <a:solidFill>
                <a:srgbClr val="9840A6"/>
              </a:solidFill>
            </a:endParaRPr>
          </a:p>
          <a:p>
            <a:pPr indent="-286385" lvl="0" marL="457200" rtl="0" algn="l">
              <a:lnSpc>
                <a:spcPct val="95000"/>
              </a:lnSpc>
              <a:spcBef>
                <a:spcPts val="0"/>
              </a:spcBef>
              <a:spcAft>
                <a:spcPts val="0"/>
              </a:spcAft>
              <a:buClr>
                <a:srgbClr val="9840A6"/>
              </a:buClr>
              <a:buSzPts val="910"/>
              <a:buChar char="●"/>
            </a:pPr>
            <a:r>
              <a:rPr lang="en" sz="910">
                <a:solidFill>
                  <a:srgbClr val="9840A6"/>
                </a:solidFill>
              </a:rPr>
              <a:t>Region 2: sometimes there are more specific regions specified within a wine growing area (ie Rutherford inside the Napa Valley), but this value can sometimes be blank</a:t>
            </a:r>
            <a:endParaRPr sz="910">
              <a:solidFill>
                <a:srgbClr val="9840A6"/>
              </a:solidFill>
            </a:endParaRPr>
          </a:p>
          <a:p>
            <a:pPr indent="-286385" lvl="0" marL="457200" rtl="0" algn="l">
              <a:lnSpc>
                <a:spcPct val="95000"/>
              </a:lnSpc>
              <a:spcBef>
                <a:spcPts val="0"/>
              </a:spcBef>
              <a:spcAft>
                <a:spcPts val="0"/>
              </a:spcAft>
              <a:buClr>
                <a:srgbClr val="9840A6"/>
              </a:buClr>
              <a:buSzPts val="910"/>
              <a:buChar char="●"/>
            </a:pPr>
            <a:r>
              <a:rPr lang="en" sz="910">
                <a:solidFill>
                  <a:srgbClr val="9840A6"/>
                </a:solidFill>
              </a:rPr>
              <a:t>Winery: the winery that made the wine</a:t>
            </a:r>
            <a:endParaRPr sz="910">
              <a:solidFill>
                <a:srgbClr val="9840A6"/>
              </a:solidFill>
            </a:endParaRPr>
          </a:p>
          <a:p>
            <a:pPr indent="-305435" lvl="0" marL="457200" rtl="0" algn="l">
              <a:lnSpc>
                <a:spcPct val="95000"/>
              </a:lnSpc>
              <a:spcBef>
                <a:spcPts val="0"/>
              </a:spcBef>
              <a:spcAft>
                <a:spcPts val="0"/>
              </a:spcAft>
              <a:buClr>
                <a:srgbClr val="9840A6"/>
              </a:buClr>
              <a:buSzPts val="1210"/>
              <a:buChar char="●"/>
            </a:pPr>
            <a:r>
              <a:rPr lang="en" sz="910">
                <a:solidFill>
                  <a:srgbClr val="9840A6"/>
                </a:solidFill>
              </a:rPr>
              <a:t>Designation: the vineyard within the winery where the grapes that made the wine are fro</a:t>
            </a:r>
            <a:r>
              <a:rPr lang="en" sz="1210">
                <a:solidFill>
                  <a:srgbClr val="9840A6"/>
                </a:solidFill>
              </a:rPr>
              <a:t>m</a:t>
            </a:r>
            <a:endParaRPr sz="1210">
              <a:solidFill>
                <a:srgbClr val="9840A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2" name="Shape 92"/>
        <p:cNvGrpSpPr/>
        <p:nvPr/>
      </p:nvGrpSpPr>
      <p:grpSpPr>
        <a:xfrm>
          <a:off x="0" y="0"/>
          <a:ext cx="0" cy="0"/>
          <a:chOff x="0" y="0"/>
          <a:chExt cx="0" cy="0"/>
        </a:xfrm>
      </p:grpSpPr>
      <p:sp>
        <p:nvSpPr>
          <p:cNvPr id="93" name="Google Shape;93;p18"/>
          <p:cNvSpPr txBox="1"/>
          <p:nvPr>
            <p:ph type="ctrTitle"/>
          </p:nvPr>
        </p:nvSpPr>
        <p:spPr>
          <a:xfrm>
            <a:off x="351200" y="584950"/>
            <a:ext cx="5309700" cy="104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5480">
                <a:solidFill>
                  <a:srgbClr val="9840A6"/>
                </a:solidFill>
                <a:latin typeface="Impact"/>
                <a:ea typeface="Impact"/>
                <a:cs typeface="Impact"/>
                <a:sym typeface="Impact"/>
              </a:rPr>
              <a:t>Wine by Price</a:t>
            </a:r>
            <a:endParaRPr sz="5480">
              <a:solidFill>
                <a:srgbClr val="9840A6"/>
              </a:solidFill>
              <a:latin typeface="Impact"/>
              <a:ea typeface="Impact"/>
              <a:cs typeface="Impact"/>
              <a:sym typeface="Impact"/>
            </a:endParaRPr>
          </a:p>
        </p:txBody>
      </p:sp>
      <p:sp>
        <p:nvSpPr>
          <p:cNvPr id="94" name="Google Shape;94;p18"/>
          <p:cNvSpPr txBox="1"/>
          <p:nvPr/>
        </p:nvSpPr>
        <p:spPr>
          <a:xfrm>
            <a:off x="4549525" y="2540150"/>
            <a:ext cx="130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5" name="Google Shape;95;p18"/>
          <p:cNvSpPr txBox="1"/>
          <p:nvPr/>
        </p:nvSpPr>
        <p:spPr>
          <a:xfrm>
            <a:off x="3343275" y="2107400"/>
            <a:ext cx="411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96" name="Google Shape;96;p18"/>
          <p:cNvPicPr preferRelativeResize="0"/>
          <p:nvPr/>
        </p:nvPicPr>
        <p:blipFill>
          <a:blip r:embed="rId4">
            <a:alphaModFix/>
          </a:blip>
          <a:stretch>
            <a:fillRect/>
          </a:stretch>
        </p:blipFill>
        <p:spPr>
          <a:xfrm>
            <a:off x="2406225" y="1819213"/>
            <a:ext cx="3971395" cy="1898350"/>
          </a:xfrm>
          <a:prstGeom prst="rect">
            <a:avLst/>
          </a:prstGeom>
          <a:noFill/>
          <a:ln>
            <a:noFill/>
          </a:ln>
        </p:spPr>
      </p:pic>
      <p:sp>
        <p:nvSpPr>
          <p:cNvPr id="97" name="Google Shape;97;p18"/>
          <p:cNvSpPr txBox="1"/>
          <p:nvPr/>
        </p:nvSpPr>
        <p:spPr>
          <a:xfrm>
            <a:off x="4434450" y="3909925"/>
            <a:ext cx="3745500" cy="929700"/>
          </a:xfrm>
          <a:prstGeom prst="rect">
            <a:avLst/>
          </a:prstGeom>
          <a:noFill/>
          <a:ln>
            <a:noFill/>
          </a:ln>
        </p:spPr>
        <p:txBody>
          <a:bodyPr anchorCtr="0" anchor="t" bIns="91425" lIns="91425" spcFirstLastPara="1" rIns="91425" wrap="square" tIns="91425">
            <a:spAutoFit/>
          </a:bodyPr>
          <a:lstStyle/>
          <a:p>
            <a:pPr indent="-305435" lvl="0" marL="457200" rtl="0" algn="l">
              <a:lnSpc>
                <a:spcPct val="95000"/>
              </a:lnSpc>
              <a:spcBef>
                <a:spcPts val="300"/>
              </a:spcBef>
              <a:spcAft>
                <a:spcPts val="0"/>
              </a:spcAft>
              <a:buClr>
                <a:srgbClr val="9840A6"/>
              </a:buClr>
              <a:buSzPts val="1210"/>
              <a:buChar char="●"/>
            </a:pPr>
            <a:r>
              <a:rPr lang="en" sz="1210">
                <a:solidFill>
                  <a:srgbClr val="9840A6"/>
                </a:solidFill>
              </a:rPr>
              <a:t>Title: the title of the wine review, which often contains the vintage if </a:t>
            </a:r>
            <a:r>
              <a:rPr lang="en" sz="1210">
                <a:solidFill>
                  <a:srgbClr val="9840A6"/>
                </a:solidFill>
                <a:highlight>
                  <a:srgbClr val="FFFFFF"/>
                </a:highlight>
              </a:rPr>
              <a:t>you're interested in extracting that feature</a:t>
            </a:r>
            <a:endParaRPr sz="1210">
              <a:solidFill>
                <a:srgbClr val="9840A6"/>
              </a:solidFill>
              <a:highlight>
                <a:srgbClr val="FFFFFF"/>
              </a:highlight>
            </a:endParaRPr>
          </a:p>
          <a:p>
            <a:pPr indent="-305435" lvl="0" marL="457200" rtl="0" algn="l">
              <a:lnSpc>
                <a:spcPct val="95000"/>
              </a:lnSpc>
              <a:spcBef>
                <a:spcPts val="0"/>
              </a:spcBef>
              <a:spcAft>
                <a:spcPts val="0"/>
              </a:spcAft>
              <a:buClr>
                <a:srgbClr val="9840A6"/>
              </a:buClr>
              <a:buSzPts val="1210"/>
              <a:buChar char="●"/>
            </a:pPr>
            <a:r>
              <a:rPr lang="en" sz="1210">
                <a:solidFill>
                  <a:srgbClr val="9840A6"/>
                </a:solidFill>
                <a:highlight>
                  <a:srgbClr val="FFFFFF"/>
                </a:highlight>
              </a:rPr>
              <a:t>Price: the cost for a bottle of the wine</a:t>
            </a:r>
            <a:endParaRPr sz="1210">
              <a:solidFill>
                <a:srgbClr val="9840A6"/>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1" name="Shape 101"/>
        <p:cNvGrpSpPr/>
        <p:nvPr/>
      </p:nvGrpSpPr>
      <p:grpSpPr>
        <a:xfrm>
          <a:off x="0" y="0"/>
          <a:ext cx="0" cy="0"/>
          <a:chOff x="0" y="0"/>
          <a:chExt cx="0" cy="0"/>
        </a:xfrm>
      </p:grpSpPr>
      <p:sp>
        <p:nvSpPr>
          <p:cNvPr id="102" name="Google Shape;102;p19"/>
          <p:cNvSpPr txBox="1"/>
          <p:nvPr>
            <p:ph type="ctrTitle"/>
          </p:nvPr>
        </p:nvSpPr>
        <p:spPr>
          <a:xfrm>
            <a:off x="473150" y="507375"/>
            <a:ext cx="5309700" cy="104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4980">
                <a:solidFill>
                  <a:srgbClr val="9840A6"/>
                </a:solidFill>
                <a:latin typeface="Impact"/>
                <a:ea typeface="Impact"/>
                <a:cs typeface="Impact"/>
                <a:sym typeface="Impact"/>
              </a:rPr>
              <a:t>Wine by Taster Info</a:t>
            </a:r>
            <a:endParaRPr sz="4980">
              <a:solidFill>
                <a:srgbClr val="9840A6"/>
              </a:solidFill>
              <a:latin typeface="Impact"/>
              <a:ea typeface="Impact"/>
              <a:cs typeface="Impact"/>
              <a:sym typeface="Impact"/>
            </a:endParaRPr>
          </a:p>
        </p:txBody>
      </p:sp>
      <p:sp>
        <p:nvSpPr>
          <p:cNvPr id="103" name="Google Shape;103;p19"/>
          <p:cNvSpPr txBox="1"/>
          <p:nvPr/>
        </p:nvSpPr>
        <p:spPr>
          <a:xfrm>
            <a:off x="4549525" y="2540150"/>
            <a:ext cx="130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4" name="Google Shape;104;p19"/>
          <p:cNvSpPr txBox="1"/>
          <p:nvPr/>
        </p:nvSpPr>
        <p:spPr>
          <a:xfrm>
            <a:off x="3343275" y="2107400"/>
            <a:ext cx="411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05" name="Google Shape;105;p19"/>
          <p:cNvPicPr preferRelativeResize="0"/>
          <p:nvPr/>
        </p:nvPicPr>
        <p:blipFill>
          <a:blip r:embed="rId4">
            <a:alphaModFix/>
          </a:blip>
          <a:stretch>
            <a:fillRect/>
          </a:stretch>
        </p:blipFill>
        <p:spPr>
          <a:xfrm>
            <a:off x="1532300" y="1791075"/>
            <a:ext cx="6079379" cy="1898350"/>
          </a:xfrm>
          <a:prstGeom prst="rect">
            <a:avLst/>
          </a:prstGeom>
          <a:noFill/>
          <a:ln>
            <a:noFill/>
          </a:ln>
        </p:spPr>
      </p:pic>
      <p:sp>
        <p:nvSpPr>
          <p:cNvPr id="106" name="Google Shape;106;p19"/>
          <p:cNvSpPr txBox="1"/>
          <p:nvPr/>
        </p:nvSpPr>
        <p:spPr>
          <a:xfrm>
            <a:off x="3894200" y="3849175"/>
            <a:ext cx="4632000" cy="1165200"/>
          </a:xfrm>
          <a:prstGeom prst="rect">
            <a:avLst/>
          </a:prstGeom>
          <a:noFill/>
          <a:ln>
            <a:noFill/>
          </a:ln>
        </p:spPr>
        <p:txBody>
          <a:bodyPr anchorCtr="0" anchor="t" bIns="91425" lIns="91425" spcFirstLastPara="1" rIns="91425" wrap="square" tIns="91425">
            <a:spAutoFit/>
          </a:bodyPr>
          <a:lstStyle/>
          <a:p>
            <a:pPr indent="-286385" lvl="0" marL="457200" rtl="0" algn="l">
              <a:lnSpc>
                <a:spcPct val="95000"/>
              </a:lnSpc>
              <a:spcBef>
                <a:spcPts val="300"/>
              </a:spcBef>
              <a:spcAft>
                <a:spcPts val="0"/>
              </a:spcAft>
              <a:buClr>
                <a:srgbClr val="9840A6"/>
              </a:buClr>
              <a:buSzPts val="910"/>
              <a:buChar char="●"/>
            </a:pPr>
            <a:r>
              <a:rPr lang="en" sz="910">
                <a:solidFill>
                  <a:srgbClr val="9840A6"/>
                </a:solidFill>
              </a:rPr>
              <a:t>Title: the title of the wine review, which often contains the vintage if you're interested in extracting that feature</a:t>
            </a:r>
            <a:endParaRPr sz="910">
              <a:solidFill>
                <a:srgbClr val="9840A6"/>
              </a:solidFill>
            </a:endParaRPr>
          </a:p>
          <a:p>
            <a:pPr indent="-286385" lvl="0" marL="457200" rtl="0" algn="l">
              <a:lnSpc>
                <a:spcPct val="95000"/>
              </a:lnSpc>
              <a:spcBef>
                <a:spcPts val="0"/>
              </a:spcBef>
              <a:spcAft>
                <a:spcPts val="0"/>
              </a:spcAft>
              <a:buClr>
                <a:srgbClr val="9840A6"/>
              </a:buClr>
              <a:buSzPts val="910"/>
              <a:buChar char="●"/>
            </a:pPr>
            <a:r>
              <a:rPr lang="en" sz="910">
                <a:solidFill>
                  <a:srgbClr val="9840A6"/>
                </a:solidFill>
              </a:rPr>
              <a:t>Taster Name: name of the person who tasted and reviewed the wine</a:t>
            </a:r>
            <a:endParaRPr sz="910">
              <a:solidFill>
                <a:srgbClr val="9840A6"/>
              </a:solidFill>
            </a:endParaRPr>
          </a:p>
          <a:p>
            <a:pPr indent="-286385" lvl="0" marL="457200" rtl="0" algn="l">
              <a:lnSpc>
                <a:spcPct val="95000"/>
              </a:lnSpc>
              <a:spcBef>
                <a:spcPts val="0"/>
              </a:spcBef>
              <a:spcAft>
                <a:spcPts val="0"/>
              </a:spcAft>
              <a:buClr>
                <a:srgbClr val="9840A6"/>
              </a:buClr>
              <a:buSzPts val="910"/>
              <a:buChar char="●"/>
            </a:pPr>
            <a:r>
              <a:rPr lang="en" sz="910">
                <a:solidFill>
                  <a:srgbClr val="9840A6"/>
                </a:solidFill>
              </a:rPr>
              <a:t>Taster Twitter Handle: Twitter handle for the person who tasted and reviewed the wine</a:t>
            </a:r>
            <a:endParaRPr sz="910">
              <a:solidFill>
                <a:srgbClr val="9840A6"/>
              </a:solidFill>
            </a:endParaRPr>
          </a:p>
          <a:p>
            <a:pPr indent="-286385" lvl="0" marL="457200" rtl="0" algn="l">
              <a:lnSpc>
                <a:spcPct val="95000"/>
              </a:lnSpc>
              <a:spcBef>
                <a:spcPts val="0"/>
              </a:spcBef>
              <a:spcAft>
                <a:spcPts val="0"/>
              </a:spcAft>
              <a:buClr>
                <a:srgbClr val="9840A6"/>
              </a:buClr>
              <a:buSzPts val="910"/>
              <a:buChar char="●"/>
            </a:pPr>
            <a:r>
              <a:rPr lang="en" sz="910">
                <a:solidFill>
                  <a:srgbClr val="9840A6"/>
                </a:solidFill>
              </a:rPr>
              <a:t>Points: the number of points WineEnthusiast rated the wine on a scale of 1-100 (through they say they only post reviews for wines that score &gt;=80)</a:t>
            </a:r>
            <a:endParaRPr sz="910">
              <a:solidFill>
                <a:srgbClr val="9840A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Google Shape;111;p20"/>
          <p:cNvSpPr txBox="1"/>
          <p:nvPr>
            <p:ph type="ctrTitle"/>
          </p:nvPr>
        </p:nvSpPr>
        <p:spPr>
          <a:xfrm>
            <a:off x="450950" y="584975"/>
            <a:ext cx="5309700" cy="1041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5480">
                <a:solidFill>
                  <a:srgbClr val="9840A6"/>
                </a:solidFill>
                <a:latin typeface="Impact"/>
                <a:ea typeface="Impact"/>
                <a:cs typeface="Impact"/>
                <a:sym typeface="Impact"/>
              </a:rPr>
              <a:t>Wine by Variety</a:t>
            </a:r>
            <a:endParaRPr sz="5480">
              <a:solidFill>
                <a:srgbClr val="9840A6"/>
              </a:solidFill>
              <a:latin typeface="Impact"/>
              <a:ea typeface="Impact"/>
              <a:cs typeface="Impact"/>
              <a:sym typeface="Impact"/>
            </a:endParaRPr>
          </a:p>
        </p:txBody>
      </p:sp>
      <p:sp>
        <p:nvSpPr>
          <p:cNvPr id="112" name="Google Shape;112;p20"/>
          <p:cNvSpPr txBox="1"/>
          <p:nvPr/>
        </p:nvSpPr>
        <p:spPr>
          <a:xfrm>
            <a:off x="4549525" y="2540150"/>
            <a:ext cx="130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13" name="Google Shape;113;p20"/>
          <p:cNvSpPr txBox="1"/>
          <p:nvPr/>
        </p:nvSpPr>
        <p:spPr>
          <a:xfrm>
            <a:off x="3343275" y="2107400"/>
            <a:ext cx="411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14" name="Google Shape;114;p20"/>
          <p:cNvPicPr preferRelativeResize="0"/>
          <p:nvPr/>
        </p:nvPicPr>
        <p:blipFill>
          <a:blip r:embed="rId4">
            <a:alphaModFix/>
          </a:blip>
          <a:stretch>
            <a:fillRect/>
          </a:stretch>
        </p:blipFill>
        <p:spPr>
          <a:xfrm>
            <a:off x="1982275" y="1791075"/>
            <a:ext cx="5179449" cy="1898350"/>
          </a:xfrm>
          <a:prstGeom prst="rect">
            <a:avLst/>
          </a:prstGeom>
          <a:noFill/>
          <a:ln>
            <a:noFill/>
          </a:ln>
        </p:spPr>
      </p:pic>
      <p:sp>
        <p:nvSpPr>
          <p:cNvPr id="115" name="Google Shape;115;p20"/>
          <p:cNvSpPr txBox="1"/>
          <p:nvPr/>
        </p:nvSpPr>
        <p:spPr>
          <a:xfrm>
            <a:off x="4549525" y="3853625"/>
            <a:ext cx="3689100" cy="1116000"/>
          </a:xfrm>
          <a:prstGeom prst="rect">
            <a:avLst/>
          </a:prstGeom>
          <a:noFill/>
          <a:ln>
            <a:noFill/>
          </a:ln>
        </p:spPr>
        <p:txBody>
          <a:bodyPr anchorCtr="0" anchor="t" bIns="91425" lIns="91425" spcFirstLastPara="1" rIns="91425" wrap="square" tIns="91425">
            <a:spAutoFit/>
          </a:bodyPr>
          <a:lstStyle/>
          <a:p>
            <a:pPr indent="-305435" lvl="0" marL="457200" rtl="0" algn="l">
              <a:lnSpc>
                <a:spcPct val="95000"/>
              </a:lnSpc>
              <a:spcBef>
                <a:spcPts val="300"/>
              </a:spcBef>
              <a:spcAft>
                <a:spcPts val="0"/>
              </a:spcAft>
              <a:buClr>
                <a:srgbClr val="9840A6"/>
              </a:buClr>
              <a:buSzPts val="1210"/>
              <a:buChar char="●"/>
            </a:pPr>
            <a:r>
              <a:rPr lang="en" sz="1210">
                <a:solidFill>
                  <a:srgbClr val="9840A6"/>
                </a:solidFill>
              </a:rPr>
              <a:t>Title: the title of the wine review, which often contains the vintage if you're interested in extracting that feature</a:t>
            </a:r>
            <a:endParaRPr sz="1210">
              <a:solidFill>
                <a:srgbClr val="9840A6"/>
              </a:solidFill>
            </a:endParaRPr>
          </a:p>
          <a:p>
            <a:pPr indent="-305435" lvl="0" marL="457200" rtl="0" algn="l">
              <a:lnSpc>
                <a:spcPct val="95000"/>
              </a:lnSpc>
              <a:spcBef>
                <a:spcPts val="0"/>
              </a:spcBef>
              <a:spcAft>
                <a:spcPts val="0"/>
              </a:spcAft>
              <a:buClr>
                <a:srgbClr val="9840A6"/>
              </a:buClr>
              <a:buSzPts val="1210"/>
              <a:buChar char="●"/>
            </a:pPr>
            <a:r>
              <a:rPr lang="en" sz="1210">
                <a:solidFill>
                  <a:srgbClr val="9840A6"/>
                </a:solidFill>
              </a:rPr>
              <a:t>Variety: the type of grapes used to make the wine (ie Pinot Noir).</a:t>
            </a:r>
            <a:endParaRPr sz="1210">
              <a:solidFill>
                <a:srgbClr val="9840A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841A6"/>
        </a:solidFill>
      </p:bgPr>
    </p:bg>
    <p:spTree>
      <p:nvGrpSpPr>
        <p:cNvPr id="119" name="Shape 119"/>
        <p:cNvGrpSpPr/>
        <p:nvPr/>
      </p:nvGrpSpPr>
      <p:grpSpPr>
        <a:xfrm>
          <a:off x="0" y="0"/>
          <a:ext cx="0" cy="0"/>
          <a:chOff x="0" y="0"/>
          <a:chExt cx="0" cy="0"/>
        </a:xfrm>
      </p:grpSpPr>
      <p:sp>
        <p:nvSpPr>
          <p:cNvPr id="120" name="Google Shape;120;p21"/>
          <p:cNvSpPr txBox="1"/>
          <p:nvPr>
            <p:ph idx="4294967295" type="ctrTitle"/>
          </p:nvPr>
        </p:nvSpPr>
        <p:spPr>
          <a:xfrm>
            <a:off x="853600" y="1330200"/>
            <a:ext cx="3857700" cy="87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5680">
                <a:solidFill>
                  <a:schemeClr val="lt1"/>
                </a:solidFill>
                <a:latin typeface="Impact"/>
                <a:ea typeface="Impact"/>
                <a:cs typeface="Impact"/>
                <a:sym typeface="Impact"/>
              </a:rPr>
              <a:t>Questions</a:t>
            </a:r>
            <a:endParaRPr sz="5680">
              <a:solidFill>
                <a:schemeClr val="lt1"/>
              </a:solidFill>
              <a:latin typeface="Impact"/>
              <a:ea typeface="Impact"/>
              <a:cs typeface="Impact"/>
              <a:sym typeface="Impact"/>
            </a:endParaRPr>
          </a:p>
        </p:txBody>
      </p:sp>
      <p:sp>
        <p:nvSpPr>
          <p:cNvPr id="121" name="Google Shape;121;p21"/>
          <p:cNvSpPr txBox="1"/>
          <p:nvPr>
            <p:ph idx="4294967295" type="subTitle"/>
          </p:nvPr>
        </p:nvSpPr>
        <p:spPr>
          <a:xfrm>
            <a:off x="1298450" y="2438775"/>
            <a:ext cx="7126200" cy="1241400"/>
          </a:xfrm>
          <a:prstGeom prst="rect">
            <a:avLst/>
          </a:prstGeom>
        </p:spPr>
        <p:txBody>
          <a:bodyPr anchorCtr="0" anchor="ctr" bIns="91425" lIns="91425" spcFirstLastPara="1" rIns="91425" wrap="square" tIns="91425">
            <a:normAutofit/>
          </a:bodyPr>
          <a:lstStyle/>
          <a:p>
            <a:pPr indent="-304800" lvl="0" marL="457200" rtl="0" algn="l">
              <a:lnSpc>
                <a:spcPct val="115000"/>
              </a:lnSpc>
              <a:spcBef>
                <a:spcPts val="0"/>
              </a:spcBef>
              <a:spcAft>
                <a:spcPts val="0"/>
              </a:spcAft>
              <a:buClr>
                <a:schemeClr val="lt1"/>
              </a:buClr>
              <a:buSzPts val="1200"/>
              <a:buAutoNum type="arabicPeriod"/>
            </a:pPr>
            <a:r>
              <a:rPr b="1" lang="en" sz="1200">
                <a:solidFill>
                  <a:schemeClr val="lt1"/>
                </a:solidFill>
              </a:rPr>
              <a:t>Which variant of wine should we choose to produce more of based on the reviews of our consumers?</a:t>
            </a:r>
            <a:endParaRPr b="1" sz="1200">
              <a:solidFill>
                <a:schemeClr val="lt1"/>
              </a:solidFill>
            </a:endParaRPr>
          </a:p>
          <a:p>
            <a:pPr indent="-304800" lvl="0" marL="457200" rtl="0" algn="l">
              <a:lnSpc>
                <a:spcPct val="115000"/>
              </a:lnSpc>
              <a:spcBef>
                <a:spcPts val="0"/>
              </a:spcBef>
              <a:spcAft>
                <a:spcPts val="0"/>
              </a:spcAft>
              <a:buClr>
                <a:schemeClr val="lt1"/>
              </a:buClr>
              <a:buSzPts val="1200"/>
              <a:buAutoNum type="arabicPeriod"/>
            </a:pPr>
            <a:r>
              <a:rPr b="1" lang="en" sz="1200">
                <a:solidFill>
                  <a:schemeClr val="lt1"/>
                </a:solidFill>
              </a:rPr>
              <a:t>Which winery should we choose to work with based on the variety we select and the reviews provided?</a:t>
            </a:r>
            <a:endParaRPr b="1" sz="1200">
              <a:solidFill>
                <a:schemeClr val="lt1"/>
              </a:solidFill>
            </a:endParaRPr>
          </a:p>
          <a:p>
            <a:pPr indent="-304800" lvl="0" marL="457200" rtl="0" algn="l">
              <a:lnSpc>
                <a:spcPct val="115000"/>
              </a:lnSpc>
              <a:spcBef>
                <a:spcPts val="0"/>
              </a:spcBef>
              <a:spcAft>
                <a:spcPts val="0"/>
              </a:spcAft>
              <a:buClr>
                <a:schemeClr val="lt1"/>
              </a:buClr>
              <a:buSzPts val="1200"/>
              <a:buAutoNum type="arabicPeriod"/>
            </a:pPr>
            <a:r>
              <a:rPr b="1" lang="en" sz="1200">
                <a:solidFill>
                  <a:schemeClr val="lt1"/>
                </a:solidFill>
              </a:rPr>
              <a:t>What is the average price of wine receiving above average reviews?</a:t>
            </a:r>
            <a:endParaRPr sz="12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