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e321d6b26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e321d6b26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db874eeb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db874ee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db874eeb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db874ee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db874eeb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db874eeb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db874eeb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db874eeb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b874eeb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b874eeb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db874eeb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db874eeb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9840A6"/>
              </a:buClr>
              <a:buSzPts val="1200"/>
              <a:buAutoNum type="arabicPeriod"/>
            </a:pPr>
            <a:r>
              <a:rPr lang="en" sz="1200">
                <a:solidFill>
                  <a:srgbClr val="9840A6"/>
                </a:solidFill>
              </a:rPr>
              <a:t>Do popular buzzwords lead to higher reviews? (Break down the description of the wines to find the most popular words used to describe the alcohol and determine if these popular words associate to higher reviews)</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7048dcd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7048dcd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7048dcd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7048dcd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db874ee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db874ee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db874ee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db874ee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db874ee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db874ee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de321d6b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de321d6b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de321d6b2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e321d6b2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e321d6b2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e321d6b2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e321d6b2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de321d6b2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e5761bf0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e5761bf0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db874eeb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db874ee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db874eeb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db874eeb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e321d6b2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e321d6b2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e321d6b2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e321d6b2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e321d6b26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e321d6b2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e321d6b26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e321d6b26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e321d6b26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e321d6b2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hyperlink" Target="https://public.tableau.com/app/profile/iman.jacques/viz/Wine_Analysis_Story/Story1?publish=y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17.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35134" l="8752" r="5359" t="28255"/>
          <a:stretch/>
        </p:blipFill>
        <p:spPr>
          <a:xfrm>
            <a:off x="1958825" y="1453325"/>
            <a:ext cx="5269875" cy="1883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2"/>
          <p:cNvSpPr txBox="1"/>
          <p:nvPr>
            <p:ph type="ctrTitle"/>
          </p:nvPr>
        </p:nvSpPr>
        <p:spPr>
          <a:xfrm>
            <a:off x="450950" y="584975"/>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Variety</a:t>
            </a:r>
            <a:endParaRPr sz="5480">
              <a:solidFill>
                <a:srgbClr val="9840A6"/>
              </a:solidFill>
              <a:latin typeface="Impact"/>
              <a:ea typeface="Impact"/>
              <a:cs typeface="Impact"/>
              <a:sym typeface="Impact"/>
            </a:endParaRPr>
          </a:p>
        </p:txBody>
      </p:sp>
      <p:sp>
        <p:nvSpPr>
          <p:cNvPr id="124" name="Google Shape;124;p22"/>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2"/>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6" name="Google Shape;126;p22"/>
          <p:cNvPicPr preferRelativeResize="0"/>
          <p:nvPr/>
        </p:nvPicPr>
        <p:blipFill>
          <a:blip r:embed="rId4">
            <a:alphaModFix/>
          </a:blip>
          <a:stretch>
            <a:fillRect/>
          </a:stretch>
        </p:blipFill>
        <p:spPr>
          <a:xfrm>
            <a:off x="1982275" y="1791075"/>
            <a:ext cx="5179449" cy="189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30" name="Shape 130"/>
        <p:cNvGrpSpPr/>
        <p:nvPr/>
      </p:nvGrpSpPr>
      <p:grpSpPr>
        <a:xfrm>
          <a:off x="0" y="0"/>
          <a:ext cx="0" cy="0"/>
          <a:chOff x="0" y="0"/>
          <a:chExt cx="0" cy="0"/>
        </a:xfrm>
      </p:grpSpPr>
      <p:sp>
        <p:nvSpPr>
          <p:cNvPr id="131" name="Google Shape;131;p23"/>
          <p:cNvSpPr txBox="1"/>
          <p:nvPr>
            <p:ph idx="4294967295" type="ctrTitle"/>
          </p:nvPr>
        </p:nvSpPr>
        <p:spPr>
          <a:xfrm>
            <a:off x="853600" y="1330200"/>
            <a:ext cx="3857700" cy="8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680">
                <a:solidFill>
                  <a:schemeClr val="lt1"/>
                </a:solidFill>
                <a:latin typeface="Impact"/>
                <a:ea typeface="Impact"/>
                <a:cs typeface="Impact"/>
                <a:sym typeface="Impact"/>
              </a:rPr>
              <a:t>Questions</a:t>
            </a:r>
            <a:endParaRPr sz="5680">
              <a:solidFill>
                <a:schemeClr val="lt1"/>
              </a:solidFill>
              <a:latin typeface="Impact"/>
              <a:ea typeface="Impact"/>
              <a:cs typeface="Impact"/>
              <a:sym typeface="Impact"/>
            </a:endParaRPr>
          </a:p>
        </p:txBody>
      </p:sp>
      <p:sp>
        <p:nvSpPr>
          <p:cNvPr id="132" name="Google Shape;132;p23"/>
          <p:cNvSpPr txBox="1"/>
          <p:nvPr>
            <p:ph idx="4294967295" type="subTitle"/>
          </p:nvPr>
        </p:nvSpPr>
        <p:spPr>
          <a:xfrm>
            <a:off x="1298450" y="2438775"/>
            <a:ext cx="7126200" cy="1241400"/>
          </a:xfrm>
          <a:prstGeom prst="rect">
            <a:avLst/>
          </a:prstGeom>
        </p:spPr>
        <p:txBody>
          <a:bodyPr anchorCtr="0" anchor="ctr" bIns="91425" lIns="91425" spcFirstLastPara="1" rIns="91425" wrap="square" tIns="91425">
            <a:normAutofit/>
          </a:bodyPr>
          <a:lstStyle/>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Which variant of wine should we choose to produce more of based on the reviews of our consumers?</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Which winery should we choose to work with based on the variety we select and the reviews provided?</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What is the average price of wine receiving above average reviews?</a:t>
            </a:r>
            <a:endParaRPr sz="1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36" name="Shape 136"/>
        <p:cNvGrpSpPr/>
        <p:nvPr/>
      </p:nvGrpSpPr>
      <p:grpSpPr>
        <a:xfrm>
          <a:off x="0" y="0"/>
          <a:ext cx="0" cy="0"/>
          <a:chOff x="0" y="0"/>
          <a:chExt cx="0" cy="0"/>
        </a:xfrm>
      </p:grpSpPr>
      <p:sp>
        <p:nvSpPr>
          <p:cNvPr id="137" name="Google Shape;137;p24"/>
          <p:cNvSpPr txBox="1"/>
          <p:nvPr>
            <p:ph idx="4294967295" type="ctrTitle"/>
          </p:nvPr>
        </p:nvSpPr>
        <p:spPr>
          <a:xfrm>
            <a:off x="5032075" y="589525"/>
            <a:ext cx="38577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chemeClr val="lt1"/>
                </a:solidFill>
                <a:latin typeface="Impact"/>
                <a:ea typeface="Impact"/>
                <a:cs typeface="Impact"/>
                <a:sym typeface="Impact"/>
              </a:rPr>
              <a:t>Data Analysis</a:t>
            </a:r>
            <a:endParaRPr sz="3100">
              <a:solidFill>
                <a:schemeClr val="lt1"/>
              </a:solidFill>
              <a:latin typeface="Impact"/>
              <a:ea typeface="Impact"/>
              <a:cs typeface="Impact"/>
              <a:sym typeface="Impact"/>
            </a:endParaRPr>
          </a:p>
        </p:txBody>
      </p:sp>
      <p:sp>
        <p:nvSpPr>
          <p:cNvPr id="138" name="Google Shape;138;p24"/>
          <p:cNvSpPr txBox="1"/>
          <p:nvPr>
            <p:ph idx="4294967295" type="ctrTitle"/>
          </p:nvPr>
        </p:nvSpPr>
        <p:spPr>
          <a:xfrm>
            <a:off x="5032075" y="1175050"/>
            <a:ext cx="2632500" cy="3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720">
                <a:solidFill>
                  <a:schemeClr val="lt1"/>
                </a:solidFill>
              </a:rPr>
              <a:t>Cleaning the Data</a:t>
            </a:r>
            <a:endParaRPr b="1" sz="1720">
              <a:solidFill>
                <a:schemeClr val="lt1"/>
              </a:solidFill>
            </a:endParaRPr>
          </a:p>
        </p:txBody>
      </p:sp>
      <p:pic>
        <p:nvPicPr>
          <p:cNvPr id="139" name="Google Shape;139;p24"/>
          <p:cNvPicPr preferRelativeResize="0"/>
          <p:nvPr/>
        </p:nvPicPr>
        <p:blipFill>
          <a:blip r:embed="rId3">
            <a:alphaModFix/>
          </a:blip>
          <a:stretch>
            <a:fillRect/>
          </a:stretch>
        </p:blipFill>
        <p:spPr>
          <a:xfrm>
            <a:off x="226775" y="968575"/>
            <a:ext cx="4433900" cy="3206349"/>
          </a:xfrm>
          <a:prstGeom prst="rect">
            <a:avLst/>
          </a:prstGeom>
          <a:noFill/>
          <a:ln>
            <a:noFill/>
          </a:ln>
        </p:spPr>
      </p:pic>
      <p:sp>
        <p:nvSpPr>
          <p:cNvPr id="140" name="Google Shape;140;p24"/>
          <p:cNvSpPr txBox="1"/>
          <p:nvPr/>
        </p:nvSpPr>
        <p:spPr>
          <a:xfrm>
            <a:off x="7005800" y="3757850"/>
            <a:ext cx="21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1" name="Google Shape;141;p24"/>
          <p:cNvPicPr preferRelativeResize="0"/>
          <p:nvPr/>
        </p:nvPicPr>
        <p:blipFill rotWithShape="1">
          <a:blip r:embed="rId4">
            <a:alphaModFix/>
          </a:blip>
          <a:srcRect b="0" l="4482" r="39770" t="28371"/>
          <a:stretch/>
        </p:blipFill>
        <p:spPr>
          <a:xfrm>
            <a:off x="4766613" y="1964125"/>
            <a:ext cx="4288723" cy="462600"/>
          </a:xfrm>
          <a:prstGeom prst="rect">
            <a:avLst/>
          </a:prstGeom>
          <a:noFill/>
          <a:ln>
            <a:noFill/>
          </a:ln>
        </p:spPr>
      </p:pic>
      <p:sp>
        <p:nvSpPr>
          <p:cNvPr id="142" name="Google Shape;142;p24"/>
          <p:cNvSpPr txBox="1"/>
          <p:nvPr/>
        </p:nvSpPr>
        <p:spPr>
          <a:xfrm>
            <a:off x="5032063" y="2738025"/>
            <a:ext cx="37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46" name="Shape 146"/>
        <p:cNvGrpSpPr/>
        <p:nvPr/>
      </p:nvGrpSpPr>
      <p:grpSpPr>
        <a:xfrm>
          <a:off x="0" y="0"/>
          <a:ext cx="0" cy="0"/>
          <a:chOff x="0" y="0"/>
          <a:chExt cx="0" cy="0"/>
        </a:xfrm>
      </p:grpSpPr>
      <p:sp>
        <p:nvSpPr>
          <p:cNvPr id="147" name="Google Shape;147;p25"/>
          <p:cNvSpPr txBox="1"/>
          <p:nvPr>
            <p:ph idx="4294967295" type="ctrTitle"/>
          </p:nvPr>
        </p:nvSpPr>
        <p:spPr>
          <a:xfrm>
            <a:off x="322800" y="310375"/>
            <a:ext cx="38577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1"/>
                </a:solidFill>
                <a:latin typeface="Impact"/>
                <a:ea typeface="Impact"/>
                <a:cs typeface="Impact"/>
                <a:sym typeface="Impact"/>
              </a:rPr>
              <a:t>Findings</a:t>
            </a:r>
            <a:endParaRPr sz="4200">
              <a:solidFill>
                <a:schemeClr val="lt1"/>
              </a:solidFill>
              <a:latin typeface="Impact"/>
              <a:ea typeface="Impact"/>
              <a:cs typeface="Impact"/>
              <a:sym typeface="Impact"/>
            </a:endParaRPr>
          </a:p>
        </p:txBody>
      </p:sp>
      <p:pic>
        <p:nvPicPr>
          <p:cNvPr id="148" name="Google Shape;148;p25"/>
          <p:cNvPicPr preferRelativeResize="0"/>
          <p:nvPr/>
        </p:nvPicPr>
        <p:blipFill>
          <a:blip r:embed="rId3">
            <a:alphaModFix/>
          </a:blip>
          <a:stretch>
            <a:fillRect/>
          </a:stretch>
        </p:blipFill>
        <p:spPr>
          <a:xfrm>
            <a:off x="3908356" y="399050"/>
            <a:ext cx="4930845" cy="4506475"/>
          </a:xfrm>
          <a:prstGeom prst="rect">
            <a:avLst/>
          </a:prstGeom>
          <a:noFill/>
          <a:ln>
            <a:noFill/>
          </a:ln>
        </p:spPr>
      </p:pic>
      <p:pic>
        <p:nvPicPr>
          <p:cNvPr id="149" name="Google Shape;149;p25"/>
          <p:cNvPicPr preferRelativeResize="0"/>
          <p:nvPr/>
        </p:nvPicPr>
        <p:blipFill rotWithShape="1">
          <a:blip r:embed="rId4">
            <a:alphaModFix/>
          </a:blip>
          <a:srcRect b="0" l="9213" r="39627" t="0"/>
          <a:stretch/>
        </p:blipFill>
        <p:spPr>
          <a:xfrm>
            <a:off x="110850" y="1667350"/>
            <a:ext cx="3687899" cy="1969875"/>
          </a:xfrm>
          <a:prstGeom prst="rect">
            <a:avLst/>
          </a:prstGeom>
          <a:noFill/>
          <a:ln>
            <a:noFill/>
          </a:ln>
        </p:spPr>
      </p:pic>
      <p:sp>
        <p:nvSpPr>
          <p:cNvPr id="150" name="Google Shape;150;p25"/>
          <p:cNvSpPr txBox="1"/>
          <p:nvPr/>
        </p:nvSpPr>
        <p:spPr>
          <a:xfrm>
            <a:off x="155200" y="1030975"/>
            <a:ext cx="348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5"/>
              </a:rPr>
              <a:t>https://public.tableau.com/app/profile/iman.jacques/viz/Wine_Analysis_Story/Story1?publish=yes</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54" name="Shape 154"/>
        <p:cNvGrpSpPr/>
        <p:nvPr/>
      </p:nvGrpSpPr>
      <p:grpSpPr>
        <a:xfrm>
          <a:off x="0" y="0"/>
          <a:ext cx="0" cy="0"/>
          <a:chOff x="0" y="0"/>
          <a:chExt cx="0" cy="0"/>
        </a:xfrm>
      </p:grpSpPr>
      <p:sp>
        <p:nvSpPr>
          <p:cNvPr id="155" name="Google Shape;155;p26"/>
          <p:cNvSpPr txBox="1"/>
          <p:nvPr>
            <p:ph idx="4294967295" type="ctrTitle"/>
          </p:nvPr>
        </p:nvSpPr>
        <p:spPr>
          <a:xfrm>
            <a:off x="322800" y="310375"/>
            <a:ext cx="38577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1"/>
                </a:solidFill>
                <a:latin typeface="Impact"/>
                <a:ea typeface="Impact"/>
                <a:cs typeface="Impact"/>
                <a:sym typeface="Impact"/>
              </a:rPr>
              <a:t>Findings</a:t>
            </a:r>
            <a:endParaRPr sz="4200">
              <a:solidFill>
                <a:schemeClr val="lt1"/>
              </a:solidFill>
              <a:latin typeface="Impact"/>
              <a:ea typeface="Impact"/>
              <a:cs typeface="Impact"/>
              <a:sym typeface="Impact"/>
            </a:endParaRPr>
          </a:p>
        </p:txBody>
      </p:sp>
      <p:pic>
        <p:nvPicPr>
          <p:cNvPr id="156" name="Google Shape;156;p26"/>
          <p:cNvPicPr preferRelativeResize="0"/>
          <p:nvPr/>
        </p:nvPicPr>
        <p:blipFill>
          <a:blip r:embed="rId3">
            <a:alphaModFix/>
          </a:blip>
          <a:stretch>
            <a:fillRect/>
          </a:stretch>
        </p:blipFill>
        <p:spPr>
          <a:xfrm>
            <a:off x="63725" y="1127950"/>
            <a:ext cx="5894948" cy="3350449"/>
          </a:xfrm>
          <a:prstGeom prst="rect">
            <a:avLst/>
          </a:prstGeom>
          <a:noFill/>
          <a:ln>
            <a:noFill/>
          </a:ln>
        </p:spPr>
      </p:pic>
      <p:sp>
        <p:nvSpPr>
          <p:cNvPr id="157" name="Google Shape;157;p26"/>
          <p:cNvSpPr txBox="1"/>
          <p:nvPr/>
        </p:nvSpPr>
        <p:spPr>
          <a:xfrm>
            <a:off x="4278850" y="1696025"/>
            <a:ext cx="14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8" name="Google Shape;158;p26"/>
          <p:cNvPicPr preferRelativeResize="0"/>
          <p:nvPr/>
        </p:nvPicPr>
        <p:blipFill>
          <a:blip r:embed="rId4">
            <a:alphaModFix/>
          </a:blip>
          <a:stretch>
            <a:fillRect/>
          </a:stretch>
        </p:blipFill>
        <p:spPr>
          <a:xfrm>
            <a:off x="6079375" y="1821925"/>
            <a:ext cx="2982101" cy="145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62" name="Shape 162"/>
        <p:cNvGrpSpPr/>
        <p:nvPr/>
      </p:nvGrpSpPr>
      <p:grpSpPr>
        <a:xfrm>
          <a:off x="0" y="0"/>
          <a:ext cx="0" cy="0"/>
          <a:chOff x="0" y="0"/>
          <a:chExt cx="0" cy="0"/>
        </a:xfrm>
      </p:grpSpPr>
      <p:sp>
        <p:nvSpPr>
          <p:cNvPr id="163" name="Google Shape;163;p27"/>
          <p:cNvSpPr txBox="1"/>
          <p:nvPr>
            <p:ph idx="4294967295" type="ctrTitle"/>
          </p:nvPr>
        </p:nvSpPr>
        <p:spPr>
          <a:xfrm>
            <a:off x="877050" y="1041975"/>
            <a:ext cx="38577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1"/>
                </a:solidFill>
                <a:latin typeface="Impact"/>
                <a:ea typeface="Impact"/>
                <a:cs typeface="Impact"/>
                <a:sym typeface="Impact"/>
              </a:rPr>
              <a:t>Findings</a:t>
            </a:r>
            <a:endParaRPr sz="4200">
              <a:solidFill>
                <a:schemeClr val="lt1"/>
              </a:solidFill>
              <a:latin typeface="Impact"/>
              <a:ea typeface="Impact"/>
              <a:cs typeface="Impact"/>
              <a:sym typeface="Impact"/>
            </a:endParaRPr>
          </a:p>
        </p:txBody>
      </p:sp>
      <p:pic>
        <p:nvPicPr>
          <p:cNvPr id="164" name="Google Shape;164;p27"/>
          <p:cNvPicPr preferRelativeResize="0"/>
          <p:nvPr/>
        </p:nvPicPr>
        <p:blipFill>
          <a:blip r:embed="rId3">
            <a:alphaModFix/>
          </a:blip>
          <a:stretch>
            <a:fillRect/>
          </a:stretch>
        </p:blipFill>
        <p:spPr>
          <a:xfrm>
            <a:off x="1063100" y="1993963"/>
            <a:ext cx="7017799" cy="115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8"/>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0" name="Google Shape;170;p28"/>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1" name="Google Shape;171;p28"/>
          <p:cNvSpPr txBox="1"/>
          <p:nvPr/>
        </p:nvSpPr>
        <p:spPr>
          <a:xfrm>
            <a:off x="1885975" y="2451450"/>
            <a:ext cx="6628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9840A6"/>
              </a:buClr>
              <a:buSzPts val="1200"/>
              <a:buAutoNum type="arabicPeriod"/>
            </a:pPr>
            <a:r>
              <a:rPr lang="en" sz="1200">
                <a:solidFill>
                  <a:srgbClr val="9840A6"/>
                </a:solidFill>
              </a:rPr>
              <a:t>Can we predict the scores of future wine tastings based on previous ones?</a:t>
            </a:r>
            <a:endParaRPr sz="1200">
              <a:solidFill>
                <a:srgbClr val="9840A6"/>
              </a:solidFill>
            </a:endParaRPr>
          </a:p>
          <a:p>
            <a:pPr indent="-304800" lvl="0" marL="457200" rtl="0" algn="l">
              <a:lnSpc>
                <a:spcPct val="115000"/>
              </a:lnSpc>
              <a:spcBef>
                <a:spcPts val="0"/>
              </a:spcBef>
              <a:spcAft>
                <a:spcPts val="0"/>
              </a:spcAft>
              <a:buClr>
                <a:srgbClr val="9840A6"/>
              </a:buClr>
              <a:buSzPts val="1200"/>
              <a:buAutoNum type="arabicPeriod"/>
            </a:pPr>
            <a:r>
              <a:rPr lang="en" sz="1200">
                <a:solidFill>
                  <a:srgbClr val="9840A6"/>
                </a:solidFill>
              </a:rPr>
              <a:t>Does the description of the wines lead to a higher reviews/points?</a:t>
            </a:r>
            <a:endParaRPr/>
          </a:p>
        </p:txBody>
      </p:sp>
      <p:sp>
        <p:nvSpPr>
          <p:cNvPr id="172" name="Google Shape;172;p28"/>
          <p:cNvSpPr txBox="1"/>
          <p:nvPr>
            <p:ph type="ctrTitle"/>
          </p:nvPr>
        </p:nvSpPr>
        <p:spPr>
          <a:xfrm>
            <a:off x="1173225" y="1651625"/>
            <a:ext cx="54888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580">
                <a:solidFill>
                  <a:srgbClr val="9840A6"/>
                </a:solidFill>
                <a:latin typeface="Impact"/>
                <a:ea typeface="Impact"/>
                <a:cs typeface="Impact"/>
                <a:sym typeface="Impact"/>
              </a:rPr>
              <a:t>Predictions</a:t>
            </a:r>
            <a:endParaRPr sz="5580">
              <a:solidFill>
                <a:srgbClr val="9840A6"/>
              </a:solidFill>
              <a:latin typeface="Impact"/>
              <a:ea typeface="Impact"/>
              <a:cs typeface="Impact"/>
              <a:sym typeface="Impac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9"/>
          <p:cNvSpPr txBox="1"/>
          <p:nvPr>
            <p:ph type="ctrTitle"/>
          </p:nvPr>
        </p:nvSpPr>
        <p:spPr>
          <a:xfrm>
            <a:off x="342900" y="114300"/>
            <a:ext cx="6629400" cy="92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rgbClr val="9840A6"/>
                </a:solidFill>
                <a:latin typeface="Impact"/>
                <a:ea typeface="Impact"/>
                <a:cs typeface="Impact"/>
                <a:sym typeface="Impact"/>
              </a:rPr>
              <a:t>Machine Learning: Data Cleaning</a:t>
            </a:r>
            <a:endParaRPr sz="3600">
              <a:solidFill>
                <a:srgbClr val="9840A6"/>
              </a:solidFill>
              <a:latin typeface="Impact"/>
              <a:ea typeface="Impact"/>
              <a:cs typeface="Impact"/>
              <a:sym typeface="Impact"/>
            </a:endParaRPr>
          </a:p>
        </p:txBody>
      </p:sp>
      <p:sp>
        <p:nvSpPr>
          <p:cNvPr id="178" name="Google Shape;178;p29"/>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descr="Screenshot 2023-02-23 at 10 13 40 PM" id="179" name="Google Shape;179;p29"/>
          <p:cNvPicPr preferRelativeResize="0"/>
          <p:nvPr/>
        </p:nvPicPr>
        <p:blipFill>
          <a:blip r:embed="rId4">
            <a:alphaModFix/>
          </a:blip>
          <a:stretch>
            <a:fillRect/>
          </a:stretch>
        </p:blipFill>
        <p:spPr>
          <a:xfrm>
            <a:off x="1026700" y="1210325"/>
            <a:ext cx="2733696" cy="1329825"/>
          </a:xfrm>
          <a:prstGeom prst="rect">
            <a:avLst/>
          </a:prstGeom>
          <a:noFill/>
          <a:ln>
            <a:noFill/>
          </a:ln>
        </p:spPr>
      </p:pic>
      <p:pic>
        <p:nvPicPr>
          <p:cNvPr id="180" name="Google Shape;180;p29"/>
          <p:cNvPicPr preferRelativeResize="0"/>
          <p:nvPr/>
        </p:nvPicPr>
        <p:blipFill>
          <a:blip r:embed="rId5">
            <a:alphaModFix/>
          </a:blip>
          <a:stretch>
            <a:fillRect/>
          </a:stretch>
        </p:blipFill>
        <p:spPr>
          <a:xfrm>
            <a:off x="4360650" y="1124013"/>
            <a:ext cx="2987975" cy="1502449"/>
          </a:xfrm>
          <a:prstGeom prst="rect">
            <a:avLst/>
          </a:prstGeom>
          <a:noFill/>
          <a:ln>
            <a:noFill/>
          </a:ln>
        </p:spPr>
      </p:pic>
      <p:pic>
        <p:nvPicPr>
          <p:cNvPr id="181" name="Google Shape;181;p29"/>
          <p:cNvPicPr preferRelativeResize="0"/>
          <p:nvPr/>
        </p:nvPicPr>
        <p:blipFill>
          <a:blip r:embed="rId6">
            <a:alphaModFix/>
          </a:blip>
          <a:stretch>
            <a:fillRect/>
          </a:stretch>
        </p:blipFill>
        <p:spPr>
          <a:xfrm>
            <a:off x="1541525" y="2940350"/>
            <a:ext cx="5479526" cy="1206675"/>
          </a:xfrm>
          <a:prstGeom prst="rect">
            <a:avLst/>
          </a:prstGeom>
          <a:noFill/>
          <a:ln>
            <a:noFill/>
          </a:ln>
        </p:spPr>
      </p:pic>
      <p:pic>
        <p:nvPicPr>
          <p:cNvPr id="182" name="Google Shape;182;p29"/>
          <p:cNvPicPr preferRelativeResize="0"/>
          <p:nvPr/>
        </p:nvPicPr>
        <p:blipFill>
          <a:blip r:embed="rId7">
            <a:alphaModFix/>
          </a:blip>
          <a:stretch>
            <a:fillRect/>
          </a:stretch>
        </p:blipFill>
        <p:spPr>
          <a:xfrm>
            <a:off x="1213946" y="4277624"/>
            <a:ext cx="6134682" cy="77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30"/>
          <p:cNvSpPr txBox="1"/>
          <p:nvPr>
            <p:ph type="ctrTitle"/>
          </p:nvPr>
        </p:nvSpPr>
        <p:spPr>
          <a:xfrm>
            <a:off x="386750" y="306350"/>
            <a:ext cx="6595500" cy="8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rgbClr val="9840A6"/>
                </a:solidFill>
                <a:latin typeface="Impact"/>
                <a:ea typeface="Impact"/>
                <a:cs typeface="Impact"/>
                <a:sym typeface="Impact"/>
              </a:rPr>
              <a:t>Machine Learning: Creating The Model</a:t>
            </a:r>
            <a:endParaRPr sz="3600">
              <a:solidFill>
                <a:srgbClr val="9840A6"/>
              </a:solidFill>
              <a:latin typeface="Impact"/>
              <a:ea typeface="Impact"/>
              <a:cs typeface="Impact"/>
              <a:sym typeface="Impact"/>
            </a:endParaRPr>
          </a:p>
        </p:txBody>
      </p:sp>
      <p:sp>
        <p:nvSpPr>
          <p:cNvPr id="188" name="Google Shape;188;p30"/>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9" name="Google Shape;189;p30"/>
          <p:cNvPicPr preferRelativeResize="0"/>
          <p:nvPr/>
        </p:nvPicPr>
        <p:blipFill>
          <a:blip r:embed="rId4">
            <a:alphaModFix/>
          </a:blip>
          <a:stretch>
            <a:fillRect/>
          </a:stretch>
        </p:blipFill>
        <p:spPr>
          <a:xfrm>
            <a:off x="3485775" y="3059050"/>
            <a:ext cx="5415603" cy="1829882"/>
          </a:xfrm>
          <a:prstGeom prst="rect">
            <a:avLst/>
          </a:prstGeom>
          <a:noFill/>
          <a:ln>
            <a:noFill/>
          </a:ln>
        </p:spPr>
      </p:pic>
      <p:pic>
        <p:nvPicPr>
          <p:cNvPr id="190" name="Google Shape;190;p30"/>
          <p:cNvPicPr preferRelativeResize="0"/>
          <p:nvPr/>
        </p:nvPicPr>
        <p:blipFill>
          <a:blip r:embed="rId5">
            <a:alphaModFix/>
          </a:blip>
          <a:stretch>
            <a:fillRect/>
          </a:stretch>
        </p:blipFill>
        <p:spPr>
          <a:xfrm>
            <a:off x="221575" y="1133438"/>
            <a:ext cx="4079778" cy="1829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94" name="Shape 194"/>
        <p:cNvGrpSpPr/>
        <p:nvPr/>
      </p:nvGrpSpPr>
      <p:grpSpPr>
        <a:xfrm>
          <a:off x="0" y="0"/>
          <a:ext cx="0" cy="0"/>
          <a:chOff x="0" y="0"/>
          <a:chExt cx="0" cy="0"/>
        </a:xfrm>
      </p:grpSpPr>
      <p:sp>
        <p:nvSpPr>
          <p:cNvPr id="195" name="Google Shape;195;p31"/>
          <p:cNvSpPr txBox="1"/>
          <p:nvPr>
            <p:ph idx="1" type="body"/>
          </p:nvPr>
        </p:nvSpPr>
        <p:spPr>
          <a:xfrm>
            <a:off x="411475" y="107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sp>
        <p:nvSpPr>
          <p:cNvPr id="196" name="Google Shape;196;p31"/>
          <p:cNvSpPr txBox="1"/>
          <p:nvPr>
            <p:ph idx="4294967295" type="ctrTitle"/>
          </p:nvPr>
        </p:nvSpPr>
        <p:spPr>
          <a:xfrm>
            <a:off x="411475" y="399050"/>
            <a:ext cx="38577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Impact"/>
                <a:ea typeface="Impact"/>
                <a:cs typeface="Impact"/>
                <a:sym typeface="Impact"/>
              </a:rPr>
              <a:t>Findings</a:t>
            </a:r>
            <a:endParaRPr>
              <a:solidFill>
                <a:schemeClr val="lt1"/>
              </a:solidFill>
              <a:latin typeface="Impact"/>
              <a:ea typeface="Impact"/>
              <a:cs typeface="Impact"/>
              <a:sym typeface="Impact"/>
            </a:endParaRPr>
          </a:p>
        </p:txBody>
      </p:sp>
      <p:pic>
        <p:nvPicPr>
          <p:cNvPr id="197" name="Google Shape;197;p31"/>
          <p:cNvPicPr preferRelativeResize="0"/>
          <p:nvPr/>
        </p:nvPicPr>
        <p:blipFill>
          <a:blip r:embed="rId3">
            <a:alphaModFix/>
          </a:blip>
          <a:stretch>
            <a:fillRect/>
          </a:stretch>
        </p:blipFill>
        <p:spPr>
          <a:xfrm>
            <a:off x="411475" y="3223625"/>
            <a:ext cx="8409201" cy="993665"/>
          </a:xfrm>
          <a:prstGeom prst="rect">
            <a:avLst/>
          </a:prstGeom>
          <a:noFill/>
          <a:ln>
            <a:noFill/>
          </a:ln>
        </p:spPr>
      </p:pic>
      <p:pic>
        <p:nvPicPr>
          <p:cNvPr id="198" name="Google Shape;198;p31"/>
          <p:cNvPicPr preferRelativeResize="0"/>
          <p:nvPr/>
        </p:nvPicPr>
        <p:blipFill>
          <a:blip r:embed="rId4">
            <a:alphaModFix/>
          </a:blip>
          <a:stretch>
            <a:fillRect/>
          </a:stretch>
        </p:blipFill>
        <p:spPr>
          <a:xfrm>
            <a:off x="411475" y="2034400"/>
            <a:ext cx="8409201" cy="930825"/>
          </a:xfrm>
          <a:prstGeom prst="rect">
            <a:avLst/>
          </a:prstGeom>
          <a:noFill/>
          <a:ln>
            <a:noFill/>
          </a:ln>
        </p:spPr>
      </p:pic>
      <p:pic>
        <p:nvPicPr>
          <p:cNvPr id="199" name="Google Shape;199;p31"/>
          <p:cNvPicPr preferRelativeResize="0"/>
          <p:nvPr/>
        </p:nvPicPr>
        <p:blipFill>
          <a:blip r:embed="rId5">
            <a:alphaModFix/>
          </a:blip>
          <a:stretch>
            <a:fillRect/>
          </a:stretch>
        </p:blipFill>
        <p:spPr>
          <a:xfrm>
            <a:off x="411475" y="1119650"/>
            <a:ext cx="8409201" cy="65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88000" y="1128450"/>
            <a:ext cx="3857700" cy="93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780">
                <a:solidFill>
                  <a:srgbClr val="9840A6"/>
                </a:solidFill>
                <a:latin typeface="Impact"/>
                <a:ea typeface="Impact"/>
                <a:cs typeface="Impact"/>
                <a:sym typeface="Impact"/>
              </a:rPr>
              <a:t>Topic</a:t>
            </a:r>
            <a:endParaRPr sz="5780">
              <a:solidFill>
                <a:srgbClr val="9840A6"/>
              </a:solidFill>
              <a:latin typeface="Impact"/>
              <a:ea typeface="Impact"/>
              <a:cs typeface="Impact"/>
              <a:sym typeface="Impact"/>
            </a:endParaRPr>
          </a:p>
        </p:txBody>
      </p:sp>
      <p:sp>
        <p:nvSpPr>
          <p:cNvPr id="60" name="Google Shape;60;p14"/>
          <p:cNvSpPr txBox="1"/>
          <p:nvPr>
            <p:ph idx="1" type="subTitle"/>
          </p:nvPr>
        </p:nvSpPr>
        <p:spPr>
          <a:xfrm>
            <a:off x="1807275" y="1990425"/>
            <a:ext cx="6628800" cy="137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200">
                <a:solidFill>
                  <a:srgbClr val="9840A6"/>
                </a:solidFill>
              </a:rPr>
              <a:t>We are a Data Analysis team within Wotal Tine (a </a:t>
            </a:r>
            <a:r>
              <a:rPr b="1" lang="en" sz="1200">
                <a:solidFill>
                  <a:srgbClr val="9840A6"/>
                </a:solidFill>
              </a:rPr>
              <a:t>startup</a:t>
            </a:r>
            <a:r>
              <a:rPr b="1" lang="en" sz="1200">
                <a:solidFill>
                  <a:srgbClr val="9840A6"/>
                </a:solidFill>
              </a:rPr>
              <a:t> wine and spirits company) that have been tasked with assisting the Operations Team in selecting which wine to produce, and determining the association of wine reviews and descriptors from data scraped from WineEnthusiast.com during the week of November 22nd, 2017 to predict how our wine would perform.</a:t>
            </a:r>
            <a:endParaRPr b="1">
              <a:solidFill>
                <a:srgbClr val="9840A6"/>
              </a:solidFill>
            </a:endParaRPr>
          </a:p>
        </p:txBody>
      </p:sp>
      <p:sp>
        <p:nvSpPr>
          <p:cNvPr id="61" name="Google Shape;61;p14"/>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2" name="Google Shape;62;p14"/>
          <p:cNvPicPr preferRelativeResize="0"/>
          <p:nvPr/>
        </p:nvPicPr>
        <p:blipFill rotWithShape="1">
          <a:blip r:embed="rId4">
            <a:alphaModFix/>
          </a:blip>
          <a:srcRect b="0" l="3984" r="0" t="0"/>
          <a:stretch/>
        </p:blipFill>
        <p:spPr>
          <a:xfrm rot="3">
            <a:off x="5851225" y="2540151"/>
            <a:ext cx="3337275" cy="26033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2"/>
          <p:cNvSpPr txBox="1"/>
          <p:nvPr>
            <p:ph type="ctrTitle"/>
          </p:nvPr>
        </p:nvSpPr>
        <p:spPr>
          <a:xfrm>
            <a:off x="342900" y="114300"/>
            <a:ext cx="6629400" cy="15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rgbClr val="9840A6"/>
                </a:solidFill>
                <a:latin typeface="Impact"/>
                <a:ea typeface="Impact"/>
                <a:cs typeface="Impact"/>
                <a:sym typeface="Impact"/>
              </a:rPr>
              <a:t>Machine Learning_Sentiment Analysis</a:t>
            </a:r>
            <a:endParaRPr sz="3600">
              <a:solidFill>
                <a:srgbClr val="9840A6"/>
              </a:solidFill>
              <a:latin typeface="Impact"/>
              <a:ea typeface="Impact"/>
              <a:cs typeface="Impact"/>
              <a:sym typeface="Impact"/>
            </a:endParaRPr>
          </a:p>
        </p:txBody>
      </p:sp>
      <p:sp>
        <p:nvSpPr>
          <p:cNvPr id="205" name="Google Shape;205;p32"/>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6" name="Google Shape;206;p32"/>
          <p:cNvPicPr preferRelativeResize="0"/>
          <p:nvPr/>
        </p:nvPicPr>
        <p:blipFill>
          <a:blip r:embed="rId4">
            <a:alphaModFix/>
          </a:blip>
          <a:stretch>
            <a:fillRect/>
          </a:stretch>
        </p:blipFill>
        <p:spPr>
          <a:xfrm>
            <a:off x="1893075" y="1498350"/>
            <a:ext cx="3733325" cy="2389700"/>
          </a:xfrm>
          <a:prstGeom prst="rect">
            <a:avLst/>
          </a:prstGeom>
          <a:noFill/>
          <a:ln>
            <a:noFill/>
          </a:ln>
        </p:spPr>
      </p:pic>
      <p:pic>
        <p:nvPicPr>
          <p:cNvPr id="207" name="Google Shape;207;p32"/>
          <p:cNvPicPr preferRelativeResize="0"/>
          <p:nvPr/>
        </p:nvPicPr>
        <p:blipFill>
          <a:blip r:embed="rId5">
            <a:alphaModFix/>
          </a:blip>
          <a:stretch>
            <a:fillRect/>
          </a:stretch>
        </p:blipFill>
        <p:spPr>
          <a:xfrm>
            <a:off x="5364950" y="2940350"/>
            <a:ext cx="3455175" cy="1874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3"/>
          <p:cNvSpPr txBox="1"/>
          <p:nvPr>
            <p:ph type="ctrTitle"/>
          </p:nvPr>
        </p:nvSpPr>
        <p:spPr>
          <a:xfrm>
            <a:off x="918425" y="1285850"/>
            <a:ext cx="4866300" cy="7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980">
                <a:solidFill>
                  <a:srgbClr val="9840A6"/>
                </a:solidFill>
                <a:latin typeface="Impact"/>
                <a:ea typeface="Impact"/>
                <a:cs typeface="Impact"/>
                <a:sym typeface="Impact"/>
              </a:rPr>
              <a:t>Wine Selector Website</a:t>
            </a:r>
            <a:endParaRPr sz="4980">
              <a:solidFill>
                <a:srgbClr val="9840A6"/>
              </a:solidFill>
              <a:latin typeface="Impact"/>
              <a:ea typeface="Impact"/>
              <a:cs typeface="Impact"/>
              <a:sym typeface="Impact"/>
            </a:endParaRPr>
          </a:p>
        </p:txBody>
      </p:sp>
      <p:sp>
        <p:nvSpPr>
          <p:cNvPr id="213" name="Google Shape;213;p33"/>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4" name="Google Shape;214;p33"/>
          <p:cNvSpPr txBox="1"/>
          <p:nvPr>
            <p:ph idx="1" type="subTitle"/>
          </p:nvPr>
        </p:nvSpPr>
        <p:spPr>
          <a:xfrm>
            <a:off x="2451050" y="2317250"/>
            <a:ext cx="5765100" cy="2582400"/>
          </a:xfrm>
          <a:prstGeom prst="rect">
            <a:avLst/>
          </a:prstGeom>
        </p:spPr>
        <p:txBody>
          <a:bodyPr anchorCtr="0" anchor="t" bIns="91425" lIns="91425" spcFirstLastPara="1" rIns="91425" wrap="square" tIns="91425">
            <a:noAutofit/>
          </a:bodyPr>
          <a:lstStyle/>
          <a:p>
            <a:pPr indent="0" lvl="0" marL="0" rtl="0" algn="l">
              <a:lnSpc>
                <a:spcPct val="95000"/>
              </a:lnSpc>
              <a:spcBef>
                <a:spcPts val="300"/>
              </a:spcBef>
              <a:spcAft>
                <a:spcPts val="0"/>
              </a:spcAft>
              <a:buNone/>
            </a:pPr>
            <a:r>
              <a:rPr b="1" lang="en" sz="1500">
                <a:solidFill>
                  <a:srgbClr val="9840A6"/>
                </a:solidFill>
                <a:highlight>
                  <a:srgbClr val="FFFFFF"/>
                </a:highlight>
              </a:rPr>
              <a:t>An additional aspect of this project was to create a website using JavaScript and HTML that allows users to filter through the WineEnthusiast data and select a wine according to their specific tastes. You are able to select some or all of the categories and type whatever you like, and the selector tool will draw from the dataset and show you all or any of the wines that match your search.</a:t>
            </a:r>
            <a:r>
              <a:rPr b="1" lang="en" sz="1510">
                <a:solidFill>
                  <a:srgbClr val="9840A6"/>
                </a:solidFill>
              </a:rPr>
              <a:t> </a:t>
            </a:r>
            <a:endParaRPr b="1" sz="1510">
              <a:solidFill>
                <a:srgbClr val="9840A6"/>
              </a:solidFill>
            </a:endParaRPr>
          </a:p>
          <a:p>
            <a:pPr indent="0" lvl="0" marL="0" rtl="0" algn="l">
              <a:lnSpc>
                <a:spcPct val="80000"/>
              </a:lnSpc>
              <a:spcBef>
                <a:spcPts val="1200"/>
              </a:spcBef>
              <a:spcAft>
                <a:spcPts val="0"/>
              </a:spcAft>
              <a:buSzPts val="1018"/>
              <a:buNone/>
            </a:pPr>
            <a:r>
              <a:t/>
            </a:r>
            <a:endParaRPr sz="1110">
              <a:solidFill>
                <a:srgbClr val="9840A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218" name="Shape 218"/>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152400" y="605800"/>
            <a:ext cx="8839204" cy="39318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0A6"/>
        </a:solidFill>
      </p:bgPr>
    </p:bg>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387175" y="152400"/>
            <a:ext cx="836964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0A6"/>
        </a:solidFill>
      </p:bgPr>
    </p:bg>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152400" y="152400"/>
            <a:ext cx="8839204" cy="47648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0A6"/>
        </a:solidFill>
      </p:bgPr>
    </p:bg>
    <p:spTree>
      <p:nvGrpSpPr>
        <p:cNvPr id="233" name="Shape 233"/>
        <p:cNvGrpSpPr/>
        <p:nvPr/>
      </p:nvGrpSpPr>
      <p:grpSpPr>
        <a:xfrm>
          <a:off x="0" y="0"/>
          <a:ext cx="0" cy="0"/>
          <a:chOff x="0" y="0"/>
          <a:chExt cx="0" cy="0"/>
        </a:xfrm>
      </p:grpSpPr>
      <p:sp>
        <p:nvSpPr>
          <p:cNvPr id="234" name="Google Shape;234;p37"/>
          <p:cNvSpPr txBox="1"/>
          <p:nvPr>
            <p:ph idx="4294967295" type="ctrTitle"/>
          </p:nvPr>
        </p:nvSpPr>
        <p:spPr>
          <a:xfrm>
            <a:off x="551500" y="1197375"/>
            <a:ext cx="5334900" cy="12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880">
                <a:solidFill>
                  <a:schemeClr val="lt1"/>
                </a:solidFill>
                <a:latin typeface="Impact"/>
                <a:ea typeface="Impact"/>
                <a:cs typeface="Impact"/>
                <a:sym typeface="Impact"/>
              </a:rPr>
              <a:t>Recommendations</a:t>
            </a:r>
            <a:endParaRPr sz="4880">
              <a:solidFill>
                <a:schemeClr val="lt1"/>
              </a:solidFill>
              <a:latin typeface="Impact"/>
              <a:ea typeface="Impact"/>
              <a:cs typeface="Impact"/>
              <a:sym typeface="Impact"/>
            </a:endParaRPr>
          </a:p>
        </p:txBody>
      </p:sp>
      <p:sp>
        <p:nvSpPr>
          <p:cNvPr id="235" name="Google Shape;235;p37"/>
          <p:cNvSpPr txBox="1"/>
          <p:nvPr>
            <p:ph idx="4294967295" type="subTitle"/>
          </p:nvPr>
        </p:nvSpPr>
        <p:spPr>
          <a:xfrm>
            <a:off x="1298450" y="2303700"/>
            <a:ext cx="7126200" cy="1241400"/>
          </a:xfrm>
          <a:prstGeom prst="rect">
            <a:avLst/>
          </a:prstGeom>
        </p:spPr>
        <p:txBody>
          <a:bodyPr anchorCtr="0" anchor="ctr" bIns="91425" lIns="91425" spcFirstLastPara="1" rIns="91425" wrap="square" tIns="91425">
            <a:normAutofit lnSpcReduction="20000"/>
          </a:bodyPr>
          <a:lstStyle/>
          <a:p>
            <a:pPr indent="-304800" lvl="0" marL="457200" rtl="0" algn="l">
              <a:lnSpc>
                <a:spcPct val="115000"/>
              </a:lnSpc>
              <a:spcBef>
                <a:spcPts val="0"/>
              </a:spcBef>
              <a:spcAft>
                <a:spcPts val="0"/>
              </a:spcAft>
              <a:buClr>
                <a:schemeClr val="lt1"/>
              </a:buClr>
              <a:buSzPts val="1200"/>
              <a:buChar char="●"/>
            </a:pPr>
            <a:r>
              <a:rPr b="1" lang="en" sz="1200">
                <a:solidFill>
                  <a:schemeClr val="lt1"/>
                </a:solidFill>
              </a:rPr>
              <a:t>Since Chardonnay </a:t>
            </a:r>
            <a:r>
              <a:rPr b="1" lang="en" sz="1200">
                <a:solidFill>
                  <a:schemeClr val="lt1"/>
                </a:solidFill>
              </a:rPr>
              <a:t>received</a:t>
            </a:r>
            <a:r>
              <a:rPr b="1" lang="en" sz="1200">
                <a:solidFill>
                  <a:schemeClr val="lt1"/>
                </a:solidFill>
              </a:rPr>
              <a:t> the highest number of rating above 90 we recommend highly </a:t>
            </a:r>
            <a:r>
              <a:rPr b="1" lang="en" sz="1200">
                <a:solidFill>
                  <a:schemeClr val="lt1"/>
                </a:solidFill>
              </a:rPr>
              <a:t>conjuring</a:t>
            </a:r>
            <a:r>
              <a:rPr b="1" lang="en" sz="1200">
                <a:solidFill>
                  <a:schemeClr val="lt1"/>
                </a:solidFill>
              </a:rPr>
              <a:t> </a:t>
            </a:r>
            <a:r>
              <a:rPr b="1" lang="en" sz="1200">
                <a:solidFill>
                  <a:schemeClr val="lt1"/>
                </a:solidFill>
              </a:rPr>
              <a:t>producing</a:t>
            </a:r>
            <a:r>
              <a:rPr b="1" lang="en" sz="1200">
                <a:solidFill>
                  <a:schemeClr val="lt1"/>
                </a:solidFill>
              </a:rPr>
              <a:t> this type of wine. </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We recommend producing the wine with the Williams Selyem winery as it has produced the highest number of wines with ratings over 90. </a:t>
            </a:r>
            <a:endParaRPr b="1" sz="1100">
              <a:solidFill>
                <a:schemeClr val="dk1"/>
              </a:solidFill>
              <a:highlight>
                <a:srgbClr val="FFFFFF"/>
              </a:highlight>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Finally, we recommend pricing the wine at around $33 as this appeared to be the average price of the highest performing </a:t>
            </a:r>
            <a:r>
              <a:rPr b="1" lang="en" sz="1200">
                <a:solidFill>
                  <a:schemeClr val="lt1"/>
                </a:solidFill>
              </a:rPr>
              <a:t>wine</a:t>
            </a:r>
            <a:r>
              <a:rPr b="1" lang="en" sz="1200">
                <a:solidFill>
                  <a:schemeClr val="lt1"/>
                </a:solidFill>
              </a:rPr>
              <a:t>. </a:t>
            </a:r>
            <a:endParaRPr b="1"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720500" y="576450"/>
            <a:ext cx="3314400" cy="78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Data</a:t>
            </a:r>
            <a:endParaRPr sz="5480">
              <a:solidFill>
                <a:srgbClr val="9840A6"/>
              </a:solidFill>
              <a:latin typeface="Impact"/>
              <a:ea typeface="Impact"/>
              <a:cs typeface="Impact"/>
              <a:sym typeface="Impact"/>
            </a:endParaRPr>
          </a:p>
        </p:txBody>
      </p:sp>
      <p:sp>
        <p:nvSpPr>
          <p:cNvPr id="68" name="Google Shape;68;p15"/>
          <p:cNvSpPr txBox="1"/>
          <p:nvPr>
            <p:ph idx="1" type="subTitle"/>
          </p:nvPr>
        </p:nvSpPr>
        <p:spPr>
          <a:xfrm>
            <a:off x="1407825" y="1441250"/>
            <a:ext cx="6672000" cy="3657900"/>
          </a:xfrm>
          <a:prstGeom prst="rect">
            <a:avLst/>
          </a:prstGeom>
        </p:spPr>
        <p:txBody>
          <a:bodyPr anchorCtr="0" anchor="t" bIns="91425" lIns="91425" spcFirstLastPara="1" rIns="91425" wrap="square" tIns="91425">
            <a:noAutofit/>
          </a:bodyPr>
          <a:lstStyle/>
          <a:p>
            <a:pPr indent="-305435" lvl="0" marL="457200" rtl="0" algn="l">
              <a:lnSpc>
                <a:spcPct val="95000"/>
              </a:lnSpc>
              <a:spcBef>
                <a:spcPts val="0"/>
              </a:spcBef>
              <a:spcAft>
                <a:spcPts val="0"/>
              </a:spcAft>
              <a:buClr>
                <a:srgbClr val="9840A6"/>
              </a:buClr>
              <a:buSzPts val="1210"/>
              <a:buChar char="●"/>
            </a:pPr>
            <a:r>
              <a:rPr lang="en" sz="1210">
                <a:solidFill>
                  <a:srgbClr val="9840A6"/>
                </a:solidFill>
              </a:rPr>
              <a:t>Points: the number of points WineEnthusiast rated the wine on a scale of 1-100 </a:t>
            </a:r>
            <a:r>
              <a:rPr lang="en" sz="1210">
                <a:solidFill>
                  <a:schemeClr val="lt1"/>
                </a:solidFill>
              </a:rPr>
              <a:t>(through </a:t>
            </a:r>
            <a:r>
              <a:rPr lang="en" sz="1210">
                <a:solidFill>
                  <a:srgbClr val="9840A6"/>
                </a:solidFill>
              </a:rPr>
              <a:t>they say they only post reviews for wines that score &gt;=80)</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Title: the title of the wine review, which often contains the vintage if you're interested in extracting that feature</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Variety: the type of grapes used to make the wine (ie Pinot Noir)</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Description: a few sentences from a sommelier describing the wine's taste, smell, look, feel, etc.</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Country: the country that the wine is from</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Province: the province or state that the wine is from</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Region 1: the wine growing area in a province or state (ie Napa)</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Region 2: sometimes there are more specific regions specified within a wine growing </a:t>
            </a:r>
            <a:r>
              <a:rPr lang="en" sz="1210">
                <a:solidFill>
                  <a:schemeClr val="lt1"/>
                </a:solidFill>
              </a:rPr>
              <a:t>a</a:t>
            </a:r>
            <a:r>
              <a:rPr lang="en" sz="1210">
                <a:solidFill>
                  <a:srgbClr val="9840A6"/>
                </a:solidFill>
              </a:rPr>
              <a:t>rea (ie Rutherford inside the Napa Valley), but this value can sometimes be blank</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chemeClr val="lt1"/>
                </a:solidFill>
              </a:rPr>
              <a:t>Wi</a:t>
            </a:r>
            <a:r>
              <a:rPr lang="en" sz="1210">
                <a:solidFill>
                  <a:srgbClr val="9840A6"/>
                </a:solidFill>
              </a:rPr>
              <a:t>nery: the winery that made the wine</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chemeClr val="lt1"/>
                </a:solidFill>
              </a:rPr>
              <a:t>Des</a:t>
            </a:r>
            <a:r>
              <a:rPr lang="en" sz="1210">
                <a:solidFill>
                  <a:srgbClr val="9840A6"/>
                </a:solidFill>
              </a:rPr>
              <a:t>ignation: the vineyard within the winery where the grapes that made the wine are </a:t>
            </a:r>
            <a:r>
              <a:rPr lang="en" sz="1210">
                <a:solidFill>
                  <a:schemeClr val="lt1"/>
                </a:solidFill>
              </a:rPr>
              <a:t>from</a:t>
            </a:r>
            <a:endParaRPr sz="1210">
              <a:solidFill>
                <a:schemeClr val="lt1"/>
              </a:solidFill>
            </a:endParaRPr>
          </a:p>
          <a:p>
            <a:pPr indent="-305435" lvl="0" marL="457200" rtl="0" algn="l">
              <a:lnSpc>
                <a:spcPct val="95000"/>
              </a:lnSpc>
              <a:spcBef>
                <a:spcPts val="0"/>
              </a:spcBef>
              <a:spcAft>
                <a:spcPts val="0"/>
              </a:spcAft>
              <a:buClr>
                <a:srgbClr val="9840A6"/>
              </a:buClr>
              <a:buSzPts val="1210"/>
              <a:buChar char="●"/>
            </a:pPr>
            <a:r>
              <a:rPr lang="en" sz="1210">
                <a:solidFill>
                  <a:schemeClr val="lt1"/>
                </a:solidFill>
              </a:rPr>
              <a:t>Price</a:t>
            </a:r>
            <a:r>
              <a:rPr lang="en" sz="1210">
                <a:solidFill>
                  <a:srgbClr val="9840A6"/>
                </a:solidFill>
              </a:rPr>
              <a:t>: the cost for a bottle of the wine</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chemeClr val="lt1"/>
                </a:solidFill>
              </a:rPr>
              <a:t>Taster </a:t>
            </a:r>
            <a:r>
              <a:rPr lang="en" sz="1210">
                <a:solidFill>
                  <a:srgbClr val="9840A6"/>
                </a:solidFill>
              </a:rPr>
              <a:t>Name: name of the person who tasted and reviewed the wine</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chemeClr val="lt1"/>
                </a:solidFill>
              </a:rPr>
              <a:t>Taster T</a:t>
            </a:r>
            <a:r>
              <a:rPr lang="en" sz="1210">
                <a:solidFill>
                  <a:srgbClr val="9840A6"/>
                </a:solidFill>
              </a:rPr>
              <a:t>witter Handle: Twitter handle for the person who tasted and reviewed the wine</a:t>
            </a:r>
            <a:endParaRPr sz="1210">
              <a:solidFill>
                <a:srgbClr val="9840A6"/>
              </a:solidFill>
            </a:endParaRPr>
          </a:p>
          <a:p>
            <a:pPr indent="0" lvl="0" marL="0" rtl="0" algn="l">
              <a:lnSpc>
                <a:spcPct val="80000"/>
              </a:lnSpc>
              <a:spcBef>
                <a:spcPts val="1200"/>
              </a:spcBef>
              <a:spcAft>
                <a:spcPts val="0"/>
              </a:spcAft>
              <a:buSzPts val="1018"/>
              <a:buNone/>
            </a:pPr>
            <a:r>
              <a:t/>
            </a:r>
            <a:endParaRPr sz="1110">
              <a:solidFill>
                <a:srgbClr val="9840A6"/>
              </a:solidFill>
            </a:endParaRPr>
          </a:p>
        </p:txBody>
      </p:sp>
      <p:sp>
        <p:nvSpPr>
          <p:cNvPr id="69" name="Google Shape;69;p15"/>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p15"/>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262525" y="241600"/>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Data Mappings</a:t>
            </a:r>
            <a:endParaRPr sz="5480">
              <a:solidFill>
                <a:srgbClr val="9840A6"/>
              </a:solidFill>
              <a:latin typeface="Impact"/>
              <a:ea typeface="Impact"/>
              <a:cs typeface="Impact"/>
              <a:sym typeface="Impact"/>
            </a:endParaRPr>
          </a:p>
        </p:txBody>
      </p:sp>
      <p:sp>
        <p:nvSpPr>
          <p:cNvPr id="76" name="Google Shape;76;p16"/>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p16"/>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4">
            <a:alphaModFix/>
          </a:blip>
          <a:stretch>
            <a:fillRect/>
          </a:stretch>
        </p:blipFill>
        <p:spPr>
          <a:xfrm>
            <a:off x="3101000" y="1283500"/>
            <a:ext cx="2809399" cy="360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type="ctrTitle"/>
          </p:nvPr>
        </p:nvSpPr>
        <p:spPr>
          <a:xfrm>
            <a:off x="376900" y="465550"/>
            <a:ext cx="5672100" cy="9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80">
                <a:solidFill>
                  <a:srgbClr val="9840A6"/>
                </a:solidFill>
                <a:latin typeface="Impact"/>
                <a:ea typeface="Impact"/>
                <a:cs typeface="Impact"/>
                <a:sym typeface="Impact"/>
              </a:rPr>
              <a:t>Wine by Description</a:t>
            </a:r>
            <a:endParaRPr sz="5080">
              <a:solidFill>
                <a:srgbClr val="9840A6"/>
              </a:solidFill>
              <a:latin typeface="Impact"/>
              <a:ea typeface="Impact"/>
              <a:cs typeface="Impact"/>
              <a:sym typeface="Impact"/>
            </a:endParaRPr>
          </a:p>
        </p:txBody>
      </p:sp>
      <p:sp>
        <p:nvSpPr>
          <p:cNvPr id="84" name="Google Shape;84;p17"/>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7"/>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6" name="Google Shape;86;p17"/>
          <p:cNvPicPr preferRelativeResize="0"/>
          <p:nvPr/>
        </p:nvPicPr>
        <p:blipFill>
          <a:blip r:embed="rId4">
            <a:alphaModFix/>
          </a:blip>
          <a:stretch>
            <a:fillRect/>
          </a:stretch>
        </p:blipFill>
        <p:spPr>
          <a:xfrm>
            <a:off x="869050" y="1791075"/>
            <a:ext cx="7405909" cy="189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8"/>
          <p:cNvSpPr txBox="1"/>
          <p:nvPr>
            <p:ph type="ctrTitle"/>
          </p:nvPr>
        </p:nvSpPr>
        <p:spPr>
          <a:xfrm>
            <a:off x="434125" y="631825"/>
            <a:ext cx="5417100" cy="10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Location</a:t>
            </a:r>
            <a:endParaRPr sz="5480">
              <a:solidFill>
                <a:srgbClr val="9840A6"/>
              </a:solidFill>
              <a:latin typeface="Impact"/>
              <a:ea typeface="Impact"/>
              <a:cs typeface="Impact"/>
              <a:sym typeface="Impact"/>
            </a:endParaRPr>
          </a:p>
        </p:txBody>
      </p:sp>
      <p:sp>
        <p:nvSpPr>
          <p:cNvPr id="92" name="Google Shape;92;p18"/>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8"/>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4" name="Google Shape;94;p18"/>
          <p:cNvPicPr preferRelativeResize="0"/>
          <p:nvPr/>
        </p:nvPicPr>
        <p:blipFill>
          <a:blip r:embed="rId4">
            <a:alphaModFix/>
          </a:blip>
          <a:stretch>
            <a:fillRect/>
          </a:stretch>
        </p:blipFill>
        <p:spPr>
          <a:xfrm>
            <a:off x="152400" y="2056163"/>
            <a:ext cx="8839204" cy="13681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ph type="ctrTitle"/>
          </p:nvPr>
        </p:nvSpPr>
        <p:spPr>
          <a:xfrm>
            <a:off x="351200" y="584950"/>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Price</a:t>
            </a:r>
            <a:endParaRPr sz="5480">
              <a:solidFill>
                <a:srgbClr val="9840A6"/>
              </a:solidFill>
              <a:latin typeface="Impact"/>
              <a:ea typeface="Impact"/>
              <a:cs typeface="Impact"/>
              <a:sym typeface="Impact"/>
            </a:endParaRPr>
          </a:p>
        </p:txBody>
      </p:sp>
      <p:sp>
        <p:nvSpPr>
          <p:cNvPr id="100" name="Google Shape;100;p19"/>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9"/>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2" name="Google Shape;102;p19"/>
          <p:cNvPicPr preferRelativeResize="0"/>
          <p:nvPr/>
        </p:nvPicPr>
        <p:blipFill>
          <a:blip r:embed="rId4">
            <a:alphaModFix/>
          </a:blip>
          <a:stretch>
            <a:fillRect/>
          </a:stretch>
        </p:blipFill>
        <p:spPr>
          <a:xfrm>
            <a:off x="2586300" y="1791075"/>
            <a:ext cx="3971395" cy="189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ctrTitle"/>
          </p:nvPr>
        </p:nvSpPr>
        <p:spPr>
          <a:xfrm>
            <a:off x="428800" y="507375"/>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Score</a:t>
            </a:r>
            <a:endParaRPr sz="5480">
              <a:solidFill>
                <a:srgbClr val="9840A6"/>
              </a:solidFill>
              <a:latin typeface="Impact"/>
              <a:ea typeface="Impact"/>
              <a:cs typeface="Impact"/>
              <a:sym typeface="Impact"/>
            </a:endParaRPr>
          </a:p>
        </p:txBody>
      </p:sp>
      <p:sp>
        <p:nvSpPr>
          <p:cNvPr id="108" name="Google Shape;108;p20"/>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p20"/>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0" name="Google Shape;110;p20"/>
          <p:cNvPicPr preferRelativeResize="0"/>
          <p:nvPr/>
        </p:nvPicPr>
        <p:blipFill>
          <a:blip r:embed="rId4">
            <a:alphaModFix/>
          </a:blip>
          <a:stretch>
            <a:fillRect/>
          </a:stretch>
        </p:blipFill>
        <p:spPr>
          <a:xfrm>
            <a:off x="2372975" y="1791075"/>
            <a:ext cx="4398041" cy="189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a:off x="473150" y="507375"/>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980">
                <a:solidFill>
                  <a:srgbClr val="9840A6"/>
                </a:solidFill>
                <a:latin typeface="Impact"/>
                <a:ea typeface="Impact"/>
                <a:cs typeface="Impact"/>
                <a:sym typeface="Impact"/>
              </a:rPr>
              <a:t>Wine by Taster Info</a:t>
            </a:r>
            <a:endParaRPr sz="4980">
              <a:solidFill>
                <a:srgbClr val="9840A6"/>
              </a:solidFill>
              <a:latin typeface="Impact"/>
              <a:ea typeface="Impact"/>
              <a:cs typeface="Impact"/>
              <a:sym typeface="Impact"/>
            </a:endParaRPr>
          </a:p>
        </p:txBody>
      </p:sp>
      <p:sp>
        <p:nvSpPr>
          <p:cNvPr id="116" name="Google Shape;116;p21"/>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7" name="Google Shape;117;p21"/>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8" name="Google Shape;118;p21"/>
          <p:cNvPicPr preferRelativeResize="0"/>
          <p:nvPr/>
        </p:nvPicPr>
        <p:blipFill>
          <a:blip r:embed="rId4">
            <a:alphaModFix/>
          </a:blip>
          <a:stretch>
            <a:fillRect/>
          </a:stretch>
        </p:blipFill>
        <p:spPr>
          <a:xfrm>
            <a:off x="1532300" y="1791075"/>
            <a:ext cx="6079379" cy="189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