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39" r:id="rId1"/>
  </p:sldMasterIdLst>
  <p:notesMasterIdLst>
    <p:notesMasterId r:id="rId36"/>
  </p:notesMasterIdLst>
  <p:handoutMasterIdLst>
    <p:handoutMasterId r:id="rId37"/>
  </p:handoutMasterIdLst>
  <p:sldIdLst>
    <p:sldId id="1508" r:id="rId2"/>
    <p:sldId id="1637" r:id="rId3"/>
    <p:sldId id="1607" r:id="rId4"/>
    <p:sldId id="1608" r:id="rId5"/>
    <p:sldId id="1651" r:id="rId6"/>
    <p:sldId id="1652" r:id="rId7"/>
    <p:sldId id="1653" r:id="rId8"/>
    <p:sldId id="1665" r:id="rId9"/>
    <p:sldId id="1649" r:id="rId10"/>
    <p:sldId id="1650" r:id="rId11"/>
    <p:sldId id="1666" r:id="rId12"/>
    <p:sldId id="1626" r:id="rId13"/>
    <p:sldId id="1627" r:id="rId14"/>
    <p:sldId id="1619" r:id="rId15"/>
    <p:sldId id="1616" r:id="rId16"/>
    <p:sldId id="1657" r:id="rId17"/>
    <p:sldId id="1658" r:id="rId18"/>
    <p:sldId id="1659" r:id="rId19"/>
    <p:sldId id="1660" r:id="rId20"/>
    <p:sldId id="1675" r:id="rId21"/>
    <p:sldId id="1676" r:id="rId22"/>
    <p:sldId id="1677" r:id="rId23"/>
    <p:sldId id="1678" r:id="rId24"/>
    <p:sldId id="1661" r:id="rId25"/>
    <p:sldId id="1664" r:id="rId26"/>
    <p:sldId id="1645" r:id="rId27"/>
    <p:sldId id="1673" r:id="rId28"/>
    <p:sldId id="1671" r:id="rId29"/>
    <p:sldId id="1679" r:id="rId30"/>
    <p:sldId id="1680" r:id="rId31"/>
    <p:sldId id="1674" r:id="rId32"/>
    <p:sldId id="1647" r:id="rId33"/>
    <p:sldId id="1525" r:id="rId34"/>
    <p:sldId id="1648"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8EB4E3"/>
    <a:srgbClr val="FFCCFF"/>
    <a:srgbClr val="FCFCFE"/>
    <a:srgbClr val="3498DB"/>
    <a:srgbClr val="F2F9FE"/>
    <a:srgbClr val="F2F4FE"/>
    <a:srgbClr val="EEF2FC"/>
    <a:srgbClr val="E9DEEE"/>
    <a:srgbClr val="D9EC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43" autoAdjust="0"/>
    <p:restoredTop sz="69671" autoAdjust="0"/>
  </p:normalViewPr>
  <p:slideViewPr>
    <p:cSldViewPr>
      <p:cViewPr varScale="1">
        <p:scale>
          <a:sx n="90" d="100"/>
          <a:sy n="90" d="100"/>
        </p:scale>
        <p:origin x="510" y="90"/>
      </p:cViewPr>
      <p:guideLst/>
    </p:cSldViewPr>
  </p:slideViewPr>
  <p:outlineViewPr>
    <p:cViewPr>
      <p:scale>
        <a:sx n="33" d="100"/>
        <a:sy n="33" d="100"/>
      </p:scale>
      <p:origin x="0" y="-532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9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73D06B-6BDD-48EC-BE8B-ACFF90F54E3E}" type="datetime8">
              <a:rPr lang="en-US" altLang="ja-JP" smtClean="0">
                <a:latin typeface="Segoe UI" pitchFamily="34" charset="0"/>
              </a:rPr>
              <a:t>11/6/2016 2:09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5F63945-09EF-4D56-AA6D-C1F6374BA98A}" type="datetime8">
              <a:rPr lang="en-US" altLang="ja-JP" smtClean="0"/>
              <a:t>11/6/2016 2:09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本ハンズオンは</a:t>
            </a:r>
            <a:r>
              <a:rPr kumimoji="1" lang="en-US" altLang="ja-JP" dirty="0" smtClean="0"/>
              <a:t>2016.10.28</a:t>
            </a:r>
            <a:r>
              <a:rPr kumimoji="1" lang="ja-JP" altLang="en-US" baseline="0" dirty="0" smtClean="0"/>
              <a:t>に実施された「</a:t>
            </a:r>
            <a:r>
              <a:rPr kumimoji="1" lang="en-US" altLang="ja-JP" baseline="0" dirty="0" smtClean="0"/>
              <a:t>JXUGC #18 Xamarin.Forms </a:t>
            </a:r>
            <a:r>
              <a:rPr kumimoji="1" lang="ja-JP" altLang="en-US" baseline="0" dirty="0" smtClean="0"/>
              <a:t>＆ </a:t>
            </a:r>
            <a:r>
              <a:rPr kumimoji="1" lang="en-US" altLang="ja-JP" baseline="0" dirty="0" smtClean="0"/>
              <a:t>Prism </a:t>
            </a:r>
            <a:r>
              <a:rPr kumimoji="1" lang="ja-JP" altLang="en-US" baseline="0" dirty="0" smtClean="0"/>
              <a:t>＆ </a:t>
            </a:r>
            <a:r>
              <a:rPr kumimoji="1" lang="en-US" altLang="ja-JP" baseline="0" dirty="0" smtClean="0"/>
              <a:t>Azure Mobile Apps </a:t>
            </a:r>
            <a:r>
              <a:rPr kumimoji="1" lang="ja-JP" altLang="en-US" baseline="0" dirty="0" smtClean="0"/>
              <a:t>を使いこなそう」にて発表した資料と、ライブコーディングが元の資料となっています。</a:t>
            </a:r>
            <a:endParaRPr kumimoji="1" lang="en-US" altLang="ja-JP" baseline="0" dirty="0" smtClean="0"/>
          </a:p>
          <a:p>
            <a:r>
              <a:rPr kumimoji="1" lang="ja-JP" altLang="en-US" baseline="0" dirty="0" smtClean="0"/>
              <a:t>まずはこの資料にざっと目を通したうえで、ハンズオンを進めてください。</a:t>
            </a:r>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2:13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6732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プリズムは利用者に</a:t>
            </a:r>
            <a:endParaRPr kumimoji="1" lang="en-US" altLang="ja-JP" dirty="0"/>
          </a:p>
          <a:p>
            <a:r>
              <a:rPr kumimoji="1" lang="en-US" altLang="ja-JP" dirty="0"/>
              <a:t>MVVM</a:t>
            </a:r>
            <a:r>
              <a:rPr kumimoji="1" lang="ja-JP" altLang="en-US" dirty="0"/>
              <a:t>の</a:t>
            </a:r>
            <a:r>
              <a:rPr kumimoji="1" lang="en-US" altLang="ja-JP" dirty="0"/>
              <a:t>Support</a:t>
            </a:r>
            <a:r>
              <a:rPr kumimoji="1" lang="ja-JP" altLang="en-US" dirty="0" err="1"/>
              <a:t>を提</a:t>
            </a:r>
            <a:r>
              <a:rPr kumimoji="1" lang="ja-JP" altLang="en-US" dirty="0"/>
              <a:t>供します。</a:t>
            </a:r>
            <a:endParaRPr kumimoji="1" lang="en-US" altLang="ja-JP" dirty="0"/>
          </a:p>
          <a:p>
            <a:r>
              <a:rPr kumimoji="1" lang="ja-JP" altLang="en-US" dirty="0"/>
              <a:t>・</a:t>
            </a:r>
            <a:r>
              <a:rPr kumimoji="1" lang="en-US" altLang="ja-JP" dirty="0"/>
              <a:t>Commanding</a:t>
            </a:r>
          </a:p>
          <a:p>
            <a:r>
              <a:rPr kumimoji="1" lang="ja-JP" altLang="en-US" dirty="0"/>
              <a:t>・</a:t>
            </a:r>
            <a:r>
              <a:rPr kumimoji="1" lang="en-US" altLang="ja-JP" dirty="0"/>
              <a:t>Messaging</a:t>
            </a:r>
          </a:p>
          <a:p>
            <a:r>
              <a:rPr kumimoji="1" lang="ja-JP" altLang="en-US" dirty="0"/>
              <a:t>・</a:t>
            </a:r>
            <a:r>
              <a:rPr kumimoji="1" lang="en-US" altLang="ja-JP" dirty="0"/>
              <a:t>Navigation</a:t>
            </a:r>
          </a:p>
          <a:p>
            <a:r>
              <a:rPr kumimoji="1" lang="ja-JP" altLang="en-US" dirty="0"/>
              <a:t>・</a:t>
            </a:r>
            <a:r>
              <a:rPr kumimoji="1" lang="en-US" altLang="ja-JP" dirty="0"/>
              <a:t>Page</a:t>
            </a:r>
            <a:r>
              <a:rPr kumimoji="1" lang="ja-JP" altLang="en-US" dirty="0"/>
              <a:t> </a:t>
            </a:r>
            <a:r>
              <a:rPr kumimoji="1" lang="en-US" altLang="ja-JP" dirty="0"/>
              <a:t>Dialog</a:t>
            </a:r>
            <a:r>
              <a:rPr kumimoji="1" lang="ja-JP" altLang="en-US" dirty="0"/>
              <a:t> </a:t>
            </a:r>
            <a:r>
              <a:rPr kumimoji="1" lang="en-US" altLang="ja-JP" dirty="0"/>
              <a:t>Service</a:t>
            </a:r>
          </a:p>
          <a:p>
            <a:r>
              <a:rPr kumimoji="1" lang="ja-JP" altLang="en-US" dirty="0"/>
              <a:t>・</a:t>
            </a:r>
            <a:r>
              <a:rPr kumimoji="1" lang="en-US" altLang="ja-JP" dirty="0"/>
              <a:t>Dependency</a:t>
            </a:r>
            <a:r>
              <a:rPr kumimoji="1" lang="ja-JP" altLang="en-US" dirty="0"/>
              <a:t> </a:t>
            </a:r>
            <a:r>
              <a:rPr kumimoji="1" lang="en-US" altLang="ja-JP" dirty="0"/>
              <a:t>Injection</a:t>
            </a:r>
          </a:p>
          <a:p>
            <a:r>
              <a:rPr kumimoji="1" lang="ja-JP" altLang="en-US" dirty="0"/>
              <a:t>そして</a:t>
            </a:r>
            <a:r>
              <a:rPr kumimoji="1" lang="en-US" altLang="ja-JP" dirty="0"/>
              <a:t>Logging</a:t>
            </a:r>
            <a:r>
              <a:rPr kumimoji="1" lang="ja-JP" altLang="en-US" dirty="0"/>
              <a:t>です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0863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a:t>さて、実のところ</a:t>
            </a:r>
            <a:r>
              <a:rPr kumimoji="1" lang="en-US" altLang="ja-JP" dirty="0"/>
              <a:t>Prism</a:t>
            </a:r>
            <a:r>
              <a:rPr kumimoji="1" lang="ja-JP" altLang="en-US" dirty="0"/>
              <a:t>が難しそうというのは</a:t>
            </a:r>
          </a:p>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a:t>半分</a:t>
            </a:r>
            <a:r>
              <a:rPr kumimoji="1" lang="ja-JP" altLang="en-US" dirty="0" smtClean="0"/>
              <a:t>正しく、半分</a:t>
            </a:r>
            <a:r>
              <a:rPr kumimoji="1" lang="ja-JP" altLang="en-US" dirty="0"/>
              <a:t>誤りです</a:t>
            </a:r>
          </a:p>
        </p:txBody>
      </p:sp>
      <p:sp>
        <p:nvSpPr>
          <p:cNvPr id="4" name="ヘッダー プレースホルダー 3"/>
          <p:cNvSpPr>
            <a:spLocks noGrp="1"/>
          </p:cNvSpPr>
          <p:nvPr>
            <p:ph type="hdr" sz="quarter" idx="10"/>
          </p:nvPr>
        </p:nvSpPr>
        <p:spPr/>
        <p:txBody>
          <a:bodyPr/>
          <a:lstStyle/>
          <a:p>
            <a:r>
              <a:rPr kumimoji="1" lang="ja-JP" altLang="en-US" dirty="0"/>
              <a:t>はじめての </a:t>
            </a:r>
            <a:r>
              <a:rPr kumimoji="1" lang="en-US" altLang="ja-JP" dirty="0"/>
              <a:t>Xamarin</a:t>
            </a:r>
            <a:endParaRPr kumimoji="1" lang="ja-JP" altLang="en-US" dirty="0"/>
          </a:p>
        </p:txBody>
      </p:sp>
      <p:sp>
        <p:nvSpPr>
          <p:cNvPr id="5" name="日付プレースホルダー 4"/>
          <p:cNvSpPr>
            <a:spLocks noGrp="1"/>
          </p:cNvSpPr>
          <p:nvPr>
            <p:ph type="dt" idx="11"/>
          </p:nvPr>
        </p:nvSpPr>
        <p:spPr/>
        <p:txBody>
          <a:bodyPr/>
          <a:lstStyle/>
          <a:p>
            <a:fld id="{D9D3C64A-CFB4-4980-8828-24F416B1C84A}" type="datetime1">
              <a:rPr kumimoji="1" lang="ja-JP" altLang="en-US" smtClean="0"/>
              <a:t>2016/11/6</a:t>
            </a:fld>
            <a:endParaRPr kumimoji="1" lang="ja-JP" altLang="en-US" dirty="0"/>
          </a:p>
        </p:txBody>
      </p:sp>
      <p:sp>
        <p:nvSpPr>
          <p:cNvPr id="6" name="フッター プレースホルダー 5"/>
          <p:cNvSpPr>
            <a:spLocks noGrp="1"/>
          </p:cNvSpPr>
          <p:nvPr>
            <p:ph type="ftr" sz="quarter" idx="12"/>
          </p:nvPr>
        </p:nvSpPr>
        <p:spPr/>
        <p:txBody>
          <a:bodyPr/>
          <a:lstStyle/>
          <a:p>
            <a:r>
              <a:rPr kumimoji="1" lang="ja-JP" altLang="en-US" dirty="0"/>
              <a:t>エクセルソフト株式会社</a:t>
            </a:r>
          </a:p>
        </p:txBody>
      </p:sp>
      <p:sp>
        <p:nvSpPr>
          <p:cNvPr id="7" name="スライド番号プレースホルダー 6"/>
          <p:cNvSpPr>
            <a:spLocks noGrp="1"/>
          </p:cNvSpPr>
          <p:nvPr>
            <p:ph type="sldNum" sz="quarter" idx="13"/>
          </p:nvPr>
        </p:nvSpPr>
        <p:spPr/>
        <p:txBody>
          <a:bodyPr/>
          <a:lstStyle/>
          <a:p>
            <a:fld id="{94D19C99-4FBD-4E6B-A194-7A4D7A7D8678}" type="slidenum">
              <a:rPr kumimoji="1" lang="ja-JP" altLang="en-US" smtClean="0"/>
              <a:t>11</a:t>
            </a:fld>
            <a:endParaRPr kumimoji="1" lang="ja-JP" altLang="en-US" dirty="0"/>
          </a:p>
        </p:txBody>
      </p:sp>
    </p:spTree>
    <p:extLst>
      <p:ext uri="{BB962C8B-B14F-4D97-AF65-F5344CB8AC3E}">
        <p14:creationId xmlns:p14="http://schemas.microsoft.com/office/powerpoint/2010/main" val="4011445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Prism</a:t>
            </a:r>
            <a:r>
              <a:rPr kumimoji="1" lang="ja-JP" altLang="en-US" dirty="0"/>
              <a:t>は</a:t>
            </a:r>
            <a:r>
              <a:rPr kumimoji="1" lang="en-US" altLang="ja-JP" dirty="0"/>
              <a:t>MVVM Light</a:t>
            </a:r>
            <a:r>
              <a:rPr kumimoji="1" lang="ja-JP" altLang="en-US" dirty="0"/>
              <a:t>と比較すると、非常に広い範囲をサポートしています。</a:t>
            </a:r>
            <a:endParaRPr kumimoji="1" lang="en-US" altLang="ja-JP" dirty="0"/>
          </a:p>
          <a:p>
            <a:r>
              <a:rPr kumimoji="1" lang="ja-JP" altLang="en-US" dirty="0"/>
              <a:t>しかも一部は確かに使いこなすのが難しいです。</a:t>
            </a:r>
          </a:p>
          <a:p>
            <a:r>
              <a:rPr kumimoji="1" lang="ja-JP" altLang="en-US" dirty="0" smtClean="0"/>
              <a:t>アーリーアダプターの方は</a:t>
            </a:r>
            <a:r>
              <a:rPr kumimoji="1" lang="ja-JP" altLang="en-US" dirty="0"/>
              <a:t>大変苦労されたと思います。</a:t>
            </a:r>
            <a:endParaRPr kumimoji="1" lang="en-US" altLang="ja-JP" dirty="0"/>
          </a:p>
          <a:p>
            <a:endParaRPr kumimoji="1" lang="en-US" altLang="ja-JP" dirty="0"/>
          </a:p>
          <a:p>
            <a:r>
              <a:rPr kumimoji="1" lang="ja-JP" altLang="en-US" dirty="0"/>
              <a:t>しかし現在は、状況が異なります。</a:t>
            </a:r>
          </a:p>
          <a:p>
            <a:r>
              <a:rPr kumimoji="1" lang="ja-JP" altLang="en-US" dirty="0" smtClean="0"/>
              <a:t>現在は日本語</a:t>
            </a:r>
            <a:r>
              <a:rPr kumimoji="1" lang="ja-JP" altLang="en-US" dirty="0"/>
              <a:t>の情報もだいぶ揃ってきています。</a:t>
            </a:r>
            <a:endParaRPr kumimoji="1" lang="en-US" altLang="ja-JP" dirty="0"/>
          </a:p>
          <a:p>
            <a:r>
              <a:rPr kumimoji="1" lang="ja-JP" altLang="en-US" dirty="0"/>
              <a:t>そして実は多くの機能は簡単に利用することができます。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94330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そして大切なの</a:t>
            </a:r>
            <a:r>
              <a:rPr kumimoji="1" lang="ja-JP" altLang="en-US" dirty="0" smtClean="0"/>
              <a:t>は、</a:t>
            </a:r>
            <a:r>
              <a:rPr kumimoji="1" lang="en-US" altLang="ja-JP" dirty="0" smtClean="0"/>
              <a:t>MVVM </a:t>
            </a:r>
            <a:r>
              <a:rPr kumimoji="1" lang="en-US" altLang="ja-JP" dirty="0"/>
              <a:t>Light</a:t>
            </a:r>
            <a:r>
              <a:rPr kumimoji="1" lang="ja-JP" altLang="en-US" dirty="0"/>
              <a:t>には含まれて</a:t>
            </a:r>
            <a:r>
              <a:rPr kumimoji="1" lang="ja-JP" altLang="en-US" dirty="0" smtClean="0"/>
              <a:t>いなくて、実は</a:t>
            </a:r>
            <a:r>
              <a:rPr kumimoji="1" lang="ja-JP" altLang="en-US" dirty="0"/>
              <a:t>使うと幸せになれるという機能</a:t>
            </a:r>
            <a:r>
              <a:rPr kumimoji="1" lang="ja-JP" altLang="en-US" dirty="0" smtClean="0"/>
              <a:t>が</a:t>
            </a:r>
            <a:endParaRPr kumimoji="1" lang="en-US" altLang="ja-JP" dirty="0" smtClean="0"/>
          </a:p>
          <a:p>
            <a:r>
              <a:rPr kumimoji="1" lang="ja-JP" altLang="en-US" dirty="0" smtClean="0"/>
              <a:t>特に</a:t>
            </a:r>
            <a:r>
              <a:rPr kumimoji="1" lang="en-US" altLang="ja-JP" dirty="0" smtClean="0"/>
              <a:t>Xamarin</a:t>
            </a:r>
            <a:r>
              <a:rPr kumimoji="1" lang="ja-JP" altLang="en-US" dirty="0" smtClean="0"/>
              <a:t>向けの</a:t>
            </a:r>
            <a:r>
              <a:rPr kumimoji="1" lang="en-US" altLang="ja-JP" dirty="0" smtClean="0"/>
              <a:t>Prism</a:t>
            </a:r>
            <a:r>
              <a:rPr kumimoji="1" lang="en-US" altLang="ja-JP" baseline="0" dirty="0" smtClean="0"/>
              <a:t> for Xamarin.Forms</a:t>
            </a:r>
            <a:r>
              <a:rPr kumimoji="1" lang="ja-JP" altLang="en-US" baseline="0" dirty="0" smtClean="0"/>
              <a:t>に、</a:t>
            </a:r>
            <a:r>
              <a:rPr kumimoji="1" lang="ja-JP" altLang="en-US" dirty="0" smtClean="0"/>
              <a:t>特</a:t>
            </a:r>
            <a:r>
              <a:rPr kumimoji="1" lang="ja-JP" altLang="en-US" dirty="0"/>
              <a:t>に多く</a:t>
            </a:r>
            <a:r>
              <a:rPr kumimoji="1" lang="ja-JP" altLang="en-US" dirty="0" smtClean="0"/>
              <a:t>あると</a:t>
            </a:r>
            <a:r>
              <a:rPr kumimoji="1" lang="ja-JP" altLang="en-US" dirty="0"/>
              <a:t>いうこと</a:t>
            </a:r>
            <a:r>
              <a:rPr kumimoji="1" lang="ja-JP" altLang="en-US" dirty="0" smtClean="0"/>
              <a:t>です。</a:t>
            </a:r>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66585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具体的には</a:t>
            </a:r>
          </a:p>
          <a:p>
            <a:r>
              <a:rPr kumimoji="1" lang="ja-JP" altLang="en-US" dirty="0"/>
              <a:t>・</a:t>
            </a:r>
            <a:r>
              <a:rPr kumimoji="1" lang="en-US" altLang="ja-JP" dirty="0"/>
              <a:t>Navigation</a:t>
            </a:r>
          </a:p>
          <a:p>
            <a:r>
              <a:rPr kumimoji="1" lang="ja-JP" altLang="en-US" dirty="0"/>
              <a:t>・</a:t>
            </a:r>
            <a:r>
              <a:rPr kumimoji="1" lang="en-US" altLang="ja-JP" dirty="0"/>
              <a:t>Page</a:t>
            </a:r>
            <a:r>
              <a:rPr kumimoji="1" lang="ja-JP" altLang="en-US" dirty="0"/>
              <a:t> </a:t>
            </a:r>
            <a:r>
              <a:rPr kumimoji="1" lang="en-US" altLang="ja-JP" dirty="0"/>
              <a:t>Dialog</a:t>
            </a:r>
            <a:r>
              <a:rPr kumimoji="1" lang="ja-JP" altLang="en-US" dirty="0"/>
              <a:t> </a:t>
            </a:r>
            <a:r>
              <a:rPr kumimoji="1" lang="en-US" altLang="ja-JP" dirty="0"/>
              <a:t>Service</a:t>
            </a:r>
          </a:p>
          <a:p>
            <a:r>
              <a:rPr kumimoji="1" lang="ja-JP" altLang="en-US" dirty="0"/>
              <a:t>・</a:t>
            </a:r>
            <a:r>
              <a:rPr kumimoji="1" lang="en-US" altLang="ja-JP" dirty="0"/>
              <a:t>Dependency</a:t>
            </a:r>
            <a:r>
              <a:rPr kumimoji="1" lang="en-US" altLang="ja-JP" baseline="0" dirty="0"/>
              <a:t> Injection</a:t>
            </a:r>
            <a:endParaRPr kumimoji="1" lang="en-US" altLang="ja-JP" dirty="0"/>
          </a:p>
          <a:p>
            <a:r>
              <a:rPr kumimoji="1" lang="ja-JP" altLang="en-US" dirty="0"/>
              <a:t>この辺りが非常に</a:t>
            </a:r>
            <a:r>
              <a:rPr kumimoji="1" lang="ja-JP" altLang="en-US" baseline="0" dirty="0"/>
              <a:t>強力です。</a:t>
            </a:r>
          </a:p>
          <a:p>
            <a:pPr marL="0" marR="0" lvl="0" indent="0" algn="l" defTabSz="932742" rtl="0" eaLnBrk="1" fontAlgn="auto" latinLnBrk="0" hangingPunct="1">
              <a:lnSpc>
                <a:spcPct val="90000"/>
              </a:lnSpc>
              <a:spcBef>
                <a:spcPts val="0"/>
              </a:spcBef>
              <a:spcAft>
                <a:spcPts val="340"/>
              </a:spcAft>
              <a:buClrTx/>
              <a:buSzTx/>
              <a:buFontTx/>
              <a:buNone/>
              <a:tabLst/>
              <a:defRPr/>
            </a:pPr>
            <a:endParaRPr kumimoji="1" lang="ja-JP" alt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smtClean="0"/>
              <a:t>ただ私は、こう</a:t>
            </a:r>
            <a:r>
              <a:rPr kumimoji="1" lang="ja-JP" altLang="en-US" dirty="0"/>
              <a:t>いった個別の機能よりも大切なもの</a:t>
            </a:r>
            <a:r>
              <a:rPr kumimoji="1" lang="ja-JP" altLang="en-US" dirty="0" smtClean="0"/>
              <a:t>が</a:t>
            </a:r>
            <a:r>
              <a:rPr kumimoji="1" lang="en-US" altLang="ja-JP" dirty="0" smtClean="0"/>
              <a:t>Prism</a:t>
            </a:r>
            <a:r>
              <a:rPr kumimoji="1" lang="ja-JP" altLang="en-US" dirty="0"/>
              <a:t>には含まれていると考えています。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01161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それは</a:t>
            </a:r>
            <a:r>
              <a:rPr kumimoji="1" lang="en-US" altLang="ja-JP" dirty="0"/>
              <a:t>Prism</a:t>
            </a:r>
            <a:r>
              <a:rPr kumimoji="1" lang="ja-JP" altLang="en-US" dirty="0"/>
              <a:t>が</a:t>
            </a:r>
            <a:endParaRPr kumimoji="1" lang="en-US" altLang="ja-JP" dirty="0"/>
          </a:p>
          <a:p>
            <a:r>
              <a:rPr kumimoji="1" lang="ja-JP" altLang="en-US" dirty="0"/>
              <a:t>・ガイダンスであり</a:t>
            </a:r>
            <a:endParaRPr kumimoji="1" lang="en-US" altLang="ja-JP" dirty="0"/>
          </a:p>
          <a:p>
            <a:r>
              <a:rPr kumimoji="1" lang="ja-JP" altLang="en-US" dirty="0"/>
              <a:t>・パターンやプラクティスの集合</a:t>
            </a:r>
            <a:endParaRPr kumimoji="1" lang="en-US" altLang="ja-JP" dirty="0"/>
          </a:p>
          <a:p>
            <a:r>
              <a:rPr kumimoji="1" lang="ja-JP" altLang="en-US" dirty="0"/>
              <a:t>であるということです。</a:t>
            </a:r>
          </a:p>
          <a:p>
            <a:r>
              <a:rPr kumimoji="1" lang="ja-JP" altLang="en-US" dirty="0"/>
              <a:t>そしてそれらが、みなさんのアプリ</a:t>
            </a:r>
            <a:r>
              <a:rPr kumimoji="1" lang="ja-JP" altLang="en-US" dirty="0" smtClean="0"/>
              <a:t>にテスタビリティ</a:t>
            </a:r>
            <a:r>
              <a:rPr kumimoji="1" lang="ja-JP" altLang="en-US" dirty="0"/>
              <a:t>やメンテナンスビリティをあたえてくれる</a:t>
            </a:r>
          </a:p>
          <a:p>
            <a:endParaRPr kumimoji="1" lang="ja-JP" altLang="en-US" dirty="0"/>
          </a:p>
          <a:p>
            <a:r>
              <a:rPr kumimoji="1" lang="ja-JP" altLang="en-US" dirty="0"/>
              <a:t>これこそが</a:t>
            </a:r>
            <a:r>
              <a:rPr kumimoji="1" lang="en-US" altLang="ja-JP" dirty="0"/>
              <a:t>Prism</a:t>
            </a:r>
            <a:r>
              <a:rPr kumimoji="1" lang="ja-JP" altLang="en-US" dirty="0"/>
              <a:t>の真価だと思っています。</a:t>
            </a:r>
            <a:endParaRPr kumimoji="1" lang="en-US" altLang="ja-JP" dirty="0"/>
          </a:p>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5583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アプリのデザインというと</a:t>
            </a:r>
            <a:endParaRPr kumimoji="1" lang="en-US" altLang="ja-JP" dirty="0"/>
          </a:p>
          <a:p>
            <a:r>
              <a:rPr kumimoji="1" lang="en-US" altLang="ja-JP" dirty="0"/>
              <a:t>MVVM</a:t>
            </a:r>
            <a:r>
              <a:rPr kumimoji="1" lang="ja-JP" altLang="en-US" dirty="0"/>
              <a:t>ばかりがフォーカスされがちです。</a:t>
            </a:r>
            <a:endParaRPr kumimoji="1" lang="en-US" altLang="ja-JP" dirty="0"/>
          </a:p>
          <a:p>
            <a:r>
              <a:rPr kumimoji="1" lang="ja-JP" altLang="en-US" dirty="0"/>
              <a:t>これには理由があって、プレゼンテーション層は</a:t>
            </a:r>
            <a:endParaRPr kumimoji="1" lang="en-US" altLang="ja-JP" dirty="0"/>
          </a:p>
          <a:p>
            <a:r>
              <a:rPr kumimoji="1" lang="ja-JP" altLang="en-US" dirty="0"/>
              <a:t>・専門性が高かったり</a:t>
            </a:r>
            <a:endParaRPr kumimoji="1" lang="en-US" altLang="ja-JP" dirty="0"/>
          </a:p>
          <a:p>
            <a:r>
              <a:rPr kumimoji="1" lang="ja-JP" altLang="en-US" dirty="0"/>
              <a:t>・テストが困難だったりすることが</a:t>
            </a:r>
          </a:p>
          <a:p>
            <a:r>
              <a:rPr kumimoji="1" lang="ja-JP" altLang="en-US" dirty="0"/>
              <a:t>多いからです。</a:t>
            </a:r>
          </a:p>
          <a:p>
            <a:r>
              <a:rPr kumimoji="1" lang="ja-JP" altLang="en-US" dirty="0"/>
              <a:t>そして、一般論として議論しやすいからでもあります。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3636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ところが、実際のアプリケーションの比率をみると</a:t>
            </a:r>
            <a:endParaRPr kumimoji="1" lang="en-US" altLang="ja-JP" dirty="0"/>
          </a:p>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a:t>ちゃんと</a:t>
            </a:r>
            <a:r>
              <a:rPr kumimoji="1" lang="en-US" altLang="ja-JP" dirty="0"/>
              <a:t>MVVM</a:t>
            </a:r>
            <a:r>
              <a:rPr kumimoji="1" lang="ja-JP" altLang="en-US" dirty="0"/>
              <a:t>していれば</a:t>
            </a:r>
            <a:r>
              <a:rPr kumimoji="1" lang="en-US" altLang="ja-JP" dirty="0"/>
              <a:t>V</a:t>
            </a:r>
            <a:r>
              <a:rPr kumimoji="1" lang="ja-JP" altLang="en-US" dirty="0"/>
              <a:t>や</a:t>
            </a:r>
            <a:r>
              <a:rPr kumimoji="1" lang="en-US" altLang="ja-JP" dirty="0"/>
              <a:t>VM</a:t>
            </a:r>
            <a:r>
              <a:rPr kumimoji="1" lang="ja-JP" altLang="en-US" dirty="0"/>
              <a:t>より</a:t>
            </a:r>
            <a:endParaRPr kumimoji="1" lang="en-US" altLang="ja-JP" dirty="0"/>
          </a:p>
          <a:p>
            <a:pPr marL="0" marR="0" lvl="0" indent="0" algn="l" defTabSz="932742" rtl="0" eaLnBrk="1" fontAlgn="auto" latinLnBrk="0" hangingPunct="1">
              <a:lnSpc>
                <a:spcPct val="90000"/>
              </a:lnSpc>
              <a:spcBef>
                <a:spcPts val="0"/>
              </a:spcBef>
              <a:spcAft>
                <a:spcPts val="340"/>
              </a:spcAft>
              <a:buClrTx/>
              <a:buSzTx/>
              <a:buFontTx/>
              <a:buNone/>
              <a:tabLst/>
              <a:defRPr/>
            </a:pPr>
            <a:r>
              <a:rPr kumimoji="1" lang="en-US" altLang="ja-JP" dirty="0"/>
              <a:t>Model</a:t>
            </a:r>
            <a:r>
              <a:rPr kumimoji="1" lang="ja-JP" altLang="en-US" dirty="0"/>
              <a:t>の方が圧倒的に分厚くなります。</a:t>
            </a:r>
          </a:p>
          <a:p>
            <a:pPr marL="0" marR="0" lvl="0" indent="0" algn="l" defTabSz="932742" rtl="0" eaLnBrk="1" fontAlgn="auto" latinLnBrk="0" hangingPunct="1">
              <a:lnSpc>
                <a:spcPct val="90000"/>
              </a:lnSpc>
              <a:spcBef>
                <a:spcPts val="0"/>
              </a:spcBef>
              <a:spcAft>
                <a:spcPts val="340"/>
              </a:spcAft>
              <a:buClrTx/>
              <a:buSzTx/>
              <a:buFontTx/>
              <a:buNone/>
              <a:tabLst/>
              <a:defRPr/>
            </a:pPr>
            <a:endParaRPr kumimoji="1" lang="ja-JP" alt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a:t>もちろん、例外として、ヘビーな</a:t>
            </a:r>
            <a:r>
              <a:rPr kumimoji="1" lang="en-US" altLang="ja-JP" dirty="0"/>
              <a:t>View</a:t>
            </a:r>
            <a:r>
              <a:rPr kumimoji="1" lang="ja-JP" altLang="en-US" dirty="0"/>
              <a:t>というのも存在します。</a:t>
            </a:r>
            <a:endParaRPr kumimoji="1" lang="en-US" altLang="ja-JP" dirty="0"/>
          </a:p>
          <a:p>
            <a:endParaRPr kumimoji="1" lang="en-US" altLang="ja-JP" dirty="0"/>
          </a:p>
          <a:p>
            <a:r>
              <a:rPr kumimoji="1" lang="ja-JP" altLang="en-US" dirty="0"/>
              <a:t>しかし基本は</a:t>
            </a:r>
            <a:r>
              <a:rPr kumimoji="1" lang="en-US" altLang="ja-JP" dirty="0"/>
              <a:t>View</a:t>
            </a:r>
            <a:r>
              <a:rPr kumimoji="1" lang="ja-JP" altLang="en-US" dirty="0"/>
              <a:t>や</a:t>
            </a:r>
            <a:r>
              <a:rPr kumimoji="1" lang="en-US" altLang="ja-JP" dirty="0" err="1"/>
              <a:t>ViewModel</a:t>
            </a:r>
            <a:r>
              <a:rPr kumimoji="1" lang="ja-JP" altLang="en-US" dirty="0"/>
              <a:t>というのは可能な限り薄く</a:t>
            </a:r>
            <a:r>
              <a:rPr kumimoji="1" lang="ja-JP" altLang="en-US" dirty="0" smtClean="0"/>
              <a:t>して</a:t>
            </a:r>
            <a:r>
              <a:rPr kumimoji="1" lang="en-US" altLang="ja-JP" dirty="0" smtClean="0"/>
              <a:t>Model</a:t>
            </a:r>
            <a:r>
              <a:rPr kumimoji="1" lang="ja-JP" altLang="en-US" dirty="0"/>
              <a:t>を厚く設計するべきです。</a:t>
            </a:r>
            <a:endParaRPr kumimoji="1" lang="en-US" altLang="ja-JP" dirty="0"/>
          </a:p>
          <a:p>
            <a:r>
              <a:rPr kumimoji="1" lang="ja-JP" altLang="en-US" dirty="0"/>
              <a:t>そもそも、それが</a:t>
            </a:r>
            <a:r>
              <a:rPr kumimoji="1" lang="en-US" altLang="ja-JP" dirty="0"/>
              <a:t>MVVM</a:t>
            </a:r>
            <a:r>
              <a:rPr kumimoji="1" lang="ja-JP" altLang="en-US" dirty="0"/>
              <a:t>も設計原則でもあります。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35459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さて、特に</a:t>
            </a:r>
            <a:r>
              <a:rPr kumimoji="1" lang="en-US" altLang="ja-JP" dirty="0"/>
              <a:t>Xamarin</a:t>
            </a:r>
            <a:r>
              <a:rPr kumimoji="1" lang="ja-JP" altLang="en-US" dirty="0" err="1" smtClean="0"/>
              <a:t>のような</a:t>
            </a:r>
            <a:r>
              <a:rPr kumimoji="1" lang="ja-JP" altLang="en-US" dirty="0" smtClean="0"/>
              <a:t>モバイル</a:t>
            </a:r>
            <a:r>
              <a:rPr kumimoji="1" lang="ja-JP" altLang="en-US" dirty="0"/>
              <a:t>でかつクロスプラットフォームの</a:t>
            </a:r>
            <a:r>
              <a:rPr kumimoji="1" lang="ja-JP" altLang="en-US" dirty="0" smtClean="0"/>
              <a:t>場合、実は</a:t>
            </a:r>
            <a:r>
              <a:rPr kumimoji="1" lang="ja-JP" altLang="en-US" dirty="0"/>
              <a:t>モデルの中にも</a:t>
            </a:r>
            <a:endParaRPr kumimoji="1" lang="en-US" altLang="ja-JP" dirty="0"/>
          </a:p>
          <a:p>
            <a:r>
              <a:rPr kumimoji="1" lang="ja-JP" altLang="en-US" dirty="0"/>
              <a:t>・専門性の高い領域や</a:t>
            </a:r>
            <a:endParaRPr kumimoji="1" lang="en-US" altLang="ja-JP" dirty="0"/>
          </a:p>
          <a:p>
            <a:r>
              <a:rPr kumimoji="1" lang="ja-JP" altLang="en-US" dirty="0"/>
              <a:t>・テストが難しい領域</a:t>
            </a:r>
            <a:endParaRPr kumimoji="1" lang="en-US" altLang="ja-JP" dirty="0"/>
          </a:p>
          <a:p>
            <a:r>
              <a:rPr kumimoji="1" lang="ja-JP" altLang="en-US" dirty="0"/>
              <a:t>が多数存在します。</a:t>
            </a:r>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05404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lang="ja-JP" altLang="en-US" dirty="0"/>
              <a:t>例えば</a:t>
            </a:r>
          </a:p>
          <a:p>
            <a:pPr marL="0" indent="0">
              <a:buFont typeface="Arial" panose="020B0604020202020204" pitchFamily="34" charset="0"/>
              <a:buNone/>
            </a:pPr>
            <a:r>
              <a:rPr lang="ja-JP" altLang="en-US" dirty="0"/>
              <a:t>プラットフォーム依存領域</a:t>
            </a:r>
            <a:r>
              <a:rPr lang="ja-JP" altLang="en-US" dirty="0" smtClean="0"/>
              <a:t>や、時間、非同期処理、プッシュ</a:t>
            </a:r>
            <a:r>
              <a:rPr lang="ja-JP" altLang="en-US" dirty="0"/>
              <a:t>通知</a:t>
            </a:r>
            <a:endParaRPr lang="en-US" altLang="ja-JP" dirty="0"/>
          </a:p>
          <a:p>
            <a:pPr marL="0" indent="0">
              <a:buFont typeface="Arial" panose="020B0604020202020204" pitchFamily="34" charset="0"/>
              <a:buNone/>
            </a:pPr>
            <a:r>
              <a:rPr lang="ja-JP" altLang="en-US" dirty="0"/>
              <a:t>位置情報や加速度、カメラといったデバイスやセンサー類</a:t>
            </a:r>
            <a:r>
              <a:rPr lang="ja-JP" altLang="en-US" dirty="0" smtClean="0"/>
              <a:t>です。</a:t>
            </a:r>
            <a:endParaRPr lang="en-US" altLang="ja-JP" dirty="0"/>
          </a:p>
          <a:p>
            <a:pPr marL="0" indent="0">
              <a:buFont typeface="Arial" panose="020B0604020202020204" pitchFamily="34" charset="0"/>
              <a:buNone/>
            </a:pPr>
            <a:endParaRPr lang="en-US" altLang="ja-JP" dirty="0"/>
          </a:p>
          <a:p>
            <a:r>
              <a:rPr kumimoji="1" lang="ja-JP" altLang="en-US" dirty="0"/>
              <a:t>そしてこれらの課題は</a:t>
            </a:r>
            <a:r>
              <a:rPr kumimoji="1" lang="en-US" altLang="ja-JP" dirty="0"/>
              <a:t>MVVM</a:t>
            </a:r>
            <a:r>
              <a:rPr kumimoji="1" lang="ja-JP" altLang="en-US" dirty="0"/>
              <a:t>では解決できません</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787588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a:t>
            </a:r>
            <a:r>
              <a:rPr kumimoji="1" lang="ja-JP" altLang="en-US" dirty="0" smtClean="0"/>
              <a:t>、本資料でお伝えしたい内容は次の</a:t>
            </a:r>
            <a:r>
              <a:rPr kumimoji="1" lang="en-US" altLang="ja-JP" dirty="0" smtClean="0"/>
              <a:t>2</a:t>
            </a:r>
            <a:r>
              <a:rPr kumimoji="1" lang="ja-JP" altLang="en-US" dirty="0" smtClean="0"/>
              <a:t>点です。</a:t>
            </a:r>
            <a:endParaRPr kumimoji="1" lang="en-US" altLang="ja-JP" dirty="0" smtClean="0"/>
          </a:p>
          <a:p>
            <a:r>
              <a:rPr kumimoji="1" lang="ja-JP" altLang="en-US" dirty="0" smtClean="0"/>
              <a:t>・</a:t>
            </a:r>
            <a:r>
              <a:rPr kumimoji="1" lang="ja-JP" altLang="en-US" dirty="0"/>
              <a:t>なぜ</a:t>
            </a:r>
            <a:r>
              <a:rPr kumimoji="1" lang="en-US" altLang="ja-JP" dirty="0"/>
              <a:t>Prism</a:t>
            </a:r>
            <a:r>
              <a:rPr kumimoji="1" lang="ja-JP" altLang="en-US" dirty="0"/>
              <a:t>を使うべきか？</a:t>
            </a:r>
            <a:endParaRPr kumimoji="1" lang="en-US" altLang="ja-JP" dirty="0"/>
          </a:p>
          <a:p>
            <a:r>
              <a:rPr kumimoji="1" lang="ja-JP" altLang="en-US" dirty="0"/>
              <a:t>・そして誰が</a:t>
            </a:r>
            <a:r>
              <a:rPr kumimoji="1" lang="en-US" altLang="ja-JP" dirty="0"/>
              <a:t>Prism</a:t>
            </a:r>
            <a:r>
              <a:rPr kumimoji="1" lang="ja-JP" altLang="en-US" dirty="0"/>
              <a:t>を使うべきか</a:t>
            </a:r>
            <a:r>
              <a:rPr kumimoji="1" lang="ja-JP" altLang="en-US" dirty="0" smtClean="0"/>
              <a:t>？</a:t>
            </a:r>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49487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そもそも</a:t>
            </a:r>
            <a:r>
              <a:rPr kumimoji="1" lang="en-US" altLang="ja-JP" dirty="0"/>
              <a:t>MVVM</a:t>
            </a:r>
            <a:r>
              <a:rPr kumimoji="1" lang="ja-JP" altLang="en-US" dirty="0"/>
              <a:t>は</a:t>
            </a:r>
            <a:r>
              <a:rPr kumimoji="1" lang="en-US" altLang="ja-JP" dirty="0"/>
              <a:t>XAML</a:t>
            </a:r>
            <a:r>
              <a:rPr kumimoji="1" lang="ja-JP" altLang="en-US" dirty="0"/>
              <a:t>アプリケーションを構築する</a:t>
            </a:r>
            <a:endParaRPr kumimoji="1" lang="en-US" altLang="ja-JP" dirty="0"/>
          </a:p>
          <a:p>
            <a:r>
              <a:rPr kumimoji="1" lang="ja-JP" altLang="en-US" dirty="0"/>
              <a:t>神器みたいに</a:t>
            </a:r>
            <a:r>
              <a:rPr kumimoji="1" lang="ja-JP" altLang="en-US" dirty="0" smtClean="0"/>
              <a:t>言われることが多いですが一体何なのでしょうか？</a:t>
            </a:r>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10359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MVVM</a:t>
            </a:r>
            <a:r>
              <a:rPr kumimoji="1" lang="ja-JP" altLang="en-US" dirty="0" smtClean="0"/>
              <a:t>というのは、</a:t>
            </a:r>
            <a:r>
              <a:rPr kumimoji="1" lang="en-US" altLang="ja-JP" dirty="0" err="1" smtClean="0"/>
              <a:t>Presentaion</a:t>
            </a:r>
            <a:r>
              <a:rPr kumimoji="1" lang="en-US" altLang="ja-JP" dirty="0" smtClean="0"/>
              <a:t> Domain</a:t>
            </a:r>
            <a:r>
              <a:rPr kumimoji="1" lang="en-US" altLang="ja-JP" baseline="0" dirty="0" smtClean="0"/>
              <a:t> Separation</a:t>
            </a:r>
            <a:r>
              <a:rPr kumimoji="1" lang="ja-JP" altLang="en-US" baseline="0" dirty="0" smtClean="0"/>
              <a:t>（</a:t>
            </a:r>
            <a:r>
              <a:rPr kumimoji="1" lang="en-US" altLang="ja-JP" baseline="0" dirty="0" smtClean="0"/>
              <a:t>PDS</a:t>
            </a:r>
            <a:r>
              <a:rPr kumimoji="1" lang="ja-JP" altLang="en-US" baseline="0" dirty="0" smtClean="0"/>
              <a:t>）と呼ばれる</a:t>
            </a:r>
            <a:endParaRPr kumimoji="1" lang="en-US" altLang="ja-JP" baseline="0" dirty="0" smtClean="0"/>
          </a:p>
          <a:p>
            <a:r>
              <a:rPr kumimoji="1" lang="ja-JP" altLang="en-US" baseline="0" dirty="0" smtClean="0"/>
              <a:t>「プレゼンテーション層」と「それ以外」を分離するための仕組みの実現手段の一つです。  </a:t>
            </a:r>
            <a:endParaRPr kumimoji="1" lang="en-US" altLang="ja-JP" baseline="0" dirty="0" smtClean="0"/>
          </a:p>
          <a:p>
            <a:r>
              <a:rPr kumimoji="1" lang="en-US" altLang="ja-JP" baseline="0" dirty="0" smtClean="0"/>
              <a:t>PDS</a:t>
            </a:r>
            <a:r>
              <a:rPr kumimoji="1" lang="ja-JP" altLang="en-US" baseline="0" dirty="0" err="1" smtClean="0"/>
              <a:t>には</a:t>
            </a:r>
            <a:r>
              <a:rPr kumimoji="1" lang="en-US" altLang="ja-JP" baseline="0" dirty="0" smtClean="0"/>
              <a:t>MVVM</a:t>
            </a:r>
            <a:r>
              <a:rPr kumimoji="1" lang="ja-JP" altLang="en-US" baseline="0" dirty="0" smtClean="0"/>
              <a:t>以外にも、</a:t>
            </a:r>
            <a:r>
              <a:rPr kumimoji="1" lang="en-US" altLang="ja-JP" baseline="0" dirty="0" smtClean="0"/>
              <a:t>MVPVM</a:t>
            </a:r>
            <a:r>
              <a:rPr kumimoji="1" lang="ja-JP" altLang="en-US" baseline="0" dirty="0" smtClean="0"/>
              <a:t>や</a:t>
            </a:r>
            <a:r>
              <a:rPr kumimoji="1" lang="en-US" altLang="ja-JP" baseline="0" dirty="0" smtClean="0"/>
              <a:t>MVC</a:t>
            </a:r>
            <a:r>
              <a:rPr kumimoji="1" lang="ja-JP" altLang="en-US" baseline="0" dirty="0" smtClean="0"/>
              <a:t>など多数の「手段」が存在します。  </a:t>
            </a:r>
            <a:endParaRPr kumimoji="1" lang="en-US" altLang="ja-JP" baseline="0" dirty="0" smtClean="0"/>
          </a:p>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54256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そして実のところ、</a:t>
            </a:r>
            <a:r>
              <a:rPr kumimoji="1" lang="en-US" altLang="ja-JP" dirty="0" smtClean="0"/>
              <a:t>PDS</a:t>
            </a:r>
            <a:r>
              <a:rPr kumimoji="1" lang="ja-JP" altLang="en-US" dirty="0" smtClean="0"/>
              <a:t>自体もそれを包括する</a:t>
            </a:r>
            <a:r>
              <a:rPr kumimoji="1" lang="en-US" altLang="ja-JP" dirty="0" err="1" smtClean="0"/>
              <a:t>Separaiton</a:t>
            </a:r>
            <a:r>
              <a:rPr kumimoji="1" lang="en-US" altLang="ja-JP" dirty="0" smtClean="0"/>
              <a:t> of </a:t>
            </a:r>
            <a:r>
              <a:rPr kumimoji="1" lang="en-US" altLang="ja-JP" dirty="0" err="1" smtClean="0"/>
              <a:t>Conserns</a:t>
            </a:r>
            <a:r>
              <a:rPr kumimoji="1" lang="ja-JP" altLang="en-US" dirty="0" smtClean="0"/>
              <a:t>（</a:t>
            </a:r>
            <a:r>
              <a:rPr kumimoji="1" lang="en-US" altLang="ja-JP" dirty="0" err="1" smtClean="0"/>
              <a:t>SoC</a:t>
            </a:r>
            <a:r>
              <a:rPr kumimoji="1" lang="ja-JP" altLang="en-US" dirty="0" smtClean="0"/>
              <a:t>）の一つの手段でしかありません。  </a:t>
            </a:r>
            <a:endParaRPr kumimoji="1" lang="en-US" altLang="ja-JP" dirty="0" smtClean="0"/>
          </a:p>
          <a:p>
            <a:r>
              <a:rPr kumimoji="1" lang="ja-JP" altLang="en-US" dirty="0" smtClean="0"/>
              <a:t>アプリケーションは一つの大きな塊で構築するより、小さく分けて開発して、それらを統合した方が良い。</a:t>
            </a:r>
            <a:endParaRPr kumimoji="1" lang="en-US" altLang="ja-JP" dirty="0" smtClean="0"/>
          </a:p>
          <a:p>
            <a:r>
              <a:rPr kumimoji="1" lang="ja-JP" altLang="en-US" dirty="0" smtClean="0"/>
              <a:t>この考え方は多くの方と共有できるのではないでしょうか？  </a:t>
            </a:r>
            <a:endParaRPr kumimoji="1" lang="en-US" altLang="ja-JP" dirty="0" smtClean="0"/>
          </a:p>
          <a:p>
            <a:r>
              <a:rPr kumimoji="1" lang="ja-JP" altLang="en-US" dirty="0" smtClean="0"/>
              <a:t>そして大雑把にいうと、</a:t>
            </a:r>
            <a:r>
              <a:rPr kumimoji="1" lang="en-US" altLang="ja-JP" dirty="0" err="1" smtClean="0"/>
              <a:t>SoC</a:t>
            </a:r>
            <a:r>
              <a:rPr kumimoji="1" lang="ja-JP" altLang="en-US" dirty="0" smtClean="0"/>
              <a:t>とは、その考え方の事です。</a:t>
            </a:r>
            <a:endParaRPr kumimoji="1" lang="en-US" altLang="ja-JP" dirty="0" smtClean="0"/>
          </a:p>
          <a:p>
            <a:endParaRPr kumimoji="1" lang="en-US" altLang="ja-JP" dirty="0" smtClean="0"/>
          </a:p>
          <a:p>
            <a:r>
              <a:rPr kumimoji="1" lang="ja-JP" altLang="en-US" dirty="0" smtClean="0"/>
              <a:t>つまり</a:t>
            </a:r>
            <a:endParaRPr kumimoji="1" lang="en-US" altLang="ja-JP" dirty="0" smtClean="0"/>
          </a:p>
          <a:p>
            <a:r>
              <a:rPr kumimoji="1" lang="ja-JP" altLang="en-US" dirty="0" smtClean="0"/>
              <a:t>・アプリケーションを分割して構築しようという</a:t>
            </a:r>
            <a:r>
              <a:rPr kumimoji="1" lang="en-US" altLang="ja-JP" dirty="0" err="1" smtClean="0"/>
              <a:t>SoC</a:t>
            </a:r>
            <a:r>
              <a:rPr kumimoji="1" lang="ja-JP" altLang="en-US" dirty="0" smtClean="0"/>
              <a:t>の考え方の内</a:t>
            </a:r>
            <a:endParaRPr kumimoji="1" lang="en-US" altLang="ja-JP" dirty="0" smtClean="0"/>
          </a:p>
          <a:p>
            <a:r>
              <a:rPr kumimoji="1" lang="ja-JP" altLang="en-US" dirty="0" smtClean="0"/>
              <a:t>・プレゼンテーション層のみに焦点を当</a:t>
            </a:r>
            <a:r>
              <a:rPr kumimoji="1" lang="ja-JP" altLang="en-US" dirty="0" err="1" smtClean="0"/>
              <a:t>た</a:t>
            </a:r>
            <a:r>
              <a:rPr kumimoji="1" lang="en-US" altLang="ja-JP" dirty="0" smtClean="0"/>
              <a:t>PDS</a:t>
            </a:r>
            <a:r>
              <a:rPr kumimoji="1" lang="ja-JP" altLang="en-US" dirty="0" smtClean="0"/>
              <a:t>という考え方の</a:t>
            </a:r>
            <a:endParaRPr kumimoji="1" lang="en-US" altLang="ja-JP" dirty="0" smtClean="0"/>
          </a:p>
          <a:p>
            <a:r>
              <a:rPr kumimoji="1" lang="ja-JP" altLang="en-US" dirty="0" smtClean="0"/>
              <a:t>・一つの手段が</a:t>
            </a:r>
            <a:r>
              <a:rPr kumimoji="1" lang="en-US" altLang="ja-JP" dirty="0" smtClean="0"/>
              <a:t>MVVM</a:t>
            </a:r>
            <a:r>
              <a:rPr kumimoji="1" lang="ja-JP" altLang="en-US" dirty="0" smtClean="0"/>
              <a:t>である</a:t>
            </a:r>
            <a:endParaRPr kumimoji="1" lang="en-US" altLang="ja-JP" dirty="0" smtClean="0"/>
          </a:p>
          <a:p>
            <a:endParaRPr kumimoji="1" lang="en-US" altLang="ja-JP" dirty="0" smtClean="0"/>
          </a:p>
          <a:p>
            <a:r>
              <a:rPr kumimoji="1" lang="ja-JP" altLang="en-US" dirty="0" smtClean="0"/>
              <a:t>という事です。</a:t>
            </a:r>
            <a:endParaRPr kumimoji="1" lang="en-US" altLang="ja-JP" dirty="0" smtClean="0"/>
          </a:p>
          <a:p>
            <a:r>
              <a:rPr kumimoji="1" lang="ja-JP" altLang="en-US" dirty="0" smtClean="0"/>
              <a:t>こういうと、</a:t>
            </a:r>
            <a:r>
              <a:rPr kumimoji="1" lang="en-US" altLang="ja-JP" dirty="0" smtClean="0"/>
              <a:t>MVVM</a:t>
            </a:r>
            <a:r>
              <a:rPr kumimoji="1" lang="ja-JP" altLang="en-US" dirty="0" smtClean="0"/>
              <a:t>というのはアプリやシステム構築のほんの一部分を解決する手段でしかないことが理解いただけるかと思います。</a:t>
            </a:r>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848902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a:t>
            </a:r>
            <a:r>
              <a:rPr kumimoji="1" lang="en-US" altLang="ja-JP" dirty="0" err="1" smtClean="0"/>
              <a:t>SoC</a:t>
            </a:r>
            <a:r>
              <a:rPr kumimoji="1" lang="ja-JP" altLang="en-US" dirty="0" smtClean="0"/>
              <a:t>を実現する手段として有名な概念に</a:t>
            </a:r>
            <a:endParaRPr kumimoji="1" lang="en-US" altLang="ja-JP" dirty="0" smtClean="0"/>
          </a:p>
          <a:p>
            <a:r>
              <a:rPr kumimoji="1" lang="ja-JP" altLang="en-US" dirty="0" smtClean="0"/>
              <a:t>・</a:t>
            </a:r>
            <a:r>
              <a:rPr kumimoji="1" lang="en-US" altLang="ja-JP" dirty="0" smtClean="0"/>
              <a:t>Inversion</a:t>
            </a:r>
            <a:r>
              <a:rPr kumimoji="1" lang="ja-JP" altLang="en-US" dirty="0" smtClean="0"/>
              <a:t> </a:t>
            </a:r>
            <a:r>
              <a:rPr kumimoji="1" lang="en-US" altLang="ja-JP" dirty="0" smtClean="0"/>
              <a:t>of Control</a:t>
            </a:r>
            <a:r>
              <a:rPr kumimoji="1" lang="ja-JP" altLang="en-US" dirty="0" smtClean="0"/>
              <a:t>（</a:t>
            </a:r>
            <a:r>
              <a:rPr kumimoji="1" lang="en-US" altLang="ja-JP" dirty="0" err="1" smtClean="0"/>
              <a:t>IoC</a:t>
            </a:r>
            <a:r>
              <a:rPr kumimoji="1" lang="ja-JP" altLang="en-US" dirty="0" smtClean="0"/>
              <a:t>）</a:t>
            </a:r>
            <a:endParaRPr kumimoji="1" lang="en-US" altLang="ja-JP" dirty="0" smtClean="0"/>
          </a:p>
          <a:p>
            <a:r>
              <a:rPr kumimoji="1" lang="ja-JP" altLang="en-US" dirty="0" smtClean="0"/>
              <a:t>というものが存在し、その</a:t>
            </a:r>
            <a:r>
              <a:rPr kumimoji="1" lang="en-US" altLang="ja-JP" dirty="0" err="1" smtClean="0"/>
              <a:t>IoC</a:t>
            </a:r>
            <a:r>
              <a:rPr kumimoji="1" lang="ja-JP" altLang="en-US" dirty="0" smtClean="0"/>
              <a:t>の実現手段のとして特に有名なのが</a:t>
            </a:r>
            <a:endParaRPr kumimoji="1" lang="en-US" altLang="ja-JP" dirty="0" smtClean="0"/>
          </a:p>
          <a:p>
            <a:r>
              <a:rPr kumimoji="1" lang="ja-JP" altLang="en-US" dirty="0" smtClean="0"/>
              <a:t>・</a:t>
            </a:r>
            <a:r>
              <a:rPr kumimoji="1" lang="en-US" altLang="ja-JP" dirty="0" smtClean="0"/>
              <a:t>Dependency</a:t>
            </a:r>
            <a:r>
              <a:rPr kumimoji="1" lang="ja-JP" altLang="en-US" dirty="0" smtClean="0"/>
              <a:t> </a:t>
            </a:r>
            <a:r>
              <a:rPr kumimoji="1" lang="en-US" altLang="ja-JP" dirty="0" smtClean="0"/>
              <a:t>Injection</a:t>
            </a:r>
            <a:r>
              <a:rPr kumimoji="1" lang="ja-JP" altLang="en-US" dirty="0" smtClean="0"/>
              <a:t>（</a:t>
            </a:r>
            <a:r>
              <a:rPr kumimoji="1" lang="en-US" altLang="ja-JP" dirty="0" smtClean="0"/>
              <a:t>DI</a:t>
            </a:r>
            <a:r>
              <a:rPr kumimoji="1" lang="ja-JP" altLang="en-US" dirty="0" smtClean="0"/>
              <a:t>）</a:t>
            </a:r>
            <a:endParaRPr kumimoji="1" lang="en-US" altLang="ja-JP" dirty="0" smtClean="0"/>
          </a:p>
          <a:p>
            <a:r>
              <a:rPr kumimoji="1" lang="ja-JP" altLang="en-US" dirty="0" smtClean="0"/>
              <a:t>・</a:t>
            </a:r>
            <a:r>
              <a:rPr kumimoji="1" lang="en-US" altLang="ja-JP" dirty="0" smtClean="0"/>
              <a:t>Service</a:t>
            </a:r>
            <a:r>
              <a:rPr kumimoji="1" lang="ja-JP" altLang="en-US" dirty="0" smtClean="0"/>
              <a:t> </a:t>
            </a:r>
            <a:r>
              <a:rPr kumimoji="1" lang="en-US" altLang="ja-JP" dirty="0" smtClean="0"/>
              <a:t>Locator</a:t>
            </a:r>
          </a:p>
          <a:p>
            <a:r>
              <a:rPr kumimoji="1" lang="ja-JP" altLang="en-US" dirty="0" smtClean="0"/>
              <a:t>の</a:t>
            </a:r>
            <a:r>
              <a:rPr kumimoji="1" lang="en-US" altLang="ja-JP" dirty="0" smtClean="0"/>
              <a:t>2</a:t>
            </a:r>
            <a:r>
              <a:rPr kumimoji="1" lang="ja-JP" altLang="en-US" dirty="0" smtClean="0"/>
              <a:t>種類があります。  </a:t>
            </a:r>
            <a:endParaRPr kumimoji="1" lang="en-US" altLang="ja-JP" dirty="0" smtClean="0"/>
          </a:p>
          <a:p>
            <a:r>
              <a:rPr kumimoji="1" lang="ja-JP" altLang="en-US" dirty="0" smtClean="0"/>
              <a:t>そして、</a:t>
            </a:r>
            <a:r>
              <a:rPr kumimoji="1" lang="en-US" altLang="ja-JP" dirty="0" smtClean="0"/>
              <a:t>Prism</a:t>
            </a:r>
            <a:r>
              <a:rPr kumimoji="1" lang="ja-JP" altLang="en-US" dirty="0" smtClean="0"/>
              <a:t>では</a:t>
            </a:r>
            <a:r>
              <a:rPr kumimoji="1" lang="en-US" altLang="ja-JP" dirty="0" smtClean="0"/>
              <a:t>DI</a:t>
            </a:r>
            <a:r>
              <a:rPr kumimoji="1" lang="ja-JP" altLang="en-US" dirty="0" smtClean="0"/>
              <a:t>を最大限に有効活用することで、</a:t>
            </a:r>
            <a:r>
              <a:rPr kumimoji="1" lang="en-US" altLang="ja-JP" dirty="0" smtClean="0"/>
              <a:t>MVVM</a:t>
            </a:r>
            <a:r>
              <a:rPr kumimoji="1" lang="ja-JP" altLang="en-US" dirty="0" smtClean="0"/>
              <a:t>にとどまらない、アプリケーション全体の課題解決に対するガイダンスを示してくれています。</a:t>
            </a:r>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459035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つまり</a:t>
            </a:r>
            <a:r>
              <a:rPr kumimoji="1" lang="en-US" altLang="ja-JP" dirty="0" smtClean="0"/>
              <a:t>Prism</a:t>
            </a:r>
            <a:r>
              <a:rPr kumimoji="1" lang="ja-JP" altLang="en-US" dirty="0"/>
              <a:t>は単純に</a:t>
            </a:r>
            <a:r>
              <a:rPr kumimoji="1" lang="en-US" altLang="ja-JP" dirty="0"/>
              <a:t>MVVM</a:t>
            </a:r>
            <a:r>
              <a:rPr kumimoji="1" lang="ja-JP" altLang="en-US" dirty="0"/>
              <a:t>をサポートするだけで</a:t>
            </a:r>
            <a:r>
              <a:rPr kumimoji="1" lang="ja-JP" altLang="en-US" dirty="0" smtClean="0"/>
              <a:t>なく、こう</a:t>
            </a:r>
            <a:r>
              <a:rPr kumimoji="1" lang="ja-JP" altLang="en-US" dirty="0"/>
              <a:t>いった課題を解決</a:t>
            </a:r>
            <a:r>
              <a:rPr kumimoji="1" lang="ja-JP" altLang="en-US" dirty="0" smtClean="0"/>
              <a:t>するパターン</a:t>
            </a:r>
            <a:r>
              <a:rPr kumimoji="1" lang="ja-JP" altLang="en-US" dirty="0"/>
              <a:t>やプラクティスが包含されて</a:t>
            </a:r>
            <a:r>
              <a:rPr kumimoji="1" lang="ja-JP" altLang="en-US" dirty="0" smtClean="0"/>
              <a:t>いるわけです。</a:t>
            </a:r>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62656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だからこそ、私は</a:t>
            </a:r>
            <a:r>
              <a:rPr kumimoji="1" lang="en-US" altLang="ja-JP" dirty="0"/>
              <a:t>MVVM</a:t>
            </a:r>
            <a:r>
              <a:rPr kumimoji="1" lang="ja-JP" altLang="en-US" dirty="0"/>
              <a:t>初心者の方に</a:t>
            </a:r>
            <a:r>
              <a:rPr kumimoji="1" lang="ja-JP" altLang="en-US" dirty="0" smtClean="0"/>
              <a:t>こそ</a:t>
            </a:r>
            <a:r>
              <a:rPr kumimoji="1" lang="en-US" altLang="ja-JP" dirty="0" smtClean="0"/>
              <a:t>Prism</a:t>
            </a:r>
            <a:r>
              <a:rPr kumimoji="1" lang="ja-JP" altLang="en-US" dirty="0"/>
              <a:t>を使って欲しいと考えています。</a:t>
            </a:r>
          </a:p>
          <a:p>
            <a:endParaRPr kumimoji="1" lang="en-US" altLang="ja-JP" dirty="0"/>
          </a:p>
          <a:p>
            <a:r>
              <a:rPr kumimoji="1" lang="en-US" altLang="ja-JP" dirty="0"/>
              <a:t>MVVM Light</a:t>
            </a:r>
            <a:r>
              <a:rPr kumimoji="1" lang="ja-JP" altLang="en-US" dirty="0"/>
              <a:t>は確かにライトで取り組みやすいです。</a:t>
            </a:r>
          </a:p>
          <a:p>
            <a:r>
              <a:rPr kumimoji="1" lang="ja-JP" altLang="en-US" dirty="0"/>
              <a:t>しかし、その分、自分で決定し解決しないといけない問題も多数あります。</a:t>
            </a:r>
          </a:p>
          <a:p>
            <a:endParaRPr kumimoji="1" lang="ja-JP" altLang="en-US" dirty="0"/>
          </a:p>
          <a:p>
            <a:r>
              <a:rPr kumimoji="1" lang="ja-JP" altLang="en-US" dirty="0" smtClean="0"/>
              <a:t>まず</a:t>
            </a:r>
            <a:r>
              <a:rPr kumimoji="1" lang="en-US" altLang="ja-JP" dirty="0" smtClean="0"/>
              <a:t>Xamarin.Forms</a:t>
            </a:r>
            <a:r>
              <a:rPr kumimoji="1" lang="ja-JP" altLang="en-US" dirty="0"/>
              <a:t>を触ってみて、感触を理解</a:t>
            </a:r>
            <a:r>
              <a:rPr kumimoji="1" lang="ja-JP" altLang="en-US" dirty="0" smtClean="0"/>
              <a:t>できたら次</a:t>
            </a:r>
            <a:r>
              <a:rPr kumimoji="1" lang="ja-JP" altLang="en-US" dirty="0"/>
              <a:t>のステップとして、私は</a:t>
            </a:r>
            <a:r>
              <a:rPr kumimoji="1" lang="en-US" altLang="ja-JP" dirty="0"/>
              <a:t>Prism</a:t>
            </a:r>
            <a:r>
              <a:rPr kumimoji="1" lang="ja-JP" altLang="en-US" dirty="0"/>
              <a:t>をお勧めします。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05328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それではハンズオンに進みましょう</a:t>
            </a:r>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37008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ハンズオンですが、素</a:t>
            </a:r>
            <a:r>
              <a:rPr kumimoji="1" lang="ja-JP" altLang="en-US" dirty="0"/>
              <a:t>の</a:t>
            </a:r>
            <a:r>
              <a:rPr kumimoji="1" lang="en-US" altLang="ja-JP" dirty="0" err="1"/>
              <a:t>Xamarin.Forms</a:t>
            </a:r>
            <a:r>
              <a:rPr kumimoji="1" lang="ja-JP" altLang="en-US" dirty="0"/>
              <a:t>のみで作ったアプリ</a:t>
            </a:r>
            <a:r>
              <a:rPr kumimoji="1" lang="ja-JP" altLang="en-US" dirty="0" smtClean="0"/>
              <a:t>を</a:t>
            </a:r>
            <a:r>
              <a:rPr lang="en-US" altLang="ja-JP" dirty="0" smtClean="0"/>
              <a:t>Prism</a:t>
            </a:r>
            <a:r>
              <a:rPr lang="ja-JP" altLang="en-US" dirty="0"/>
              <a:t>を適用してリファクタリングします。</a:t>
            </a:r>
            <a:endParaRPr lang="en-US" altLang="ja-JP" dirty="0"/>
          </a:p>
          <a:p>
            <a:r>
              <a:rPr lang="ja-JP" altLang="en-US" dirty="0"/>
              <a:t>その際、</a:t>
            </a:r>
            <a:r>
              <a:rPr lang="en-US" altLang="ja-JP" dirty="0"/>
              <a:t>Test</a:t>
            </a:r>
            <a:r>
              <a:rPr lang="ja-JP" altLang="en-US" dirty="0"/>
              <a:t> </a:t>
            </a:r>
            <a:r>
              <a:rPr lang="en-US" altLang="ja-JP" dirty="0"/>
              <a:t>First</a:t>
            </a:r>
            <a:r>
              <a:rPr lang="ja-JP" altLang="en-US" dirty="0"/>
              <a:t>でいきます。</a:t>
            </a:r>
            <a:endParaRPr lang="en-US" altLang="ja-JP" dirty="0"/>
          </a:p>
          <a:p>
            <a:r>
              <a:rPr kumimoji="1" lang="ja-JP" altLang="en-US" dirty="0"/>
              <a:t>また</a:t>
            </a:r>
            <a:r>
              <a:rPr kumimoji="1" lang="en-US" altLang="ja-JP" dirty="0"/>
              <a:t>Test</a:t>
            </a:r>
            <a:r>
              <a:rPr kumimoji="1" lang="ja-JP" altLang="en-US" dirty="0"/>
              <a:t>では</a:t>
            </a:r>
            <a:r>
              <a:rPr kumimoji="1" lang="en-US" altLang="ja-JP" dirty="0" err="1"/>
              <a:t>Moq</a:t>
            </a:r>
            <a:r>
              <a:rPr kumimoji="1" lang="ja-JP" altLang="en-US" dirty="0"/>
              <a:t>というライブラリを利用します</a:t>
            </a:r>
          </a:p>
          <a:p>
            <a:r>
              <a:rPr kumimoji="1" lang="ja-JP" altLang="en-US" dirty="0"/>
              <a:t>これが非常に良くできたライブラリ</a:t>
            </a:r>
            <a:r>
              <a:rPr kumimoji="1" lang="ja-JP" altLang="en-US" dirty="0" smtClean="0"/>
              <a:t>なのでぜひ</a:t>
            </a:r>
            <a:r>
              <a:rPr kumimoji="1" lang="ja-JP" altLang="en-US" dirty="0"/>
              <a:t>皆さんに紹介したいと</a:t>
            </a:r>
            <a:r>
              <a:rPr kumimoji="1" lang="ja-JP" altLang="en-US"/>
              <a:t>思います</a:t>
            </a:r>
            <a:r>
              <a:rPr kumimoji="1" lang="ja-JP" altLang="en-US" smtClean="0"/>
              <a:t>。</a:t>
            </a:r>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948619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まずアプリケーションには３つの</a:t>
            </a:r>
            <a:r>
              <a:rPr kumimoji="1" lang="en-US" altLang="ja-JP" dirty="0"/>
              <a:t>View</a:t>
            </a:r>
            <a:r>
              <a:rPr kumimoji="1" lang="ja-JP" altLang="en-US" dirty="0"/>
              <a:t>があります。</a:t>
            </a:r>
            <a:endParaRPr kumimoji="1" lang="en-US" altLang="ja-JP" dirty="0"/>
          </a:p>
          <a:p>
            <a:r>
              <a:rPr kumimoji="1" lang="ja-JP" altLang="en-US" dirty="0"/>
              <a:t>画面遷移に</a:t>
            </a:r>
            <a:r>
              <a:rPr kumimoji="1" lang="en-US" altLang="ja-JP" dirty="0" err="1"/>
              <a:t>NavigationPage</a:t>
            </a:r>
            <a:r>
              <a:rPr kumimoji="1" lang="ja-JP" altLang="en-US" dirty="0"/>
              <a:t>を利用するため、</a:t>
            </a:r>
            <a:r>
              <a:rPr kumimoji="1" lang="en-US" altLang="ja-JP" dirty="0" err="1"/>
              <a:t>Xamarin.Forms</a:t>
            </a:r>
            <a:r>
              <a:rPr kumimoji="1" lang="ja-JP" altLang="en-US" dirty="0" err="1"/>
              <a:t>の提</a:t>
            </a:r>
            <a:r>
              <a:rPr kumimoji="1" lang="ja-JP" altLang="en-US" dirty="0"/>
              <a:t>供する</a:t>
            </a:r>
            <a:r>
              <a:rPr kumimoji="1" lang="en-US" altLang="ja-JP" dirty="0" err="1"/>
              <a:t>NavigationPage</a:t>
            </a:r>
            <a:r>
              <a:rPr kumimoji="1" lang="ja-JP" altLang="en-US" dirty="0"/>
              <a:t>が一つ。</a:t>
            </a:r>
            <a:endParaRPr kumimoji="1" lang="en-US" altLang="ja-JP" dirty="0"/>
          </a:p>
          <a:p>
            <a:r>
              <a:rPr kumimoji="1" lang="ja-JP" altLang="en-US" dirty="0"/>
              <a:t>さらにメニューに該当する</a:t>
            </a:r>
            <a:r>
              <a:rPr kumimoji="1" lang="en-US" altLang="ja-JP" dirty="0" err="1"/>
              <a:t>MainPage</a:t>
            </a:r>
            <a:r>
              <a:rPr kumimoji="1" lang="ja-JP" altLang="en-US" dirty="0"/>
              <a:t>と、</a:t>
            </a:r>
            <a:r>
              <a:rPr kumimoji="1" lang="en-US" altLang="ja-JP" dirty="0" err="1"/>
              <a:t>TextSpeechPage</a:t>
            </a:r>
            <a:r>
              <a:rPr kumimoji="1" lang="ja-JP" altLang="en-US" dirty="0"/>
              <a:t>です。</a:t>
            </a:r>
            <a:endParaRPr kumimoji="1" lang="en-US" altLang="ja-JP" dirty="0"/>
          </a:p>
          <a:p>
            <a:r>
              <a:rPr kumimoji="1" lang="ja-JP" altLang="en-US" dirty="0"/>
              <a:t>そしてそれぞれに該当する</a:t>
            </a:r>
            <a:r>
              <a:rPr kumimoji="1" lang="en-US" altLang="ja-JP" dirty="0" err="1"/>
              <a:t>ViewModel</a:t>
            </a:r>
            <a:r>
              <a:rPr kumimoji="1" lang="ja-JP" altLang="en-US" dirty="0" err="1"/>
              <a:t>が存</a:t>
            </a:r>
            <a:r>
              <a:rPr kumimoji="1" lang="ja-JP" altLang="en-US" dirty="0"/>
              <a:t>在し、</a:t>
            </a:r>
            <a:r>
              <a:rPr kumimoji="1" lang="en-US" altLang="ja-JP" dirty="0" err="1"/>
              <a:t>TextSpeechPage</a:t>
            </a:r>
            <a:r>
              <a:rPr kumimoji="1" lang="ja-JP" altLang="en-US" dirty="0"/>
              <a:t>からは</a:t>
            </a:r>
            <a:r>
              <a:rPr kumimoji="1" lang="en-US" altLang="ja-JP" dirty="0" err="1"/>
              <a:t>ITextSpeechService</a:t>
            </a:r>
            <a:r>
              <a:rPr kumimoji="1" lang="ja-JP" altLang="en-US" dirty="0"/>
              <a:t>を通して</a:t>
            </a:r>
            <a:endParaRPr kumimoji="1" lang="en-US" altLang="ja-JP" dirty="0"/>
          </a:p>
          <a:p>
            <a:r>
              <a:rPr kumimoji="1" lang="ja-JP" altLang="en-US" dirty="0"/>
              <a:t>文字列から音声に変換します。</a:t>
            </a:r>
            <a:endParaRPr kumimoji="1" lang="en-US" altLang="ja-JP" dirty="0"/>
          </a:p>
          <a:p>
            <a:r>
              <a:rPr kumimoji="1" lang="en-US" altLang="ja-JP" dirty="0" err="1"/>
              <a:t>ITextSpeechService</a:t>
            </a:r>
            <a:r>
              <a:rPr kumimoji="1" lang="ja-JP" altLang="en-US" dirty="0"/>
              <a:t>の実態は、個々のプラットフォーム別に実装されており、</a:t>
            </a:r>
            <a:r>
              <a:rPr kumimoji="1" lang="en-US" altLang="ja-JP" dirty="0" err="1"/>
              <a:t>ViewModel</a:t>
            </a:r>
            <a:r>
              <a:rPr kumimoji="1" lang="ja-JP" altLang="en-US" dirty="0"/>
              <a:t>から</a:t>
            </a:r>
            <a:endParaRPr kumimoji="1" lang="en-US" altLang="ja-JP" dirty="0"/>
          </a:p>
          <a:p>
            <a:r>
              <a:rPr kumimoji="1" lang="en-US" altLang="ja-JP" dirty="0" err="1"/>
              <a:t>DependencyService</a:t>
            </a:r>
            <a:r>
              <a:rPr kumimoji="1" lang="ja-JP" altLang="en-US" dirty="0"/>
              <a:t>を通して利用しています。</a:t>
            </a:r>
            <a:endParaRPr kumimoji="1" lang="en-US" altLang="ja-JP" dirty="0"/>
          </a:p>
          <a:p>
            <a:endParaRPr kumimoji="1" lang="en-US" altLang="ja-JP" dirty="0"/>
          </a:p>
          <a:p>
            <a:r>
              <a:rPr kumimoji="1" lang="ja-JP" altLang="en-US" dirty="0"/>
              <a:t>一見、問題ないように見えますが、二つの設計上の課題があります。</a:t>
            </a:r>
            <a:endParaRPr kumimoji="1" lang="en-US" altLang="ja-JP" dirty="0"/>
          </a:p>
          <a:p>
            <a:r>
              <a:rPr kumimoji="1" lang="ja-JP" altLang="en-US" dirty="0"/>
              <a:t>それでは実際にコードを見ていきましょう。</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574317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というわけで、デモに行きます</a:t>
            </a:r>
            <a:endParaRPr kumimoji="1" lang="en-US" altLang="ja-JP" dirty="0"/>
          </a:p>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9931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アジェンダはこちらの通りです。</a:t>
            </a:r>
            <a:endParaRPr kumimoji="1" lang="en-US" altLang="ja-JP" dirty="0"/>
          </a:p>
        </p:txBody>
      </p:sp>
      <p:sp>
        <p:nvSpPr>
          <p:cNvPr id="4" name="ヘッダー プレースホルダー 3"/>
          <p:cNvSpPr>
            <a:spLocks noGrp="1"/>
          </p:cNvSpPr>
          <p:nvPr>
            <p:ph type="hdr" sz="quarter" idx="10"/>
          </p:nvPr>
        </p:nvSpPr>
        <p:spPr/>
        <p:txBody>
          <a:bodyPr/>
          <a:lstStyle/>
          <a:p>
            <a:r>
              <a:rPr kumimoji="1" lang="ja-JP" altLang="en-US" dirty="0"/>
              <a:t>はじめての </a:t>
            </a:r>
            <a:r>
              <a:rPr kumimoji="1" lang="en-US" altLang="ja-JP" dirty="0"/>
              <a:t>Xamarin</a:t>
            </a:r>
            <a:endParaRPr kumimoji="1" lang="ja-JP" altLang="en-US" dirty="0"/>
          </a:p>
        </p:txBody>
      </p:sp>
      <p:sp>
        <p:nvSpPr>
          <p:cNvPr id="5" name="日付プレースホルダー 4"/>
          <p:cNvSpPr>
            <a:spLocks noGrp="1"/>
          </p:cNvSpPr>
          <p:nvPr>
            <p:ph type="dt" idx="11"/>
          </p:nvPr>
        </p:nvSpPr>
        <p:spPr/>
        <p:txBody>
          <a:bodyPr/>
          <a:lstStyle/>
          <a:p>
            <a:fld id="{D9D3C64A-CFB4-4980-8828-24F416B1C84A}" type="datetime1">
              <a:rPr kumimoji="1" lang="ja-JP" altLang="en-US" smtClean="0"/>
              <a:t>2016/11/6</a:t>
            </a:fld>
            <a:endParaRPr kumimoji="1" lang="ja-JP" altLang="en-US" dirty="0"/>
          </a:p>
        </p:txBody>
      </p:sp>
      <p:sp>
        <p:nvSpPr>
          <p:cNvPr id="6" name="フッター プレースホルダー 5"/>
          <p:cNvSpPr>
            <a:spLocks noGrp="1"/>
          </p:cNvSpPr>
          <p:nvPr>
            <p:ph type="ftr" sz="quarter" idx="12"/>
          </p:nvPr>
        </p:nvSpPr>
        <p:spPr/>
        <p:txBody>
          <a:bodyPr/>
          <a:lstStyle/>
          <a:p>
            <a:r>
              <a:rPr kumimoji="1" lang="ja-JP" altLang="en-US" dirty="0"/>
              <a:t>エクセルソフト株式会社</a:t>
            </a:r>
          </a:p>
        </p:txBody>
      </p:sp>
      <p:sp>
        <p:nvSpPr>
          <p:cNvPr id="7" name="スライド番号プレースホルダー 6"/>
          <p:cNvSpPr>
            <a:spLocks noGrp="1"/>
          </p:cNvSpPr>
          <p:nvPr>
            <p:ph type="sldNum" sz="quarter" idx="13"/>
          </p:nvPr>
        </p:nvSpPr>
        <p:spPr/>
        <p:txBody>
          <a:bodyPr/>
          <a:lstStyle/>
          <a:p>
            <a:fld id="{94D19C99-4FBD-4E6B-A194-7A4D7A7D8678}" type="slidenum">
              <a:rPr kumimoji="1" lang="ja-JP" altLang="en-US" smtClean="0"/>
              <a:t>3</a:t>
            </a:fld>
            <a:endParaRPr kumimoji="1" lang="ja-JP" altLang="en-US" dirty="0"/>
          </a:p>
        </p:txBody>
      </p:sp>
    </p:spTree>
    <p:extLst>
      <p:ext uri="{BB962C8B-B14F-4D97-AF65-F5344CB8AC3E}">
        <p14:creationId xmlns:p14="http://schemas.microsoft.com/office/powerpoint/2010/main" val="37263658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というわけで、デモに行きます</a:t>
            </a:r>
            <a:endParaRPr kumimoji="1" lang="en-US" altLang="ja-JP" dirty="0"/>
          </a:p>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7219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107105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さて</a:t>
            </a:r>
            <a:r>
              <a:rPr kumimoji="1" lang="en-US" altLang="ja-JP" dirty="0"/>
              <a:t>Xamarin.Forms</a:t>
            </a:r>
            <a:r>
              <a:rPr kumimoji="1" lang="ja-JP" altLang="en-US" dirty="0" err="1" smtClean="0"/>
              <a:t>で開</a:t>
            </a:r>
            <a:r>
              <a:rPr kumimoji="1" lang="ja-JP" altLang="en-US" dirty="0"/>
              <a:t>発しようとした</a:t>
            </a:r>
            <a:r>
              <a:rPr kumimoji="1" lang="ja-JP" altLang="en-US" dirty="0" smtClean="0"/>
              <a:t>場合、特別</a:t>
            </a:r>
            <a:r>
              <a:rPr kumimoji="1" lang="ja-JP" altLang="en-US" dirty="0"/>
              <a:t>な理由がない</a:t>
            </a:r>
            <a:r>
              <a:rPr kumimoji="1" lang="ja-JP" altLang="en-US" dirty="0" smtClean="0"/>
              <a:t>限りは、</a:t>
            </a:r>
            <a:r>
              <a:rPr kumimoji="1" lang="en-US" altLang="ja-JP" dirty="0" smtClean="0"/>
              <a:t>MVVM</a:t>
            </a:r>
            <a:r>
              <a:rPr kumimoji="1" lang="ja-JP" altLang="en-US" dirty="0"/>
              <a:t>パターンを利用することになると思います。</a:t>
            </a:r>
          </a:p>
          <a:p>
            <a:r>
              <a:rPr kumimoji="1" lang="en-US" altLang="ja-JP" dirty="0" smtClean="0"/>
              <a:t>MVVM</a:t>
            </a:r>
            <a:r>
              <a:rPr kumimoji="1" lang="ja-JP" altLang="en-US" dirty="0" smtClean="0"/>
              <a:t>の利用系を、</a:t>
            </a:r>
            <a:r>
              <a:rPr kumimoji="1" lang="en-US" altLang="ja-JP" dirty="0" smtClean="0"/>
              <a:t>Xamarin.Forms</a:t>
            </a:r>
            <a:r>
              <a:rPr kumimoji="1" lang="ja-JP" altLang="en-US" dirty="0"/>
              <a:t>単独</a:t>
            </a:r>
            <a:r>
              <a:rPr kumimoji="1" lang="ja-JP" altLang="en-US" dirty="0" smtClean="0"/>
              <a:t>で実現するのはなかなか</a:t>
            </a:r>
            <a:r>
              <a:rPr kumimoji="1" lang="ja-JP" altLang="en-US" dirty="0"/>
              <a:t>大変な話でもあります</a:t>
            </a:r>
            <a:r>
              <a:rPr kumimoji="1" lang="ja-JP" altLang="en-US" dirty="0" smtClean="0"/>
              <a:t>。</a:t>
            </a:r>
            <a:endParaRPr kumimoji="1" lang="en-US" altLang="ja-JP" dirty="0" smtClean="0"/>
          </a:p>
          <a:p>
            <a:r>
              <a:rPr kumimoji="1" lang="ja-JP" altLang="en-US" dirty="0" smtClean="0"/>
              <a:t>これは</a:t>
            </a:r>
            <a:r>
              <a:rPr kumimoji="1" lang="en-US" altLang="ja-JP" dirty="0" smtClean="0"/>
              <a:t>Xamarin.Forms</a:t>
            </a:r>
            <a:r>
              <a:rPr kumimoji="1" lang="ja-JP" altLang="en-US" dirty="0" smtClean="0"/>
              <a:t>機能不足であるということではなく、担うレイヤーが異なることが要因です。</a:t>
            </a:r>
            <a:endParaRPr kumimoji="1" lang="ja-JP" altLang="en-US"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9216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特につらいのは、</a:t>
            </a:r>
            <a:r>
              <a:rPr kumimoji="1" lang="en-US" altLang="ja-JP" dirty="0"/>
              <a:t>VM</a:t>
            </a:r>
            <a:r>
              <a:rPr kumimoji="1" lang="ja-JP" altLang="en-US" dirty="0"/>
              <a:t>から</a:t>
            </a:r>
            <a:r>
              <a:rPr kumimoji="1" lang="en-US" altLang="ja-JP" dirty="0"/>
              <a:t>View</a:t>
            </a:r>
            <a:r>
              <a:rPr kumimoji="1" lang="ja-JP" altLang="en-US" dirty="0"/>
              <a:t>を操作するケースです。</a:t>
            </a:r>
            <a:endParaRPr kumimoji="1" lang="en-US" altLang="ja-JP" dirty="0"/>
          </a:p>
          <a:p>
            <a:r>
              <a:rPr kumimoji="1" lang="ja-JP" altLang="en-US" dirty="0"/>
              <a:t>画面遷移や、確認ダイアログ・選択ダイアログなどです。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9635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このため通常は何かライブラリ使おうという話になります。</a:t>
            </a:r>
            <a:endParaRPr kumimoji="1" lang="en-US" altLang="ja-JP" dirty="0"/>
          </a:p>
          <a:p>
            <a:r>
              <a:rPr kumimoji="1" lang="en-US" altLang="ja-JP" dirty="0"/>
              <a:t>Xamarin</a:t>
            </a:r>
            <a:r>
              <a:rPr kumimoji="1" lang="ja-JP" altLang="en-US" dirty="0"/>
              <a:t>の場合</a:t>
            </a:r>
            <a:r>
              <a:rPr kumimoji="1" lang="ja-JP" altLang="en-US" dirty="0" smtClean="0"/>
              <a:t>は代表的</a:t>
            </a:r>
            <a:r>
              <a:rPr kumimoji="1" lang="ja-JP" altLang="en-US" dirty="0"/>
              <a:t>な選択肢として</a:t>
            </a:r>
            <a:endParaRPr kumimoji="1" lang="en-US" altLang="ja-JP" dirty="0"/>
          </a:p>
          <a:p>
            <a:r>
              <a:rPr kumimoji="1" lang="ja-JP" altLang="en-US" dirty="0" smtClean="0"/>
              <a:t>・</a:t>
            </a:r>
            <a:r>
              <a:rPr kumimoji="1" lang="en-US" altLang="ja-JP" dirty="0" smtClean="0"/>
              <a:t>Prism</a:t>
            </a:r>
            <a:r>
              <a:rPr kumimoji="1" lang="ja-JP" altLang="en-US" dirty="0"/>
              <a:t>か</a:t>
            </a:r>
            <a:endParaRPr kumimoji="1" lang="en-US" altLang="ja-JP" dirty="0"/>
          </a:p>
          <a:p>
            <a:r>
              <a:rPr kumimoji="1" lang="ja-JP" altLang="en-US" dirty="0" smtClean="0"/>
              <a:t>・</a:t>
            </a:r>
            <a:r>
              <a:rPr kumimoji="1" lang="en-US" altLang="ja-JP" dirty="0" smtClean="0"/>
              <a:t>MVVM Light</a:t>
            </a:r>
          </a:p>
          <a:p>
            <a:r>
              <a:rPr kumimoji="1" lang="ja-JP" altLang="en-US" dirty="0" smtClean="0"/>
              <a:t>の</a:t>
            </a:r>
            <a:r>
              <a:rPr kumimoji="1" lang="ja-JP" altLang="en-US" dirty="0"/>
              <a:t>何れかが多いと思います。</a:t>
            </a:r>
            <a:endParaRPr kumimoji="1" lang="en-US" altLang="ja-JP" dirty="0"/>
          </a:p>
          <a:p>
            <a:r>
              <a:rPr kumimoji="1" lang="ja-JP" altLang="en-US" dirty="0"/>
              <a:t>ではどちらを利用すべきでしょうか</a:t>
            </a:r>
            <a:r>
              <a:rPr kumimoji="1" lang="ja-JP" altLang="en-US" dirty="0" smtClean="0"/>
              <a:t>？</a:t>
            </a:r>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32781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kumimoji="1" lang="en-US" altLang="ja-JP" dirty="0"/>
              <a:t>Prism</a:t>
            </a:r>
            <a:r>
              <a:rPr kumimoji="1" lang="ja-JP" altLang="en-US" dirty="0"/>
              <a:t>と</a:t>
            </a:r>
            <a:r>
              <a:rPr kumimoji="1" lang="en-US" altLang="ja-JP" dirty="0"/>
              <a:t>MVVM</a:t>
            </a:r>
            <a:r>
              <a:rPr kumimoji="1" lang="ja-JP" altLang="en-US" dirty="0"/>
              <a:t> </a:t>
            </a:r>
            <a:r>
              <a:rPr kumimoji="1" lang="en-US" altLang="ja-JP" dirty="0"/>
              <a:t>Light</a:t>
            </a:r>
            <a:r>
              <a:rPr kumimoji="1" lang="ja-JP" altLang="en-US" dirty="0"/>
              <a:t>を比較した</a:t>
            </a:r>
            <a:r>
              <a:rPr kumimoji="1" lang="ja-JP" altLang="en-US" dirty="0" smtClean="0"/>
              <a:t>場合、多く</a:t>
            </a:r>
            <a:r>
              <a:rPr kumimoji="1" lang="ja-JP" altLang="en-US" dirty="0"/>
              <a:t>の方はこう思っているのではないでしょうか？</a:t>
            </a:r>
          </a:p>
          <a:p>
            <a:pPr marL="0" marR="0" lvl="0" indent="0" algn="l" defTabSz="932742" rtl="0" eaLnBrk="1" fontAlgn="auto" latinLnBrk="0" hangingPunct="1">
              <a:lnSpc>
                <a:spcPct val="90000"/>
              </a:lnSpc>
              <a:spcBef>
                <a:spcPts val="0"/>
              </a:spcBef>
              <a:spcAft>
                <a:spcPts val="340"/>
              </a:spcAft>
              <a:buClrTx/>
              <a:buSzTx/>
              <a:buFontTx/>
              <a:buNone/>
              <a:tabLst/>
              <a:defRPr/>
            </a:pPr>
            <a:endParaRPr kumimoji="1" lang="ja-JP" alt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smtClean="0"/>
              <a:t>・</a:t>
            </a:r>
            <a:r>
              <a:rPr kumimoji="1" lang="en-US" altLang="ja-JP" dirty="0" smtClean="0"/>
              <a:t>Prism</a:t>
            </a:r>
            <a:r>
              <a:rPr kumimoji="1" lang="ja-JP" altLang="en-US" dirty="0"/>
              <a:t>は凄いんだけど難しそうだな</a:t>
            </a:r>
            <a:endParaRPr kumimoji="1" lang="en-US" altLang="ja-JP" dirty="0"/>
          </a:p>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smtClean="0"/>
              <a:t>・</a:t>
            </a:r>
            <a:r>
              <a:rPr kumimoji="1" lang="en-US" altLang="ja-JP" dirty="0" smtClean="0"/>
              <a:t>MVVM</a:t>
            </a:r>
            <a:r>
              <a:rPr kumimoji="1" lang="ja-JP" altLang="en-US" dirty="0" smtClean="0"/>
              <a:t> </a:t>
            </a:r>
            <a:r>
              <a:rPr kumimoji="1" lang="en-US" altLang="ja-JP" dirty="0"/>
              <a:t>Light</a:t>
            </a:r>
            <a:r>
              <a:rPr kumimoji="1" lang="ja-JP" altLang="en-US" dirty="0"/>
              <a:t>の方が簡単</a:t>
            </a:r>
            <a:r>
              <a:rPr kumimoji="1" lang="ja-JP" altLang="en-US" dirty="0" smtClean="0"/>
              <a:t>そうだ、ライト</a:t>
            </a:r>
            <a:r>
              <a:rPr kumimoji="1" lang="ja-JP" altLang="en-US" dirty="0"/>
              <a:t>っていうし</a:t>
            </a:r>
            <a:endParaRPr kumimoji="1" lang="en-US" altLang="ja-JP" dirty="0"/>
          </a:p>
          <a:p>
            <a:pPr marL="0" marR="0" lvl="0" indent="0" algn="l" defTabSz="932742" rtl="0" eaLnBrk="1" fontAlgn="auto" latinLnBrk="0" hangingPunct="1">
              <a:lnSpc>
                <a:spcPct val="90000"/>
              </a:lnSpc>
              <a:spcBef>
                <a:spcPts val="0"/>
              </a:spcBef>
              <a:spcAft>
                <a:spcPts val="340"/>
              </a:spcAft>
              <a:buClrTx/>
              <a:buSzTx/>
              <a:buFontTx/>
              <a:buNone/>
              <a:tabLst/>
              <a:defRPr/>
            </a:pPr>
            <a:endParaRPr kumimoji="1" lang="en-US" altLang="ja-JP" dirty="0"/>
          </a:p>
          <a:p>
            <a:pPr marL="0" marR="0" lvl="0" indent="0" algn="l" defTabSz="932742" rtl="0" eaLnBrk="1" fontAlgn="auto" latinLnBrk="0" hangingPunct="1">
              <a:lnSpc>
                <a:spcPct val="90000"/>
              </a:lnSpc>
              <a:spcBef>
                <a:spcPts val="0"/>
              </a:spcBef>
              <a:spcAft>
                <a:spcPts val="340"/>
              </a:spcAft>
              <a:buClrTx/>
              <a:buSzTx/>
              <a:buFontTx/>
              <a:buNone/>
              <a:tabLst/>
              <a:defRPr/>
            </a:pPr>
            <a:r>
              <a:rPr kumimoji="1" lang="ja-JP" altLang="en-US" dirty="0"/>
              <a:t>実は私</a:t>
            </a:r>
            <a:r>
              <a:rPr kumimoji="1" lang="ja-JP" altLang="en-US" dirty="0" smtClean="0"/>
              <a:t>も、昔</a:t>
            </a:r>
            <a:r>
              <a:rPr kumimoji="1" lang="ja-JP" altLang="en-US" dirty="0"/>
              <a:t>全く同じ勘違いをしていました。</a:t>
            </a:r>
            <a:endParaRPr kumimoji="1" lang="en-US" altLang="ja-JP" dirty="0"/>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04695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では何が勘違いなのか？</a:t>
            </a:r>
            <a:endParaRPr kumimoji="1" lang="en-US" altLang="ja-JP" dirty="0"/>
          </a:p>
          <a:p>
            <a:r>
              <a:rPr kumimoji="1" lang="ja-JP" altLang="en-US" dirty="0" smtClean="0"/>
              <a:t>そこ理解していただくためにまず</a:t>
            </a:r>
            <a:r>
              <a:rPr kumimoji="1" lang="ja-JP" altLang="en-US" dirty="0"/>
              <a:t>は、</a:t>
            </a:r>
            <a:r>
              <a:rPr kumimoji="1" lang="en-US" altLang="ja-JP" dirty="0"/>
              <a:t>Prism</a:t>
            </a:r>
            <a:r>
              <a:rPr kumimoji="1" lang="ja-JP" altLang="en-US" dirty="0"/>
              <a:t>とは何</a:t>
            </a:r>
            <a:r>
              <a:rPr kumimoji="1" lang="ja-JP" altLang="en-US" dirty="0" smtClean="0"/>
              <a:t>か、簡単にお話し</a:t>
            </a:r>
            <a:r>
              <a:rPr kumimoji="1" lang="ja-JP" altLang="en-US" dirty="0"/>
              <a:t>したいと思います。</a:t>
            </a:r>
          </a:p>
        </p:txBody>
      </p:sp>
      <p:sp>
        <p:nvSpPr>
          <p:cNvPr id="4" name="ヘッダー プレースホルダー 3"/>
          <p:cNvSpPr>
            <a:spLocks noGrp="1"/>
          </p:cNvSpPr>
          <p:nvPr>
            <p:ph type="hdr" sz="quarter" idx="10"/>
          </p:nvPr>
        </p:nvSpPr>
        <p:spPr/>
        <p:txBody>
          <a:bodyPr/>
          <a:lstStyle/>
          <a:p>
            <a:r>
              <a:rPr kumimoji="1" lang="ja-JP" altLang="en-US" dirty="0"/>
              <a:t>はじめての </a:t>
            </a:r>
            <a:r>
              <a:rPr kumimoji="1" lang="en-US" altLang="ja-JP" dirty="0"/>
              <a:t>Xamarin</a:t>
            </a:r>
            <a:endParaRPr kumimoji="1" lang="ja-JP" altLang="en-US" dirty="0"/>
          </a:p>
        </p:txBody>
      </p:sp>
      <p:sp>
        <p:nvSpPr>
          <p:cNvPr id="5" name="日付プレースホルダー 4"/>
          <p:cNvSpPr>
            <a:spLocks noGrp="1"/>
          </p:cNvSpPr>
          <p:nvPr>
            <p:ph type="dt" idx="11"/>
          </p:nvPr>
        </p:nvSpPr>
        <p:spPr/>
        <p:txBody>
          <a:bodyPr/>
          <a:lstStyle/>
          <a:p>
            <a:fld id="{D9D3C64A-CFB4-4980-8828-24F416B1C84A}" type="datetime1">
              <a:rPr kumimoji="1" lang="ja-JP" altLang="en-US" smtClean="0"/>
              <a:t>2016/11/6</a:t>
            </a:fld>
            <a:endParaRPr kumimoji="1" lang="ja-JP" altLang="en-US" dirty="0"/>
          </a:p>
        </p:txBody>
      </p:sp>
      <p:sp>
        <p:nvSpPr>
          <p:cNvPr id="6" name="フッター プレースホルダー 5"/>
          <p:cNvSpPr>
            <a:spLocks noGrp="1"/>
          </p:cNvSpPr>
          <p:nvPr>
            <p:ph type="ftr" sz="quarter" idx="12"/>
          </p:nvPr>
        </p:nvSpPr>
        <p:spPr/>
        <p:txBody>
          <a:bodyPr/>
          <a:lstStyle/>
          <a:p>
            <a:r>
              <a:rPr kumimoji="1" lang="ja-JP" altLang="en-US" dirty="0"/>
              <a:t>エクセルソフト株式会社</a:t>
            </a:r>
          </a:p>
        </p:txBody>
      </p:sp>
      <p:sp>
        <p:nvSpPr>
          <p:cNvPr id="7" name="スライド番号プレースホルダー 6"/>
          <p:cNvSpPr>
            <a:spLocks noGrp="1"/>
          </p:cNvSpPr>
          <p:nvPr>
            <p:ph type="sldNum" sz="quarter" idx="13"/>
          </p:nvPr>
        </p:nvSpPr>
        <p:spPr/>
        <p:txBody>
          <a:bodyPr/>
          <a:lstStyle/>
          <a:p>
            <a:fld id="{94D19C99-4FBD-4E6B-A194-7A4D7A7D8678}" type="slidenum">
              <a:rPr kumimoji="1" lang="ja-JP" altLang="en-US" smtClean="0"/>
              <a:t>8</a:t>
            </a:fld>
            <a:endParaRPr kumimoji="1" lang="ja-JP" altLang="en-US" dirty="0"/>
          </a:p>
        </p:txBody>
      </p:sp>
    </p:spTree>
    <p:extLst>
      <p:ext uri="{BB962C8B-B14F-4D97-AF65-F5344CB8AC3E}">
        <p14:creationId xmlns:p14="http://schemas.microsoft.com/office/powerpoint/2010/main" val="382288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製作者である</a:t>
            </a:r>
            <a:r>
              <a:rPr kumimoji="1" lang="en-US" altLang="ja-JP" dirty="0"/>
              <a:t>Brian</a:t>
            </a:r>
            <a:r>
              <a:rPr kumimoji="1" lang="ja-JP" altLang="en-US" dirty="0"/>
              <a:t> </a:t>
            </a:r>
            <a:r>
              <a:rPr kumimoji="1" lang="en-US" altLang="ja-JP" dirty="0" err="1"/>
              <a:t>Lagnus</a:t>
            </a:r>
            <a:r>
              <a:rPr kumimoji="1" lang="ja-JP" altLang="en-US" dirty="0"/>
              <a:t>氏は次のようにおっしゃっています。</a:t>
            </a:r>
            <a:endParaRPr kumimoji="1" lang="en-US" altLang="ja-JP" dirty="0"/>
          </a:p>
          <a:p>
            <a:r>
              <a:rPr kumimoji="1" lang="ja-JP" altLang="en-US" dirty="0"/>
              <a:t>プリズムは</a:t>
            </a:r>
            <a:r>
              <a:rPr kumimoji="1" lang="en-US" altLang="ja-JP" dirty="0"/>
              <a:t>XAML</a:t>
            </a:r>
            <a:r>
              <a:rPr kumimoji="1" lang="ja-JP" altLang="en-US" dirty="0"/>
              <a:t>アプリケーションフレームワークです。</a:t>
            </a:r>
            <a:endParaRPr kumimoji="1" lang="en-US" altLang="ja-JP" dirty="0"/>
          </a:p>
          <a:p>
            <a:r>
              <a:rPr kumimoji="1" lang="ja-JP" altLang="en-US" dirty="0"/>
              <a:t>そして、プリズムはガイダンスであり、パターンやプラクティスの集合でもあります。</a:t>
            </a:r>
            <a:endParaRPr kumimoji="1" lang="en-US" altLang="ja-JP" dirty="0"/>
          </a:p>
          <a:p>
            <a:r>
              <a:rPr kumimoji="1" lang="ja-JP" altLang="en-US" dirty="0"/>
              <a:t>プリズムを使うと、アプリケーションは自然</a:t>
            </a:r>
            <a:r>
              <a:rPr kumimoji="1" lang="ja-JP" altLang="en-US" dirty="0" smtClean="0"/>
              <a:t>とテスト</a:t>
            </a:r>
            <a:r>
              <a:rPr kumimoji="1" lang="ja-JP" altLang="en-US" dirty="0"/>
              <a:t>しやすく、変更も容易になります。</a:t>
            </a:r>
          </a:p>
        </p:txBody>
      </p:sp>
      <p:sp>
        <p:nvSpPr>
          <p:cNvPr id="4" name="フッター プレースホルダー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日付プレースホルダー 4"/>
          <p:cNvSpPr>
            <a:spLocks noGrp="1"/>
          </p:cNvSpPr>
          <p:nvPr>
            <p:ph type="dt" idx="11"/>
          </p:nvPr>
        </p:nvSpPr>
        <p:spPr/>
        <p:txBody>
          <a:bodyPr/>
          <a:lstStyle/>
          <a:p>
            <a:fld id="{35F63945-09EF-4D56-AA6D-C1F6374BA98A}" type="datetime8">
              <a:rPr lang="en-US" altLang="ja-JP" smtClean="0"/>
              <a:t>11/6/2016 2:09 PM</a:t>
            </a:fld>
            <a:endParaRPr lang="en-US" dirty="0"/>
          </a:p>
        </p:txBody>
      </p:sp>
      <p:sp>
        <p:nvSpPr>
          <p:cNvPr id="6" name="スライド番号プレースホルダー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05164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タイトル 1"/>
          <p:cNvSpPr>
            <a:spLocks noGrp="1"/>
          </p:cNvSpPr>
          <p:nvPr>
            <p:ph type="title"/>
          </p:nvPr>
        </p:nvSpPr>
        <p:spPr>
          <a:xfrm>
            <a:off x="3913981" y="295274"/>
            <a:ext cx="8250222" cy="3490020"/>
          </a:xfrm>
        </p:spPr>
        <p:txBody>
          <a:bodyPr/>
          <a:lstStyle>
            <a:lvl1pPr>
              <a:defRPr sz="6000"/>
            </a:lvl1pPr>
          </a:lstStyle>
          <a:p>
            <a:r>
              <a:rPr kumimoji="1" lang="ja-JP" altLang="en-US"/>
              <a:t>マスター タイトルの書式設定</a:t>
            </a:r>
            <a:endParaRPr kumimoji="1" lang="ja-JP" altLang="en-US" dirty="0"/>
          </a:p>
        </p:txBody>
      </p:sp>
      <p:sp>
        <p:nvSpPr>
          <p:cNvPr id="9" name="Text Placeholder 5"/>
          <p:cNvSpPr>
            <a:spLocks noGrp="1"/>
          </p:cNvSpPr>
          <p:nvPr>
            <p:ph type="body" sz="quarter" idx="10"/>
          </p:nvPr>
        </p:nvSpPr>
        <p:spPr>
          <a:xfrm>
            <a:off x="6434260" y="3785294"/>
            <a:ext cx="5727577" cy="2654756"/>
          </a:xfrm>
        </p:spPr>
        <p:txBody>
          <a:bodyPr>
            <a:normAutofit/>
          </a:bodyPr>
          <a:lstStyle>
            <a:lvl1pPr marL="0" indent="0">
              <a:buNone/>
              <a:defRPr sz="3600">
                <a:solidFill>
                  <a:schemeClr val="tx1">
                    <a:lumMod val="65000"/>
                    <a:lumOff val="35000"/>
                  </a:schemeClr>
                </a:soli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p:txBody>
      </p:sp>
      <p:pic>
        <p:nvPicPr>
          <p:cNvPr id="5" name="図 4"/>
          <p:cNvPicPr>
            <a:picLocks noChangeAspect="1"/>
          </p:cNvPicPr>
          <p:nvPr userDrawn="1"/>
        </p:nvPicPr>
        <p:blipFill>
          <a:blip r:embed="rId2"/>
          <a:stretch>
            <a:fillRect/>
          </a:stretch>
        </p:blipFill>
        <p:spPr>
          <a:xfrm>
            <a:off x="-1" y="3129171"/>
            <a:ext cx="5282133" cy="3861240"/>
          </a:xfrm>
          <a:prstGeom prst="rect">
            <a:avLst/>
          </a:prstGeom>
        </p:spPr>
      </p:pic>
    </p:spTree>
    <p:extLst>
      <p:ext uri="{BB962C8B-B14F-4D97-AF65-F5344CB8AC3E}">
        <p14:creationId xmlns:p14="http://schemas.microsoft.com/office/powerpoint/2010/main" val="1315567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s 2 Columns">
    <p:bg>
      <p:bgPr>
        <a:solidFill>
          <a:srgbClr val="F8F8F8"/>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5943600" cy="5164732"/>
          </a:xfrm>
        </p:spPr>
        <p:txBody>
          <a:bodyPr/>
          <a:lstStyle>
            <a:lvl1pPr marL="0" indent="0">
              <a:buNone/>
              <a:defRPr sz="4000">
                <a:gradFill>
                  <a:gsLst>
                    <a:gs pos="1250">
                      <a:schemeClr val="tx2"/>
                    </a:gs>
                    <a:gs pos="99000">
                      <a:schemeClr val="tx2"/>
                    </a:gs>
                  </a:gsLst>
                  <a:lin ang="5400000" scaled="0"/>
                </a:gra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sp>
        <p:nvSpPr>
          <p:cNvPr id="8" name="Text Placeholder 5"/>
          <p:cNvSpPr>
            <a:spLocks noGrp="1"/>
          </p:cNvSpPr>
          <p:nvPr>
            <p:ph type="body" sz="quarter" idx="11"/>
          </p:nvPr>
        </p:nvSpPr>
        <p:spPr>
          <a:xfrm>
            <a:off x="6218238" y="1212850"/>
            <a:ext cx="5943600" cy="5164732"/>
          </a:xfrm>
        </p:spPr>
        <p:txBody>
          <a:bodyPr/>
          <a:lstStyle>
            <a:lvl1pPr marL="0" indent="0">
              <a:buNone/>
              <a:defRPr sz="4000">
                <a:gradFill>
                  <a:gsLst>
                    <a:gs pos="1250">
                      <a:schemeClr val="tx2"/>
                    </a:gs>
                    <a:gs pos="99000">
                      <a:schemeClr val="tx2"/>
                    </a:gs>
                  </a:gsLst>
                  <a:lin ang="5400000" scaled="0"/>
                </a:gradFill>
                <a:latin typeface="+mj-ea"/>
                <a:ea typeface="+mj-ea"/>
              </a:defRPr>
            </a:lvl1pPr>
            <a:lvl2pPr marL="0" indent="0">
              <a:buFontTx/>
              <a:buNone/>
              <a:defRPr sz="2800">
                <a:latin typeface="+mn-ea"/>
                <a:ea typeface="+mn-ea"/>
              </a:defRPr>
            </a:lvl2pPr>
            <a:lvl3pPr marL="228600" indent="0">
              <a:buNone/>
              <a:defRPr sz="2800">
                <a:latin typeface="+mn-ea"/>
                <a:ea typeface="+mn-ea"/>
              </a:defRPr>
            </a:lvl3pPr>
            <a:lvl4pPr marL="457200" indent="0">
              <a:buNone/>
              <a:defRPr sz="2400">
                <a:latin typeface="+mn-ea"/>
                <a:ea typeface="+mn-ea"/>
              </a:defRPr>
            </a:lvl4pPr>
            <a:lvl5pPr marL="685800" indent="0">
              <a:buNone/>
              <a:defRPr sz="2000">
                <a:latin typeface="+mn-ea"/>
                <a:ea typeface="+mn-ea"/>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pic>
        <p:nvPicPr>
          <p:cNvPr id="10" name="図 9"/>
          <p:cNvPicPr>
            <a:picLocks noChangeAspect="1"/>
          </p:cNvPicPr>
          <p:nvPr userDrawn="1"/>
        </p:nvPicPr>
        <p:blipFill>
          <a:blip r:embed="rId2"/>
          <a:stretch>
            <a:fillRect/>
          </a:stretch>
        </p:blipFill>
        <p:spPr>
          <a:xfrm>
            <a:off x="0" y="6129528"/>
            <a:ext cx="1177677" cy="860882"/>
          </a:xfrm>
          <a:prstGeom prst="rect">
            <a:avLst/>
          </a:prstGeom>
        </p:spPr>
      </p:pic>
      <p:sp>
        <p:nvSpPr>
          <p:cNvPr id="9"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92138315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pos="3917" userDrawn="1">
          <p15:clr>
            <a:srgbClr val="FBAE40"/>
          </p15:clr>
        </p15:guide>
        <p15:guide id="2" orient="horz" pos="220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164732"/>
          </a:xfrm>
        </p:spPr>
        <p:txBody>
          <a:bodyPr lIns="360000" tIns="360000" rIns="360000" bIns="360000" spcCol="0">
            <a:normAutofit/>
          </a:bodyPr>
          <a:lstStyle>
            <a:lvl1pPr indent="-576000">
              <a:lnSpc>
                <a:spcPct val="100000"/>
              </a:lnSpc>
              <a:spcBef>
                <a:spcPts val="600"/>
              </a:spcBef>
              <a:defRPr sz="4000">
                <a:solidFill>
                  <a:schemeClr val="tx2"/>
                </a:solidFill>
                <a:latin typeface="+mj-ea"/>
                <a:ea typeface="+mj-ea"/>
              </a:defRPr>
            </a:lvl1pPr>
            <a:lvl2pPr marL="720000" indent="-396000">
              <a:lnSpc>
                <a:spcPct val="100000"/>
              </a:lnSpc>
              <a:defRPr>
                <a:latin typeface="+mn-ea"/>
                <a:ea typeface="+mn-ea"/>
              </a:defRPr>
            </a:lvl2pPr>
            <a:lvl3pPr marL="900000" indent="-360000">
              <a:lnSpc>
                <a:spcPct val="100000"/>
              </a:lnSpc>
              <a:defRPr sz="2800">
                <a:latin typeface="+mn-ea"/>
                <a:ea typeface="+mn-ea"/>
              </a:defRPr>
            </a:lvl3pPr>
            <a:lvl4pPr marL="1152000" indent="-360000">
              <a:lnSpc>
                <a:spcPct val="100000"/>
              </a:lnSpc>
              <a:defRPr sz="2400">
                <a:latin typeface="+mn-ea"/>
                <a:ea typeface="+mn-ea"/>
              </a:defRPr>
            </a:lvl4pPr>
            <a:lvl5pPr marL="1368000" indent="-360000">
              <a:lnSpc>
                <a:spcPct val="100000"/>
              </a:lnSpc>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8"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pic>
        <p:nvPicPr>
          <p:cNvPr id="9" name="図 8"/>
          <p:cNvPicPr>
            <a:picLocks noChangeAspect="1"/>
          </p:cNvPicPr>
          <p:nvPr userDrawn="1"/>
        </p:nvPicPr>
        <p:blipFill>
          <a:blip r:embed="rId2"/>
          <a:stretch>
            <a:fillRect/>
          </a:stretch>
        </p:blipFill>
        <p:spPr>
          <a:xfrm>
            <a:off x="0" y="6129528"/>
            <a:ext cx="1177677" cy="860882"/>
          </a:xfrm>
          <a:prstGeom prst="rect">
            <a:avLst/>
          </a:prstGeom>
        </p:spPr>
      </p:pic>
      <p:sp>
        <p:nvSpPr>
          <p:cNvPr id="11"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893078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bg>
      <p:bgPr>
        <a:solidFill>
          <a:srgbClr val="F8F8F8"/>
        </a:solidFill>
        <a:effectLst/>
      </p:bgPr>
    </p:bg>
    <p:spTree>
      <p:nvGrpSpPr>
        <p:cNvPr id="1" name=""/>
        <p:cNvGrpSpPr/>
        <p:nvPr/>
      </p:nvGrpSpPr>
      <p:grpSpPr>
        <a:xfrm>
          <a:off x="0" y="0"/>
          <a:ext cx="0" cy="0"/>
          <a:chOff x="0" y="0"/>
          <a:chExt cx="0" cy="0"/>
        </a:xfrm>
      </p:grpSpPr>
      <p:sp>
        <p:nvSpPr>
          <p:cNvPr id="5" name="スライド番号プレースホルダー 2"/>
          <p:cNvSpPr>
            <a:spLocks noGrp="1"/>
          </p:cNvSpPr>
          <p:nvPr>
            <p:ph type="sldNum" sz="quarter" idx="4"/>
          </p:nvPr>
        </p:nvSpPr>
        <p:spPr>
          <a:xfrm>
            <a:off x="10610725" y="6377582"/>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pic>
        <p:nvPicPr>
          <p:cNvPr id="6" name="図 5"/>
          <p:cNvPicPr>
            <a:picLocks noChangeAspect="1"/>
          </p:cNvPicPr>
          <p:nvPr userDrawn="1"/>
        </p:nvPicPr>
        <p:blipFill>
          <a:blip r:embed="rId2"/>
          <a:stretch>
            <a:fillRect/>
          </a:stretch>
        </p:blipFill>
        <p:spPr>
          <a:xfrm>
            <a:off x="0" y="6129528"/>
            <a:ext cx="1177677" cy="860882"/>
          </a:xfrm>
          <a:prstGeom prst="rect">
            <a:avLst/>
          </a:prstGeom>
        </p:spPr>
      </p:pic>
      <p:sp>
        <p:nvSpPr>
          <p:cNvPr id="7" name="タイトル 2"/>
          <p:cNvSpPr>
            <a:spLocks noGrp="1"/>
          </p:cNvSpPr>
          <p:nvPr>
            <p:ph type="title"/>
          </p:nvPr>
        </p:nvSpPr>
        <p:spPr>
          <a:xfrm>
            <a:off x="0" y="0"/>
            <a:ext cx="12436475" cy="1212849"/>
          </a:xfrm>
          <a:solidFill>
            <a:srgbClr val="4F81BD"/>
          </a:solidFill>
        </p:spPr>
        <p:txBody>
          <a:bodyPr lIns="396000" anchor="ctr"/>
          <a:lstStyle>
            <a:lvl1pPr>
              <a:defRPr>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056959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rgbClr val="3498DB"/>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745629" y="904974"/>
            <a:ext cx="10945216" cy="2645767"/>
          </a:xfrm>
        </p:spPr>
        <p:txBody>
          <a:bodyPr anchor="ctr" anchorCtr="0"/>
          <a:lstStyle>
            <a:lvl1pPr algn="l">
              <a:defRPr sz="5400">
                <a:solidFill>
                  <a:schemeClr val="bg1"/>
                </a:solidFill>
                <a:latin typeface="+mj-ea"/>
                <a:ea typeface="+mj-ea"/>
              </a:defRPr>
            </a:lvl1pPr>
          </a:lstStyle>
          <a:p>
            <a:r>
              <a:rPr lang="ja-JP" altLang="en-US"/>
              <a:t>マスター タイトルの書式設定</a:t>
            </a:r>
            <a:endParaRPr lang="en-US" dirty="0"/>
          </a:p>
        </p:txBody>
      </p:sp>
      <p:sp>
        <p:nvSpPr>
          <p:cNvPr id="6" name="コンテンツ プレースホルダー 5"/>
          <p:cNvSpPr>
            <a:spLocks noGrp="1"/>
          </p:cNvSpPr>
          <p:nvPr>
            <p:ph sz="quarter" idx="10"/>
          </p:nvPr>
        </p:nvSpPr>
        <p:spPr>
          <a:xfrm>
            <a:off x="745629" y="3550740"/>
            <a:ext cx="10945216" cy="2610817"/>
          </a:xfrm>
        </p:spPr>
        <p:txBody>
          <a:bodyPr/>
          <a:lstStyle>
            <a:lvl1pPr marL="0" indent="0">
              <a:buNone/>
              <a:defRPr>
                <a:solidFill>
                  <a:schemeClr val="accent1">
                    <a:lumMod val="40000"/>
                    <a:lumOff val="60000"/>
                  </a:schemeClr>
                </a:solidFill>
              </a:defRPr>
            </a:lvl1pPr>
            <a:lvl2pPr marL="342900" indent="0">
              <a:buNone/>
              <a:defRPr/>
            </a:lvl2pPr>
            <a:lvl3pPr marL="571500" indent="0">
              <a:buNone/>
              <a:defRPr/>
            </a:lvl3pPr>
            <a:lvl4pPr marL="800100" indent="0">
              <a:buNone/>
              <a:defRPr/>
            </a:lvl4pPr>
            <a:lvl5pPr marL="1028700" indent="0">
              <a:buNone/>
              <a:defRPr/>
            </a:lvl5pPr>
          </a:lstStyle>
          <a:p>
            <a:pPr lvl="0"/>
            <a:r>
              <a:rPr kumimoji="1" lang="ja-JP" altLang="en-US" dirty="0"/>
              <a:t>マスター テキストの書式設定</a:t>
            </a:r>
          </a:p>
        </p:txBody>
      </p:sp>
    </p:spTree>
    <p:extLst>
      <p:ext uri="{BB962C8B-B14F-4D97-AF65-F5344CB8AC3E}">
        <p14:creationId xmlns:p14="http://schemas.microsoft.com/office/powerpoint/2010/main" val="22728158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
        <p:nvSpPr>
          <p:cNvPr id="4" name="Title 4"/>
          <p:cNvSpPr>
            <a:spLocks noGrp="1"/>
          </p:cNvSpPr>
          <p:nvPr>
            <p:ph type="title"/>
          </p:nvPr>
        </p:nvSpPr>
        <p:spPr>
          <a:xfrm>
            <a:off x="673622" y="544935"/>
            <a:ext cx="11089232" cy="5904654"/>
          </a:xfrm>
        </p:spPr>
        <p:txBody>
          <a:bodyPr anchor="ctr" anchorCtr="0"/>
          <a:lstStyle>
            <a:lvl1pPr algn="l">
              <a:defRPr sz="8800">
                <a:solidFill>
                  <a:schemeClr val="tx1"/>
                </a:solidFill>
                <a:latin typeface="+mj-ea"/>
                <a:ea typeface="+mj-ea"/>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410627906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ja-JP" altLang="en-US" dirty="0"/>
              <a:t>マスター タイトルの書式設定</a:t>
            </a:r>
            <a:endParaRPr lang="en-US" dirty="0"/>
          </a:p>
        </p:txBody>
      </p:sp>
      <p:sp>
        <p:nvSpPr>
          <p:cNvPr id="4" name="Text Placeholder 3"/>
          <p:cNvSpPr>
            <a:spLocks noGrp="1"/>
          </p:cNvSpPr>
          <p:nvPr>
            <p:ph type="body" idx="1"/>
          </p:nvPr>
        </p:nvSpPr>
        <p:spPr>
          <a:xfrm>
            <a:off x="274640" y="1212851"/>
            <a:ext cx="11887198" cy="5164731"/>
          </a:xfrm>
          <a:prstGeom prst="rect">
            <a:avLst/>
          </a:prstGeom>
        </p:spPr>
        <p:txBody>
          <a:bodyPr vert="horz" wrap="square" lIns="146304" tIns="91440" rIns="146304" bIns="9144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3" name="スライド番号プレースホルダー 2"/>
          <p:cNvSpPr>
            <a:spLocks noGrp="1"/>
          </p:cNvSpPr>
          <p:nvPr>
            <p:ph type="sldNum" sz="quarter" idx="4"/>
          </p:nvPr>
        </p:nvSpPr>
        <p:spPr>
          <a:xfrm>
            <a:off x="10601526" y="6521598"/>
            <a:ext cx="1560312" cy="37147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A547519-0BEB-4367-A945-810145453CE0}" type="slidenum">
              <a:rPr kumimoji="1" lang="ja-JP" altLang="en-US" smtClean="0"/>
              <a:pPr/>
              <a:t>‹#›</a:t>
            </a:fld>
            <a:endParaRPr kumimoji="1" lang="ja-JP" altLang="en-US" dirty="0"/>
          </a:p>
        </p:txBody>
      </p:sp>
      <p:sp>
        <p:nvSpPr>
          <p:cNvPr id="5" name="テキスト ボックス 4"/>
          <p:cNvSpPr txBox="1"/>
          <p:nvPr userDrawn="1"/>
        </p:nvSpPr>
        <p:spPr>
          <a:xfrm>
            <a:off x="4357637" y="6393403"/>
            <a:ext cx="3721212" cy="544765"/>
          </a:xfrm>
          <a:prstGeom prst="rect">
            <a:avLst/>
          </a:prstGeom>
          <a:noFill/>
        </p:spPr>
        <p:txBody>
          <a:bodyPr wrap="none" lIns="182880" tIns="146304" rIns="182880" bIns="146304" rtlCol="0">
            <a:spAutoFit/>
          </a:bodyPr>
          <a:lstStyle/>
          <a:p>
            <a:pPr algn="ctr">
              <a:lnSpc>
                <a:spcPct val="90000"/>
              </a:lnSpc>
              <a:spcAft>
                <a:spcPts val="600"/>
              </a:spcAft>
            </a:pPr>
            <a:r>
              <a:rPr kumimoji="1" lang="en-US" altLang="ja-JP" sz="1800" dirty="0">
                <a:solidFill>
                  <a:srgbClr val="4F81BD"/>
                </a:solidFill>
              </a:rPr>
              <a:t>©</a:t>
            </a:r>
            <a:r>
              <a:rPr kumimoji="1" lang="ja-JP" altLang="en-US" sz="1800" dirty="0">
                <a:solidFill>
                  <a:srgbClr val="4F81BD"/>
                </a:solidFill>
              </a:rPr>
              <a:t> </a:t>
            </a:r>
            <a:r>
              <a:rPr kumimoji="1" lang="en-US" altLang="ja-JP" sz="1800" dirty="0">
                <a:solidFill>
                  <a:srgbClr val="4F81BD"/>
                </a:solidFill>
              </a:rPr>
              <a:t>2016 Japan Xamarin User Group</a:t>
            </a:r>
            <a:endParaRPr kumimoji="1" lang="ja-JP" altLang="en-US" sz="1800" dirty="0" err="1">
              <a:solidFill>
                <a:srgbClr val="4F81BD"/>
              </a:solidFill>
            </a:endParaRPr>
          </a:p>
        </p:txBody>
      </p:sp>
    </p:spTree>
    <p:extLst>
      <p:ext uri="{BB962C8B-B14F-4D97-AF65-F5344CB8AC3E}">
        <p14:creationId xmlns:p14="http://schemas.microsoft.com/office/powerpoint/2010/main" val="2948838993"/>
      </p:ext>
    </p:extLst>
  </p:cSld>
  <p:clrMap bg1="lt1" tx1="dk1" bg2="lt2" tx2="dk2" accent1="accent1" accent2="accent2" accent3="accent3" accent4="accent4" accent5="accent5" accent6="accent6" hlink="hlink" folHlink="folHlink"/>
  <p:sldLayoutIdLst>
    <p:sldLayoutId id="2147484340" r:id="rId1"/>
    <p:sldLayoutId id="2147484345" r:id="rId2"/>
    <p:sldLayoutId id="2147484342" r:id="rId3"/>
    <p:sldLayoutId id="2147484343" r:id="rId4"/>
    <p:sldLayoutId id="2147484344" r:id="rId5"/>
    <p:sldLayoutId id="2147484348" r:id="rId6"/>
  </p:sldLayoutIdLst>
  <p:transition>
    <p:fade/>
  </p:transition>
  <p:hf hdr="0" ftr="0" dt="0"/>
  <p:txStyles>
    <p:titleStyle>
      <a:lvl1pPr algn="l" defTabSz="932742" rtl="0" eaLnBrk="1" latinLnBrk="0" hangingPunct="1">
        <a:lnSpc>
          <a:spcPct val="90000"/>
        </a:lnSpc>
        <a:spcBef>
          <a:spcPct val="0"/>
        </a:spcBef>
        <a:buNone/>
        <a:defRPr kumimoji="1" lang="en-US" sz="4800" b="0" kern="1200" cap="none" spc="-102" baseline="0" dirty="0" smtClean="0">
          <a:ln w="3175">
            <a:noFill/>
          </a:ln>
          <a:solidFill>
            <a:schemeClr val="accent1"/>
          </a:solidFill>
          <a:effectLst/>
          <a:latin typeface="+mj-ea"/>
          <a:ea typeface="+mj-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4000" kern="1200" spc="0" baseline="0">
          <a:solidFill>
            <a:schemeClr val="tx1">
              <a:lumMod val="75000"/>
              <a:lumOff val="25000"/>
            </a:schemeClr>
          </a:solidFill>
          <a:latin typeface="+mj-ea"/>
          <a:ea typeface="+mj-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800" kern="1200" spc="0" baseline="0">
          <a:solidFill>
            <a:schemeClr val="tx1">
              <a:lumMod val="75000"/>
              <a:lumOff val="25000"/>
            </a:schemeClr>
          </a:solidFill>
          <a:latin typeface="+mj-ea"/>
          <a:ea typeface="+mj-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solidFill>
            <a:schemeClr val="tx1">
              <a:lumMod val="75000"/>
              <a:lumOff val="25000"/>
            </a:schemeClr>
          </a:solidFill>
          <a:latin typeface="+mj-ea"/>
          <a:ea typeface="+mj-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1">
              <a:lumMod val="75000"/>
              <a:lumOff val="25000"/>
            </a:schemeClr>
          </a:solidFill>
          <a:latin typeface="+mj-ea"/>
          <a:ea typeface="+mj-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nuitsjp/WhyPrismSession"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nuits.jp/entry/2016/08/22/17385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7.gif"/><Relationship Id="rId4" Type="http://schemas.openxmlformats.org/officeDocument/2006/relationships/image" Target="../media/image6.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a:xfrm>
            <a:off x="416287" y="231438"/>
            <a:ext cx="8250222" cy="3490020"/>
          </a:xfrm>
        </p:spPr>
        <p:txBody>
          <a:bodyPr/>
          <a:lstStyle/>
          <a:p>
            <a:r>
              <a:rPr lang="en-US" altLang="ja-JP" dirty="0"/>
              <a:t>Why</a:t>
            </a:r>
            <a:br>
              <a:rPr lang="en-US" altLang="ja-JP" dirty="0"/>
            </a:br>
            <a:r>
              <a:rPr lang="en-US" altLang="ja-JP" dirty="0"/>
              <a:t>Prism for </a:t>
            </a:r>
            <a:r>
              <a:rPr lang="en-US" altLang="ja-JP" dirty="0" err="1"/>
              <a:t>Xamarin.Forms</a:t>
            </a:r>
            <a:endParaRPr lang="ja-JP" altLang="en-US" sz="4400" dirty="0"/>
          </a:p>
        </p:txBody>
      </p:sp>
      <p:sp>
        <p:nvSpPr>
          <p:cNvPr id="2" name="テキスト プレースホルダー 1"/>
          <p:cNvSpPr>
            <a:spLocks noGrp="1"/>
          </p:cNvSpPr>
          <p:nvPr>
            <p:ph type="body" sz="quarter" idx="10"/>
          </p:nvPr>
        </p:nvSpPr>
        <p:spPr/>
        <p:txBody>
          <a:bodyPr anchor="b"/>
          <a:lstStyle/>
          <a:p>
            <a:pPr algn="r"/>
            <a:r>
              <a:rPr lang="en-US" altLang="ja-JP" dirty="0"/>
              <a:t>2016.10.28</a:t>
            </a:r>
            <a:r>
              <a:rPr lang="ja-JP" altLang="en-US" dirty="0"/>
              <a:t> </a:t>
            </a:r>
            <a:r>
              <a:rPr lang="en-US" altLang="ja-JP" dirty="0"/>
              <a:t>JXUGC #18</a:t>
            </a:r>
            <a:endParaRPr kumimoji="1" lang="ja-JP" altLang="en-US" dirty="0"/>
          </a:p>
        </p:txBody>
      </p:sp>
      <p:pic>
        <p:nvPicPr>
          <p:cNvPr id="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326" y="32838"/>
            <a:ext cx="3496511" cy="3496511"/>
          </a:xfrm>
          <a:prstGeom prst="rect">
            <a:avLst/>
          </a:prstGeom>
        </p:spPr>
      </p:pic>
    </p:spTree>
    <p:extLst>
      <p:ext uri="{BB962C8B-B14F-4D97-AF65-F5344CB8AC3E}">
        <p14:creationId xmlns:p14="http://schemas.microsoft.com/office/powerpoint/2010/main" val="35270156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normAutofit lnSpcReduction="10000"/>
          </a:bodyPr>
          <a:lstStyle/>
          <a:p>
            <a:r>
              <a:rPr lang="en-US" altLang="ja-JP"/>
              <a:t>MVVM Support</a:t>
            </a:r>
          </a:p>
          <a:p>
            <a:r>
              <a:rPr lang="en-US" altLang="ja-JP"/>
              <a:t>Commanding</a:t>
            </a:r>
          </a:p>
          <a:p>
            <a:r>
              <a:rPr lang="en-US" altLang="ja-JP"/>
              <a:t>Messaging</a:t>
            </a:r>
          </a:p>
          <a:p>
            <a:r>
              <a:rPr lang="en-US" altLang="ja-JP"/>
              <a:t>Navigation</a:t>
            </a:r>
          </a:p>
          <a:p>
            <a:r>
              <a:rPr lang="en-US" altLang="ja-JP"/>
              <a:t>Page Dialog Service</a:t>
            </a:r>
          </a:p>
          <a:p>
            <a:r>
              <a:rPr lang="en-US" altLang="ja-JP"/>
              <a:t>Dependency Injection</a:t>
            </a:r>
          </a:p>
          <a:p>
            <a:r>
              <a:rPr lang="en-US" altLang="ja-JP"/>
              <a:t>Logging</a:t>
            </a:r>
          </a:p>
          <a:p>
            <a:endParaRPr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lang="ja-JP" altLang="en-US" smtClean="0"/>
              <a:pPr/>
              <a:t>10</a:t>
            </a:fld>
            <a:endParaRPr lang="ja-JP" altLang="en-US" dirty="0"/>
          </a:p>
        </p:txBody>
      </p:sp>
      <p:sp>
        <p:nvSpPr>
          <p:cNvPr id="4" name="タイトル 3"/>
          <p:cNvSpPr>
            <a:spLocks noGrp="1"/>
          </p:cNvSpPr>
          <p:nvPr>
            <p:ph type="title"/>
          </p:nvPr>
        </p:nvSpPr>
        <p:spPr/>
        <p:txBody>
          <a:bodyPr/>
          <a:lstStyle/>
          <a:p>
            <a:r>
              <a:rPr lang="en-US" altLang="ja-JP"/>
              <a:t>What</a:t>
            </a:r>
            <a:r>
              <a:rPr lang="ja-JP" altLang="en-US"/>
              <a:t> </a:t>
            </a:r>
            <a:r>
              <a:rPr lang="en-US" altLang="ja-JP"/>
              <a:t>do you get?</a:t>
            </a:r>
            <a:endParaRPr lang="ja-JP" altLang="en-US" dirty="0"/>
          </a:p>
        </p:txBody>
      </p:sp>
    </p:spTree>
    <p:extLst>
      <p:ext uri="{BB962C8B-B14F-4D97-AF65-F5344CB8AC3E}">
        <p14:creationId xmlns:p14="http://schemas.microsoft.com/office/powerpoint/2010/main" val="7401951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40000"/>
                    <a:lumOff val="60000"/>
                  </a:schemeClr>
                </a:solidFill>
              </a:rPr>
              <a:t>Agenda</a:t>
            </a:r>
            <a:endParaRPr lang="ja-JP" altLang="en-US" dirty="0">
              <a:solidFill>
                <a:schemeClr val="tx2">
                  <a:lumMod val="40000"/>
                  <a:lumOff val="60000"/>
                </a:schemeClr>
              </a:solidFill>
            </a:endParaRPr>
          </a:p>
        </p:txBody>
      </p:sp>
      <p:sp>
        <p:nvSpPr>
          <p:cNvPr id="3" name="コンテンツ プレースホルダー 2"/>
          <p:cNvSpPr>
            <a:spLocks noGrp="1"/>
          </p:cNvSpPr>
          <p:nvPr>
            <p:ph sz="quarter" idx="10"/>
          </p:nvPr>
        </p:nvSpPr>
        <p:spPr/>
        <p:txBody>
          <a:bodyPr>
            <a:normAutofit lnSpcReduction="10000"/>
          </a:bodyPr>
          <a:lstStyle/>
          <a:p>
            <a:pPr marL="571500" indent="-571500">
              <a:buFont typeface="Arial" panose="020B0604020202020204" pitchFamily="34" charset="0"/>
              <a:buChar char="•"/>
            </a:pPr>
            <a:r>
              <a:rPr lang="en-US" altLang="ja-JP" dirty="0">
                <a:solidFill>
                  <a:srgbClr val="8EB4E3"/>
                </a:solidFill>
              </a:rPr>
              <a:t>Introduction</a:t>
            </a:r>
          </a:p>
          <a:p>
            <a:pPr marL="571500" indent="-571500">
              <a:buFont typeface="Arial" panose="020B0604020202020204" pitchFamily="34" charset="0"/>
              <a:buChar char="•"/>
            </a:pPr>
            <a:r>
              <a:rPr lang="en-US" altLang="ja-JP" dirty="0">
                <a:solidFill>
                  <a:srgbClr val="8EB4E3"/>
                </a:solidFill>
              </a:rPr>
              <a:t>What is Prism? &amp; What do you get?</a:t>
            </a:r>
          </a:p>
          <a:p>
            <a:pPr marL="571500" indent="-571500">
              <a:buFont typeface="Arial" panose="020B0604020202020204" pitchFamily="34" charset="0"/>
              <a:buChar char="•"/>
            </a:pPr>
            <a:r>
              <a:rPr lang="en-US" altLang="ja-JP" dirty="0">
                <a:solidFill>
                  <a:schemeClr val="bg1"/>
                </a:solidFill>
              </a:rPr>
              <a:t>Why Prism for </a:t>
            </a:r>
            <a:r>
              <a:rPr lang="en-US" altLang="ja-JP" dirty="0" err="1">
                <a:solidFill>
                  <a:schemeClr val="bg1"/>
                </a:solidFill>
              </a:rPr>
              <a:t>Xamarin.Forms</a:t>
            </a:r>
            <a:r>
              <a:rPr lang="en-US" altLang="ja-JP" dirty="0">
                <a:solidFill>
                  <a:schemeClr val="bg1"/>
                </a:solidFill>
              </a:rPr>
              <a:t>?</a:t>
            </a:r>
          </a:p>
          <a:p>
            <a:pPr marL="571500" indent="-571500">
              <a:buFont typeface="Arial" panose="020B0604020202020204" pitchFamily="34" charset="0"/>
              <a:buChar char="•"/>
            </a:pPr>
            <a:r>
              <a:rPr lang="en-US" altLang="ja-JP" dirty="0">
                <a:solidFill>
                  <a:schemeClr val="tx2">
                    <a:lumMod val="40000"/>
                    <a:lumOff val="60000"/>
                  </a:schemeClr>
                </a:solidFill>
              </a:rPr>
              <a:t>DEMO</a:t>
            </a:r>
          </a:p>
        </p:txBody>
      </p:sp>
      <p:sp>
        <p:nvSpPr>
          <p:cNvPr id="9" name="スライド番号プレースホルダー 8"/>
          <p:cNvSpPr>
            <a:spLocks noGrp="1"/>
          </p:cNvSpPr>
          <p:nvPr>
            <p:ph type="sldNum" sz="quarter" idx="4294967295"/>
          </p:nvPr>
        </p:nvSpPr>
        <p:spPr>
          <a:xfrm>
            <a:off x="10875963" y="6376988"/>
            <a:ext cx="1560512" cy="371475"/>
          </a:xfrm>
        </p:spPr>
        <p:txBody>
          <a:bodyPr/>
          <a:lstStyle/>
          <a:p>
            <a:fld id="{A18726F9-315A-4462-8997-3530727730AD}" type="slidenum">
              <a:rPr lang="ja-JP" altLang="en-US" smtClean="0"/>
              <a:pPr/>
              <a:t>11</a:t>
            </a:fld>
            <a:endParaRPr lang="ja-JP" altLang="en-US" dirty="0"/>
          </a:p>
        </p:txBody>
      </p:sp>
    </p:spTree>
    <p:extLst>
      <p:ext uri="{BB962C8B-B14F-4D97-AF65-F5344CB8AC3E}">
        <p14:creationId xmlns:p14="http://schemas.microsoft.com/office/powerpoint/2010/main" val="20544086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endParaRPr kumimoji="1" lang="ja-JP" altLang="en-US"/>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12</a:t>
            </a:fld>
            <a:endParaRPr kumimoji="1" lang="ja-JP" altLang="en-US" dirty="0"/>
          </a:p>
        </p:txBody>
      </p:sp>
      <p:sp>
        <p:nvSpPr>
          <p:cNvPr id="4" name="タイトル 3"/>
          <p:cNvSpPr>
            <a:spLocks noGrp="1"/>
          </p:cNvSpPr>
          <p:nvPr>
            <p:ph type="title"/>
          </p:nvPr>
        </p:nvSpPr>
        <p:spPr/>
        <p:txBody>
          <a:bodyPr/>
          <a:lstStyle/>
          <a:p>
            <a:r>
              <a:rPr kumimoji="1" lang="en-US" altLang="ja-JP" dirty="0"/>
              <a:t>Prism &amp; MVVM Light Toolkit</a:t>
            </a:r>
            <a:endParaRPr kumimoji="1" lang="ja-JP" altLang="en-US" dirty="0"/>
          </a:p>
        </p:txBody>
      </p:sp>
      <p:pic>
        <p:nvPicPr>
          <p:cNvPr id="7" name="図 6"/>
          <p:cNvPicPr>
            <a:picLocks noChangeAspect="1"/>
          </p:cNvPicPr>
          <p:nvPr/>
        </p:nvPicPr>
        <p:blipFill>
          <a:blip r:embed="rId3"/>
          <a:stretch>
            <a:fillRect/>
          </a:stretch>
        </p:blipFill>
        <p:spPr>
          <a:xfrm>
            <a:off x="3728766" y="1435478"/>
            <a:ext cx="4978942" cy="4719476"/>
          </a:xfrm>
          <a:prstGeom prst="rect">
            <a:avLst/>
          </a:prstGeom>
        </p:spPr>
      </p:pic>
    </p:spTree>
    <p:extLst>
      <p:ext uri="{BB962C8B-B14F-4D97-AF65-F5344CB8AC3E}">
        <p14:creationId xmlns:p14="http://schemas.microsoft.com/office/powerpoint/2010/main" val="17821060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3728766" y="1435478"/>
            <a:ext cx="4978942" cy="4719476"/>
          </a:xfrm>
          <a:prstGeom prst="rect">
            <a:avLst/>
          </a:prstGeom>
        </p:spPr>
      </p:pic>
      <p:sp>
        <p:nvSpPr>
          <p:cNvPr id="6" name="テキスト プレースホルダー 5"/>
          <p:cNvSpPr>
            <a:spLocks noGrp="1"/>
          </p:cNvSpPr>
          <p:nvPr>
            <p:ph type="body" sz="quarter" idx="10"/>
          </p:nvPr>
        </p:nvSpPr>
        <p:spPr/>
        <p:txBody>
          <a:bodyPr/>
          <a:lstStyle/>
          <a:p>
            <a:endParaRPr kumimoji="1" lang="ja-JP" altLang="en-US"/>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13</a:t>
            </a:fld>
            <a:endParaRPr kumimoji="1" lang="ja-JP" altLang="en-US" dirty="0"/>
          </a:p>
        </p:txBody>
      </p:sp>
      <p:sp>
        <p:nvSpPr>
          <p:cNvPr id="4" name="タイトル 3"/>
          <p:cNvSpPr>
            <a:spLocks noGrp="1"/>
          </p:cNvSpPr>
          <p:nvPr>
            <p:ph type="title"/>
          </p:nvPr>
        </p:nvSpPr>
        <p:spPr/>
        <p:txBody>
          <a:bodyPr/>
          <a:lstStyle/>
          <a:p>
            <a:r>
              <a:rPr kumimoji="1" lang="en-US" altLang="ja-JP" dirty="0"/>
              <a:t>Prism &amp; MVVM Light Toolkit</a:t>
            </a:r>
            <a:endParaRPr kumimoji="1" lang="ja-JP" altLang="en-US" dirty="0"/>
          </a:p>
        </p:txBody>
      </p:sp>
    </p:spTree>
    <p:extLst>
      <p:ext uri="{BB962C8B-B14F-4D97-AF65-F5344CB8AC3E}">
        <p14:creationId xmlns:p14="http://schemas.microsoft.com/office/powerpoint/2010/main" val="19489895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normAutofit lnSpcReduction="10000"/>
          </a:bodyPr>
          <a:lstStyle/>
          <a:p>
            <a:pPr marL="571500" indent="-571500">
              <a:buFont typeface="Arial" panose="020B0604020202020204" pitchFamily="34" charset="0"/>
              <a:buChar char="•"/>
            </a:pPr>
            <a:r>
              <a:rPr lang="en-US" altLang="ja-JP" dirty="0">
                <a:solidFill>
                  <a:srgbClr val="8EB4E3"/>
                </a:solidFill>
              </a:rPr>
              <a:t>MVVM Support</a:t>
            </a:r>
          </a:p>
          <a:p>
            <a:pPr marL="571500" indent="-571500">
              <a:buFont typeface="Arial" panose="020B0604020202020204" pitchFamily="34" charset="0"/>
              <a:buChar char="•"/>
            </a:pPr>
            <a:r>
              <a:rPr lang="en-US" altLang="ja-JP" dirty="0">
                <a:solidFill>
                  <a:srgbClr val="8EB4E3"/>
                </a:solidFill>
              </a:rPr>
              <a:t>Commanding</a:t>
            </a:r>
          </a:p>
          <a:p>
            <a:pPr marL="571500" indent="-571500">
              <a:buFont typeface="Arial" panose="020B0604020202020204" pitchFamily="34" charset="0"/>
              <a:buChar char="•"/>
            </a:pPr>
            <a:r>
              <a:rPr lang="en-US" altLang="ja-JP" dirty="0">
                <a:solidFill>
                  <a:srgbClr val="8EB4E3"/>
                </a:solidFill>
              </a:rPr>
              <a:t>Messaging</a:t>
            </a:r>
          </a:p>
          <a:p>
            <a:pPr marL="571500" indent="-571500">
              <a:buFont typeface="Arial" panose="020B0604020202020204" pitchFamily="34" charset="0"/>
              <a:buChar char="•"/>
            </a:pPr>
            <a:r>
              <a:rPr lang="en-US" altLang="ja-JP" dirty="0">
                <a:solidFill>
                  <a:srgbClr val="FF0000"/>
                </a:solidFill>
              </a:rPr>
              <a:t>Navigation</a:t>
            </a:r>
          </a:p>
          <a:p>
            <a:pPr marL="571500" indent="-571500">
              <a:buFont typeface="Arial" panose="020B0604020202020204" pitchFamily="34" charset="0"/>
              <a:buChar char="•"/>
            </a:pPr>
            <a:r>
              <a:rPr lang="en-US" altLang="ja-JP" dirty="0">
                <a:solidFill>
                  <a:srgbClr val="FF0000"/>
                </a:solidFill>
              </a:rPr>
              <a:t>Page Dialog Service</a:t>
            </a:r>
          </a:p>
          <a:p>
            <a:pPr marL="571500" indent="-571500">
              <a:buFont typeface="Arial" panose="020B0604020202020204" pitchFamily="34" charset="0"/>
              <a:buChar char="•"/>
            </a:pPr>
            <a:r>
              <a:rPr lang="en-US" altLang="ja-JP" dirty="0">
                <a:solidFill>
                  <a:srgbClr val="FF0000"/>
                </a:solidFill>
              </a:rPr>
              <a:t>Dependency Injection</a:t>
            </a:r>
          </a:p>
          <a:p>
            <a:pPr marL="571500" indent="-571500">
              <a:buFont typeface="Arial" panose="020B0604020202020204" pitchFamily="34" charset="0"/>
              <a:buChar char="•"/>
            </a:pPr>
            <a:r>
              <a:rPr lang="en-US" altLang="ja-JP" dirty="0">
                <a:solidFill>
                  <a:srgbClr val="8EB4E3"/>
                </a:solidFill>
              </a:rPr>
              <a:t>Logging</a:t>
            </a:r>
          </a:p>
          <a:p>
            <a:pPr marL="571500" indent="-571500">
              <a:buFont typeface="Arial" panose="020B0604020202020204" pitchFamily="34" charset="0"/>
              <a:buChar char="•"/>
            </a:pPr>
            <a:endParaRPr kumimoji="1"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14</a:t>
            </a:fld>
            <a:endParaRPr kumimoji="1" lang="ja-JP" altLang="en-US" dirty="0"/>
          </a:p>
        </p:txBody>
      </p:sp>
      <p:sp>
        <p:nvSpPr>
          <p:cNvPr id="4" name="タイトル 3"/>
          <p:cNvSpPr>
            <a:spLocks noGrp="1"/>
          </p:cNvSpPr>
          <p:nvPr>
            <p:ph type="title"/>
          </p:nvPr>
        </p:nvSpPr>
        <p:spPr/>
        <p:txBody>
          <a:bodyPr/>
          <a:lstStyle/>
          <a:p>
            <a:r>
              <a:rPr kumimoji="1" lang="en-US" altLang="ja-JP" dirty="0"/>
              <a:t>What</a:t>
            </a:r>
            <a:r>
              <a:rPr kumimoji="1" lang="ja-JP" altLang="en-US" dirty="0"/>
              <a:t> </a:t>
            </a:r>
            <a:r>
              <a:rPr kumimoji="1" lang="en-US" altLang="ja-JP" dirty="0"/>
              <a:t>do you get?</a:t>
            </a:r>
            <a:endParaRPr kumimoji="1" lang="ja-JP" altLang="en-US" dirty="0"/>
          </a:p>
        </p:txBody>
      </p:sp>
    </p:spTree>
    <p:extLst>
      <p:ext uri="{BB962C8B-B14F-4D97-AF65-F5344CB8AC3E}">
        <p14:creationId xmlns:p14="http://schemas.microsoft.com/office/powerpoint/2010/main" val="31207193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lstStyle/>
          <a:p>
            <a:pPr marL="571500" indent="-571500">
              <a:buFont typeface="Arial" panose="020B0604020202020204" pitchFamily="34" charset="0"/>
              <a:buChar char="•"/>
            </a:pPr>
            <a:r>
              <a:rPr lang="en-US" altLang="ja-JP" dirty="0">
                <a:solidFill>
                  <a:srgbClr val="8EB4E3"/>
                </a:solidFill>
              </a:rPr>
              <a:t>XAML Application Framework</a:t>
            </a:r>
          </a:p>
          <a:p>
            <a:pPr marL="571500" indent="-571500">
              <a:buFont typeface="Arial" panose="020B0604020202020204" pitchFamily="34" charset="0"/>
              <a:buChar char="•"/>
            </a:pPr>
            <a:r>
              <a:rPr lang="en-US" altLang="ja-JP" dirty="0">
                <a:solidFill>
                  <a:srgbClr val="FF0000"/>
                </a:solidFill>
              </a:rPr>
              <a:t>Guidance</a:t>
            </a:r>
          </a:p>
          <a:p>
            <a:pPr marL="571500" indent="-571500">
              <a:buFont typeface="Arial" panose="020B0604020202020204" pitchFamily="34" charset="0"/>
              <a:buChar char="•"/>
            </a:pPr>
            <a:r>
              <a:rPr lang="en-US" altLang="ja-JP" dirty="0">
                <a:solidFill>
                  <a:srgbClr val="FF0000"/>
                </a:solidFill>
              </a:rPr>
              <a:t>Patterns &amp; Practices</a:t>
            </a:r>
          </a:p>
          <a:p>
            <a:pPr marL="571500" indent="-571500">
              <a:buFont typeface="Arial" panose="020B0604020202020204" pitchFamily="34" charset="0"/>
              <a:buChar char="•"/>
            </a:pPr>
            <a:r>
              <a:rPr lang="en-US" altLang="ja-JP" dirty="0">
                <a:solidFill>
                  <a:srgbClr val="FF0000"/>
                </a:solidFill>
              </a:rPr>
              <a:t>Testable &amp; Maintainable</a:t>
            </a:r>
          </a:p>
          <a:p>
            <a:pPr marL="571500" indent="-571500">
              <a:buFont typeface="Arial" panose="020B0604020202020204" pitchFamily="34" charset="0"/>
              <a:buChar char="•"/>
            </a:pPr>
            <a:r>
              <a:rPr lang="en-US" altLang="ja-JP" dirty="0">
                <a:solidFill>
                  <a:srgbClr val="8EB4E3"/>
                </a:solidFill>
              </a:rPr>
              <a:t>Open Source</a:t>
            </a:r>
          </a:p>
          <a:p>
            <a:pPr marL="571500" indent="-571500">
              <a:buFont typeface="Arial" panose="020B0604020202020204" pitchFamily="34" charset="0"/>
              <a:buChar char="•"/>
            </a:pPr>
            <a:r>
              <a:rPr lang="en-US" altLang="ja-JP" dirty="0">
                <a:solidFill>
                  <a:srgbClr val="8EB4E3"/>
                </a:solidFill>
              </a:rPr>
              <a:t>.NET Foundation</a:t>
            </a:r>
          </a:p>
          <a:p>
            <a:pPr marL="571500" indent="-571500">
              <a:buFont typeface="Arial" panose="020B0604020202020204" pitchFamily="34" charset="0"/>
              <a:buChar char="•"/>
            </a:pPr>
            <a:endParaRPr kumimoji="1"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15</a:t>
            </a:fld>
            <a:endParaRPr kumimoji="1" lang="ja-JP" altLang="en-US" dirty="0"/>
          </a:p>
        </p:txBody>
      </p:sp>
      <p:sp>
        <p:nvSpPr>
          <p:cNvPr id="4" name="タイトル 3"/>
          <p:cNvSpPr>
            <a:spLocks noGrp="1"/>
          </p:cNvSpPr>
          <p:nvPr>
            <p:ph type="title"/>
          </p:nvPr>
        </p:nvSpPr>
        <p:spPr/>
        <p:txBody>
          <a:bodyPr/>
          <a:lstStyle/>
          <a:p>
            <a:r>
              <a:rPr kumimoji="1" lang="en-US" altLang="ja-JP" dirty="0"/>
              <a:t>What</a:t>
            </a:r>
            <a:r>
              <a:rPr kumimoji="1" lang="ja-JP" altLang="en-US" dirty="0"/>
              <a:t> </a:t>
            </a:r>
            <a:r>
              <a:rPr kumimoji="1" lang="en-US" altLang="ja-JP" dirty="0"/>
              <a:t>is Prism?</a:t>
            </a:r>
            <a:endParaRPr kumimoji="1" lang="ja-JP" altLang="en-US" dirty="0"/>
          </a:p>
        </p:txBody>
      </p:sp>
    </p:spTree>
    <p:extLst>
      <p:ext uri="{BB962C8B-B14F-4D97-AF65-F5344CB8AC3E}">
        <p14:creationId xmlns:p14="http://schemas.microsoft.com/office/powerpoint/2010/main" val="10569810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16</a:t>
            </a:fld>
            <a:endParaRPr kumimoji="1" lang="ja-JP" altLang="en-US" dirty="0"/>
          </a:p>
        </p:txBody>
      </p:sp>
      <p:sp>
        <p:nvSpPr>
          <p:cNvPr id="4" name="タイトル 3"/>
          <p:cNvSpPr>
            <a:spLocks noGrp="1"/>
          </p:cNvSpPr>
          <p:nvPr>
            <p:ph type="title"/>
          </p:nvPr>
        </p:nvSpPr>
        <p:spPr/>
        <p:txBody>
          <a:bodyPr/>
          <a:lstStyle/>
          <a:p>
            <a:r>
              <a:rPr lang="ja-JP" altLang="en-US" dirty="0"/>
              <a:t>よく見かける</a:t>
            </a:r>
            <a:r>
              <a:rPr lang="en-US" altLang="ja-JP" dirty="0"/>
              <a:t>MVVM</a:t>
            </a:r>
            <a:r>
              <a:rPr lang="ja-JP" altLang="en-US" dirty="0"/>
              <a:t>の図</a:t>
            </a:r>
            <a:endParaRPr kumimoji="1" lang="ja-JP" altLang="en-US" dirty="0"/>
          </a:p>
        </p:txBody>
      </p:sp>
      <p:sp>
        <p:nvSpPr>
          <p:cNvPr id="5" name="正方形/長方形 4"/>
          <p:cNvSpPr/>
          <p:nvPr/>
        </p:nvSpPr>
        <p:spPr bwMode="auto">
          <a:xfrm>
            <a:off x="601613"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View</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正方形/長方形 7"/>
          <p:cNvSpPr/>
          <p:nvPr/>
        </p:nvSpPr>
        <p:spPr bwMode="auto">
          <a:xfrm>
            <a:off x="5155202"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ViewModel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正方形/長方形 8"/>
          <p:cNvSpPr/>
          <p:nvPr/>
        </p:nvSpPr>
        <p:spPr bwMode="auto">
          <a:xfrm>
            <a:off x="9708791"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直線矢印コネクタ 10"/>
          <p:cNvCxnSpPr/>
          <p:nvPr/>
        </p:nvCxnSpPr>
        <p:spPr>
          <a:xfrm>
            <a:off x="2977877" y="2849190"/>
            <a:ext cx="2177325" cy="0"/>
          </a:xfrm>
          <a:prstGeom prst="straightConnector1">
            <a:avLst/>
          </a:prstGeom>
          <a:ln w="25400">
            <a:solidFill>
              <a:srgbClr val="00206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2977877"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7531466"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7531466" y="2849190"/>
            <a:ext cx="2177325" cy="0"/>
          </a:xfrm>
          <a:prstGeom prst="straightConnector1">
            <a:avLst/>
          </a:prstGeom>
          <a:ln w="25400">
            <a:solidFill>
              <a:srgbClr val="00206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094431" y="1913086"/>
            <a:ext cx="1944216" cy="1037207"/>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Binding &amp;</a:t>
            </a:r>
          </a:p>
          <a:p>
            <a:pPr algn="ctr">
              <a:lnSpc>
                <a:spcPct val="90000"/>
              </a:lnSpc>
              <a:spcAft>
                <a:spcPts val="600"/>
              </a:spcAft>
            </a:pPr>
            <a:r>
              <a:rPr kumimoji="1" lang="en-US" altLang="ja-JP" sz="2400" dirty="0">
                <a:solidFill>
                  <a:srgbClr val="4F81BD"/>
                </a:solidFill>
              </a:rPr>
              <a:t>Command</a:t>
            </a:r>
            <a:endParaRPr kumimoji="1" lang="ja-JP" altLang="en-US" sz="2400" dirty="0" err="1">
              <a:solidFill>
                <a:srgbClr val="4F81BD"/>
              </a:solidFill>
            </a:endParaRPr>
          </a:p>
        </p:txBody>
      </p:sp>
      <p:sp>
        <p:nvSpPr>
          <p:cNvPr id="17" name="テキスト ボックス 16"/>
          <p:cNvSpPr txBox="1"/>
          <p:nvPr/>
        </p:nvSpPr>
        <p:spPr>
          <a:xfrm>
            <a:off x="7640677" y="2117757"/>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Update</a:t>
            </a:r>
            <a:endParaRPr kumimoji="1" lang="ja-JP" altLang="en-US" sz="2400" dirty="0" err="1">
              <a:solidFill>
                <a:srgbClr val="4F81BD"/>
              </a:solidFill>
            </a:endParaRPr>
          </a:p>
        </p:txBody>
      </p:sp>
      <p:sp>
        <p:nvSpPr>
          <p:cNvPr id="18" name="テキスト ボックス 17"/>
          <p:cNvSpPr txBox="1"/>
          <p:nvPr/>
        </p:nvSpPr>
        <p:spPr>
          <a:xfrm>
            <a:off x="7648020"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19" name="テキスト ボックス 18"/>
          <p:cNvSpPr txBox="1"/>
          <p:nvPr/>
        </p:nvSpPr>
        <p:spPr>
          <a:xfrm>
            <a:off x="3094431"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20" name="左中かっこ 19"/>
          <p:cNvSpPr/>
          <p:nvPr/>
        </p:nvSpPr>
        <p:spPr>
          <a:xfrm rot="16200000">
            <a:off x="3922523" y="1318797"/>
            <a:ext cx="288032" cy="6929851"/>
          </a:xfrm>
          <a:prstGeom prst="leftBrace">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2820130" y="4927739"/>
            <a:ext cx="2492818" cy="627864"/>
          </a:xfrm>
          <a:prstGeom prst="rect">
            <a:avLst/>
          </a:prstGeom>
          <a:noFill/>
        </p:spPr>
        <p:txBody>
          <a:bodyPr wrap="square" lIns="182880" tIns="146304" rIns="182880" bIns="146304" rtlCol="0">
            <a:spAutoFit/>
          </a:bodyPr>
          <a:lstStyle/>
          <a:p>
            <a:pPr algn="ctr">
              <a:lnSpc>
                <a:spcPct val="90000"/>
              </a:lnSpc>
              <a:spcAft>
                <a:spcPts val="600"/>
              </a:spcAft>
            </a:pPr>
            <a:r>
              <a:rPr kumimoji="1" lang="ja-JP" altLang="en-US" sz="2400" dirty="0">
                <a:solidFill>
                  <a:srgbClr val="4F81BD"/>
                </a:solidFill>
              </a:rPr>
              <a:t>プレゼンテーション</a:t>
            </a:r>
          </a:p>
        </p:txBody>
      </p:sp>
      <p:sp>
        <p:nvSpPr>
          <p:cNvPr id="22" name="左中かっこ 21"/>
          <p:cNvSpPr/>
          <p:nvPr/>
        </p:nvSpPr>
        <p:spPr>
          <a:xfrm rot="16200000">
            <a:off x="10770166" y="3619525"/>
            <a:ext cx="297718" cy="2338080"/>
          </a:xfrm>
          <a:prstGeom prst="leftBrace">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9650514" y="4927739"/>
            <a:ext cx="2492818" cy="627864"/>
          </a:xfrm>
          <a:prstGeom prst="rect">
            <a:avLst/>
          </a:prstGeom>
          <a:noFill/>
        </p:spPr>
        <p:txBody>
          <a:bodyPr wrap="square" lIns="182880" tIns="146304" rIns="182880" bIns="146304" rtlCol="0">
            <a:spAutoFit/>
          </a:bodyPr>
          <a:lstStyle/>
          <a:p>
            <a:pPr algn="ctr">
              <a:lnSpc>
                <a:spcPct val="90000"/>
              </a:lnSpc>
              <a:spcAft>
                <a:spcPts val="600"/>
              </a:spcAft>
            </a:pPr>
            <a:r>
              <a:rPr kumimoji="1" lang="ja-JP" altLang="en-US" sz="2400" dirty="0">
                <a:solidFill>
                  <a:srgbClr val="4F81BD"/>
                </a:solidFill>
              </a:rPr>
              <a:t>その他</a:t>
            </a:r>
          </a:p>
        </p:txBody>
      </p:sp>
    </p:spTree>
    <p:extLst>
      <p:ext uri="{BB962C8B-B14F-4D97-AF65-F5344CB8AC3E}">
        <p14:creationId xmlns:p14="http://schemas.microsoft.com/office/powerpoint/2010/main" val="14346805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17</a:t>
            </a:fld>
            <a:endParaRPr kumimoji="1" lang="ja-JP" altLang="en-US" dirty="0"/>
          </a:p>
        </p:txBody>
      </p:sp>
      <p:sp>
        <p:nvSpPr>
          <p:cNvPr id="4" name="タイトル 3"/>
          <p:cNvSpPr>
            <a:spLocks noGrp="1"/>
          </p:cNvSpPr>
          <p:nvPr>
            <p:ph type="title"/>
          </p:nvPr>
        </p:nvSpPr>
        <p:spPr/>
        <p:txBody>
          <a:bodyPr/>
          <a:lstStyle/>
          <a:p>
            <a:r>
              <a:rPr kumimoji="1" lang="ja-JP" altLang="en-US" dirty="0"/>
              <a:t>実際の割合</a:t>
            </a:r>
          </a:p>
        </p:txBody>
      </p:sp>
      <p:sp>
        <p:nvSpPr>
          <p:cNvPr id="5" name="正方形/長方形 4"/>
          <p:cNvSpPr/>
          <p:nvPr/>
        </p:nvSpPr>
        <p:spPr bwMode="auto">
          <a:xfrm>
            <a:off x="601613" y="2129110"/>
            <a:ext cx="1008112"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View</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正方形/長方形 7"/>
          <p:cNvSpPr/>
          <p:nvPr/>
        </p:nvSpPr>
        <p:spPr bwMode="auto">
          <a:xfrm>
            <a:off x="3787049" y="2129110"/>
            <a:ext cx="1008112"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dirty="0">
                <a:gradFill>
                  <a:gsLst>
                    <a:gs pos="0">
                      <a:srgbClr val="FFFFFF"/>
                    </a:gs>
                    <a:gs pos="100000">
                      <a:srgbClr val="FFFFFF"/>
                    </a:gs>
                  </a:gsLst>
                  <a:lin ang="5400000" scaled="0"/>
                </a:gradFill>
                <a:ea typeface="Segoe UI" pitchFamily="34" charset="0"/>
                <a:cs typeface="Segoe UI" pitchFamily="34" charset="0"/>
              </a:rPr>
              <a:t>ViewModel</a:t>
            </a:r>
            <a:endParaRPr kumimoji="1" lang="ja-JP" alt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正方形/長方形 8"/>
          <p:cNvSpPr/>
          <p:nvPr/>
        </p:nvSpPr>
        <p:spPr bwMode="auto">
          <a:xfrm>
            <a:off x="6955402" y="2129110"/>
            <a:ext cx="5129653"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直線矢印コネクタ 10"/>
          <p:cNvCxnSpPr/>
          <p:nvPr/>
        </p:nvCxnSpPr>
        <p:spPr>
          <a:xfrm>
            <a:off x="1609725" y="2849190"/>
            <a:ext cx="2177325" cy="0"/>
          </a:xfrm>
          <a:prstGeom prst="straightConnector1">
            <a:avLst/>
          </a:prstGeom>
          <a:ln w="25400">
            <a:solidFill>
              <a:srgbClr val="00206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609725"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4778077"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778077" y="2849190"/>
            <a:ext cx="2177325" cy="0"/>
          </a:xfrm>
          <a:prstGeom prst="straightConnector1">
            <a:avLst/>
          </a:prstGeom>
          <a:ln w="25400">
            <a:solidFill>
              <a:srgbClr val="00206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726279" y="1913086"/>
            <a:ext cx="1944216" cy="1037207"/>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Binding &amp;</a:t>
            </a:r>
          </a:p>
          <a:p>
            <a:pPr algn="ctr">
              <a:lnSpc>
                <a:spcPct val="90000"/>
              </a:lnSpc>
              <a:spcAft>
                <a:spcPts val="600"/>
              </a:spcAft>
            </a:pPr>
            <a:r>
              <a:rPr kumimoji="1" lang="en-US" altLang="ja-JP" sz="2400" dirty="0">
                <a:solidFill>
                  <a:srgbClr val="4F81BD"/>
                </a:solidFill>
              </a:rPr>
              <a:t>Command</a:t>
            </a:r>
            <a:endParaRPr kumimoji="1" lang="ja-JP" altLang="en-US" sz="2400" dirty="0" err="1">
              <a:solidFill>
                <a:srgbClr val="4F81BD"/>
              </a:solidFill>
            </a:endParaRPr>
          </a:p>
        </p:txBody>
      </p:sp>
      <p:sp>
        <p:nvSpPr>
          <p:cNvPr id="17" name="テキスト ボックス 16"/>
          <p:cNvSpPr txBox="1"/>
          <p:nvPr/>
        </p:nvSpPr>
        <p:spPr>
          <a:xfrm>
            <a:off x="4887288" y="2117757"/>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Update</a:t>
            </a:r>
            <a:endParaRPr kumimoji="1" lang="ja-JP" altLang="en-US" sz="2400" dirty="0" err="1">
              <a:solidFill>
                <a:srgbClr val="4F81BD"/>
              </a:solidFill>
            </a:endParaRPr>
          </a:p>
        </p:txBody>
      </p:sp>
      <p:sp>
        <p:nvSpPr>
          <p:cNvPr id="18" name="テキスト ボックス 17"/>
          <p:cNvSpPr txBox="1"/>
          <p:nvPr/>
        </p:nvSpPr>
        <p:spPr>
          <a:xfrm>
            <a:off x="4894631"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19" name="テキスト ボックス 18"/>
          <p:cNvSpPr txBox="1"/>
          <p:nvPr/>
        </p:nvSpPr>
        <p:spPr>
          <a:xfrm>
            <a:off x="1726279"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20" name="左中かっこ 19"/>
          <p:cNvSpPr/>
          <p:nvPr/>
        </p:nvSpPr>
        <p:spPr>
          <a:xfrm rot="16200000">
            <a:off x="2545828" y="2695491"/>
            <a:ext cx="288035" cy="4176462"/>
          </a:xfrm>
          <a:prstGeom prst="leftBrace">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1443436" y="4937425"/>
            <a:ext cx="2492818" cy="627864"/>
          </a:xfrm>
          <a:prstGeom prst="rect">
            <a:avLst/>
          </a:prstGeom>
          <a:noFill/>
        </p:spPr>
        <p:txBody>
          <a:bodyPr wrap="square" lIns="182880" tIns="146304" rIns="182880" bIns="146304" rtlCol="0">
            <a:spAutoFit/>
          </a:bodyPr>
          <a:lstStyle/>
          <a:p>
            <a:pPr algn="ctr">
              <a:lnSpc>
                <a:spcPct val="90000"/>
              </a:lnSpc>
              <a:spcAft>
                <a:spcPts val="600"/>
              </a:spcAft>
            </a:pPr>
            <a:r>
              <a:rPr kumimoji="1" lang="ja-JP" altLang="en-US" sz="2400" dirty="0">
                <a:solidFill>
                  <a:srgbClr val="4F81BD"/>
                </a:solidFill>
              </a:rPr>
              <a:t>プレゼンテーション</a:t>
            </a:r>
          </a:p>
        </p:txBody>
      </p:sp>
      <p:sp>
        <p:nvSpPr>
          <p:cNvPr id="22" name="左中かっこ 21"/>
          <p:cNvSpPr/>
          <p:nvPr/>
        </p:nvSpPr>
        <p:spPr>
          <a:xfrm rot="16200000">
            <a:off x="9372875" y="2222234"/>
            <a:ext cx="297720" cy="5132661"/>
          </a:xfrm>
          <a:prstGeom prst="leftBrace">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8273819" y="4927740"/>
            <a:ext cx="2492818" cy="627864"/>
          </a:xfrm>
          <a:prstGeom prst="rect">
            <a:avLst/>
          </a:prstGeom>
          <a:noFill/>
        </p:spPr>
        <p:txBody>
          <a:bodyPr wrap="square" lIns="182880" tIns="146304" rIns="182880" bIns="146304" rtlCol="0">
            <a:spAutoFit/>
          </a:bodyPr>
          <a:lstStyle/>
          <a:p>
            <a:pPr algn="ctr">
              <a:lnSpc>
                <a:spcPct val="90000"/>
              </a:lnSpc>
              <a:spcAft>
                <a:spcPts val="600"/>
              </a:spcAft>
            </a:pPr>
            <a:r>
              <a:rPr kumimoji="1" lang="ja-JP" altLang="en-US" sz="2400" dirty="0">
                <a:solidFill>
                  <a:srgbClr val="4F81BD"/>
                </a:solidFill>
              </a:rPr>
              <a:t>その他</a:t>
            </a:r>
          </a:p>
        </p:txBody>
      </p:sp>
    </p:spTree>
    <p:extLst>
      <p:ext uri="{BB962C8B-B14F-4D97-AF65-F5344CB8AC3E}">
        <p14:creationId xmlns:p14="http://schemas.microsoft.com/office/powerpoint/2010/main" val="31385248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normAutofit/>
          </a:bodyPr>
          <a:lstStyle/>
          <a:p>
            <a:pPr marL="0" indent="0">
              <a:buNone/>
            </a:pPr>
            <a:r>
              <a:rPr lang="en-US" altLang="ja-JP" dirty="0"/>
              <a:t>Model</a:t>
            </a:r>
            <a:r>
              <a:rPr lang="ja-JP" altLang="en-US" dirty="0" err="1"/>
              <a:t>にも</a:t>
            </a:r>
            <a:endParaRPr lang="en-US" altLang="ja-JP" dirty="0"/>
          </a:p>
          <a:p>
            <a:r>
              <a:rPr lang="ja-JP" altLang="en-US" dirty="0"/>
              <a:t>専門性の高い領域</a:t>
            </a:r>
            <a:endParaRPr lang="en-US" altLang="ja-JP" dirty="0"/>
          </a:p>
          <a:p>
            <a:r>
              <a:rPr lang="ja-JP" altLang="en-US" dirty="0"/>
              <a:t>テストが難しい領域</a:t>
            </a:r>
            <a:endParaRPr lang="en-US" altLang="ja-JP" dirty="0"/>
          </a:p>
          <a:p>
            <a:pPr marL="0" indent="0">
              <a:buNone/>
            </a:pPr>
            <a:r>
              <a:rPr lang="ja-JP" altLang="en-US" dirty="0"/>
              <a:t>が多数存在します</a:t>
            </a:r>
            <a:endParaRPr lang="en-US" altLang="ja-JP" dirty="0"/>
          </a:p>
        </p:txBody>
      </p:sp>
      <p:sp>
        <p:nvSpPr>
          <p:cNvPr id="4" name="タイトル 3"/>
          <p:cNvSpPr>
            <a:spLocks noGrp="1"/>
          </p:cNvSpPr>
          <p:nvPr>
            <p:ph type="title"/>
          </p:nvPr>
        </p:nvSpPr>
        <p:spPr/>
        <p:txBody>
          <a:bodyPr/>
          <a:lstStyle/>
          <a:p>
            <a:r>
              <a:rPr kumimoji="1" lang="ja-JP" altLang="en-US" dirty="0"/>
              <a:t>モバイル＆クロスプラットフォーム開発</a:t>
            </a:r>
          </a:p>
        </p:txBody>
      </p:sp>
    </p:spTree>
    <p:extLst>
      <p:ext uri="{BB962C8B-B14F-4D97-AF65-F5344CB8AC3E}">
        <p14:creationId xmlns:p14="http://schemas.microsoft.com/office/powerpoint/2010/main" val="58511241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lIns="147600">
            <a:normAutofit/>
          </a:bodyPr>
          <a:lstStyle/>
          <a:p>
            <a:pPr marL="571500" indent="-571500">
              <a:buFont typeface="Arial" panose="020B0604020202020204" pitchFamily="34" charset="0"/>
              <a:buChar char="•"/>
            </a:pPr>
            <a:r>
              <a:rPr lang="ja-JP" altLang="en-US" dirty="0"/>
              <a:t>プラットフォーム依存領域</a:t>
            </a:r>
            <a:endParaRPr lang="en-US" altLang="ja-JP" dirty="0"/>
          </a:p>
          <a:p>
            <a:pPr marL="571500" indent="-571500">
              <a:buFont typeface="Arial" panose="020B0604020202020204" pitchFamily="34" charset="0"/>
              <a:buChar char="•"/>
            </a:pPr>
            <a:r>
              <a:rPr lang="ja-JP" altLang="en-US" dirty="0"/>
              <a:t>時間</a:t>
            </a:r>
            <a:endParaRPr lang="en-US" altLang="ja-JP" dirty="0"/>
          </a:p>
          <a:p>
            <a:pPr marL="571500" indent="-571500">
              <a:buFont typeface="Arial" panose="020B0604020202020204" pitchFamily="34" charset="0"/>
              <a:buChar char="•"/>
            </a:pPr>
            <a:r>
              <a:rPr lang="ja-JP" altLang="en-US" dirty="0"/>
              <a:t>非同期処理</a:t>
            </a:r>
            <a:endParaRPr lang="en-US" altLang="ja-JP" dirty="0"/>
          </a:p>
          <a:p>
            <a:pPr marL="571500" indent="-571500">
              <a:buFont typeface="Arial" panose="020B0604020202020204" pitchFamily="34" charset="0"/>
              <a:buChar char="•"/>
            </a:pPr>
            <a:r>
              <a:rPr lang="ja-JP" altLang="en-US" dirty="0"/>
              <a:t>プッシュ通知</a:t>
            </a:r>
            <a:endParaRPr lang="en-US" altLang="ja-JP" dirty="0"/>
          </a:p>
          <a:p>
            <a:pPr marL="571500" indent="-571500">
              <a:buFont typeface="Arial" panose="020B0604020202020204" pitchFamily="34" charset="0"/>
              <a:buChar char="•"/>
            </a:pPr>
            <a:r>
              <a:rPr lang="ja-JP" altLang="en-US" dirty="0"/>
              <a:t>センサー類（位置情報、加速度、カメラ）</a:t>
            </a:r>
            <a:endParaRPr lang="en-US" altLang="ja-JP" dirty="0"/>
          </a:p>
        </p:txBody>
      </p:sp>
      <p:sp>
        <p:nvSpPr>
          <p:cNvPr id="4" name="タイトル 3"/>
          <p:cNvSpPr>
            <a:spLocks noGrp="1"/>
          </p:cNvSpPr>
          <p:nvPr>
            <p:ph type="title"/>
          </p:nvPr>
        </p:nvSpPr>
        <p:spPr/>
        <p:txBody>
          <a:bodyPr/>
          <a:lstStyle/>
          <a:p>
            <a:r>
              <a:rPr lang="ja-JP" altLang="en-US" sz="4400" dirty="0"/>
              <a:t>モバイルクロスプラットフォームは課題の山</a:t>
            </a:r>
            <a:endParaRPr kumimoji="1" lang="ja-JP" altLang="en-US" sz="4400" dirty="0"/>
          </a:p>
        </p:txBody>
      </p:sp>
    </p:spTree>
    <p:extLst>
      <p:ext uri="{BB962C8B-B14F-4D97-AF65-F5344CB8AC3E}">
        <p14:creationId xmlns:p14="http://schemas.microsoft.com/office/powerpoint/2010/main" val="1417581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pPr marL="0" indent="0">
              <a:buNone/>
            </a:pPr>
            <a:r>
              <a:rPr lang="ja-JP" altLang="en-US" dirty="0"/>
              <a:t>次のふたつを理解していただくこと</a:t>
            </a:r>
            <a:endParaRPr lang="en-US" altLang="ja-JP" dirty="0"/>
          </a:p>
          <a:p>
            <a:r>
              <a:rPr lang="ja-JP" altLang="en-US" dirty="0"/>
              <a:t>なぜ</a:t>
            </a:r>
            <a:r>
              <a:rPr lang="en-US" altLang="ja-JP" dirty="0"/>
              <a:t>Prism</a:t>
            </a:r>
            <a:r>
              <a:rPr lang="ja-JP" altLang="en-US" dirty="0"/>
              <a:t>を使うべきか？</a:t>
            </a:r>
            <a:endParaRPr lang="en-US" altLang="ja-JP" dirty="0"/>
          </a:p>
          <a:p>
            <a:r>
              <a:rPr lang="ja-JP" altLang="en-US" dirty="0"/>
              <a:t>だれが</a:t>
            </a:r>
            <a:r>
              <a:rPr lang="en-US" altLang="ja-JP" dirty="0"/>
              <a:t>Prism</a:t>
            </a:r>
            <a:r>
              <a:rPr lang="ja-JP" altLang="en-US" dirty="0"/>
              <a:t>を使うべきか？</a:t>
            </a:r>
            <a:endParaRPr kumimoji="1" lang="en-US" altLang="ja-JP" dirty="0"/>
          </a:p>
          <a:p>
            <a:pPr marL="571500" indent="-571500">
              <a:buFont typeface="Arial" panose="020B0604020202020204" pitchFamily="34" charset="0"/>
              <a:buChar char="•"/>
            </a:pPr>
            <a:endParaRPr kumimoji="1"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a:t>
            </a:fld>
            <a:endParaRPr kumimoji="1" lang="ja-JP" altLang="en-US" dirty="0"/>
          </a:p>
        </p:txBody>
      </p:sp>
      <p:sp>
        <p:nvSpPr>
          <p:cNvPr id="4" name="タイトル 3"/>
          <p:cNvSpPr>
            <a:spLocks noGrp="1"/>
          </p:cNvSpPr>
          <p:nvPr>
            <p:ph type="title"/>
          </p:nvPr>
        </p:nvSpPr>
        <p:spPr/>
        <p:txBody>
          <a:bodyPr/>
          <a:lstStyle/>
          <a:p>
            <a:r>
              <a:rPr kumimoji="1" lang="en-US" altLang="ja-JP" dirty="0"/>
              <a:t>Today’s Goal</a:t>
            </a:r>
            <a:endParaRPr kumimoji="1" lang="ja-JP" altLang="en-US" dirty="0"/>
          </a:p>
        </p:txBody>
      </p:sp>
    </p:spTree>
    <p:extLst>
      <p:ext uri="{BB962C8B-B14F-4D97-AF65-F5344CB8AC3E}">
        <p14:creationId xmlns:p14="http://schemas.microsoft.com/office/powerpoint/2010/main" val="32458983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20</a:t>
            </a:fld>
            <a:endParaRPr kumimoji="1" lang="ja-JP" altLang="en-US" dirty="0"/>
          </a:p>
        </p:txBody>
      </p:sp>
      <p:sp>
        <p:nvSpPr>
          <p:cNvPr id="4" name="タイトル 3"/>
          <p:cNvSpPr>
            <a:spLocks noGrp="1"/>
          </p:cNvSpPr>
          <p:nvPr>
            <p:ph type="title"/>
          </p:nvPr>
        </p:nvSpPr>
        <p:spPr/>
        <p:txBody>
          <a:bodyPr/>
          <a:lstStyle/>
          <a:p>
            <a:r>
              <a:rPr kumimoji="1" lang="en-US" altLang="ja-JP" dirty="0"/>
              <a:t>MVVM is </a:t>
            </a:r>
            <a:r>
              <a:rPr kumimoji="1" lang="ja-JP" altLang="en-US" dirty="0"/>
              <a:t>何？</a:t>
            </a:r>
          </a:p>
        </p:txBody>
      </p:sp>
      <p:sp>
        <p:nvSpPr>
          <p:cNvPr id="5" name="楕円 4"/>
          <p:cNvSpPr/>
          <p:nvPr/>
        </p:nvSpPr>
        <p:spPr bwMode="auto">
          <a:xfrm>
            <a:off x="5750185" y="3843476"/>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MVVM</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4948245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21</a:t>
            </a:fld>
            <a:endParaRPr kumimoji="1" lang="ja-JP" altLang="en-US" dirty="0"/>
          </a:p>
        </p:txBody>
      </p:sp>
      <p:sp>
        <p:nvSpPr>
          <p:cNvPr id="4" name="タイトル 3"/>
          <p:cNvSpPr>
            <a:spLocks noGrp="1"/>
          </p:cNvSpPr>
          <p:nvPr>
            <p:ph type="title"/>
          </p:nvPr>
        </p:nvSpPr>
        <p:spPr/>
        <p:txBody>
          <a:bodyPr/>
          <a:lstStyle/>
          <a:p>
            <a:r>
              <a:rPr lang="en-US" altLang="ja-JP" dirty="0"/>
              <a:t>MVVM</a:t>
            </a:r>
            <a:r>
              <a:rPr kumimoji="1" lang="en-US" altLang="ja-JP" dirty="0"/>
              <a:t> is</a:t>
            </a:r>
            <a:r>
              <a:rPr lang="ja-JP" altLang="en-US" dirty="0"/>
              <a:t> </a:t>
            </a:r>
            <a:r>
              <a:rPr lang="en-US" altLang="ja-JP" dirty="0"/>
              <a:t>PDS</a:t>
            </a:r>
            <a:endParaRPr kumimoji="1" lang="ja-JP" altLang="en-US" dirty="0"/>
          </a:p>
        </p:txBody>
      </p:sp>
      <p:sp>
        <p:nvSpPr>
          <p:cNvPr id="5" name="楕円 4"/>
          <p:cNvSpPr/>
          <p:nvPr/>
        </p:nvSpPr>
        <p:spPr bwMode="auto">
          <a:xfrm>
            <a:off x="5750185" y="3843476"/>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MVVM</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楕円 5"/>
          <p:cNvSpPr/>
          <p:nvPr/>
        </p:nvSpPr>
        <p:spPr bwMode="auto">
          <a:xfrm>
            <a:off x="7802413"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a:gradFill>
                  <a:gsLst>
                    <a:gs pos="0">
                      <a:srgbClr val="FFFFFF"/>
                    </a:gs>
                    <a:gs pos="100000">
                      <a:srgbClr val="FFFFFF"/>
                    </a:gs>
                  </a:gsLst>
                  <a:lin ang="5400000" scaled="0"/>
                </a:gradFill>
                <a:ea typeface="Segoe UI" pitchFamily="34" charset="0"/>
                <a:cs typeface="Segoe UI" pitchFamily="34" charset="0"/>
              </a:rPr>
              <a:t>MVPVM</a:t>
            </a:r>
            <a:endParaRPr kumimoji="1" lang="ja-JP"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楕円 6"/>
          <p:cNvSpPr/>
          <p:nvPr/>
        </p:nvSpPr>
        <p:spPr bwMode="auto">
          <a:xfrm>
            <a:off x="9854641"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MVC</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四角形: 角を丸くする 9"/>
          <p:cNvSpPr/>
          <p:nvPr/>
        </p:nvSpPr>
        <p:spPr bwMode="auto">
          <a:xfrm>
            <a:off x="5570165" y="2489150"/>
            <a:ext cx="6408712" cy="3600400"/>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Presentaion</a:t>
            </a:r>
            <a:r>
              <a:rPr kumimoji="1" lang="ja-JP" altLang="en-US" sz="2400">
                <a:solidFill>
                  <a:srgbClr val="4F81BD"/>
                </a:solidFill>
                <a:ea typeface="Segoe UI" pitchFamily="34" charset="0"/>
                <a:cs typeface="Segoe UI" pitchFamily="34" charset="0"/>
              </a:rPr>
              <a:t> </a:t>
            </a:r>
            <a:r>
              <a:rPr kumimoji="1" lang="en-US" altLang="ja-JP" sz="2400">
                <a:solidFill>
                  <a:srgbClr val="4F81BD"/>
                </a:solidFill>
                <a:ea typeface="Segoe UI" pitchFamily="34" charset="0"/>
                <a:cs typeface="Segoe UI" pitchFamily="34" charset="0"/>
              </a:rPr>
              <a:t>Domain Separation</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PDS</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758915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22</a:t>
            </a:fld>
            <a:endParaRPr kumimoji="1" lang="ja-JP" altLang="en-US" dirty="0"/>
          </a:p>
        </p:txBody>
      </p:sp>
      <p:sp>
        <p:nvSpPr>
          <p:cNvPr id="4" name="タイトル 3"/>
          <p:cNvSpPr>
            <a:spLocks noGrp="1"/>
          </p:cNvSpPr>
          <p:nvPr>
            <p:ph type="title"/>
          </p:nvPr>
        </p:nvSpPr>
        <p:spPr/>
        <p:txBody>
          <a:bodyPr/>
          <a:lstStyle/>
          <a:p>
            <a:r>
              <a:rPr lang="en-US" altLang="ja-JP" dirty="0"/>
              <a:t>PDS</a:t>
            </a:r>
            <a:r>
              <a:rPr kumimoji="1" lang="en-US" altLang="ja-JP" dirty="0"/>
              <a:t> is</a:t>
            </a:r>
            <a:r>
              <a:rPr kumimoji="1" lang="ja-JP" altLang="en-US" dirty="0"/>
              <a:t> </a:t>
            </a:r>
            <a:r>
              <a:rPr kumimoji="1" lang="en-US" altLang="ja-JP" dirty="0"/>
              <a:t>SoC</a:t>
            </a:r>
            <a:endParaRPr kumimoji="1" lang="ja-JP" altLang="en-US" dirty="0"/>
          </a:p>
        </p:txBody>
      </p:sp>
      <p:sp>
        <p:nvSpPr>
          <p:cNvPr id="5" name="楕円 4"/>
          <p:cNvSpPr/>
          <p:nvPr/>
        </p:nvSpPr>
        <p:spPr bwMode="auto">
          <a:xfrm>
            <a:off x="5750185" y="3843476"/>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MVVM</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楕円 5"/>
          <p:cNvSpPr/>
          <p:nvPr/>
        </p:nvSpPr>
        <p:spPr bwMode="auto">
          <a:xfrm>
            <a:off x="7802413"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a:gradFill>
                  <a:gsLst>
                    <a:gs pos="0">
                      <a:srgbClr val="FFFFFF"/>
                    </a:gs>
                    <a:gs pos="100000">
                      <a:srgbClr val="FFFFFF"/>
                    </a:gs>
                  </a:gsLst>
                  <a:lin ang="5400000" scaled="0"/>
                </a:gradFill>
                <a:ea typeface="Segoe UI" pitchFamily="34" charset="0"/>
                <a:cs typeface="Segoe UI" pitchFamily="34" charset="0"/>
              </a:rPr>
              <a:t>MVPVM</a:t>
            </a:r>
            <a:endParaRPr kumimoji="1" lang="ja-JP"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楕円 6"/>
          <p:cNvSpPr/>
          <p:nvPr/>
        </p:nvSpPr>
        <p:spPr bwMode="auto">
          <a:xfrm>
            <a:off x="9854641"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MVC</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四角形: 角を丸くする 8"/>
          <p:cNvSpPr/>
          <p:nvPr/>
        </p:nvSpPr>
        <p:spPr bwMode="auto">
          <a:xfrm>
            <a:off x="529605" y="1481038"/>
            <a:ext cx="11737304" cy="4968552"/>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Separation of Concerns</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SoC</a:t>
            </a:r>
            <a:endParaRPr kumimoji="1" lang="ja-JP" altLang="en-US" sz="2400" dirty="0" err="1">
              <a:solidFill>
                <a:srgbClr val="4F81BD"/>
              </a:solidFill>
              <a:ea typeface="Segoe UI" pitchFamily="34" charset="0"/>
              <a:cs typeface="Segoe UI" pitchFamily="34" charset="0"/>
            </a:endParaRPr>
          </a:p>
        </p:txBody>
      </p:sp>
      <p:sp>
        <p:nvSpPr>
          <p:cNvPr id="10" name="四角形: 角を丸くする 9"/>
          <p:cNvSpPr/>
          <p:nvPr/>
        </p:nvSpPr>
        <p:spPr bwMode="auto">
          <a:xfrm>
            <a:off x="5570165" y="2489150"/>
            <a:ext cx="6408712" cy="3600400"/>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Presentaion</a:t>
            </a:r>
            <a:r>
              <a:rPr kumimoji="1" lang="ja-JP" altLang="en-US" sz="2400">
                <a:solidFill>
                  <a:srgbClr val="4F81BD"/>
                </a:solidFill>
                <a:ea typeface="Segoe UI" pitchFamily="34" charset="0"/>
                <a:cs typeface="Segoe UI" pitchFamily="34" charset="0"/>
              </a:rPr>
              <a:t> </a:t>
            </a:r>
            <a:r>
              <a:rPr kumimoji="1" lang="en-US" altLang="ja-JP" sz="2400">
                <a:solidFill>
                  <a:srgbClr val="4F81BD"/>
                </a:solidFill>
                <a:ea typeface="Segoe UI" pitchFamily="34" charset="0"/>
                <a:cs typeface="Segoe UI" pitchFamily="34" charset="0"/>
              </a:rPr>
              <a:t>Domain Separation</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PDS</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067281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23</a:t>
            </a:fld>
            <a:endParaRPr kumimoji="1" lang="ja-JP" altLang="en-US" dirty="0"/>
          </a:p>
        </p:txBody>
      </p:sp>
      <p:sp>
        <p:nvSpPr>
          <p:cNvPr id="4" name="タイトル 3"/>
          <p:cNvSpPr>
            <a:spLocks noGrp="1"/>
          </p:cNvSpPr>
          <p:nvPr>
            <p:ph type="title"/>
          </p:nvPr>
        </p:nvSpPr>
        <p:spPr/>
        <p:txBody>
          <a:bodyPr/>
          <a:lstStyle/>
          <a:p>
            <a:r>
              <a:rPr kumimoji="1" lang="en-US" altLang="ja-JP" dirty="0" err="1" smtClean="0"/>
              <a:t>SoC</a:t>
            </a:r>
            <a:r>
              <a:rPr kumimoji="1" lang="en-US" altLang="ja-JP" dirty="0" smtClean="0"/>
              <a:t> Overview</a:t>
            </a:r>
            <a:endParaRPr kumimoji="1" lang="ja-JP" altLang="en-US" dirty="0"/>
          </a:p>
        </p:txBody>
      </p:sp>
      <p:sp>
        <p:nvSpPr>
          <p:cNvPr id="5" name="楕円 4"/>
          <p:cNvSpPr/>
          <p:nvPr/>
        </p:nvSpPr>
        <p:spPr bwMode="auto">
          <a:xfrm>
            <a:off x="5750185" y="3843476"/>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MVVM</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楕円 5"/>
          <p:cNvSpPr/>
          <p:nvPr/>
        </p:nvSpPr>
        <p:spPr bwMode="auto">
          <a:xfrm>
            <a:off x="7802413"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000" dirty="0">
                <a:gradFill>
                  <a:gsLst>
                    <a:gs pos="0">
                      <a:srgbClr val="FFFFFF"/>
                    </a:gs>
                    <a:gs pos="100000">
                      <a:srgbClr val="FFFFFF"/>
                    </a:gs>
                  </a:gsLst>
                  <a:lin ang="5400000" scaled="0"/>
                </a:gradFill>
                <a:ea typeface="Segoe UI" pitchFamily="34" charset="0"/>
                <a:cs typeface="Segoe UI" pitchFamily="34" charset="0"/>
              </a:rPr>
              <a:t>MVPVM</a:t>
            </a:r>
            <a:endParaRPr kumimoji="1" lang="ja-JP"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楕円 6"/>
          <p:cNvSpPr/>
          <p:nvPr/>
        </p:nvSpPr>
        <p:spPr bwMode="auto">
          <a:xfrm>
            <a:off x="9854641" y="3793684"/>
            <a:ext cx="1944216" cy="194421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MVC</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四角形: 角を丸くする 8"/>
          <p:cNvSpPr/>
          <p:nvPr/>
        </p:nvSpPr>
        <p:spPr bwMode="auto">
          <a:xfrm>
            <a:off x="529605" y="1481038"/>
            <a:ext cx="11737304" cy="4968552"/>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Separation of Concerns</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SoC</a:t>
            </a:r>
            <a:endParaRPr kumimoji="1" lang="ja-JP" altLang="en-US" sz="2400" dirty="0" err="1">
              <a:solidFill>
                <a:srgbClr val="4F81BD"/>
              </a:solidFill>
              <a:ea typeface="Segoe UI" pitchFamily="34" charset="0"/>
              <a:cs typeface="Segoe UI" pitchFamily="34" charset="0"/>
            </a:endParaRPr>
          </a:p>
        </p:txBody>
      </p:sp>
      <p:sp>
        <p:nvSpPr>
          <p:cNvPr id="10" name="四角形: 角を丸くする 9"/>
          <p:cNvSpPr/>
          <p:nvPr/>
        </p:nvSpPr>
        <p:spPr bwMode="auto">
          <a:xfrm>
            <a:off x="5570165" y="2489150"/>
            <a:ext cx="6408712" cy="3600400"/>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a:solidFill>
                  <a:srgbClr val="4F81BD"/>
                </a:solidFill>
                <a:ea typeface="Segoe UI" pitchFamily="34" charset="0"/>
                <a:cs typeface="Segoe UI" pitchFamily="34" charset="0"/>
              </a:rPr>
              <a:t>Presentaion</a:t>
            </a:r>
            <a:r>
              <a:rPr kumimoji="1" lang="ja-JP" altLang="en-US" sz="2400">
                <a:solidFill>
                  <a:srgbClr val="4F81BD"/>
                </a:solidFill>
                <a:ea typeface="Segoe UI" pitchFamily="34" charset="0"/>
                <a:cs typeface="Segoe UI" pitchFamily="34" charset="0"/>
              </a:rPr>
              <a:t> </a:t>
            </a:r>
            <a:r>
              <a:rPr kumimoji="1" lang="en-US" altLang="ja-JP" sz="2400">
                <a:solidFill>
                  <a:srgbClr val="4F81BD"/>
                </a:solidFill>
                <a:ea typeface="Segoe UI" pitchFamily="34" charset="0"/>
                <a:cs typeface="Segoe UI" pitchFamily="34" charset="0"/>
              </a:rPr>
              <a:t>Domain Separation</a:t>
            </a:r>
            <a:r>
              <a:rPr kumimoji="1" lang="ja-JP" altLang="en-US" sz="2400">
                <a:solidFill>
                  <a:srgbClr val="4F81BD"/>
                </a:solidFill>
                <a:ea typeface="Segoe UI" pitchFamily="34" charset="0"/>
                <a:cs typeface="Segoe UI" pitchFamily="34" charset="0"/>
              </a:rPr>
              <a:t>：</a:t>
            </a:r>
            <a:r>
              <a:rPr kumimoji="1" lang="en-US" altLang="ja-JP" sz="2400">
                <a:solidFill>
                  <a:srgbClr val="4F81BD"/>
                </a:solidFill>
                <a:ea typeface="Segoe UI" pitchFamily="34" charset="0"/>
                <a:cs typeface="Segoe UI" pitchFamily="34" charset="0"/>
              </a:rPr>
              <a:t>PDS</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四角形: 角を丸くする 13"/>
          <p:cNvSpPr/>
          <p:nvPr/>
        </p:nvSpPr>
        <p:spPr bwMode="auto">
          <a:xfrm>
            <a:off x="817637" y="2489150"/>
            <a:ext cx="4572508" cy="3629311"/>
          </a:xfrm>
          <a:prstGeom prst="round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solidFill>
                  <a:srgbClr val="4F81BD"/>
                </a:solidFill>
                <a:ea typeface="Segoe UI" pitchFamily="34" charset="0"/>
                <a:cs typeface="Segoe UI" pitchFamily="34" charset="0"/>
              </a:rPr>
              <a:t>Inversion of Control</a:t>
            </a:r>
            <a:r>
              <a:rPr kumimoji="1" lang="ja-JP" altLang="en-US" sz="2400" dirty="0">
                <a:solidFill>
                  <a:srgbClr val="4F81BD"/>
                </a:solidFill>
                <a:ea typeface="Segoe UI" pitchFamily="34" charset="0"/>
                <a:cs typeface="Segoe UI" pitchFamily="34" charset="0"/>
              </a:rPr>
              <a:t>：</a:t>
            </a:r>
            <a:r>
              <a:rPr kumimoji="1" lang="en-US" altLang="ja-JP" sz="2400" dirty="0" err="1">
                <a:solidFill>
                  <a:srgbClr val="4F81BD"/>
                </a:solidFill>
                <a:ea typeface="Segoe UI" pitchFamily="34" charset="0"/>
                <a:cs typeface="Segoe UI" pitchFamily="34" charset="0"/>
              </a:rPr>
              <a:t>IoC</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正方形/長方形 14"/>
          <p:cNvSpPr/>
          <p:nvPr/>
        </p:nvSpPr>
        <p:spPr bwMode="auto">
          <a:xfrm>
            <a:off x="1321693" y="3365954"/>
            <a:ext cx="3600400" cy="122413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Dependency Injection</a:t>
            </a:r>
          </a:p>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a:t>
            </a:r>
            <a:r>
              <a:rPr kumimoji="1" lang="en-US" altLang="ja-JP" sz="2400" dirty="0">
                <a:gradFill>
                  <a:gsLst>
                    <a:gs pos="0">
                      <a:srgbClr val="FFFFFF"/>
                    </a:gs>
                    <a:gs pos="100000">
                      <a:srgbClr val="FFFFFF"/>
                    </a:gs>
                  </a:gsLst>
                  <a:lin ang="5400000" scaled="0"/>
                </a:gradFill>
                <a:ea typeface="Segoe UI" pitchFamily="34" charset="0"/>
                <a:cs typeface="Segoe UI" pitchFamily="34" charset="0"/>
              </a:rPr>
              <a:t>DI</a:t>
            </a: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正方形/長方形 15"/>
          <p:cNvSpPr/>
          <p:nvPr/>
        </p:nvSpPr>
        <p:spPr bwMode="auto">
          <a:xfrm>
            <a:off x="1321693" y="4724184"/>
            <a:ext cx="3600400" cy="122413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2400" dirty="0">
                <a:gradFill>
                  <a:gsLst>
                    <a:gs pos="0">
                      <a:srgbClr val="FFFFFF"/>
                    </a:gs>
                    <a:gs pos="100000">
                      <a:srgbClr val="FFFFFF"/>
                    </a:gs>
                  </a:gsLst>
                  <a:lin ang="5400000" scaled="0"/>
                </a:gradFill>
                <a:ea typeface="Segoe UI" pitchFamily="34" charset="0"/>
                <a:cs typeface="Segoe UI" pitchFamily="34" charset="0"/>
              </a:rPr>
              <a:t>Service Locator</a:t>
            </a:r>
          </a:p>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a:t>
            </a:r>
            <a:r>
              <a:rPr kumimoji="1" lang="en-US" altLang="ja-JP" sz="2400" dirty="0" err="1">
                <a:gradFill>
                  <a:gsLst>
                    <a:gs pos="0">
                      <a:srgbClr val="FFFFFF"/>
                    </a:gs>
                    <a:gs pos="100000">
                      <a:srgbClr val="FFFFFF"/>
                    </a:gs>
                  </a:gsLst>
                  <a:lin ang="5400000" scaled="0"/>
                </a:gradFill>
                <a:ea typeface="Segoe UI" pitchFamily="34" charset="0"/>
                <a:cs typeface="Segoe UI" pitchFamily="34" charset="0"/>
              </a:rPr>
              <a:t>DependencyService</a:t>
            </a:r>
            <a:r>
              <a:rPr kumimoji="1" lang="ja-JP" altLang="en-US" sz="24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12339060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normAutofit/>
          </a:bodyPr>
          <a:lstStyle/>
          <a:p>
            <a:pPr marL="571500" indent="-571500"/>
            <a:r>
              <a:rPr lang="en-US" altLang="ja-JP" dirty="0"/>
              <a:t>Prism</a:t>
            </a:r>
            <a:r>
              <a:rPr lang="ja-JP" altLang="en-US" dirty="0"/>
              <a:t>は</a:t>
            </a:r>
            <a:r>
              <a:rPr lang="en-US" altLang="ja-JP" dirty="0"/>
              <a:t>MVVM</a:t>
            </a:r>
            <a:r>
              <a:rPr lang="ja-JP" altLang="en-US" dirty="0"/>
              <a:t>の課題だけでなく、これらの課題に対しても、ガイダンスを提供します</a:t>
            </a:r>
            <a:endParaRPr lang="en-US" altLang="ja-JP" dirty="0"/>
          </a:p>
          <a:p>
            <a:pPr marL="571500" indent="-571500"/>
            <a:r>
              <a:rPr lang="en-US" altLang="ja-JP" dirty="0"/>
              <a:t>Prism</a:t>
            </a:r>
            <a:r>
              <a:rPr lang="ja-JP" altLang="en-US" dirty="0"/>
              <a:t>はアプリケーションを開発する上での、パターンとプラクティスの集合です</a:t>
            </a:r>
            <a:endParaRPr lang="en-US" altLang="ja-JP" dirty="0"/>
          </a:p>
          <a:p>
            <a:pPr marL="571500" indent="-571500"/>
            <a:r>
              <a:rPr lang="ja-JP" altLang="en-US" dirty="0"/>
              <a:t>そしてこれらは、テスト容易性と保守容易性を提供します</a:t>
            </a:r>
            <a:endParaRPr lang="en-US" altLang="ja-JP" dirty="0"/>
          </a:p>
        </p:txBody>
      </p:sp>
      <p:sp>
        <p:nvSpPr>
          <p:cNvPr id="4" name="タイトル 3"/>
          <p:cNvSpPr>
            <a:spLocks noGrp="1"/>
          </p:cNvSpPr>
          <p:nvPr>
            <p:ph type="title"/>
          </p:nvPr>
        </p:nvSpPr>
        <p:spPr/>
        <p:txBody>
          <a:bodyPr/>
          <a:lstStyle/>
          <a:p>
            <a:r>
              <a:rPr kumimoji="1" lang="en-US" altLang="ja-JP" dirty="0"/>
              <a:t>Why</a:t>
            </a:r>
            <a:r>
              <a:rPr kumimoji="1" lang="ja-JP" altLang="en-US" dirty="0"/>
              <a:t> </a:t>
            </a:r>
            <a:r>
              <a:rPr lang="en-US" altLang="ja-JP" dirty="0"/>
              <a:t>Prism for </a:t>
            </a:r>
            <a:r>
              <a:rPr lang="en-US" altLang="ja-JP" dirty="0" err="1"/>
              <a:t>Xamarin.Forms</a:t>
            </a:r>
            <a:endParaRPr kumimoji="1" lang="ja-JP" altLang="en-US" dirty="0"/>
          </a:p>
        </p:txBody>
      </p:sp>
    </p:spTree>
    <p:extLst>
      <p:ext uri="{BB962C8B-B14F-4D97-AF65-F5344CB8AC3E}">
        <p14:creationId xmlns:p14="http://schemas.microsoft.com/office/powerpoint/2010/main" val="268465739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lIns="147600">
            <a:normAutofit/>
          </a:bodyPr>
          <a:lstStyle/>
          <a:p>
            <a:pPr marL="0" indent="0">
              <a:buNone/>
            </a:pPr>
            <a:r>
              <a:rPr lang="ja-JP" altLang="en-US" dirty="0"/>
              <a:t>「</a:t>
            </a:r>
            <a:r>
              <a:rPr lang="en-US" altLang="ja-JP" dirty="0"/>
              <a:t>MVVM</a:t>
            </a:r>
            <a:r>
              <a:rPr lang="ja-JP" altLang="en-US" dirty="0"/>
              <a:t>初めてやるけど、</a:t>
            </a:r>
            <a:r>
              <a:rPr lang="en-US" altLang="ja-JP" dirty="0"/>
              <a:t>Prism</a:t>
            </a:r>
            <a:r>
              <a:rPr lang="ja-JP" altLang="en-US" dirty="0" err="1"/>
              <a:t>って</a:t>
            </a:r>
            <a:r>
              <a:rPr lang="ja-JP" altLang="en-US" dirty="0"/>
              <a:t>難しそう」</a:t>
            </a:r>
            <a:endParaRPr lang="en-US" altLang="ja-JP" dirty="0"/>
          </a:p>
          <a:p>
            <a:pPr marL="0" indent="0">
              <a:buNone/>
            </a:pPr>
            <a:r>
              <a:rPr lang="ja-JP" altLang="en-US" dirty="0"/>
              <a:t>という人ほど、使うべきです。</a:t>
            </a:r>
            <a:endParaRPr lang="en-US" altLang="ja-JP" dirty="0"/>
          </a:p>
        </p:txBody>
      </p:sp>
      <p:sp>
        <p:nvSpPr>
          <p:cNvPr id="4" name="タイトル 3"/>
          <p:cNvSpPr>
            <a:spLocks noGrp="1"/>
          </p:cNvSpPr>
          <p:nvPr>
            <p:ph type="title"/>
          </p:nvPr>
        </p:nvSpPr>
        <p:spPr/>
        <p:txBody>
          <a:bodyPr/>
          <a:lstStyle/>
          <a:p>
            <a:r>
              <a:rPr lang="ja-JP" altLang="en-US" dirty="0"/>
              <a:t>だれが</a:t>
            </a:r>
            <a:r>
              <a:rPr lang="en-US" altLang="ja-JP" dirty="0"/>
              <a:t>Prism</a:t>
            </a:r>
            <a:r>
              <a:rPr lang="ja-JP" altLang="en-US" dirty="0"/>
              <a:t>を使うべきか？</a:t>
            </a:r>
            <a:endParaRPr kumimoji="1" lang="ja-JP" altLang="en-US" dirty="0"/>
          </a:p>
        </p:txBody>
      </p:sp>
    </p:spTree>
    <p:extLst>
      <p:ext uri="{BB962C8B-B14F-4D97-AF65-F5344CB8AC3E}">
        <p14:creationId xmlns:p14="http://schemas.microsoft.com/office/powerpoint/2010/main" val="2971957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#Hands-On</a:t>
            </a:r>
            <a:endParaRPr lang="ja-JP" altLang="en-US" dirty="0"/>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26</a:t>
            </a:fld>
            <a:endParaRPr kumimoji="1" lang="ja-JP" altLang="en-US" dirty="0"/>
          </a:p>
        </p:txBody>
      </p:sp>
    </p:spTree>
    <p:extLst>
      <p:ext uri="{BB962C8B-B14F-4D97-AF65-F5344CB8AC3E}">
        <p14:creationId xmlns:p14="http://schemas.microsoft.com/office/powerpoint/2010/main" val="363563233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kumimoji="1" lang="ja-JP" altLang="en-US" dirty="0"/>
              <a:t>素の</a:t>
            </a:r>
            <a:r>
              <a:rPr kumimoji="1" lang="en-US" altLang="ja-JP" dirty="0" err="1"/>
              <a:t>Xamarin.Forms</a:t>
            </a:r>
            <a:r>
              <a:rPr kumimoji="1" lang="ja-JP" altLang="en-US" dirty="0"/>
              <a:t>のみで作ったアプリを</a:t>
            </a:r>
            <a:r>
              <a:rPr lang="en-US" altLang="ja-JP" dirty="0"/>
              <a:t/>
            </a:r>
            <a:br>
              <a:rPr lang="en-US" altLang="ja-JP" dirty="0"/>
            </a:br>
            <a:r>
              <a:rPr lang="ja-JP" altLang="en-US" dirty="0"/>
              <a:t>  </a:t>
            </a:r>
            <a:r>
              <a:rPr lang="en-US" altLang="ja-JP" dirty="0"/>
              <a:t>Prism</a:t>
            </a:r>
            <a:r>
              <a:rPr lang="ja-JP" altLang="en-US" dirty="0"/>
              <a:t>を適用してリファクタリングします</a:t>
            </a:r>
            <a:endParaRPr lang="en-US" altLang="ja-JP" dirty="0"/>
          </a:p>
          <a:p>
            <a:r>
              <a:rPr lang="en-US" altLang="ja-JP" dirty="0"/>
              <a:t>TDD</a:t>
            </a:r>
            <a:r>
              <a:rPr lang="ja-JP" altLang="en-US" dirty="0"/>
              <a:t>（</a:t>
            </a:r>
            <a:r>
              <a:rPr lang="en-US" altLang="ja-JP" dirty="0"/>
              <a:t>Test First</a:t>
            </a:r>
            <a:r>
              <a:rPr lang="ja-JP" altLang="en-US" dirty="0"/>
              <a:t>）でいきます</a:t>
            </a:r>
            <a:endParaRPr lang="en-US" altLang="ja-JP" dirty="0"/>
          </a:p>
          <a:p>
            <a:r>
              <a:rPr kumimoji="1" lang="en-US" altLang="ja-JP" dirty="0"/>
              <a:t>Test</a:t>
            </a:r>
            <a:r>
              <a:rPr kumimoji="1" lang="ja-JP" altLang="en-US" dirty="0"/>
              <a:t>では</a:t>
            </a:r>
            <a:r>
              <a:rPr kumimoji="1" lang="en-US" altLang="ja-JP" dirty="0"/>
              <a:t>Moq</a:t>
            </a:r>
            <a:r>
              <a:rPr kumimoji="1" lang="ja-JP" altLang="en-US" dirty="0"/>
              <a:t>を利用します</a:t>
            </a:r>
            <a:endParaRPr kumimoji="1" lang="en-US" altLang="ja-JP" dirty="0"/>
          </a:p>
          <a:p>
            <a:r>
              <a:rPr kumimoji="1" lang="en-US" altLang="ja-JP" dirty="0"/>
              <a:t>ReSharper</a:t>
            </a:r>
            <a:r>
              <a:rPr lang="ja-JP" altLang="en-US" dirty="0"/>
              <a:t>先生最高！</a:t>
            </a:r>
            <a:endParaRPr kumimoji="1" lang="ja-JP" altLang="en-US" dirty="0"/>
          </a:p>
        </p:txBody>
      </p:sp>
      <p:sp>
        <p:nvSpPr>
          <p:cNvPr id="3" name="タイトル 2"/>
          <p:cNvSpPr>
            <a:spLocks noGrp="1"/>
          </p:cNvSpPr>
          <p:nvPr>
            <p:ph type="title"/>
          </p:nvPr>
        </p:nvSpPr>
        <p:spPr/>
        <p:txBody>
          <a:bodyPr/>
          <a:lstStyle/>
          <a:p>
            <a:r>
              <a:rPr lang="ja-JP" altLang="en-US" dirty="0"/>
              <a:t>ハンズオン</a:t>
            </a:r>
            <a:r>
              <a:rPr kumimoji="1" lang="ja-JP" altLang="en-US" dirty="0"/>
              <a:t>概要</a:t>
            </a:r>
          </a:p>
        </p:txBody>
      </p:sp>
    </p:spTree>
    <p:extLst>
      <p:ext uri="{BB962C8B-B14F-4D97-AF65-F5344CB8AC3E}">
        <p14:creationId xmlns:p14="http://schemas.microsoft.com/office/powerpoint/2010/main" val="25733816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28</a:t>
            </a:fld>
            <a:endParaRPr kumimoji="1" lang="ja-JP" altLang="en-US" dirty="0"/>
          </a:p>
        </p:txBody>
      </p:sp>
      <p:sp>
        <p:nvSpPr>
          <p:cNvPr id="4" name="タイトル 3"/>
          <p:cNvSpPr>
            <a:spLocks noGrp="1"/>
          </p:cNvSpPr>
          <p:nvPr>
            <p:ph type="title"/>
          </p:nvPr>
        </p:nvSpPr>
        <p:spPr/>
        <p:txBody>
          <a:bodyPr/>
          <a:lstStyle/>
          <a:p>
            <a:r>
              <a:rPr lang="ja-JP" altLang="en-US" dirty="0"/>
              <a:t>ハンズオン</a:t>
            </a:r>
            <a:r>
              <a:rPr kumimoji="1" lang="ja-JP" altLang="en-US" dirty="0"/>
              <a:t>アプリクラス構成</a:t>
            </a:r>
          </a:p>
        </p:txBody>
      </p:sp>
      <p:pic>
        <p:nvPicPr>
          <p:cNvPr id="2" name="図 1"/>
          <p:cNvPicPr>
            <a:picLocks noChangeAspect="1"/>
          </p:cNvPicPr>
          <p:nvPr/>
        </p:nvPicPr>
        <p:blipFill>
          <a:blip r:embed="rId3"/>
          <a:stretch>
            <a:fillRect/>
          </a:stretch>
        </p:blipFill>
        <p:spPr>
          <a:xfrm>
            <a:off x="1393701" y="1242568"/>
            <a:ext cx="10189669" cy="5308749"/>
          </a:xfrm>
          <a:prstGeom prst="rect">
            <a:avLst/>
          </a:prstGeom>
        </p:spPr>
      </p:pic>
    </p:spTree>
    <p:extLst>
      <p:ext uri="{BB962C8B-B14F-4D97-AF65-F5344CB8AC3E}">
        <p14:creationId xmlns:p14="http://schemas.microsoft.com/office/powerpoint/2010/main" val="78816576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#Hands-On</a:t>
            </a:r>
            <a:endParaRPr lang="ja-JP" altLang="en-US" dirty="0"/>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29</a:t>
            </a:fld>
            <a:endParaRPr kumimoji="1" lang="ja-JP" altLang="en-US" dirty="0"/>
          </a:p>
        </p:txBody>
      </p:sp>
    </p:spTree>
    <p:extLst>
      <p:ext uri="{BB962C8B-B14F-4D97-AF65-F5344CB8AC3E}">
        <p14:creationId xmlns:p14="http://schemas.microsoft.com/office/powerpoint/2010/main" val="13191624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Agenda</a:t>
            </a:r>
            <a:endParaRPr lang="ja-JP" altLang="en-US" dirty="0"/>
          </a:p>
        </p:txBody>
      </p:sp>
      <p:sp>
        <p:nvSpPr>
          <p:cNvPr id="3" name="コンテンツ プレースホルダー 2"/>
          <p:cNvSpPr>
            <a:spLocks noGrp="1"/>
          </p:cNvSpPr>
          <p:nvPr>
            <p:ph sz="quarter" idx="10"/>
          </p:nvPr>
        </p:nvSpPr>
        <p:spPr/>
        <p:txBody>
          <a:bodyPr>
            <a:normAutofit lnSpcReduction="10000"/>
          </a:bodyPr>
          <a:lstStyle/>
          <a:p>
            <a:pPr marL="571500" indent="-571500">
              <a:buFont typeface="Arial" panose="020B0604020202020204" pitchFamily="34" charset="0"/>
              <a:buChar char="•"/>
            </a:pPr>
            <a:r>
              <a:rPr lang="en-US" altLang="ja-JP" dirty="0">
                <a:solidFill>
                  <a:schemeClr val="bg2"/>
                </a:solidFill>
              </a:rPr>
              <a:t>Introduction</a:t>
            </a:r>
          </a:p>
          <a:p>
            <a:pPr marL="571500" indent="-571500">
              <a:buFont typeface="Arial" panose="020B0604020202020204" pitchFamily="34" charset="0"/>
              <a:buChar char="•"/>
            </a:pPr>
            <a:r>
              <a:rPr lang="en-US" altLang="ja-JP" dirty="0">
                <a:solidFill>
                  <a:schemeClr val="tx2">
                    <a:lumMod val="40000"/>
                    <a:lumOff val="60000"/>
                  </a:schemeClr>
                </a:solidFill>
              </a:rPr>
              <a:t>What is Prism? &amp; What do you get?</a:t>
            </a:r>
          </a:p>
          <a:p>
            <a:pPr marL="571500" indent="-571500">
              <a:buFont typeface="Arial" panose="020B0604020202020204" pitchFamily="34" charset="0"/>
              <a:buChar char="•"/>
            </a:pPr>
            <a:r>
              <a:rPr lang="en-US" altLang="ja-JP" dirty="0">
                <a:solidFill>
                  <a:schemeClr val="tx2">
                    <a:lumMod val="40000"/>
                    <a:lumOff val="60000"/>
                  </a:schemeClr>
                </a:solidFill>
              </a:rPr>
              <a:t>Why Prism for </a:t>
            </a:r>
            <a:r>
              <a:rPr lang="en-US" altLang="ja-JP" dirty="0" err="1">
                <a:solidFill>
                  <a:schemeClr val="tx2">
                    <a:lumMod val="40000"/>
                    <a:lumOff val="60000"/>
                  </a:schemeClr>
                </a:solidFill>
              </a:rPr>
              <a:t>Xamarin.Forms</a:t>
            </a:r>
            <a:r>
              <a:rPr lang="en-US" altLang="ja-JP" dirty="0">
                <a:solidFill>
                  <a:schemeClr val="tx2">
                    <a:lumMod val="40000"/>
                    <a:lumOff val="60000"/>
                  </a:schemeClr>
                </a:solidFill>
              </a:rPr>
              <a:t>?</a:t>
            </a:r>
          </a:p>
          <a:p>
            <a:pPr marL="571500" indent="-571500">
              <a:buFont typeface="Arial" panose="020B0604020202020204" pitchFamily="34" charset="0"/>
              <a:buChar char="•"/>
            </a:pPr>
            <a:r>
              <a:rPr lang="en-US" altLang="ja-JP" dirty="0">
                <a:solidFill>
                  <a:schemeClr val="tx2">
                    <a:lumMod val="40000"/>
                    <a:lumOff val="60000"/>
                  </a:schemeClr>
                </a:solidFill>
              </a:rPr>
              <a:t>DEMO</a:t>
            </a:r>
          </a:p>
        </p:txBody>
      </p:sp>
      <p:sp>
        <p:nvSpPr>
          <p:cNvPr id="9" name="スライド番号プレースホルダー 8"/>
          <p:cNvSpPr>
            <a:spLocks noGrp="1"/>
          </p:cNvSpPr>
          <p:nvPr>
            <p:ph type="sldNum" sz="quarter" idx="4294967295"/>
          </p:nvPr>
        </p:nvSpPr>
        <p:spPr>
          <a:xfrm>
            <a:off x="10875963" y="6376988"/>
            <a:ext cx="1560512" cy="371475"/>
          </a:xfrm>
        </p:spPr>
        <p:txBody>
          <a:bodyPr/>
          <a:lstStyle/>
          <a:p>
            <a:fld id="{A18726F9-315A-4462-8997-3530727730AD}" type="slidenum">
              <a:rPr lang="ja-JP" altLang="en-US" smtClean="0"/>
              <a:pPr/>
              <a:t>3</a:t>
            </a:fld>
            <a:endParaRPr lang="ja-JP" altLang="en-US" dirty="0"/>
          </a:p>
        </p:txBody>
      </p:sp>
    </p:spTree>
    <p:extLst>
      <p:ext uri="{BB962C8B-B14F-4D97-AF65-F5344CB8AC3E}">
        <p14:creationId xmlns:p14="http://schemas.microsoft.com/office/powerpoint/2010/main" val="326715198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pPr algn="ctr"/>
            <a:r>
              <a:rPr lang="en-US" altLang="ja-JP" dirty="0"/>
              <a:t>One more thing…</a:t>
            </a:r>
            <a:endParaRPr lang="ja-JP" altLang="en-US" dirty="0"/>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30</a:t>
            </a:fld>
            <a:endParaRPr kumimoji="1" lang="ja-JP" altLang="en-US" dirty="0"/>
          </a:p>
        </p:txBody>
      </p:sp>
    </p:spTree>
    <p:extLst>
      <p:ext uri="{BB962C8B-B14F-4D97-AF65-F5344CB8AC3E}">
        <p14:creationId xmlns:p14="http://schemas.microsoft.com/office/powerpoint/2010/main" val="201941178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pPr marL="0" indent="0">
              <a:buNone/>
            </a:pPr>
            <a:r>
              <a:rPr lang="en-US" altLang="ja-JP" u="sng" dirty="0">
                <a:hlinkClick r:id="rId2"/>
              </a:rPr>
              <a:t>https://github.com/jxug/PrismAndMoqHansOn</a:t>
            </a:r>
            <a:endParaRPr lang="en-US" altLang="ja-JP" u="sng" dirty="0"/>
          </a:p>
          <a:p>
            <a:pPr marL="0" indent="0">
              <a:buNone/>
            </a:pPr>
            <a:endParaRPr lang="en-US" altLang="ja-JP" dirty="0"/>
          </a:p>
          <a:p>
            <a:pPr marL="0" indent="0">
              <a:buNone/>
            </a:pPr>
            <a:r>
              <a:rPr kumimoji="1" lang="ja-JP" altLang="en-US" dirty="0"/>
              <a:t>このあとすぐ資料を</a:t>
            </a:r>
            <a:r>
              <a:rPr kumimoji="1" lang="en-US" altLang="ja-JP" dirty="0"/>
              <a:t>Twitter</a:t>
            </a:r>
            <a:r>
              <a:rPr kumimoji="1" lang="ja-JP" altLang="en-US" dirty="0"/>
              <a:t>に案内します。</a:t>
            </a:r>
            <a:endParaRPr kumimoji="1" lang="en-US" altLang="ja-JP" dirty="0"/>
          </a:p>
          <a:p>
            <a:pPr marL="0" indent="0">
              <a:buNone/>
            </a:pPr>
            <a:r>
              <a:rPr lang="en-US" altLang="ja-JP" dirty="0"/>
              <a:t>dots</a:t>
            </a:r>
            <a:r>
              <a:rPr lang="ja-JP" altLang="en-US" dirty="0"/>
              <a:t>のイベントページへの紐づけもしますので、何れかからご覧ください。</a:t>
            </a:r>
            <a:endParaRPr kumimoji="1" lang="ja-JP" altLang="en-US" dirty="0"/>
          </a:p>
        </p:txBody>
      </p:sp>
      <p:sp>
        <p:nvSpPr>
          <p:cNvPr id="3" name="タイトル 2"/>
          <p:cNvSpPr>
            <a:spLocks noGrp="1"/>
          </p:cNvSpPr>
          <p:nvPr>
            <p:ph type="title"/>
          </p:nvPr>
        </p:nvSpPr>
        <p:spPr/>
        <p:txBody>
          <a:bodyPr/>
          <a:lstStyle/>
          <a:p>
            <a:r>
              <a:rPr kumimoji="1" lang="ja-JP" altLang="en-US" dirty="0"/>
              <a:t>デモコードのリポジトリ</a:t>
            </a:r>
          </a:p>
        </p:txBody>
      </p:sp>
    </p:spTree>
    <p:extLst>
      <p:ext uri="{BB962C8B-B14F-4D97-AF65-F5344CB8AC3E}">
        <p14:creationId xmlns:p14="http://schemas.microsoft.com/office/powerpoint/2010/main" val="21319896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normAutofit/>
          </a:bodyPr>
          <a:lstStyle/>
          <a:p>
            <a:pPr marL="0" indent="0">
              <a:buNone/>
            </a:pPr>
            <a:r>
              <a:rPr kumimoji="1" lang="ja-JP" altLang="en-US" sz="3200" dirty="0"/>
              <a:t>いい入門サイト</a:t>
            </a:r>
            <a:r>
              <a:rPr lang="ja-JP" altLang="en-US" sz="3200" dirty="0"/>
              <a:t>をたまたま知ってます</a:t>
            </a:r>
            <a:r>
              <a:rPr kumimoji="1" lang="ja-JP" altLang="en-US" sz="3200" dirty="0"/>
              <a:t>！</a:t>
            </a:r>
            <a:endParaRPr kumimoji="1" lang="en-US" altLang="ja-JP" dirty="0"/>
          </a:p>
          <a:p>
            <a:pPr marL="0" indent="0">
              <a:buNone/>
            </a:pPr>
            <a:r>
              <a:rPr lang="en-US" altLang="ja-JP" dirty="0"/>
              <a:t>【</a:t>
            </a:r>
            <a:r>
              <a:rPr lang="en-US" altLang="ja-JP" dirty="0" err="1"/>
              <a:t>Xamarin】Prism.Forms</a:t>
            </a:r>
            <a:r>
              <a:rPr lang="ja-JP" altLang="en-US" dirty="0"/>
              <a:t>入門</a:t>
            </a:r>
            <a:endParaRPr lang="en-US" altLang="ja-JP" dirty="0"/>
          </a:p>
          <a:p>
            <a:pPr marL="0" indent="0">
              <a:buNone/>
            </a:pPr>
            <a:r>
              <a:rPr lang="en-US" altLang="ja-JP" sz="3200" u="sng" dirty="0">
                <a:hlinkClick r:id="rId3"/>
              </a:rPr>
              <a:t>http://www.nuits.jp/entry/2016/08/22/173858</a:t>
            </a:r>
            <a:endParaRPr lang="en-US" altLang="ja-JP" sz="3200" u="sng" dirty="0"/>
          </a:p>
          <a:p>
            <a:pPr marL="0" indent="0">
              <a:buNone/>
            </a:pPr>
            <a:endParaRPr kumimoji="1" lang="en-US" altLang="ja-JP" sz="3200" u="sng" dirty="0"/>
          </a:p>
          <a:p>
            <a:pPr marL="0" indent="0" algn="r">
              <a:buNone/>
            </a:pPr>
            <a:r>
              <a:rPr lang="en-US" altLang="ja-JP" sz="3200" dirty="0"/>
              <a:t>Xamarin</a:t>
            </a:r>
            <a:r>
              <a:rPr lang="ja-JP" altLang="en-US" sz="3200" dirty="0"/>
              <a:t>関わらず多数の日本語の</a:t>
            </a:r>
            <a:r>
              <a:rPr lang="en-US" altLang="ja-JP" sz="3200" dirty="0"/>
              <a:t>Prism</a:t>
            </a:r>
            <a:r>
              <a:rPr lang="ja-JP" altLang="en-US" sz="3200" dirty="0"/>
              <a:t>情報があります</a:t>
            </a:r>
            <a:endParaRPr lang="en-US" altLang="ja-JP" sz="3200" dirty="0"/>
          </a:p>
          <a:p>
            <a:pPr marL="0" indent="0" algn="r">
              <a:buNone/>
            </a:pPr>
            <a:r>
              <a:rPr lang="en-US" altLang="ja-JP" dirty="0"/>
              <a:t>Prism</a:t>
            </a:r>
            <a:r>
              <a:rPr lang="ja-JP" altLang="en-US" dirty="0"/>
              <a:t>自習用リポジトリ</a:t>
            </a:r>
            <a:endParaRPr lang="en-US" altLang="ja-JP" sz="3200" dirty="0"/>
          </a:p>
          <a:p>
            <a:pPr marL="0" indent="0" algn="r">
              <a:buNone/>
            </a:pPr>
            <a:r>
              <a:rPr lang="en-US" altLang="ja-JP" sz="3200" u="sng" dirty="0"/>
              <a:t>https://github.com/runceel/PrismEdu</a:t>
            </a:r>
            <a:endParaRPr kumimoji="1" lang="ja-JP" altLang="en-US" sz="3200" u="sng"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32</a:t>
            </a:fld>
            <a:endParaRPr kumimoji="1" lang="ja-JP" altLang="en-US" dirty="0"/>
          </a:p>
        </p:txBody>
      </p:sp>
      <p:sp>
        <p:nvSpPr>
          <p:cNvPr id="4" name="タイトル 3"/>
          <p:cNvSpPr>
            <a:spLocks noGrp="1"/>
          </p:cNvSpPr>
          <p:nvPr>
            <p:ph type="title"/>
          </p:nvPr>
        </p:nvSpPr>
        <p:spPr/>
        <p:txBody>
          <a:bodyPr/>
          <a:lstStyle/>
          <a:p>
            <a:r>
              <a:rPr lang="ja-JP" altLang="en-US" dirty="0"/>
              <a:t>まとめ</a:t>
            </a:r>
            <a:endParaRPr kumimoji="1" lang="ja-JP" altLang="en-US" dirty="0"/>
          </a:p>
        </p:txBody>
      </p:sp>
      <p:pic>
        <p:nvPicPr>
          <p:cNvPr id="2" name="図 1"/>
          <p:cNvPicPr>
            <a:picLocks noChangeAspect="1"/>
          </p:cNvPicPr>
          <p:nvPr/>
        </p:nvPicPr>
        <p:blipFill>
          <a:blip r:embed="rId4"/>
          <a:stretch>
            <a:fillRect/>
          </a:stretch>
        </p:blipFill>
        <p:spPr>
          <a:xfrm>
            <a:off x="9530605" y="1337022"/>
            <a:ext cx="2160240" cy="2160240"/>
          </a:xfrm>
          <a:prstGeom prst="rect">
            <a:avLst/>
          </a:prstGeom>
        </p:spPr>
      </p:pic>
      <p:pic>
        <p:nvPicPr>
          <p:cNvPr id="5" name="図 4"/>
          <p:cNvPicPr>
            <a:picLocks noChangeAspect="1"/>
          </p:cNvPicPr>
          <p:nvPr/>
        </p:nvPicPr>
        <p:blipFill>
          <a:blip r:embed="rId5"/>
          <a:stretch>
            <a:fillRect/>
          </a:stretch>
        </p:blipFill>
        <p:spPr>
          <a:xfrm>
            <a:off x="1321693" y="4588817"/>
            <a:ext cx="2160240" cy="2160240"/>
          </a:xfrm>
          <a:prstGeom prst="rect">
            <a:avLst/>
          </a:prstGeom>
        </p:spPr>
      </p:pic>
    </p:spTree>
    <p:extLst>
      <p:ext uri="{BB962C8B-B14F-4D97-AF65-F5344CB8AC3E}">
        <p14:creationId xmlns:p14="http://schemas.microsoft.com/office/powerpoint/2010/main" val="417626088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US" altLang="ja-JP" dirty="0"/>
              <a:t>#Xamarin</a:t>
            </a:r>
            <a:r>
              <a:rPr lang="ja-JP" altLang="en-US" dirty="0"/>
              <a:t>はいいぞ</a:t>
            </a:r>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33</a:t>
            </a:fld>
            <a:endParaRPr kumimoji="1" lang="ja-JP" altLang="en-US" dirty="0"/>
          </a:p>
        </p:txBody>
      </p:sp>
    </p:spTree>
    <p:extLst>
      <p:ext uri="{BB962C8B-B14F-4D97-AF65-F5344CB8AC3E}">
        <p14:creationId xmlns:p14="http://schemas.microsoft.com/office/powerpoint/2010/main" val="4829942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a:xfrm>
            <a:off x="1347243" y="658071"/>
            <a:ext cx="11089232" cy="5904654"/>
          </a:xfrm>
        </p:spPr>
        <p:txBody>
          <a:bodyPr/>
          <a:lstStyle/>
          <a:p>
            <a:r>
              <a:rPr lang="en-US" altLang="ja-JP" dirty="0"/>
              <a:t>#Prism</a:t>
            </a:r>
            <a:r>
              <a:rPr lang="ja-JP" altLang="en-US" dirty="0"/>
              <a:t>もいいぞ</a:t>
            </a:r>
          </a:p>
        </p:txBody>
      </p:sp>
      <p:sp>
        <p:nvSpPr>
          <p:cNvPr id="3" name="スライド番号プレースホルダー 2"/>
          <p:cNvSpPr>
            <a:spLocks noGrp="1"/>
          </p:cNvSpPr>
          <p:nvPr>
            <p:ph type="sldNum" sz="quarter" idx="4294967295"/>
          </p:nvPr>
        </p:nvSpPr>
        <p:spPr>
          <a:xfrm>
            <a:off x="10875963" y="6376988"/>
            <a:ext cx="1560512" cy="371475"/>
          </a:xfrm>
        </p:spPr>
        <p:txBody>
          <a:bodyPr/>
          <a:lstStyle/>
          <a:p>
            <a:fld id="{BA547519-0BEB-4367-A945-810145453CE0}" type="slidenum">
              <a:rPr kumimoji="1" lang="ja-JP" altLang="en-US" smtClean="0"/>
              <a:pPr/>
              <a:t>34</a:t>
            </a:fld>
            <a:endParaRPr kumimoji="1" lang="ja-JP" altLang="en-US" dirty="0"/>
          </a:p>
        </p:txBody>
      </p:sp>
    </p:spTree>
    <p:extLst>
      <p:ext uri="{BB962C8B-B14F-4D97-AF65-F5344CB8AC3E}">
        <p14:creationId xmlns:p14="http://schemas.microsoft.com/office/powerpoint/2010/main" val="3194321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kumimoji="1" lang="en-US" altLang="ja-JP" dirty="0" err="1"/>
              <a:t>Xamarin.Forms</a:t>
            </a:r>
            <a:r>
              <a:rPr kumimoji="1" lang="ja-JP" altLang="en-US" dirty="0"/>
              <a:t>をつかう</a:t>
            </a:r>
            <a:endParaRPr kumimoji="1" lang="en-US" altLang="ja-JP" dirty="0"/>
          </a:p>
          <a:p>
            <a:pPr marL="571500" indent="-571500">
              <a:buFont typeface="Yu Gothic UI Light" panose="020B0300000000000000" pitchFamily="50" charset="-128"/>
              <a:buChar char="→"/>
            </a:pPr>
            <a:r>
              <a:rPr lang="en-US" altLang="ja-JP" dirty="0"/>
              <a:t>MVVM</a:t>
            </a:r>
            <a:r>
              <a:rPr lang="ja-JP" altLang="en-US" dirty="0"/>
              <a:t>パターンにしよう</a:t>
            </a:r>
            <a:endParaRPr lang="en-US" altLang="ja-JP" dirty="0"/>
          </a:p>
          <a:p>
            <a:pPr marL="571500" indent="-571500">
              <a:buFont typeface="Yu Gothic UI Light" panose="020B0300000000000000" pitchFamily="50" charset="-128"/>
              <a:buChar char="→"/>
            </a:pPr>
            <a:r>
              <a:rPr kumimoji="1" lang="ja-JP" altLang="en-US" dirty="0"/>
              <a:t>素のままだとつらい！</a:t>
            </a:r>
          </a:p>
        </p:txBody>
      </p:sp>
      <p:sp>
        <p:nvSpPr>
          <p:cNvPr id="4" name="タイトル 3"/>
          <p:cNvSpPr>
            <a:spLocks noGrp="1"/>
          </p:cNvSpPr>
          <p:nvPr>
            <p:ph type="title"/>
          </p:nvPr>
        </p:nvSpPr>
        <p:spPr/>
        <p:txBody>
          <a:bodyPr/>
          <a:lstStyle/>
          <a:p>
            <a:r>
              <a:rPr lang="en-US" altLang="ja-JP" dirty="0"/>
              <a:t>Introduction</a:t>
            </a:r>
            <a:endParaRPr kumimoji="1" lang="ja-JP" altLang="en-US" dirty="0"/>
          </a:p>
        </p:txBody>
      </p:sp>
    </p:spTree>
    <p:extLst>
      <p:ext uri="{BB962C8B-B14F-4D97-AF65-F5344CB8AC3E}">
        <p14:creationId xmlns:p14="http://schemas.microsoft.com/office/powerpoint/2010/main" val="37251313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5</a:t>
            </a:fld>
            <a:endParaRPr kumimoji="1" lang="ja-JP" altLang="en-US" dirty="0"/>
          </a:p>
        </p:txBody>
      </p:sp>
      <p:sp>
        <p:nvSpPr>
          <p:cNvPr id="4" name="タイトル 3"/>
          <p:cNvSpPr>
            <a:spLocks noGrp="1"/>
          </p:cNvSpPr>
          <p:nvPr>
            <p:ph type="title"/>
          </p:nvPr>
        </p:nvSpPr>
        <p:spPr/>
        <p:txBody>
          <a:bodyPr/>
          <a:lstStyle/>
          <a:p>
            <a:r>
              <a:rPr lang="en-US" altLang="ja-JP" dirty="0"/>
              <a:t>MVVM</a:t>
            </a:r>
            <a:r>
              <a:rPr lang="ja-JP" altLang="en-US" dirty="0"/>
              <a:t> </a:t>
            </a:r>
            <a:r>
              <a:rPr lang="en-US" altLang="ja-JP" dirty="0"/>
              <a:t>Pattern</a:t>
            </a:r>
            <a:r>
              <a:rPr lang="ja-JP" altLang="en-US" dirty="0"/>
              <a:t>で、辛くなりやすいところ</a:t>
            </a:r>
            <a:endParaRPr kumimoji="1" lang="ja-JP" altLang="en-US" dirty="0"/>
          </a:p>
        </p:txBody>
      </p:sp>
      <p:sp>
        <p:nvSpPr>
          <p:cNvPr id="5" name="正方形/長方形 4"/>
          <p:cNvSpPr/>
          <p:nvPr/>
        </p:nvSpPr>
        <p:spPr bwMode="auto">
          <a:xfrm>
            <a:off x="601613"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View</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正方形/長方形 7"/>
          <p:cNvSpPr/>
          <p:nvPr/>
        </p:nvSpPr>
        <p:spPr bwMode="auto">
          <a:xfrm>
            <a:off x="5155202"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ViewModel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正方形/長方形 8"/>
          <p:cNvSpPr/>
          <p:nvPr/>
        </p:nvSpPr>
        <p:spPr bwMode="auto">
          <a:xfrm>
            <a:off x="9708791" y="2129110"/>
            <a:ext cx="2376264" cy="22322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Model</a:t>
            </a:r>
            <a:endParaRPr kumimoji="1" lang="ja-JP" altLang="en-US" sz="32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直線矢印コネクタ 10"/>
          <p:cNvCxnSpPr/>
          <p:nvPr/>
        </p:nvCxnSpPr>
        <p:spPr>
          <a:xfrm>
            <a:off x="2977877" y="2849190"/>
            <a:ext cx="2177325" cy="0"/>
          </a:xfrm>
          <a:prstGeom prst="straightConnector1">
            <a:avLst/>
          </a:prstGeom>
          <a:ln w="25400">
            <a:solidFill>
              <a:srgbClr val="00206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2977877"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7531466" y="3641278"/>
            <a:ext cx="2177325" cy="0"/>
          </a:xfrm>
          <a:prstGeom prst="straightConnector1">
            <a:avLst/>
          </a:prstGeom>
          <a:ln w="25400">
            <a:solidFill>
              <a:srgbClr val="002060"/>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7531466" y="2849190"/>
            <a:ext cx="2177325" cy="0"/>
          </a:xfrm>
          <a:prstGeom prst="straightConnector1">
            <a:avLst/>
          </a:prstGeom>
          <a:ln w="25400">
            <a:solidFill>
              <a:srgbClr val="00206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094431" y="1913086"/>
            <a:ext cx="1944216" cy="1037207"/>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Binding &amp;</a:t>
            </a:r>
          </a:p>
          <a:p>
            <a:pPr algn="ctr">
              <a:lnSpc>
                <a:spcPct val="90000"/>
              </a:lnSpc>
              <a:spcAft>
                <a:spcPts val="600"/>
              </a:spcAft>
            </a:pPr>
            <a:r>
              <a:rPr kumimoji="1" lang="en-US" altLang="ja-JP" sz="2400" dirty="0">
                <a:solidFill>
                  <a:srgbClr val="4F81BD"/>
                </a:solidFill>
              </a:rPr>
              <a:t>Command</a:t>
            </a:r>
            <a:endParaRPr kumimoji="1" lang="ja-JP" altLang="en-US" sz="2400" dirty="0" err="1">
              <a:solidFill>
                <a:srgbClr val="4F81BD"/>
              </a:solidFill>
            </a:endParaRPr>
          </a:p>
        </p:txBody>
      </p:sp>
      <p:sp>
        <p:nvSpPr>
          <p:cNvPr id="17" name="テキスト ボックス 16"/>
          <p:cNvSpPr txBox="1"/>
          <p:nvPr/>
        </p:nvSpPr>
        <p:spPr>
          <a:xfrm>
            <a:off x="7640677" y="2117757"/>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Update</a:t>
            </a:r>
            <a:endParaRPr kumimoji="1" lang="ja-JP" altLang="en-US" sz="2400" dirty="0" err="1">
              <a:solidFill>
                <a:srgbClr val="4F81BD"/>
              </a:solidFill>
            </a:endParaRPr>
          </a:p>
        </p:txBody>
      </p:sp>
      <p:sp>
        <p:nvSpPr>
          <p:cNvPr id="18" name="テキスト ボックス 17"/>
          <p:cNvSpPr txBox="1"/>
          <p:nvPr/>
        </p:nvSpPr>
        <p:spPr>
          <a:xfrm>
            <a:off x="7648020"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sp>
        <p:nvSpPr>
          <p:cNvPr id="19" name="テキスト ボックス 18"/>
          <p:cNvSpPr txBox="1"/>
          <p:nvPr/>
        </p:nvSpPr>
        <p:spPr>
          <a:xfrm>
            <a:off x="3094431" y="3733494"/>
            <a:ext cx="1944216" cy="627864"/>
          </a:xfrm>
          <a:prstGeom prst="rect">
            <a:avLst/>
          </a:prstGeom>
          <a:noFill/>
        </p:spPr>
        <p:txBody>
          <a:bodyPr wrap="square" lIns="182880" tIns="146304" rIns="182880" bIns="146304" rtlCol="0">
            <a:spAutoFit/>
          </a:bodyPr>
          <a:lstStyle/>
          <a:p>
            <a:pPr algn="ctr">
              <a:lnSpc>
                <a:spcPct val="90000"/>
              </a:lnSpc>
              <a:spcAft>
                <a:spcPts val="600"/>
              </a:spcAft>
            </a:pPr>
            <a:r>
              <a:rPr kumimoji="1" lang="en-US" altLang="ja-JP" sz="2400" dirty="0">
                <a:solidFill>
                  <a:srgbClr val="4F81BD"/>
                </a:solidFill>
              </a:rPr>
              <a:t>Notification</a:t>
            </a:r>
            <a:endParaRPr kumimoji="1" lang="ja-JP" altLang="en-US" sz="2400" dirty="0" err="1">
              <a:solidFill>
                <a:srgbClr val="4F81BD"/>
              </a:solidFill>
            </a:endParaRPr>
          </a:p>
        </p:txBody>
      </p:sp>
      <p:cxnSp>
        <p:nvCxnSpPr>
          <p:cNvPr id="6" name="コネクタ: 曲線 5"/>
          <p:cNvCxnSpPr>
            <a:stCxn id="8" idx="2"/>
            <a:endCxn id="5" idx="2"/>
          </p:cNvCxnSpPr>
          <p:nvPr/>
        </p:nvCxnSpPr>
        <p:spPr>
          <a:xfrm rot="5400000">
            <a:off x="4066540" y="2084564"/>
            <a:ext cx="12700" cy="4553589"/>
          </a:xfrm>
          <a:prstGeom prst="curvedConnector3">
            <a:avLst>
              <a:gd name="adj1" fmla="val 9060016"/>
            </a:avLst>
          </a:prstGeom>
          <a:ln w="22225">
            <a:solidFill>
              <a:srgbClr val="FF0000"/>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371225" y="5153446"/>
            <a:ext cx="3511308" cy="144655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kumimoji="1" lang="ja-JP" altLang="en-US" sz="2400" dirty="0">
                <a:solidFill>
                  <a:srgbClr val="FF0000"/>
                </a:solidFill>
              </a:rPr>
              <a:t>画面遷移</a:t>
            </a:r>
            <a:endParaRPr kumimoji="1" lang="en-US" altLang="ja-JP" sz="2400" dirty="0">
              <a:solidFill>
                <a:srgbClr val="FF0000"/>
              </a:solidFill>
            </a:endParaRPr>
          </a:p>
          <a:p>
            <a:pPr marL="342900" indent="-342900">
              <a:lnSpc>
                <a:spcPct val="90000"/>
              </a:lnSpc>
              <a:spcAft>
                <a:spcPts val="600"/>
              </a:spcAft>
              <a:buFont typeface="Arial" panose="020B0604020202020204" pitchFamily="34" charset="0"/>
              <a:buChar char="•"/>
            </a:pPr>
            <a:r>
              <a:rPr kumimoji="1" lang="ja-JP" altLang="en-US" sz="2400" dirty="0">
                <a:solidFill>
                  <a:srgbClr val="FF0000"/>
                </a:solidFill>
              </a:rPr>
              <a:t>確認ダイアログ</a:t>
            </a:r>
            <a:endParaRPr kumimoji="1" lang="en-US" altLang="ja-JP" sz="2400" dirty="0">
              <a:solidFill>
                <a:srgbClr val="FF0000"/>
              </a:solidFill>
            </a:endParaRPr>
          </a:p>
          <a:p>
            <a:pPr marL="342900" indent="-342900">
              <a:lnSpc>
                <a:spcPct val="90000"/>
              </a:lnSpc>
              <a:spcAft>
                <a:spcPts val="600"/>
              </a:spcAft>
              <a:buFont typeface="Arial" panose="020B0604020202020204" pitchFamily="34" charset="0"/>
              <a:buChar char="•"/>
            </a:pPr>
            <a:r>
              <a:rPr kumimoji="1" lang="ja-JP" altLang="en-US" sz="2400" dirty="0">
                <a:solidFill>
                  <a:srgbClr val="FF0000"/>
                </a:solidFill>
              </a:rPr>
              <a:t>選択ダイアログ</a:t>
            </a:r>
            <a:endParaRPr kumimoji="1" lang="en-US" altLang="ja-JP" sz="2400" dirty="0">
              <a:solidFill>
                <a:srgbClr val="FF0000"/>
              </a:solidFill>
            </a:endParaRPr>
          </a:p>
        </p:txBody>
      </p:sp>
    </p:spTree>
    <p:extLst>
      <p:ext uri="{BB962C8B-B14F-4D97-AF65-F5344CB8AC3E}">
        <p14:creationId xmlns:p14="http://schemas.microsoft.com/office/powerpoint/2010/main" val="13784214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kumimoji="1" lang="en-US" altLang="ja-JP" dirty="0" err="1"/>
              <a:t>Xamarin.Forms</a:t>
            </a:r>
            <a:r>
              <a:rPr kumimoji="1" lang="ja-JP" altLang="en-US" dirty="0"/>
              <a:t>をつかう</a:t>
            </a:r>
            <a:endParaRPr kumimoji="1" lang="en-US" altLang="ja-JP" dirty="0"/>
          </a:p>
          <a:p>
            <a:pPr marL="571500" indent="-571500">
              <a:buFont typeface="Yu Gothic UI Light" panose="020B0300000000000000" pitchFamily="50" charset="-128"/>
              <a:buChar char="→"/>
            </a:pPr>
            <a:r>
              <a:rPr lang="en-US" altLang="ja-JP" dirty="0"/>
              <a:t>MVVM</a:t>
            </a:r>
            <a:r>
              <a:rPr lang="ja-JP" altLang="en-US" dirty="0"/>
              <a:t>パターンにしよう</a:t>
            </a:r>
            <a:endParaRPr lang="en-US" altLang="ja-JP" dirty="0"/>
          </a:p>
          <a:p>
            <a:pPr marL="571500" indent="-571500">
              <a:buFont typeface="Yu Gothic UI Light" panose="020B0300000000000000" pitchFamily="50" charset="-128"/>
              <a:buChar char="→"/>
            </a:pPr>
            <a:r>
              <a:rPr kumimoji="1" lang="ja-JP" altLang="en-US" dirty="0"/>
              <a:t>素のままだとつらい！</a:t>
            </a:r>
            <a:endParaRPr kumimoji="1" lang="en-US" altLang="ja-JP" dirty="0"/>
          </a:p>
          <a:p>
            <a:pPr marL="571500" indent="-571500">
              <a:buFont typeface="Yu Gothic UI Light" panose="020B0300000000000000" pitchFamily="50" charset="-128"/>
              <a:buChar char="→"/>
            </a:pPr>
            <a:r>
              <a:rPr kumimoji="1" lang="en-US" altLang="ja-JP" dirty="0"/>
              <a:t>MVVM</a:t>
            </a:r>
            <a:r>
              <a:rPr kumimoji="1" lang="ja-JP" altLang="en-US" dirty="0"/>
              <a:t>支援ライブラリつかいたい！</a:t>
            </a:r>
            <a:r>
              <a:rPr kumimoji="1" lang="en-US" altLang="ja-JP" dirty="0"/>
              <a:t/>
            </a:r>
            <a:br>
              <a:rPr kumimoji="1" lang="en-US" altLang="ja-JP" dirty="0"/>
            </a:br>
            <a:endParaRPr kumimoji="1" lang="en-US" altLang="ja-JP" dirty="0"/>
          </a:p>
          <a:p>
            <a:pPr marL="0" indent="0" algn="ctr">
              <a:buNone/>
            </a:pPr>
            <a:r>
              <a:rPr kumimoji="1" lang="en-US" altLang="ja-JP" sz="6000" dirty="0"/>
              <a:t>Prism or MVVM Light Toolkit</a:t>
            </a:r>
            <a:r>
              <a:rPr kumimoji="1" lang="ja-JP" altLang="en-US" sz="6000" dirty="0"/>
              <a:t>？</a:t>
            </a:r>
            <a:endParaRPr kumimoji="1" lang="ja-JP" altLang="en-US" dirty="0"/>
          </a:p>
        </p:txBody>
      </p:sp>
      <p:sp>
        <p:nvSpPr>
          <p:cNvPr id="4" name="タイトル 3"/>
          <p:cNvSpPr>
            <a:spLocks noGrp="1"/>
          </p:cNvSpPr>
          <p:nvPr>
            <p:ph type="title"/>
          </p:nvPr>
        </p:nvSpPr>
        <p:spPr/>
        <p:txBody>
          <a:bodyPr/>
          <a:lstStyle/>
          <a:p>
            <a:r>
              <a:rPr lang="ja-JP" altLang="en-US" dirty="0"/>
              <a:t>何つかおう？</a:t>
            </a:r>
            <a:endParaRPr kumimoji="1" lang="ja-JP" altLang="en-US" dirty="0"/>
          </a:p>
        </p:txBody>
      </p:sp>
    </p:spTree>
    <p:extLst>
      <p:ext uri="{BB962C8B-B14F-4D97-AF65-F5344CB8AC3E}">
        <p14:creationId xmlns:p14="http://schemas.microsoft.com/office/powerpoint/2010/main" val="17516845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endParaRPr lang="en-US" altLang="ja-JP" dirty="0"/>
          </a:p>
          <a:p>
            <a:pPr marL="571500" indent="-571500">
              <a:buFont typeface="Arial" panose="020B0604020202020204" pitchFamily="34" charset="0"/>
              <a:buChar char="•"/>
            </a:pPr>
            <a:endParaRPr lang="en-US" altLang="ja-JP" dirty="0"/>
          </a:p>
          <a:p>
            <a:pPr marL="571500" indent="-571500">
              <a:buFont typeface="Arial" panose="020B0604020202020204" pitchFamily="34" charset="0"/>
              <a:buChar char="•"/>
            </a:pPr>
            <a:endParaRPr lang="en-US" altLang="ja-JP" dirty="0"/>
          </a:p>
        </p:txBody>
      </p:sp>
      <p:sp>
        <p:nvSpPr>
          <p:cNvPr id="3" name="スライド番号プレースホルダー 2"/>
          <p:cNvSpPr>
            <a:spLocks noGrp="1"/>
          </p:cNvSpPr>
          <p:nvPr>
            <p:ph type="sldNum" sz="quarter" idx="4"/>
          </p:nvPr>
        </p:nvSpPr>
        <p:spPr/>
        <p:txBody>
          <a:bodyPr/>
          <a:lstStyle/>
          <a:p>
            <a:fld id="{BA547519-0BEB-4367-A945-810145453CE0}" type="slidenum">
              <a:rPr kumimoji="1" lang="ja-JP" altLang="en-US" smtClean="0"/>
              <a:pPr/>
              <a:t>7</a:t>
            </a:fld>
            <a:endParaRPr kumimoji="1" lang="ja-JP" altLang="en-US" dirty="0"/>
          </a:p>
        </p:txBody>
      </p:sp>
      <p:sp>
        <p:nvSpPr>
          <p:cNvPr id="4" name="タイトル 3"/>
          <p:cNvSpPr>
            <a:spLocks noGrp="1"/>
          </p:cNvSpPr>
          <p:nvPr>
            <p:ph type="title"/>
          </p:nvPr>
        </p:nvSpPr>
        <p:spPr/>
        <p:txBody>
          <a:bodyPr/>
          <a:lstStyle/>
          <a:p>
            <a:r>
              <a:rPr kumimoji="1" lang="en-US" altLang="ja-JP" dirty="0"/>
              <a:t>Prism or MVVM Light Toolkit</a:t>
            </a:r>
            <a:endParaRPr kumimoji="1" lang="ja-JP" altLang="en-US" dirty="0"/>
          </a:p>
        </p:txBody>
      </p:sp>
      <p:sp>
        <p:nvSpPr>
          <p:cNvPr id="5" name="思考の吹き出し: 雲形 4"/>
          <p:cNvSpPr/>
          <p:nvPr/>
        </p:nvSpPr>
        <p:spPr bwMode="auto">
          <a:xfrm>
            <a:off x="6238853" y="1841078"/>
            <a:ext cx="5379984" cy="3024336"/>
          </a:xfrm>
          <a:prstGeom prst="cloud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Prism</a:t>
            </a:r>
            <a:endParaRPr kumimoji="1" lang="en-US" altLang="ja-JP"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凄いんだろうけどむずかしそう</a:t>
            </a:r>
          </a:p>
        </p:txBody>
      </p:sp>
      <p:sp>
        <p:nvSpPr>
          <p:cNvPr id="6" name="思考の吹き出し: 雲形 5"/>
          <p:cNvSpPr/>
          <p:nvPr/>
        </p:nvSpPr>
        <p:spPr bwMode="auto">
          <a:xfrm>
            <a:off x="601613" y="3281238"/>
            <a:ext cx="5866658" cy="2988332"/>
          </a:xfrm>
          <a:prstGeom prst="cloudCallout">
            <a:avLst>
              <a:gd name="adj1" fmla="val 57998"/>
              <a:gd name="adj2" fmla="val 3173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3200" dirty="0">
                <a:gradFill>
                  <a:gsLst>
                    <a:gs pos="0">
                      <a:srgbClr val="FFFFFF"/>
                    </a:gs>
                    <a:gs pos="100000">
                      <a:srgbClr val="FFFFFF"/>
                    </a:gs>
                  </a:gsLst>
                  <a:lin ang="5400000" scaled="0"/>
                </a:gradFill>
                <a:ea typeface="Segoe UI" pitchFamily="34" charset="0"/>
                <a:cs typeface="Segoe UI" pitchFamily="34" charset="0"/>
              </a:rPr>
              <a:t>MVVM</a:t>
            </a:r>
            <a:r>
              <a:rPr kumimoji="1" lang="ja-JP" altLang="en-US" sz="3200" dirty="0">
                <a:gradFill>
                  <a:gsLst>
                    <a:gs pos="0">
                      <a:srgbClr val="FFFFFF"/>
                    </a:gs>
                    <a:gs pos="100000">
                      <a:srgbClr val="FFFFFF"/>
                    </a:gs>
                  </a:gsLst>
                  <a:lin ang="5400000" scaled="0"/>
                </a:gradFill>
                <a:ea typeface="Segoe UI" pitchFamily="34" charset="0"/>
                <a:cs typeface="Segoe UI" pitchFamily="34" charset="0"/>
              </a:rPr>
              <a:t> </a:t>
            </a:r>
            <a:r>
              <a:rPr kumimoji="1" lang="en-US" altLang="ja-JP" sz="3200" dirty="0">
                <a:gradFill>
                  <a:gsLst>
                    <a:gs pos="0">
                      <a:srgbClr val="FFFFFF"/>
                    </a:gs>
                    <a:gs pos="100000">
                      <a:srgbClr val="FFFFFF"/>
                    </a:gs>
                  </a:gsLst>
                  <a:lin ang="5400000" scaled="0"/>
                </a:gradFill>
                <a:ea typeface="Segoe UI" pitchFamily="34" charset="0"/>
                <a:cs typeface="Segoe UI" pitchFamily="34" charset="0"/>
              </a:rPr>
              <a:t>Light Toolkit</a:t>
            </a:r>
            <a:endParaRPr kumimoji="1" lang="en-US" altLang="ja-JP"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kumimoji="1" lang="ja-JP" altLang="en-US" sz="2400" dirty="0">
                <a:gradFill>
                  <a:gsLst>
                    <a:gs pos="0">
                      <a:srgbClr val="FFFFFF"/>
                    </a:gs>
                    <a:gs pos="100000">
                      <a:srgbClr val="FFFFFF"/>
                    </a:gs>
                  </a:gsLst>
                  <a:lin ang="5400000" scaled="0"/>
                </a:gradFill>
                <a:ea typeface="Segoe UI" pitchFamily="34" charset="0"/>
                <a:cs typeface="Segoe UI" pitchFamily="34" charset="0"/>
              </a:rPr>
              <a:t>シンプルで分かりやすくて取り組みやすそう</a:t>
            </a:r>
            <a:endParaRPr kumimoji="1" lang="en-US" altLang="ja-JP"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15357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40000"/>
                    <a:lumOff val="60000"/>
                  </a:schemeClr>
                </a:solidFill>
              </a:rPr>
              <a:t>Agenda</a:t>
            </a:r>
            <a:endParaRPr lang="ja-JP" altLang="en-US" dirty="0">
              <a:solidFill>
                <a:schemeClr val="tx2">
                  <a:lumMod val="40000"/>
                  <a:lumOff val="60000"/>
                </a:schemeClr>
              </a:solidFill>
            </a:endParaRPr>
          </a:p>
        </p:txBody>
      </p:sp>
      <p:sp>
        <p:nvSpPr>
          <p:cNvPr id="3" name="コンテンツ プレースホルダー 2"/>
          <p:cNvSpPr>
            <a:spLocks noGrp="1"/>
          </p:cNvSpPr>
          <p:nvPr>
            <p:ph sz="quarter" idx="10"/>
          </p:nvPr>
        </p:nvSpPr>
        <p:spPr/>
        <p:txBody>
          <a:bodyPr>
            <a:normAutofit lnSpcReduction="10000"/>
          </a:bodyPr>
          <a:lstStyle/>
          <a:p>
            <a:pPr marL="571500" indent="-571500">
              <a:buFont typeface="Arial" panose="020B0604020202020204" pitchFamily="34" charset="0"/>
              <a:buChar char="•"/>
            </a:pPr>
            <a:r>
              <a:rPr lang="en-US" altLang="ja-JP" dirty="0">
                <a:solidFill>
                  <a:srgbClr val="8EB4E3"/>
                </a:solidFill>
              </a:rPr>
              <a:t>Introduction</a:t>
            </a:r>
          </a:p>
          <a:p>
            <a:pPr marL="571500" indent="-571500">
              <a:buFont typeface="Arial" panose="020B0604020202020204" pitchFamily="34" charset="0"/>
              <a:buChar char="•"/>
            </a:pPr>
            <a:r>
              <a:rPr lang="en-US" altLang="ja-JP" dirty="0">
                <a:solidFill>
                  <a:schemeClr val="bg1"/>
                </a:solidFill>
              </a:rPr>
              <a:t>What is Prism? &amp; What do you get?</a:t>
            </a:r>
          </a:p>
          <a:p>
            <a:pPr marL="571500" indent="-571500">
              <a:buFont typeface="Arial" panose="020B0604020202020204" pitchFamily="34" charset="0"/>
              <a:buChar char="•"/>
            </a:pPr>
            <a:r>
              <a:rPr lang="en-US" altLang="ja-JP" dirty="0">
                <a:solidFill>
                  <a:schemeClr val="tx2">
                    <a:lumMod val="40000"/>
                    <a:lumOff val="60000"/>
                  </a:schemeClr>
                </a:solidFill>
              </a:rPr>
              <a:t>Why Prism for </a:t>
            </a:r>
            <a:r>
              <a:rPr lang="en-US" altLang="ja-JP" dirty="0" err="1">
                <a:solidFill>
                  <a:schemeClr val="tx2">
                    <a:lumMod val="40000"/>
                    <a:lumOff val="60000"/>
                  </a:schemeClr>
                </a:solidFill>
              </a:rPr>
              <a:t>Xamarin.Forms</a:t>
            </a:r>
            <a:r>
              <a:rPr lang="en-US" altLang="ja-JP" dirty="0">
                <a:solidFill>
                  <a:schemeClr val="tx2">
                    <a:lumMod val="40000"/>
                    <a:lumOff val="60000"/>
                  </a:schemeClr>
                </a:solidFill>
              </a:rPr>
              <a:t>?</a:t>
            </a:r>
          </a:p>
          <a:p>
            <a:pPr marL="571500" indent="-571500">
              <a:buFont typeface="Arial" panose="020B0604020202020204" pitchFamily="34" charset="0"/>
              <a:buChar char="•"/>
            </a:pPr>
            <a:r>
              <a:rPr lang="en-US" altLang="ja-JP" dirty="0">
                <a:solidFill>
                  <a:schemeClr val="tx2">
                    <a:lumMod val="40000"/>
                    <a:lumOff val="60000"/>
                  </a:schemeClr>
                </a:solidFill>
              </a:rPr>
              <a:t>DEMO</a:t>
            </a:r>
          </a:p>
        </p:txBody>
      </p:sp>
      <p:sp>
        <p:nvSpPr>
          <p:cNvPr id="9" name="スライド番号プレースホルダー 8"/>
          <p:cNvSpPr>
            <a:spLocks noGrp="1"/>
          </p:cNvSpPr>
          <p:nvPr>
            <p:ph type="sldNum" sz="quarter" idx="4294967295"/>
          </p:nvPr>
        </p:nvSpPr>
        <p:spPr>
          <a:xfrm>
            <a:off x="10875963" y="6376988"/>
            <a:ext cx="1560512" cy="371475"/>
          </a:xfrm>
        </p:spPr>
        <p:txBody>
          <a:bodyPr/>
          <a:lstStyle/>
          <a:p>
            <a:fld id="{A18726F9-315A-4462-8997-3530727730AD}" type="slidenum">
              <a:rPr lang="ja-JP" altLang="en-US" smtClean="0"/>
              <a:pPr/>
              <a:t>8</a:t>
            </a:fld>
            <a:endParaRPr lang="ja-JP" altLang="en-US" dirty="0"/>
          </a:p>
        </p:txBody>
      </p:sp>
    </p:spTree>
    <p:extLst>
      <p:ext uri="{BB962C8B-B14F-4D97-AF65-F5344CB8AC3E}">
        <p14:creationId xmlns:p14="http://schemas.microsoft.com/office/powerpoint/2010/main" val="12716525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0"/>
          </p:nvPr>
        </p:nvSpPr>
        <p:spPr/>
        <p:txBody>
          <a:bodyPr/>
          <a:lstStyle/>
          <a:p>
            <a:r>
              <a:rPr lang="en-US" altLang="ja-JP"/>
              <a:t>XAML Application Framework</a:t>
            </a:r>
          </a:p>
          <a:p>
            <a:r>
              <a:rPr lang="en-US" altLang="ja-JP"/>
              <a:t>Guidance</a:t>
            </a:r>
          </a:p>
          <a:p>
            <a:r>
              <a:rPr lang="en-US" altLang="ja-JP"/>
              <a:t>Patterns &amp; Practices</a:t>
            </a:r>
          </a:p>
          <a:p>
            <a:r>
              <a:rPr lang="en-US" altLang="ja-JP"/>
              <a:t>Testable &amp; Maintainable</a:t>
            </a:r>
          </a:p>
          <a:p>
            <a:r>
              <a:rPr lang="en-US" altLang="ja-JP"/>
              <a:t>Open Source</a:t>
            </a:r>
          </a:p>
          <a:p>
            <a:r>
              <a:rPr lang="en-US" altLang="ja-JP"/>
              <a:t>.NET Foundation</a:t>
            </a:r>
          </a:p>
          <a:p>
            <a:endParaRPr lang="ja-JP" altLang="en-US" dirty="0"/>
          </a:p>
        </p:txBody>
      </p:sp>
      <p:sp>
        <p:nvSpPr>
          <p:cNvPr id="3" name="スライド番号プレースホルダー 2"/>
          <p:cNvSpPr>
            <a:spLocks noGrp="1"/>
          </p:cNvSpPr>
          <p:nvPr>
            <p:ph type="sldNum" sz="quarter" idx="4"/>
          </p:nvPr>
        </p:nvSpPr>
        <p:spPr/>
        <p:txBody>
          <a:bodyPr/>
          <a:lstStyle/>
          <a:p>
            <a:fld id="{BA547519-0BEB-4367-A945-810145453CE0}" type="slidenum">
              <a:rPr lang="ja-JP" altLang="en-US" smtClean="0"/>
              <a:pPr/>
              <a:t>9</a:t>
            </a:fld>
            <a:endParaRPr lang="ja-JP" altLang="en-US" dirty="0"/>
          </a:p>
        </p:txBody>
      </p:sp>
      <p:sp>
        <p:nvSpPr>
          <p:cNvPr id="4" name="タイトル 3"/>
          <p:cNvSpPr>
            <a:spLocks noGrp="1"/>
          </p:cNvSpPr>
          <p:nvPr>
            <p:ph type="title"/>
          </p:nvPr>
        </p:nvSpPr>
        <p:spPr/>
        <p:txBody>
          <a:bodyPr/>
          <a:lstStyle/>
          <a:p>
            <a:r>
              <a:rPr lang="en-US" altLang="ja-JP"/>
              <a:t>What</a:t>
            </a:r>
            <a:r>
              <a:rPr lang="ja-JP" altLang="en-US"/>
              <a:t> </a:t>
            </a:r>
            <a:r>
              <a:rPr lang="en-US" altLang="ja-JP"/>
              <a:t>is Prism?</a:t>
            </a:r>
            <a:endParaRPr lang="ja-JP" altLang="en-US" dirty="0"/>
          </a:p>
        </p:txBody>
      </p:sp>
    </p:spTree>
    <p:extLst>
      <p:ext uri="{BB962C8B-B14F-4D97-AF65-F5344CB8AC3E}">
        <p14:creationId xmlns:p14="http://schemas.microsoft.com/office/powerpoint/2010/main" val="437196369"/>
      </p:ext>
    </p:extLst>
  </p:cSld>
  <p:clrMapOvr>
    <a:masterClrMapping/>
  </p:clrMapOvr>
  <p:transition>
    <p:fade/>
  </p:transition>
</p:sld>
</file>

<file path=ppt/theme/theme1.xml><?xml version="1.0" encoding="utf-8"?>
<a:theme xmlns:a="http://schemas.openxmlformats.org/drawingml/2006/main" name="JXUG">
  <a:themeElements>
    <a:clrScheme name="JXUG">
      <a:dk1>
        <a:srgbClr val="1F1F1F"/>
      </a:dk1>
      <a:lt1>
        <a:sysClr val="window" lastClr="FFFFFF"/>
      </a:lt1>
      <a:dk2>
        <a:srgbClr val="1F497D"/>
      </a:dk2>
      <a:lt2>
        <a:srgbClr val="EAECEE"/>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5F497A"/>
      </a:folHlink>
    </a:clrScheme>
    <a:fontScheme name="Yu Gothic UI Light">
      <a:majorFont>
        <a:latin typeface="Yu Gothic UI Light"/>
        <a:ea typeface="Yu Gothic UI Light"/>
        <a:cs typeface=""/>
      </a:majorFont>
      <a:minorFont>
        <a:latin typeface="Yu Gothic UI Light"/>
        <a:ea typeface="Yu Gothic UI Light"/>
        <a:cs typeface=""/>
      </a:minorFont>
    </a:fontScheme>
    <a:fmtScheme name="クチュール">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XUG" id="{58F48618-8DBE-44FC-8A37-515C30D83DF0}" vid="{52D2B051-3C77-4338-B5FB-B9BA1BD890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2856</Words>
  <Application>Microsoft Office PowerPoint</Application>
  <PresentationFormat>ユーザー設定</PresentationFormat>
  <Paragraphs>424</Paragraphs>
  <Slides>34</Slides>
  <Notes>31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34</vt:i4>
      </vt:variant>
    </vt:vector>
  </HeadingPairs>
  <TitlesOfParts>
    <vt:vector size="41" baseType="lpstr">
      <vt:lpstr>ＭＳ Ｐゴシック</vt:lpstr>
      <vt:lpstr>Yu Gothic UI Light</vt:lpstr>
      <vt:lpstr>Arial</vt:lpstr>
      <vt:lpstr>Calibri</vt:lpstr>
      <vt:lpstr>Segoe UI</vt:lpstr>
      <vt:lpstr>Segoe UI Light</vt:lpstr>
      <vt:lpstr>JXUG</vt:lpstr>
      <vt:lpstr>Why Prism for Xamarin.Forms</vt:lpstr>
      <vt:lpstr>Today’s Goal</vt:lpstr>
      <vt:lpstr>Agenda</vt:lpstr>
      <vt:lpstr>Introduction</vt:lpstr>
      <vt:lpstr>MVVM Patternで、辛くなりやすいところ</vt:lpstr>
      <vt:lpstr>何つかおう？</vt:lpstr>
      <vt:lpstr>Prism or MVVM Light Toolkit</vt:lpstr>
      <vt:lpstr>Agenda</vt:lpstr>
      <vt:lpstr>What is Prism?</vt:lpstr>
      <vt:lpstr>What do you get?</vt:lpstr>
      <vt:lpstr>Agenda</vt:lpstr>
      <vt:lpstr>Prism &amp; MVVM Light Toolkit</vt:lpstr>
      <vt:lpstr>Prism &amp; MVVM Light Toolkit</vt:lpstr>
      <vt:lpstr>What do you get?</vt:lpstr>
      <vt:lpstr>What is Prism?</vt:lpstr>
      <vt:lpstr>よく見かけるMVVMの図</vt:lpstr>
      <vt:lpstr>実際の割合</vt:lpstr>
      <vt:lpstr>モバイル＆クロスプラットフォーム開発</vt:lpstr>
      <vt:lpstr>モバイルクロスプラットフォームは課題の山</vt:lpstr>
      <vt:lpstr>MVVM is 何？</vt:lpstr>
      <vt:lpstr>MVVM is PDS</vt:lpstr>
      <vt:lpstr>PDS is SoC</vt:lpstr>
      <vt:lpstr>SoC Overview</vt:lpstr>
      <vt:lpstr>Why Prism for Xamarin.Forms</vt:lpstr>
      <vt:lpstr>だれがPrismを使うべきか？</vt:lpstr>
      <vt:lpstr>#Hands-On</vt:lpstr>
      <vt:lpstr>ハンズオン概要</vt:lpstr>
      <vt:lpstr>ハンズオンアプリクラス構成</vt:lpstr>
      <vt:lpstr>#Hands-On</vt:lpstr>
      <vt:lpstr>One more thing…</vt:lpstr>
      <vt:lpstr>デモコードのリポジトリ</vt:lpstr>
      <vt:lpstr>まとめ</vt:lpstr>
      <vt:lpstr>#Xamarinはいいぞ</vt:lpstr>
      <vt:lpstr>#Prismもいいぞ</vt:lpstr>
    </vt:vector>
  </TitlesOfParts>
  <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cp:keywords/>
  <dc:description/>
  <cp:lastModifiedBy/>
  <cp:revision>1</cp:revision>
  <dcterms:created xsi:type="dcterms:W3CDTF">2016-11-01T08:53:31Z</dcterms:created>
  <dcterms:modified xsi:type="dcterms:W3CDTF">2016-11-06T05:32:30Z</dcterms:modified>
  <cp:category/>
</cp:coreProperties>
</file>