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339" r:id="rId1"/>
  </p:sldMasterIdLst>
  <p:notesMasterIdLst>
    <p:notesMasterId r:id="rId31"/>
  </p:notesMasterIdLst>
  <p:handoutMasterIdLst>
    <p:handoutMasterId r:id="rId32"/>
  </p:handoutMasterIdLst>
  <p:sldIdLst>
    <p:sldId id="1508" r:id="rId2"/>
    <p:sldId id="1637" r:id="rId3"/>
    <p:sldId id="1607" r:id="rId4"/>
    <p:sldId id="1608" r:id="rId5"/>
    <p:sldId id="1651" r:id="rId6"/>
    <p:sldId id="1652" r:id="rId7"/>
    <p:sldId id="1653" r:id="rId8"/>
    <p:sldId id="1665" r:id="rId9"/>
    <p:sldId id="1649" r:id="rId10"/>
    <p:sldId id="1650" r:id="rId11"/>
    <p:sldId id="1666" r:id="rId12"/>
    <p:sldId id="1626" r:id="rId13"/>
    <p:sldId id="1627" r:id="rId14"/>
    <p:sldId id="1619" r:id="rId15"/>
    <p:sldId id="1616" r:id="rId16"/>
    <p:sldId id="1657" r:id="rId17"/>
    <p:sldId id="1658" r:id="rId18"/>
    <p:sldId id="1659" r:id="rId19"/>
    <p:sldId id="1660" r:id="rId20"/>
    <p:sldId id="1661" r:id="rId21"/>
    <p:sldId id="1664" r:id="rId22"/>
    <p:sldId id="1645" r:id="rId23"/>
    <p:sldId id="1673" r:id="rId24"/>
    <p:sldId id="1671" r:id="rId25"/>
    <p:sldId id="1672" r:id="rId26"/>
    <p:sldId id="1674" r:id="rId27"/>
    <p:sldId id="1647" r:id="rId28"/>
    <p:sldId id="1525" r:id="rId29"/>
    <p:sldId id="1648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成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EB4E3"/>
    <a:srgbClr val="FFCCFF"/>
    <a:srgbClr val="FCFCFE"/>
    <a:srgbClr val="3498DB"/>
    <a:srgbClr val="F2F9FE"/>
    <a:srgbClr val="F2F4FE"/>
    <a:srgbClr val="EEF2FC"/>
    <a:srgbClr val="E9DEEE"/>
    <a:srgbClr val="D9E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 autoAdjust="0"/>
    <p:restoredTop sz="69671" autoAdjust="0"/>
  </p:normalViewPr>
  <p:slideViewPr>
    <p:cSldViewPr>
      <p:cViewPr varScale="1">
        <p:scale>
          <a:sx n="78" d="100"/>
          <a:sy n="78" d="100"/>
        </p:scale>
        <p:origin x="488" y="60"/>
      </p:cViewPr>
      <p:guideLst/>
    </p:cSldViewPr>
  </p:slideViewPr>
  <p:outlineViewPr>
    <p:cViewPr>
      <p:scale>
        <a:sx n="33" d="100"/>
        <a:sy n="33" d="100"/>
      </p:scale>
      <p:origin x="0" y="-5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269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3D06B-6BDD-48EC-BE8B-ACFF90F54E3E}" type="datetime8">
              <a:rPr lang="en-US" altLang="ja-JP" smtClean="0">
                <a:latin typeface="Segoe UI" pitchFamily="34" charset="0"/>
              </a:rPr>
              <a:t>11/1/2016 5:53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2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プリズムは利用者に</a:t>
            </a:r>
            <a:endParaRPr kumimoji="1" lang="en-US" altLang="ja-JP" dirty="0"/>
          </a:p>
          <a:p>
            <a:r>
              <a:rPr kumimoji="1" lang="en-US" altLang="ja-JP" dirty="0"/>
              <a:t>MVVM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Support</a:t>
            </a:r>
            <a:r>
              <a:rPr kumimoji="1" lang="ja-JP" altLang="en-US" dirty="0" err="1"/>
              <a:t>を提</a:t>
            </a:r>
            <a:r>
              <a:rPr kumimoji="1" lang="ja-JP" altLang="en-US" dirty="0"/>
              <a:t>供します。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Commanding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Messaging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Navigation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Page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Dialog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Dependency</a:t>
            </a:r>
            <a:r>
              <a:rPr kumimoji="1" lang="ja-JP" altLang="en-US" dirty="0"/>
              <a:t> </a:t>
            </a:r>
            <a:r>
              <a:rPr kumimoji="1" lang="en-US" altLang="ja-JP" dirty="0"/>
              <a:t>Injection</a:t>
            </a:r>
          </a:p>
          <a:p>
            <a:r>
              <a:rPr kumimoji="1" lang="ja-JP" altLang="en-US" dirty="0"/>
              <a:t>そして</a:t>
            </a:r>
            <a:r>
              <a:rPr kumimoji="1" lang="en-US" altLang="ja-JP" dirty="0"/>
              <a:t>Logging</a:t>
            </a:r>
            <a:r>
              <a:rPr kumimoji="1" lang="ja-JP" altLang="en-US" dirty="0"/>
              <a:t>です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31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さて、実のところ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が難しそうというのは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半分正しく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半分誤りです</a:t>
            </a:r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kumimoji="1" lang="ja-JP" altLang="en-US" dirty="0"/>
              <a:t>はじめての </a:t>
            </a:r>
            <a:r>
              <a:rPr kumimoji="1" lang="en-US" altLang="ja-JP" dirty="0"/>
              <a:t>Xamarin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9D3C64A-CFB4-4980-8828-24F416B1C84A}" type="datetime1">
              <a:rPr kumimoji="1" lang="ja-JP" altLang="en-US" smtClean="0"/>
              <a:t>2016/11/1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ja-JP" altLang="en-US" dirty="0"/>
              <a:t>エクセルソフト株式会社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4D19C99-4FBD-4E6B-A194-7A4D7A7D8678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144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Prism</a:t>
            </a:r>
            <a:r>
              <a:rPr kumimoji="1" lang="ja-JP" altLang="en-US" dirty="0"/>
              <a:t>は</a:t>
            </a:r>
            <a:r>
              <a:rPr kumimoji="1" lang="en-US" altLang="ja-JP" dirty="0"/>
              <a:t>MVVM Light</a:t>
            </a:r>
            <a:r>
              <a:rPr kumimoji="1" lang="ja-JP" altLang="en-US" dirty="0"/>
              <a:t>と比較すると、非常に広い範囲をサポートしています。</a:t>
            </a:r>
            <a:endParaRPr kumimoji="1" lang="en-US" altLang="ja-JP" dirty="0"/>
          </a:p>
          <a:p>
            <a:r>
              <a:rPr kumimoji="1" lang="ja-JP" altLang="en-US" dirty="0"/>
              <a:t>しかも一部は確かに使いこなすのが難しいです。</a:t>
            </a:r>
          </a:p>
          <a:p>
            <a:r>
              <a:rPr kumimoji="1" lang="ja-JP" altLang="en-US" dirty="0"/>
              <a:t>そのため、この後のセッションで話される「かずきさん」みたいな</a:t>
            </a:r>
          </a:p>
          <a:p>
            <a:r>
              <a:rPr kumimoji="1" lang="ja-JP" altLang="en-US" dirty="0"/>
              <a:t>アーリーアダプターの人は大変苦労されたと思います。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しかし現在は、状況が異なります。</a:t>
            </a:r>
          </a:p>
          <a:p>
            <a:r>
              <a:rPr kumimoji="1" lang="ja-JP" altLang="en-US" dirty="0"/>
              <a:t>かずきさん達、人柱のおかげで、</a:t>
            </a:r>
          </a:p>
          <a:p>
            <a:r>
              <a:rPr kumimoji="1" lang="ja-JP" altLang="en-US" dirty="0"/>
              <a:t>日本語の情報もだいぶ揃ってきています。</a:t>
            </a:r>
            <a:endParaRPr kumimoji="1" lang="en-US" altLang="ja-JP" dirty="0"/>
          </a:p>
          <a:p>
            <a:r>
              <a:rPr kumimoji="1" lang="ja-JP" altLang="en-US" dirty="0"/>
              <a:t>そして実は多くの機能は簡単に利用することができます。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3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そして大切なのは</a:t>
            </a:r>
            <a:endParaRPr kumimoji="1" lang="en-US" altLang="ja-JP" dirty="0"/>
          </a:p>
          <a:p>
            <a:r>
              <a:rPr kumimoji="1" lang="en-US" altLang="ja-JP" dirty="0"/>
              <a:t>MVVM Light</a:t>
            </a:r>
            <a:r>
              <a:rPr kumimoji="1" lang="ja-JP" altLang="en-US" dirty="0"/>
              <a:t>には含まれていなくて</a:t>
            </a:r>
            <a:endParaRPr kumimoji="1" lang="en-US" altLang="ja-JP" dirty="0"/>
          </a:p>
          <a:p>
            <a:r>
              <a:rPr kumimoji="1" lang="ja-JP" altLang="en-US" dirty="0"/>
              <a:t>実は使うと幸せになれるという機能が</a:t>
            </a:r>
          </a:p>
          <a:p>
            <a:r>
              <a:rPr kumimoji="1" lang="en-US" altLang="ja-JP" dirty="0"/>
              <a:t>Xamarin</a:t>
            </a:r>
            <a:r>
              <a:rPr kumimoji="1" lang="ja-JP" altLang="en-US" dirty="0"/>
              <a:t>の場合は</a:t>
            </a:r>
          </a:p>
          <a:p>
            <a:r>
              <a:rPr kumimoji="1" lang="ja-JP" altLang="en-US" dirty="0"/>
              <a:t>特に多くある</a:t>
            </a:r>
          </a:p>
          <a:p>
            <a:r>
              <a:rPr kumimoji="1" lang="ja-JP" altLang="en-US" dirty="0"/>
              <a:t>ということです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85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具体的には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Navigation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Page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Dialog</a:t>
            </a:r>
            <a:r>
              <a:rPr kumimoji="1" lang="ja-JP" altLang="en-US" dirty="0"/>
              <a:t> </a:t>
            </a:r>
            <a:r>
              <a:rPr kumimoji="1" lang="en-US" altLang="ja-JP" dirty="0"/>
              <a:t>Service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Dependency</a:t>
            </a:r>
            <a:r>
              <a:rPr kumimoji="1" lang="en-US" altLang="ja-JP" baseline="0" dirty="0"/>
              <a:t> Injection</a:t>
            </a:r>
            <a:endParaRPr kumimoji="1" lang="en-US" altLang="ja-JP" dirty="0"/>
          </a:p>
          <a:p>
            <a:r>
              <a:rPr kumimoji="1" lang="ja-JP" altLang="en-US" dirty="0"/>
              <a:t>この辺りが非常に</a:t>
            </a:r>
            <a:r>
              <a:rPr kumimoji="1" lang="ja-JP" altLang="en-US" baseline="0" dirty="0"/>
              <a:t>強力です。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ただ、私は、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こういった個別の機能よりも大切なものが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Prism</a:t>
            </a:r>
            <a:r>
              <a:rPr kumimoji="1" lang="ja-JP" altLang="en-US" dirty="0"/>
              <a:t>には含まれていると考えています。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61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それは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が</a:t>
            </a:r>
            <a:endParaRPr kumimoji="1" lang="en-US" altLang="ja-JP" dirty="0"/>
          </a:p>
          <a:p>
            <a:r>
              <a:rPr kumimoji="1" lang="ja-JP" altLang="en-US" dirty="0"/>
              <a:t>・ガイダンスであり</a:t>
            </a:r>
            <a:endParaRPr kumimoji="1" lang="en-US" altLang="ja-JP" dirty="0"/>
          </a:p>
          <a:p>
            <a:r>
              <a:rPr kumimoji="1" lang="ja-JP" altLang="en-US" dirty="0"/>
              <a:t>・パターンやプラクティスの集合</a:t>
            </a:r>
            <a:endParaRPr kumimoji="1" lang="en-US" altLang="ja-JP" dirty="0"/>
          </a:p>
          <a:p>
            <a:r>
              <a:rPr kumimoji="1" lang="ja-JP" altLang="en-US" dirty="0"/>
              <a:t>であるということです。</a:t>
            </a:r>
          </a:p>
          <a:p>
            <a:r>
              <a:rPr kumimoji="1" lang="ja-JP" altLang="en-US" dirty="0"/>
              <a:t>そしてそれらが、みなさんのアプリに</a:t>
            </a:r>
          </a:p>
          <a:p>
            <a:r>
              <a:rPr kumimoji="1" lang="ja-JP" altLang="en-US" dirty="0"/>
              <a:t>テスタビリティやメンテナンスビリティをあたえてくれる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これこそが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の真価だと思っています。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31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アプリのデザインというと</a:t>
            </a:r>
            <a:endParaRPr kumimoji="1" lang="en-US" altLang="ja-JP" dirty="0"/>
          </a:p>
          <a:p>
            <a:r>
              <a:rPr kumimoji="1" lang="en-US" altLang="ja-JP" dirty="0"/>
              <a:t>MVVM</a:t>
            </a:r>
            <a:r>
              <a:rPr kumimoji="1" lang="ja-JP" altLang="en-US" dirty="0"/>
              <a:t>ばかりがフォーカスされがちです。</a:t>
            </a:r>
            <a:endParaRPr kumimoji="1" lang="en-US" altLang="ja-JP" dirty="0"/>
          </a:p>
          <a:p>
            <a:r>
              <a:rPr kumimoji="1" lang="ja-JP" altLang="en-US" dirty="0"/>
              <a:t>これには理由があって、プレゼンテーション層は</a:t>
            </a:r>
            <a:endParaRPr kumimoji="1" lang="en-US" altLang="ja-JP" dirty="0"/>
          </a:p>
          <a:p>
            <a:r>
              <a:rPr kumimoji="1" lang="ja-JP" altLang="en-US" dirty="0"/>
              <a:t>・専門性が高かったり</a:t>
            </a:r>
            <a:endParaRPr kumimoji="1" lang="en-US" altLang="ja-JP" dirty="0"/>
          </a:p>
          <a:p>
            <a:r>
              <a:rPr kumimoji="1" lang="ja-JP" altLang="en-US" dirty="0"/>
              <a:t>・テストが困難だったりすることが</a:t>
            </a:r>
          </a:p>
          <a:p>
            <a:r>
              <a:rPr kumimoji="1" lang="ja-JP" altLang="en-US" dirty="0"/>
              <a:t>多いからです。</a:t>
            </a:r>
          </a:p>
          <a:p>
            <a:r>
              <a:rPr kumimoji="1" lang="ja-JP" altLang="en-US" dirty="0"/>
              <a:t>そして、一般論として議論しやすいからでもあります。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6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ところが、実際のアプリケーションの比率をみると</a:t>
            </a: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ちゃんと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していれば</a:t>
            </a:r>
            <a:r>
              <a:rPr kumimoji="1" lang="en-US" altLang="ja-JP" dirty="0"/>
              <a:t>V</a:t>
            </a:r>
            <a:r>
              <a:rPr kumimoji="1" lang="ja-JP" altLang="en-US" dirty="0"/>
              <a:t>や</a:t>
            </a:r>
            <a:r>
              <a:rPr kumimoji="1" lang="en-US" altLang="ja-JP" dirty="0"/>
              <a:t>VM</a:t>
            </a:r>
            <a:r>
              <a:rPr kumimoji="1" lang="ja-JP" altLang="en-US" dirty="0"/>
              <a:t>より</a:t>
            </a: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Model</a:t>
            </a:r>
            <a:r>
              <a:rPr kumimoji="1" lang="ja-JP" altLang="en-US" dirty="0"/>
              <a:t>の方が圧倒的に分厚くなります。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もちろん、例外として、ヘビーな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というのも存在します。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しかし基本は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や</a:t>
            </a:r>
            <a:r>
              <a:rPr kumimoji="1" lang="en-US" altLang="ja-JP" dirty="0" err="1"/>
              <a:t>ViewModel</a:t>
            </a:r>
            <a:r>
              <a:rPr kumimoji="1" lang="ja-JP" altLang="en-US" dirty="0"/>
              <a:t>というのは可能な限り薄くして</a:t>
            </a:r>
            <a:endParaRPr kumimoji="1" lang="en-US" altLang="ja-JP" dirty="0"/>
          </a:p>
          <a:p>
            <a:r>
              <a:rPr kumimoji="1" lang="en-US" altLang="ja-JP" dirty="0"/>
              <a:t>Model</a:t>
            </a:r>
            <a:r>
              <a:rPr kumimoji="1" lang="ja-JP" altLang="en-US" dirty="0"/>
              <a:t>を厚く設計するべきです。</a:t>
            </a:r>
            <a:endParaRPr kumimoji="1" lang="en-US" altLang="ja-JP" dirty="0"/>
          </a:p>
          <a:p>
            <a:r>
              <a:rPr kumimoji="1" lang="ja-JP" altLang="en-US" dirty="0"/>
              <a:t>そもそも、それが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も設計原則でもあります。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59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さて、特に</a:t>
            </a:r>
            <a:r>
              <a:rPr kumimoji="1" lang="en-US" altLang="ja-JP" dirty="0"/>
              <a:t>Xamarin</a:t>
            </a:r>
            <a:r>
              <a:rPr kumimoji="1" lang="ja-JP" altLang="en-US" dirty="0" err="1"/>
              <a:t>のような</a:t>
            </a:r>
            <a:endParaRPr kumimoji="1" lang="en-US" altLang="ja-JP" dirty="0"/>
          </a:p>
          <a:p>
            <a:r>
              <a:rPr kumimoji="1" lang="ja-JP" altLang="en-US" dirty="0"/>
              <a:t>モバイルでかつクロスプラットフォームの場合</a:t>
            </a:r>
            <a:endParaRPr kumimoji="1" lang="en-US" altLang="ja-JP" dirty="0"/>
          </a:p>
          <a:p>
            <a:r>
              <a:rPr kumimoji="1" lang="ja-JP" altLang="en-US" dirty="0"/>
              <a:t>実はモデルの中にも</a:t>
            </a:r>
            <a:endParaRPr kumimoji="1" lang="en-US" altLang="ja-JP" dirty="0"/>
          </a:p>
          <a:p>
            <a:r>
              <a:rPr kumimoji="1" lang="ja-JP" altLang="en-US" dirty="0"/>
              <a:t>・専門性の高い領域や</a:t>
            </a:r>
            <a:endParaRPr kumimoji="1" lang="en-US" altLang="ja-JP" dirty="0"/>
          </a:p>
          <a:p>
            <a:r>
              <a:rPr kumimoji="1" lang="ja-JP" altLang="en-US" dirty="0"/>
              <a:t>・テストが難しい領域</a:t>
            </a:r>
            <a:endParaRPr kumimoji="1" lang="en-US" altLang="ja-JP" dirty="0"/>
          </a:p>
          <a:p>
            <a:r>
              <a:rPr kumimoji="1" lang="ja-JP" altLang="en-US" dirty="0"/>
              <a:t>が多数存在します。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04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例えば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プラットフォーム依存領域や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時間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非同期処理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プッシュ通知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位置情報や加速度、カメラといったデバイスやセンサー類です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r>
              <a:rPr kumimoji="1" lang="ja-JP" altLang="en-US" dirty="0"/>
              <a:t>そしてこれらの課題は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では解決できません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88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さて、今日は次の二つについて</a:t>
            </a:r>
          </a:p>
          <a:p>
            <a:r>
              <a:rPr kumimoji="1" lang="ja-JP" altLang="en-US" dirty="0"/>
              <a:t>お話したいと思っています。</a:t>
            </a:r>
            <a:endParaRPr kumimoji="1" lang="en-US" altLang="ja-JP" dirty="0"/>
          </a:p>
          <a:p>
            <a:r>
              <a:rPr kumimoji="1" lang="ja-JP" altLang="en-US" dirty="0"/>
              <a:t>・なぜ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を使うべきか？</a:t>
            </a:r>
            <a:endParaRPr kumimoji="1" lang="en-US" altLang="ja-JP" dirty="0"/>
          </a:p>
          <a:p>
            <a:r>
              <a:rPr kumimoji="1" lang="ja-JP" altLang="en-US" dirty="0"/>
              <a:t>・そして誰が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を使うべきか？</a:t>
            </a:r>
            <a:endParaRPr kumimoji="1" lang="en-US" altLang="ja-JP" dirty="0"/>
          </a:p>
          <a:p>
            <a:r>
              <a:rPr kumimoji="1" lang="ja-JP" altLang="en-US" dirty="0"/>
              <a:t>です。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87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Prism</a:t>
            </a:r>
            <a:r>
              <a:rPr kumimoji="1" lang="ja-JP" altLang="en-US" dirty="0"/>
              <a:t>は単純に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をサポートするだけでなく</a:t>
            </a:r>
            <a:endParaRPr kumimoji="1" lang="en-US" altLang="ja-JP" dirty="0"/>
          </a:p>
          <a:p>
            <a:r>
              <a:rPr kumimoji="1" lang="ja-JP" altLang="en-US" dirty="0"/>
              <a:t>こういった課題を解決する</a:t>
            </a:r>
            <a:endParaRPr kumimoji="1" lang="en-US" altLang="ja-JP" dirty="0"/>
          </a:p>
          <a:p>
            <a:r>
              <a:rPr kumimoji="1" lang="ja-JP" altLang="en-US" dirty="0"/>
              <a:t>パターンやプラクティスが包含されています。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5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だからこそ、私は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初心者の方にこそ</a:t>
            </a:r>
          </a:p>
          <a:p>
            <a:r>
              <a:rPr kumimoji="1" lang="en-US" altLang="ja-JP" dirty="0"/>
              <a:t>Prism</a:t>
            </a:r>
            <a:r>
              <a:rPr kumimoji="1" lang="ja-JP" altLang="en-US" dirty="0"/>
              <a:t>を使って欲しいと考えています。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MVVM Light</a:t>
            </a:r>
            <a:r>
              <a:rPr kumimoji="1" lang="ja-JP" altLang="en-US" dirty="0"/>
              <a:t>は確かにライトで取り組みやすいです。</a:t>
            </a:r>
          </a:p>
          <a:p>
            <a:r>
              <a:rPr kumimoji="1" lang="ja-JP" altLang="en-US" dirty="0"/>
              <a:t>しかし、その分、自分で決定し解決しないといけない問題も多数あります。</a:t>
            </a:r>
          </a:p>
          <a:p>
            <a:endParaRPr kumimoji="1" lang="ja-JP" altLang="en-US" dirty="0"/>
          </a:p>
          <a:p>
            <a:r>
              <a:rPr kumimoji="1" lang="en-US" altLang="ja-JP" dirty="0"/>
              <a:t>Forms</a:t>
            </a:r>
            <a:r>
              <a:rPr kumimoji="1" lang="ja-JP" altLang="en-US" dirty="0"/>
              <a:t>を触ってみて、感触を理解できたら</a:t>
            </a:r>
          </a:p>
          <a:p>
            <a:r>
              <a:rPr kumimoji="1" lang="ja-JP" altLang="en-US" dirty="0"/>
              <a:t>次のステップとして、私は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をお勧めします。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28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というわけで、デモに行きます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8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本日のデモですが</a:t>
            </a:r>
          </a:p>
          <a:p>
            <a:r>
              <a:rPr kumimoji="1" lang="ja-JP" altLang="en-US" dirty="0"/>
              <a:t>素の</a:t>
            </a:r>
            <a:r>
              <a:rPr kumimoji="1" lang="en-US" altLang="ja-JP" dirty="0" err="1"/>
              <a:t>Xamarin.Forms</a:t>
            </a:r>
            <a:r>
              <a:rPr kumimoji="1" lang="ja-JP" altLang="en-US" dirty="0"/>
              <a:t>のみで作ったアプリを</a:t>
            </a:r>
            <a:br>
              <a:rPr lang="en-US" altLang="ja-JP" dirty="0"/>
            </a:br>
            <a:r>
              <a:rPr lang="en-US" altLang="ja-JP" dirty="0"/>
              <a:t>Prism</a:t>
            </a:r>
            <a:r>
              <a:rPr lang="ja-JP" altLang="en-US" dirty="0"/>
              <a:t>を適用してリファクタリングします。</a:t>
            </a:r>
            <a:endParaRPr lang="en-US" altLang="ja-JP" dirty="0"/>
          </a:p>
          <a:p>
            <a:r>
              <a:rPr lang="ja-JP" altLang="en-US" dirty="0"/>
              <a:t>その際、</a:t>
            </a:r>
            <a:r>
              <a:rPr lang="en-US" altLang="ja-JP" dirty="0"/>
              <a:t>Test</a:t>
            </a:r>
            <a:r>
              <a:rPr lang="ja-JP" altLang="en-US" dirty="0"/>
              <a:t> </a:t>
            </a:r>
            <a:r>
              <a:rPr lang="en-US" altLang="ja-JP" dirty="0"/>
              <a:t>First</a:t>
            </a:r>
            <a:r>
              <a:rPr lang="ja-JP" altLang="en-US" dirty="0"/>
              <a:t>でいきます。</a:t>
            </a:r>
            <a:endParaRPr lang="en-US" altLang="ja-JP" dirty="0"/>
          </a:p>
          <a:p>
            <a:r>
              <a:rPr kumimoji="1" lang="ja-JP" altLang="en-US" dirty="0"/>
              <a:t>また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では</a:t>
            </a:r>
            <a:r>
              <a:rPr kumimoji="1" lang="en-US" altLang="ja-JP" dirty="0" err="1"/>
              <a:t>Moq</a:t>
            </a:r>
            <a:r>
              <a:rPr kumimoji="1" lang="ja-JP" altLang="en-US" dirty="0"/>
              <a:t>というライブラリを利用します</a:t>
            </a:r>
          </a:p>
          <a:p>
            <a:r>
              <a:rPr kumimoji="1" lang="ja-JP" altLang="en-US" dirty="0"/>
              <a:t>これが非常に良くできたライブラリなので</a:t>
            </a:r>
          </a:p>
          <a:p>
            <a:r>
              <a:rPr kumimoji="1" lang="ja-JP" altLang="en-US" dirty="0"/>
              <a:t>ぜひ皆さんに紹介したいと思います。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＜ここで軽くアプリの動作を見せて、もう一度スライドへ戻る＞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19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まずアプリケーションには３つの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があります。</a:t>
            </a:r>
            <a:endParaRPr kumimoji="1" lang="en-US" altLang="ja-JP" dirty="0"/>
          </a:p>
          <a:p>
            <a:r>
              <a:rPr kumimoji="1" lang="ja-JP" altLang="en-US" dirty="0"/>
              <a:t>画面遷移に</a:t>
            </a:r>
            <a:r>
              <a:rPr kumimoji="1" lang="en-US" altLang="ja-JP" dirty="0" err="1"/>
              <a:t>NavigationPage</a:t>
            </a:r>
            <a:r>
              <a:rPr kumimoji="1" lang="ja-JP" altLang="en-US" dirty="0"/>
              <a:t>を利用するため、</a:t>
            </a:r>
            <a:r>
              <a:rPr kumimoji="1" lang="en-US" altLang="ja-JP" dirty="0" err="1"/>
              <a:t>Xamarin.Forms</a:t>
            </a:r>
            <a:r>
              <a:rPr kumimoji="1" lang="ja-JP" altLang="en-US" dirty="0" err="1"/>
              <a:t>の提</a:t>
            </a:r>
            <a:r>
              <a:rPr kumimoji="1" lang="ja-JP" altLang="en-US" dirty="0"/>
              <a:t>供する</a:t>
            </a:r>
            <a:r>
              <a:rPr kumimoji="1" lang="en-US" altLang="ja-JP" dirty="0" err="1"/>
              <a:t>NavigationPage</a:t>
            </a:r>
            <a:r>
              <a:rPr kumimoji="1" lang="ja-JP" altLang="en-US" dirty="0"/>
              <a:t>が一つ。</a:t>
            </a:r>
            <a:endParaRPr kumimoji="1" lang="en-US" altLang="ja-JP" dirty="0"/>
          </a:p>
          <a:p>
            <a:r>
              <a:rPr kumimoji="1" lang="ja-JP" altLang="en-US" dirty="0"/>
              <a:t>さらにメニューに該当する</a:t>
            </a:r>
            <a:r>
              <a:rPr kumimoji="1" lang="en-US" altLang="ja-JP" dirty="0" err="1"/>
              <a:t>MainPage</a:t>
            </a:r>
            <a:r>
              <a:rPr kumimoji="1" lang="ja-JP" altLang="en-US" dirty="0"/>
              <a:t>と、</a:t>
            </a:r>
            <a:r>
              <a:rPr kumimoji="1" lang="en-US" altLang="ja-JP" dirty="0" err="1"/>
              <a:t>TextSpeechPage</a:t>
            </a:r>
            <a:r>
              <a:rPr kumimoji="1" lang="ja-JP" altLang="en-US" dirty="0"/>
              <a:t>です。</a:t>
            </a:r>
            <a:endParaRPr kumimoji="1" lang="en-US" altLang="ja-JP" dirty="0"/>
          </a:p>
          <a:p>
            <a:r>
              <a:rPr kumimoji="1" lang="ja-JP" altLang="en-US" dirty="0"/>
              <a:t>そしてそれぞれに該当する</a:t>
            </a:r>
            <a:r>
              <a:rPr kumimoji="1" lang="en-US" altLang="ja-JP" dirty="0" err="1"/>
              <a:t>ViewModel</a:t>
            </a:r>
            <a:r>
              <a:rPr kumimoji="1" lang="ja-JP" altLang="en-US" dirty="0" err="1"/>
              <a:t>が存</a:t>
            </a:r>
            <a:r>
              <a:rPr kumimoji="1" lang="ja-JP" altLang="en-US" dirty="0"/>
              <a:t>在し、</a:t>
            </a:r>
            <a:r>
              <a:rPr kumimoji="1" lang="en-US" altLang="ja-JP" dirty="0" err="1"/>
              <a:t>TextSpeechPage</a:t>
            </a:r>
            <a:r>
              <a:rPr kumimoji="1" lang="ja-JP" altLang="en-US" dirty="0"/>
              <a:t>からは</a:t>
            </a:r>
            <a:r>
              <a:rPr kumimoji="1" lang="en-US" altLang="ja-JP" dirty="0" err="1"/>
              <a:t>ITextSpeechService</a:t>
            </a:r>
            <a:r>
              <a:rPr kumimoji="1" lang="ja-JP" altLang="en-US" dirty="0"/>
              <a:t>を通して</a:t>
            </a:r>
            <a:endParaRPr kumimoji="1" lang="en-US" altLang="ja-JP" dirty="0"/>
          </a:p>
          <a:p>
            <a:r>
              <a:rPr kumimoji="1" lang="ja-JP" altLang="en-US" dirty="0"/>
              <a:t>文字列から音声に変換します。</a:t>
            </a:r>
            <a:endParaRPr kumimoji="1" lang="en-US" altLang="ja-JP" dirty="0"/>
          </a:p>
          <a:p>
            <a:r>
              <a:rPr kumimoji="1" lang="en-US" altLang="ja-JP" dirty="0" err="1"/>
              <a:t>ITextSpeechService</a:t>
            </a:r>
            <a:r>
              <a:rPr kumimoji="1" lang="ja-JP" altLang="en-US" dirty="0"/>
              <a:t>の実態は、個々のプラットフォーム別に実装されており、</a:t>
            </a:r>
            <a:r>
              <a:rPr kumimoji="1" lang="en-US" altLang="ja-JP" dirty="0" err="1"/>
              <a:t>ViewModel</a:t>
            </a:r>
            <a:r>
              <a:rPr kumimoji="1" lang="ja-JP" altLang="en-US" dirty="0"/>
              <a:t>から</a:t>
            </a:r>
            <a:endParaRPr kumimoji="1" lang="en-US" altLang="ja-JP" dirty="0"/>
          </a:p>
          <a:p>
            <a:r>
              <a:rPr kumimoji="1" lang="en-US" altLang="ja-JP" dirty="0" err="1"/>
              <a:t>DependencyService</a:t>
            </a:r>
            <a:r>
              <a:rPr kumimoji="1" lang="ja-JP" altLang="en-US" dirty="0"/>
              <a:t>を通して利用しています。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一見、問題ないように見えますが、二つの設計上の課題があります。</a:t>
            </a:r>
            <a:endParaRPr kumimoji="1" lang="en-US" altLang="ja-JP" dirty="0"/>
          </a:p>
          <a:p>
            <a:r>
              <a:rPr kumimoji="1" lang="ja-JP" altLang="en-US" dirty="0"/>
              <a:t>それでは実際にコードを見ていきましょう。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17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さて、ここまでずっと話してきましたが</a:t>
            </a:r>
            <a:endParaRPr kumimoji="1" lang="en-US" altLang="ja-JP" dirty="0"/>
          </a:p>
          <a:p>
            <a:r>
              <a:rPr kumimoji="1" lang="ja-JP" altLang="en-US" dirty="0"/>
              <a:t>やはりなかなか話だけでは理解できない点も多いと思います。</a:t>
            </a:r>
            <a:endParaRPr kumimoji="1" lang="en-US" altLang="ja-JP" dirty="0"/>
          </a:p>
          <a:p>
            <a:r>
              <a:rPr kumimoji="1" lang="ja-JP" altLang="en-US" dirty="0"/>
              <a:t>ということで、ここからはデモを通して、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の特徴をお見せしたいと思います。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05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0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さて本日ですが</a:t>
            </a:r>
          </a:p>
          <a:p>
            <a:r>
              <a:rPr kumimoji="1" lang="ja-JP" altLang="en-US" dirty="0"/>
              <a:t>まずは少しお話しさせていただいたあと</a:t>
            </a:r>
          </a:p>
          <a:p>
            <a:r>
              <a:rPr kumimoji="1" lang="ja-JP" altLang="en-US" dirty="0"/>
              <a:t>デモを通して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を見てもらいたいと思います</a:t>
            </a:r>
            <a:endParaRPr kumimoji="1" lang="en-US" altLang="ja-JP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kumimoji="1" lang="ja-JP" altLang="en-US" dirty="0"/>
              <a:t>はじめての </a:t>
            </a:r>
            <a:r>
              <a:rPr kumimoji="1" lang="en-US" altLang="ja-JP" dirty="0"/>
              <a:t>Xamarin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9D3C64A-CFB4-4980-8828-24F416B1C84A}" type="datetime1">
              <a:rPr kumimoji="1" lang="ja-JP" altLang="en-US" smtClean="0"/>
              <a:t>2016/11/1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ja-JP" altLang="en-US" dirty="0"/>
              <a:t>エクセルソフト株式会社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4D19C99-4FBD-4E6B-A194-7A4D7A7D8678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636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さて</a:t>
            </a:r>
            <a:r>
              <a:rPr kumimoji="1" lang="en-US" altLang="ja-JP" dirty="0" err="1"/>
              <a:t>Xamarin.Forms</a:t>
            </a:r>
            <a:r>
              <a:rPr kumimoji="1" lang="ja-JP" altLang="en-US" dirty="0"/>
              <a:t>で、開発しようとした場合</a:t>
            </a:r>
            <a:endParaRPr kumimoji="1" lang="en-US" altLang="ja-JP" dirty="0"/>
          </a:p>
          <a:p>
            <a:r>
              <a:rPr kumimoji="1" lang="ja-JP" altLang="en-US" dirty="0"/>
              <a:t>特別な理由がない限り</a:t>
            </a:r>
          </a:p>
          <a:p>
            <a:r>
              <a:rPr kumimoji="1" lang="en-US" altLang="ja-JP" dirty="0"/>
              <a:t>MVVM</a:t>
            </a:r>
            <a:r>
              <a:rPr kumimoji="1" lang="ja-JP" altLang="en-US" dirty="0"/>
              <a:t>パターンを利用することになると思います。</a:t>
            </a:r>
          </a:p>
          <a:p>
            <a:r>
              <a:rPr kumimoji="1" lang="ja-JP" altLang="en-US" dirty="0"/>
              <a:t>しかし</a:t>
            </a:r>
            <a:r>
              <a:rPr kumimoji="1" lang="en-US" altLang="ja-JP" dirty="0"/>
              <a:t>Forms</a:t>
            </a:r>
            <a:r>
              <a:rPr kumimoji="1" lang="ja-JP" altLang="en-US" dirty="0"/>
              <a:t>単独ではなかなか大変な話でもあります。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69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特につらいのは、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を操作するケースです。</a:t>
            </a:r>
            <a:endParaRPr kumimoji="1" lang="en-US" altLang="ja-JP" dirty="0"/>
          </a:p>
          <a:p>
            <a:r>
              <a:rPr kumimoji="1" lang="ja-JP" altLang="en-US" dirty="0"/>
              <a:t>画面遷移や、確認ダイアログ・選択ダイアログなどです。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このため通常は何かライブラリ使おうという話になります。</a:t>
            </a:r>
            <a:endParaRPr kumimoji="1" lang="en-US" altLang="ja-JP" dirty="0"/>
          </a:p>
          <a:p>
            <a:r>
              <a:rPr kumimoji="1" lang="en-US" altLang="ja-JP" dirty="0"/>
              <a:t>Xamarin</a:t>
            </a:r>
            <a:r>
              <a:rPr kumimoji="1" lang="ja-JP" altLang="en-US" dirty="0"/>
              <a:t>の場合は</a:t>
            </a:r>
          </a:p>
          <a:p>
            <a:r>
              <a:rPr kumimoji="1" lang="ja-JP" altLang="en-US" dirty="0"/>
              <a:t>代表的な選択肢として</a:t>
            </a:r>
            <a:endParaRPr kumimoji="1" lang="en-US" altLang="ja-JP" dirty="0"/>
          </a:p>
          <a:p>
            <a:r>
              <a:rPr kumimoji="1" lang="en-US" altLang="ja-JP" dirty="0"/>
              <a:t>Prism</a:t>
            </a:r>
            <a:r>
              <a:rPr kumimoji="1" lang="ja-JP" altLang="en-US" dirty="0"/>
              <a:t>か</a:t>
            </a:r>
            <a:endParaRPr kumimoji="1" lang="en-US" altLang="ja-JP" dirty="0"/>
          </a:p>
          <a:p>
            <a:r>
              <a:rPr kumimoji="1" lang="en-US" altLang="ja-JP" dirty="0"/>
              <a:t>MVVM Light</a:t>
            </a:r>
            <a:r>
              <a:rPr kumimoji="1" lang="ja-JP" altLang="en-US" dirty="0"/>
              <a:t>の何れかが多いと思います。</a:t>
            </a:r>
            <a:endParaRPr kumimoji="1" lang="en-US" altLang="ja-JP" dirty="0"/>
          </a:p>
          <a:p>
            <a:r>
              <a:rPr kumimoji="1" lang="ja-JP" altLang="en-US" dirty="0"/>
              <a:t>ではどちらを利用すべきでしょうか？</a:t>
            </a:r>
            <a:endParaRPr kumimoji="1" lang="en-US" altLang="ja-JP" dirty="0"/>
          </a:p>
          <a:p>
            <a:r>
              <a:rPr kumimoji="1" lang="ja-JP" altLang="en-US" dirty="0"/>
              <a:t>実はこれは、非常に簡単な選択肢です。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ところで皆さん、この方をご存知でしょうか？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8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Prism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 </a:t>
            </a:r>
            <a:r>
              <a:rPr kumimoji="1" lang="en-US" altLang="ja-JP" dirty="0"/>
              <a:t>Light</a:t>
            </a:r>
            <a:r>
              <a:rPr kumimoji="1" lang="ja-JP" altLang="en-US" dirty="0"/>
              <a:t>を比較した場合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多くの方はこう思っているのではないでしょうか？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Prism</a:t>
            </a:r>
            <a:r>
              <a:rPr kumimoji="1" lang="ja-JP" altLang="en-US" dirty="0"/>
              <a:t>は凄いんだけど難しそうだな</a:t>
            </a: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MVVM</a:t>
            </a:r>
            <a:r>
              <a:rPr kumimoji="1" lang="ja-JP" altLang="en-US" dirty="0"/>
              <a:t> </a:t>
            </a:r>
            <a:r>
              <a:rPr kumimoji="1" lang="en-US" altLang="ja-JP" dirty="0"/>
              <a:t>Light</a:t>
            </a:r>
            <a:r>
              <a:rPr kumimoji="1" lang="ja-JP" altLang="en-US" dirty="0"/>
              <a:t>の方が簡単そうだ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ライトっていうし</a:t>
            </a: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実は私も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昔全く同じ勘違いをしていました。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9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では何が勘違いなのか？</a:t>
            </a:r>
            <a:endParaRPr kumimoji="1" lang="en-US" altLang="ja-JP" dirty="0"/>
          </a:p>
          <a:p>
            <a:r>
              <a:rPr kumimoji="1" lang="ja-JP" altLang="en-US" dirty="0"/>
              <a:t>そこでまずは、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とは何かお話ししたいと思います。</a:t>
            </a:r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kumimoji="1" lang="ja-JP" altLang="en-US" dirty="0"/>
              <a:t>はじめての </a:t>
            </a:r>
            <a:r>
              <a:rPr kumimoji="1" lang="en-US" altLang="ja-JP" dirty="0"/>
              <a:t>Xamarin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9D3C64A-CFB4-4980-8828-24F416B1C84A}" type="datetime1">
              <a:rPr kumimoji="1" lang="ja-JP" altLang="en-US" smtClean="0"/>
              <a:t>2016/11/1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1" lang="ja-JP" altLang="en-US" dirty="0"/>
              <a:t>エクセルソフト株式会社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4D19C99-4FBD-4E6B-A194-7A4D7A7D8678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2889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製作者である</a:t>
            </a:r>
            <a:r>
              <a:rPr kumimoji="1" lang="en-US" altLang="ja-JP" dirty="0"/>
              <a:t>Brian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Lagnus</a:t>
            </a:r>
            <a:r>
              <a:rPr kumimoji="1" lang="ja-JP" altLang="en-US" dirty="0"/>
              <a:t>氏は次のようにおっしゃっています。</a:t>
            </a:r>
            <a:endParaRPr kumimoji="1" lang="en-US" altLang="ja-JP" dirty="0"/>
          </a:p>
          <a:p>
            <a:r>
              <a:rPr kumimoji="1" lang="ja-JP" altLang="en-US" dirty="0"/>
              <a:t>プリズムは</a:t>
            </a:r>
            <a:r>
              <a:rPr kumimoji="1" lang="en-US" altLang="ja-JP" dirty="0"/>
              <a:t>XAML</a:t>
            </a:r>
            <a:r>
              <a:rPr kumimoji="1" lang="ja-JP" altLang="en-US" dirty="0"/>
              <a:t>アプリケーションフレームワークです。</a:t>
            </a:r>
            <a:endParaRPr kumimoji="1" lang="en-US" altLang="ja-JP" dirty="0"/>
          </a:p>
          <a:p>
            <a:r>
              <a:rPr kumimoji="1" lang="ja-JP" altLang="en-US" dirty="0"/>
              <a:t>そして、プリズムはガイダンスであり、パターンやプラクティスの集合でもあります。</a:t>
            </a:r>
            <a:endParaRPr kumimoji="1" lang="en-US" altLang="ja-JP" dirty="0"/>
          </a:p>
          <a:p>
            <a:r>
              <a:rPr kumimoji="1" lang="ja-JP" altLang="en-US" dirty="0"/>
              <a:t>プリズムを使うと、アプリケーションは自然と</a:t>
            </a:r>
          </a:p>
          <a:p>
            <a:r>
              <a:rPr kumimoji="1" lang="ja-JP" altLang="en-US" dirty="0"/>
              <a:t>テストしやすく、変更も容易になります。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5F63945-09EF-4D56-AA6D-C1F6374BA98A}" type="datetime8">
              <a:rPr lang="en-US" altLang="ja-JP" smtClean="0"/>
              <a:t>11/1/2016 5:53 PM</a:t>
            </a:fld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13981" y="295274"/>
            <a:ext cx="8250222" cy="3490020"/>
          </a:xfrm>
        </p:spPr>
        <p:txBody>
          <a:bodyPr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434260" y="3785294"/>
            <a:ext cx="5727577" cy="265475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0" indent="0">
              <a:buFontTx/>
              <a:buNone/>
              <a:defRPr sz="2800">
                <a:latin typeface="+mn-ea"/>
                <a:ea typeface="+mn-ea"/>
              </a:defRPr>
            </a:lvl2pPr>
            <a:lvl3pPr marL="228600" indent="0">
              <a:buNone/>
              <a:defRPr sz="2800">
                <a:latin typeface="+mn-ea"/>
                <a:ea typeface="+mn-ea"/>
              </a:defRPr>
            </a:lvl3pPr>
            <a:lvl4pPr marL="457200" indent="0">
              <a:buNone/>
              <a:defRPr sz="2400">
                <a:latin typeface="+mn-ea"/>
                <a:ea typeface="+mn-ea"/>
              </a:defRPr>
            </a:lvl4pPr>
            <a:lvl5pPr marL="685800" indent="0">
              <a:buNone/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3129171"/>
            <a:ext cx="5282133" cy="38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677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s 2 Columns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5943600" cy="5164732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  <a:lvl2pPr marL="0" indent="0">
              <a:buFontTx/>
              <a:buNone/>
              <a:defRPr sz="2800">
                <a:latin typeface="+mn-ea"/>
                <a:ea typeface="+mn-ea"/>
              </a:defRPr>
            </a:lvl2pPr>
            <a:lvl3pPr marL="228600" indent="0">
              <a:buNone/>
              <a:defRPr sz="2800">
                <a:latin typeface="+mn-ea"/>
                <a:ea typeface="+mn-ea"/>
              </a:defRPr>
            </a:lvl3pPr>
            <a:lvl4pPr marL="457200" indent="0">
              <a:buNone/>
              <a:defRPr sz="2400">
                <a:latin typeface="+mn-ea"/>
                <a:ea typeface="+mn-ea"/>
              </a:defRPr>
            </a:lvl4pPr>
            <a:lvl5pPr marL="685800" indent="0">
              <a:buNone/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0610725" y="6377582"/>
            <a:ext cx="1560312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7519-0BEB-4367-A945-810145453CE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18238" y="1212850"/>
            <a:ext cx="5943600" cy="5164732"/>
          </a:xfrm>
        </p:spPr>
        <p:txBody>
          <a:bodyPr/>
          <a:lstStyle>
            <a:lvl1pPr marL="0" indent="0">
              <a:buNone/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  <a:lvl2pPr marL="0" indent="0">
              <a:buFontTx/>
              <a:buNone/>
              <a:defRPr sz="2800">
                <a:latin typeface="+mn-ea"/>
                <a:ea typeface="+mn-ea"/>
              </a:defRPr>
            </a:lvl2pPr>
            <a:lvl3pPr marL="228600" indent="0">
              <a:buNone/>
              <a:defRPr sz="2800">
                <a:latin typeface="+mn-ea"/>
                <a:ea typeface="+mn-ea"/>
              </a:defRPr>
            </a:lvl3pPr>
            <a:lvl4pPr marL="457200" indent="0">
              <a:buNone/>
              <a:defRPr sz="2400">
                <a:latin typeface="+mn-ea"/>
                <a:ea typeface="+mn-ea"/>
              </a:defRPr>
            </a:lvl4pPr>
            <a:lvl5pPr marL="685800" indent="0">
              <a:buNone/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29528"/>
            <a:ext cx="1177677" cy="860882"/>
          </a:xfrm>
          <a:prstGeom prst="rect">
            <a:avLst/>
          </a:prstGeom>
        </p:spPr>
      </p:pic>
      <p:sp>
        <p:nvSpPr>
          <p:cNvPr id="9" name="タイトル 2"/>
          <p:cNvSpPr>
            <a:spLocks noGrp="1"/>
          </p:cNvSpPr>
          <p:nvPr>
            <p:ph type="title"/>
          </p:nvPr>
        </p:nvSpPr>
        <p:spPr>
          <a:xfrm>
            <a:off x="0" y="0"/>
            <a:ext cx="12436475" cy="1212849"/>
          </a:xfrm>
          <a:solidFill>
            <a:srgbClr val="4F81BD"/>
          </a:solidFill>
        </p:spPr>
        <p:txBody>
          <a:bodyPr lIns="396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2138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pos="3917" userDrawn="1">
          <p15:clr>
            <a:srgbClr val="FBAE40"/>
          </p15:clr>
        </p15:guide>
        <p15:guide id="2" orient="horz" pos="220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64732"/>
          </a:xfrm>
        </p:spPr>
        <p:txBody>
          <a:bodyPr lIns="360000" tIns="360000" rIns="360000" bIns="360000" spcCol="0">
            <a:normAutofit/>
          </a:bodyPr>
          <a:lstStyle>
            <a:lvl1pPr indent="-576000">
              <a:lnSpc>
                <a:spcPct val="100000"/>
              </a:lnSpc>
              <a:spcBef>
                <a:spcPts val="600"/>
              </a:spcBef>
              <a:defRPr sz="4000">
                <a:solidFill>
                  <a:schemeClr val="tx2"/>
                </a:solidFill>
                <a:latin typeface="+mj-ea"/>
                <a:ea typeface="+mj-ea"/>
              </a:defRPr>
            </a:lvl1pPr>
            <a:lvl2pPr marL="720000" indent="-396000">
              <a:lnSpc>
                <a:spcPct val="100000"/>
              </a:lnSpc>
              <a:defRPr>
                <a:latin typeface="+mn-ea"/>
                <a:ea typeface="+mn-ea"/>
              </a:defRPr>
            </a:lvl2pPr>
            <a:lvl3pPr marL="900000" indent="-360000">
              <a:lnSpc>
                <a:spcPct val="100000"/>
              </a:lnSpc>
              <a:defRPr sz="2800">
                <a:latin typeface="+mn-ea"/>
                <a:ea typeface="+mn-ea"/>
              </a:defRPr>
            </a:lvl3pPr>
            <a:lvl4pPr marL="1152000" indent="-360000">
              <a:lnSpc>
                <a:spcPct val="100000"/>
              </a:lnSpc>
              <a:defRPr sz="2400">
                <a:latin typeface="+mn-ea"/>
                <a:ea typeface="+mn-ea"/>
              </a:defRPr>
            </a:lvl4pPr>
            <a:lvl5pPr marL="1368000" indent="-360000">
              <a:lnSpc>
                <a:spcPct val="100000"/>
              </a:lnSpc>
              <a:defRPr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0610725" y="6377582"/>
            <a:ext cx="1560312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7519-0BEB-4367-A945-810145453CE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29528"/>
            <a:ext cx="1177677" cy="860882"/>
          </a:xfrm>
          <a:prstGeom prst="rect">
            <a:avLst/>
          </a:prstGeom>
        </p:spPr>
      </p:pic>
      <p:sp>
        <p:nvSpPr>
          <p:cNvPr id="11" name="タイトル 2"/>
          <p:cNvSpPr>
            <a:spLocks noGrp="1"/>
          </p:cNvSpPr>
          <p:nvPr>
            <p:ph type="title"/>
          </p:nvPr>
        </p:nvSpPr>
        <p:spPr>
          <a:xfrm>
            <a:off x="0" y="0"/>
            <a:ext cx="12436475" cy="1212849"/>
          </a:xfrm>
          <a:solidFill>
            <a:srgbClr val="4F81BD"/>
          </a:solidFill>
        </p:spPr>
        <p:txBody>
          <a:bodyPr lIns="396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93078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0610725" y="6377582"/>
            <a:ext cx="1560312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7519-0BEB-4367-A945-810145453CE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29528"/>
            <a:ext cx="1177677" cy="860882"/>
          </a:xfrm>
          <a:prstGeom prst="rect">
            <a:avLst/>
          </a:prstGeom>
        </p:spPr>
      </p:pic>
      <p:sp>
        <p:nvSpPr>
          <p:cNvPr id="7" name="タイトル 2"/>
          <p:cNvSpPr>
            <a:spLocks noGrp="1"/>
          </p:cNvSpPr>
          <p:nvPr>
            <p:ph type="title"/>
          </p:nvPr>
        </p:nvSpPr>
        <p:spPr>
          <a:xfrm>
            <a:off x="0" y="0"/>
            <a:ext cx="12436475" cy="1212849"/>
          </a:xfrm>
          <a:solidFill>
            <a:srgbClr val="4F81BD"/>
          </a:solidFill>
        </p:spPr>
        <p:txBody>
          <a:bodyPr lIns="396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5695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45629" y="904974"/>
            <a:ext cx="10945216" cy="2645767"/>
          </a:xfrm>
        </p:spPr>
        <p:txBody>
          <a:bodyPr anchor="ctr" anchorCtr="0"/>
          <a:lstStyle>
            <a:lvl1pPr algn="l">
              <a:defRPr sz="5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745629" y="3550740"/>
            <a:ext cx="10945216" cy="2610817"/>
          </a:xfrm>
        </p:spPr>
        <p:txBody>
          <a:bodyPr/>
          <a:lstStyle>
            <a:lvl1pPr marL="0" indent="0">
              <a:buNone/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/>
            </a:lvl2pPr>
            <a:lvl3pPr marL="571500" indent="0">
              <a:buNone/>
              <a:defRPr/>
            </a:lvl3pPr>
            <a:lvl4pPr marL="800100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728158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73622" y="544935"/>
            <a:ext cx="11089232" cy="5904654"/>
          </a:xfrm>
        </p:spPr>
        <p:txBody>
          <a:bodyPr anchor="ctr" anchorCtr="0"/>
          <a:lstStyle>
            <a:lvl1pPr algn="l">
              <a:defRPr sz="8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79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5164731"/>
          </a:xfrm>
          <a:prstGeom prst="rect">
            <a:avLst/>
          </a:prstGeom>
        </p:spPr>
        <p:txBody>
          <a:bodyPr vert="horz" wrap="square" lIns="146304" tIns="91440" rIns="146304" bIns="9144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xfrm>
            <a:off x="10601526" y="6521598"/>
            <a:ext cx="1560312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547519-0BEB-4367-A945-810145453CE0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4357637" y="6393403"/>
            <a:ext cx="3721212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800" dirty="0">
                <a:solidFill>
                  <a:srgbClr val="4F81BD"/>
                </a:solidFill>
              </a:rPr>
              <a:t>©</a:t>
            </a:r>
            <a:r>
              <a:rPr kumimoji="1" lang="ja-JP" altLang="en-US" sz="1800" dirty="0">
                <a:solidFill>
                  <a:srgbClr val="4F81BD"/>
                </a:solidFill>
              </a:rPr>
              <a:t> </a:t>
            </a:r>
            <a:r>
              <a:rPr kumimoji="1" lang="en-US" altLang="ja-JP" sz="1800" dirty="0">
                <a:solidFill>
                  <a:srgbClr val="4F81BD"/>
                </a:solidFill>
              </a:rPr>
              <a:t>2016 Japan Xamarin User Group</a:t>
            </a:r>
            <a:endParaRPr kumimoji="1" lang="ja-JP" altLang="en-US" sz="1800" dirty="0" err="1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3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5" r:id="rId2"/>
    <p:sldLayoutId id="2147484342" r:id="rId3"/>
    <p:sldLayoutId id="2147484343" r:id="rId4"/>
    <p:sldLayoutId id="2147484344" r:id="rId5"/>
    <p:sldLayoutId id="2147484348" r:id="rId6"/>
  </p:sldLayoutIdLst>
  <p:transition>
    <p:fade/>
  </p:transition>
  <p:hf hdr="0" ft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kumimoji="1" lang="en-US" sz="4800" b="0" kern="1200" cap="none" spc="-102" baseline="0" dirty="0" smtClean="0">
          <a:ln w="3175">
            <a:noFill/>
          </a:ln>
          <a:solidFill>
            <a:schemeClr val="accent1"/>
          </a:solidFill>
          <a:effectLst/>
          <a:latin typeface="+mj-ea"/>
          <a:ea typeface="+mj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40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8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4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kumimoji="1" sz="2000" kern="1200" spc="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itsjp/WhyPrismSession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its.jp/entry/2016/08/22/17385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16287" y="231438"/>
            <a:ext cx="8250222" cy="3490020"/>
          </a:xfrm>
        </p:spPr>
        <p:txBody>
          <a:bodyPr/>
          <a:lstStyle/>
          <a:p>
            <a:r>
              <a:rPr lang="en-US" altLang="ja-JP" dirty="0"/>
              <a:t>Why</a:t>
            </a:r>
            <a:br>
              <a:rPr lang="en-US" altLang="ja-JP" dirty="0"/>
            </a:br>
            <a:r>
              <a:rPr lang="en-US" altLang="ja-JP" dirty="0"/>
              <a:t>Prism for </a:t>
            </a:r>
            <a:r>
              <a:rPr lang="en-US" altLang="ja-JP" dirty="0" err="1"/>
              <a:t>Xamarin.Forms</a:t>
            </a:r>
            <a:endParaRPr lang="ja-JP" altLang="en-US" sz="4400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 anchor="b"/>
          <a:lstStyle/>
          <a:p>
            <a:pPr algn="r"/>
            <a:r>
              <a:rPr lang="en-US" altLang="ja-JP" dirty="0"/>
              <a:t>2016.10.28</a:t>
            </a:r>
            <a:r>
              <a:rPr lang="ja-JP" altLang="en-US" dirty="0"/>
              <a:t> </a:t>
            </a:r>
            <a:r>
              <a:rPr lang="en-US" altLang="ja-JP" dirty="0"/>
              <a:t>JXUGC #18</a:t>
            </a:r>
            <a:endParaRPr kumimoji="1" lang="ja-JP" altLang="en-US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326" y="32838"/>
            <a:ext cx="3496511" cy="34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567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/>
              <a:t>MVVM Support</a:t>
            </a:r>
          </a:p>
          <a:p>
            <a:r>
              <a:rPr lang="en-US" altLang="ja-JP"/>
              <a:t>Commanding</a:t>
            </a:r>
          </a:p>
          <a:p>
            <a:r>
              <a:rPr lang="en-US" altLang="ja-JP"/>
              <a:t>Messaging</a:t>
            </a:r>
          </a:p>
          <a:p>
            <a:r>
              <a:rPr lang="en-US" altLang="ja-JP"/>
              <a:t>Navigation</a:t>
            </a:r>
          </a:p>
          <a:p>
            <a:r>
              <a:rPr lang="en-US" altLang="ja-JP"/>
              <a:t>Page Dialog Service</a:t>
            </a:r>
          </a:p>
          <a:p>
            <a:r>
              <a:rPr lang="en-US" altLang="ja-JP"/>
              <a:t>Dependency Injection</a:t>
            </a:r>
          </a:p>
          <a:p>
            <a:r>
              <a:rPr lang="en-US" altLang="ja-JP"/>
              <a:t>Logging</a:t>
            </a:r>
          </a:p>
          <a:p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</a:t>
            </a:r>
            <a:r>
              <a:rPr lang="ja-JP" altLang="en-US"/>
              <a:t> </a:t>
            </a:r>
            <a:r>
              <a:rPr lang="en-US" altLang="ja-JP"/>
              <a:t>do you get?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019516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Agenda</a:t>
            </a:r>
            <a:endParaRPr lang="ja-JP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What is Prism? &amp; What do you get?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/>
                </a:solidFill>
              </a:rPr>
              <a:t>Why Prism for </a:t>
            </a:r>
            <a:r>
              <a:rPr lang="en-US" altLang="ja-JP" dirty="0" err="1">
                <a:solidFill>
                  <a:schemeClr val="bg1"/>
                </a:solidFill>
              </a:rPr>
              <a:t>Xamarin.Forms</a:t>
            </a:r>
            <a:r>
              <a:rPr lang="en-US" altLang="ja-JP" dirty="0">
                <a:solidFill>
                  <a:schemeClr val="bg1"/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DEMO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A18726F9-315A-4462-8997-3530727730AD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44086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Prism &amp; MVVM Light Toolkit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66" y="1435478"/>
            <a:ext cx="4978942" cy="47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060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66" y="1435478"/>
            <a:ext cx="4978942" cy="4719476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Prism &amp; MVVM Light Toolkit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9895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MVVM Support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Commanding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Messaging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Navigation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Page Dialog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Dependency Injection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Logging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</a:t>
            </a:r>
            <a:r>
              <a:rPr kumimoji="1" lang="ja-JP" altLang="en-US" dirty="0"/>
              <a:t> </a:t>
            </a:r>
            <a:r>
              <a:rPr kumimoji="1" lang="en-US" altLang="ja-JP" dirty="0"/>
              <a:t>do you get?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7193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XAML Application Framework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Guidance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Patterns &amp; Practices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FF0000"/>
                </a:solidFill>
              </a:rPr>
              <a:t>Testable &amp; Maintainable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Open Source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.NET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</a:t>
            </a:r>
            <a:r>
              <a:rPr kumimoji="1" lang="ja-JP" altLang="en-US" dirty="0"/>
              <a:t> </a:t>
            </a:r>
            <a:r>
              <a:rPr kumimoji="1" lang="en-US" altLang="ja-JP" dirty="0"/>
              <a:t>is Prism?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9810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よく見かける</a:t>
            </a:r>
            <a:r>
              <a:rPr lang="en-US" altLang="ja-JP" dirty="0"/>
              <a:t>MVVM</a:t>
            </a:r>
            <a:r>
              <a:rPr lang="ja-JP" altLang="en-US" dirty="0"/>
              <a:t>の図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601613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155202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9708791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977877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977877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531466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531466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94431" y="1913086"/>
            <a:ext cx="1944216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Binding &amp;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Command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40677" y="2117757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Update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48020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094431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 rot="16200000">
            <a:off x="3922523" y="1318797"/>
            <a:ext cx="288032" cy="6929851"/>
          </a:xfrm>
          <a:prstGeom prst="leftBrace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820130" y="4927739"/>
            <a:ext cx="24928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4F81BD"/>
                </a:solidFill>
              </a:rPr>
              <a:t>プレゼンテーション</a:t>
            </a:r>
          </a:p>
        </p:txBody>
      </p:sp>
      <p:sp>
        <p:nvSpPr>
          <p:cNvPr id="22" name="左中かっこ 21"/>
          <p:cNvSpPr/>
          <p:nvPr/>
        </p:nvSpPr>
        <p:spPr>
          <a:xfrm rot="16200000">
            <a:off x="10770166" y="3619525"/>
            <a:ext cx="297718" cy="2338080"/>
          </a:xfrm>
          <a:prstGeom prst="leftBrace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650514" y="4927739"/>
            <a:ext cx="24928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4F81BD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143468057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実際の割合</a:t>
            </a:r>
          </a:p>
        </p:txBody>
      </p:sp>
      <p:sp>
        <p:nvSpPr>
          <p:cNvPr id="5" name="正方形/長方形 4"/>
          <p:cNvSpPr/>
          <p:nvPr/>
        </p:nvSpPr>
        <p:spPr bwMode="auto">
          <a:xfrm>
            <a:off x="601613" y="2129110"/>
            <a:ext cx="1008112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</a:t>
            </a:r>
            <a:endParaRPr kumimoji="1" lang="ja-JP" alt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787049" y="2129110"/>
            <a:ext cx="1008112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ViewModel</a:t>
            </a:r>
            <a:endParaRPr kumimoji="1" lang="ja-JP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6955402" y="2129110"/>
            <a:ext cx="5129653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1609725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609725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4778077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778077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726279" y="1913086"/>
            <a:ext cx="1944216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Binding &amp;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Command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87288" y="2117757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Update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94631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26279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 rot="16200000">
            <a:off x="2545828" y="2695491"/>
            <a:ext cx="288035" cy="4176462"/>
          </a:xfrm>
          <a:prstGeom prst="leftBrace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43436" y="4937425"/>
            <a:ext cx="24928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4F81BD"/>
                </a:solidFill>
              </a:rPr>
              <a:t>プレゼンテーション</a:t>
            </a:r>
          </a:p>
        </p:txBody>
      </p:sp>
      <p:sp>
        <p:nvSpPr>
          <p:cNvPr id="22" name="左中かっこ 21"/>
          <p:cNvSpPr/>
          <p:nvPr/>
        </p:nvSpPr>
        <p:spPr>
          <a:xfrm rot="16200000">
            <a:off x="9372875" y="2222234"/>
            <a:ext cx="297720" cy="5132661"/>
          </a:xfrm>
          <a:prstGeom prst="leftBrace">
            <a:avLst/>
          </a:prstGeom>
          <a:ln w="25400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273819" y="4927740"/>
            <a:ext cx="249281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4F81BD"/>
                </a:solidFill>
              </a:rPr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313852480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Model</a:t>
            </a:r>
            <a:r>
              <a:rPr lang="ja-JP" altLang="en-US" dirty="0" err="1"/>
              <a:t>にも</a:t>
            </a:r>
            <a:endParaRPr lang="en-US" altLang="ja-JP" dirty="0"/>
          </a:p>
          <a:p>
            <a:r>
              <a:rPr lang="ja-JP" altLang="en-US" dirty="0"/>
              <a:t>専門性の高い領域</a:t>
            </a:r>
            <a:endParaRPr lang="en-US" altLang="ja-JP" dirty="0"/>
          </a:p>
          <a:p>
            <a:r>
              <a:rPr lang="ja-JP" altLang="en-US" dirty="0"/>
              <a:t>テストが難しい領域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が多数存在します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モバイル＆クロスプラットフォーム開発</a:t>
            </a:r>
          </a:p>
        </p:txBody>
      </p:sp>
    </p:spTree>
    <p:extLst>
      <p:ext uri="{BB962C8B-B14F-4D97-AF65-F5344CB8AC3E}">
        <p14:creationId xmlns:p14="http://schemas.microsoft.com/office/powerpoint/2010/main" val="5851124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 lIns="147600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プラットフォーム依存領域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時間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非同期処理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プッシュ通知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センサー類（位置情報、加速度、カメラ）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/>
              <a:t>モバイルクロスプラットフォームは課題の山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17581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次のふたつを理解していただくこと</a:t>
            </a:r>
            <a:endParaRPr lang="en-US" altLang="ja-JP" dirty="0"/>
          </a:p>
          <a:p>
            <a:r>
              <a:rPr lang="ja-JP" altLang="en-US" dirty="0"/>
              <a:t>なぜ</a:t>
            </a:r>
            <a:r>
              <a:rPr lang="en-US" altLang="ja-JP" dirty="0"/>
              <a:t>Prism</a:t>
            </a:r>
            <a:r>
              <a:rPr lang="ja-JP" altLang="en-US" dirty="0"/>
              <a:t>を使うべきか？</a:t>
            </a:r>
            <a:endParaRPr lang="en-US" altLang="ja-JP" dirty="0"/>
          </a:p>
          <a:p>
            <a:r>
              <a:rPr lang="ja-JP" altLang="en-US" dirty="0"/>
              <a:t>だれが</a:t>
            </a:r>
            <a:r>
              <a:rPr lang="en-US" altLang="ja-JP" dirty="0"/>
              <a:t>Prism</a:t>
            </a:r>
            <a:r>
              <a:rPr lang="ja-JP" altLang="en-US" dirty="0"/>
              <a:t>を使うべきか？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Today’s Goal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58983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altLang="ja-JP" dirty="0"/>
              <a:t>Prism</a:t>
            </a:r>
            <a:r>
              <a:rPr lang="ja-JP" altLang="en-US" dirty="0"/>
              <a:t>は</a:t>
            </a:r>
            <a:r>
              <a:rPr lang="en-US" altLang="ja-JP" dirty="0"/>
              <a:t>MVVM</a:t>
            </a:r>
            <a:r>
              <a:rPr lang="ja-JP" altLang="en-US" dirty="0"/>
              <a:t>の課題だけでなく、これらの課題に対しても、ガイダンスを提供します</a:t>
            </a:r>
            <a:endParaRPr lang="en-US" altLang="ja-JP" dirty="0"/>
          </a:p>
          <a:p>
            <a:pPr marL="571500" indent="-571500"/>
            <a:r>
              <a:rPr lang="en-US" altLang="ja-JP" dirty="0"/>
              <a:t>Prism</a:t>
            </a:r>
            <a:r>
              <a:rPr lang="ja-JP" altLang="en-US" dirty="0"/>
              <a:t>はアプリケーションを開発する上での、パターンとプラクティスの集合です</a:t>
            </a:r>
            <a:endParaRPr lang="en-US" altLang="ja-JP" dirty="0"/>
          </a:p>
          <a:p>
            <a:pPr marL="571500" indent="-571500"/>
            <a:r>
              <a:rPr lang="ja-JP" altLang="en-US" dirty="0"/>
              <a:t>そしてこれらは、テスト容易性と保守容易性を提供します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</a:t>
            </a:r>
            <a:r>
              <a:rPr kumimoji="1" lang="ja-JP" altLang="en-US" dirty="0"/>
              <a:t> </a:t>
            </a:r>
            <a:r>
              <a:rPr lang="en-US" altLang="ja-JP" dirty="0"/>
              <a:t>Prism for </a:t>
            </a:r>
            <a:r>
              <a:rPr lang="en-US" altLang="ja-JP" dirty="0" err="1"/>
              <a:t>Xamarin.Forms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465739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 lIns="147600"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MVVM</a:t>
            </a:r>
            <a:r>
              <a:rPr lang="ja-JP" altLang="en-US" dirty="0"/>
              <a:t>初めてやるけど、</a:t>
            </a:r>
            <a:r>
              <a:rPr lang="en-US" altLang="ja-JP" dirty="0"/>
              <a:t>Prism</a:t>
            </a:r>
            <a:r>
              <a:rPr lang="ja-JP" altLang="en-US" dirty="0" err="1"/>
              <a:t>って</a:t>
            </a:r>
            <a:r>
              <a:rPr lang="ja-JP" altLang="en-US" dirty="0"/>
              <a:t>難しそう」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という人ほど、使うべきです。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だれが</a:t>
            </a:r>
            <a:r>
              <a:rPr lang="en-US" altLang="ja-JP" dirty="0"/>
              <a:t>Prism</a:t>
            </a:r>
            <a:r>
              <a:rPr lang="ja-JP" altLang="en-US" dirty="0"/>
              <a:t>を使うべきか？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19570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#DEMO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63233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素の</a:t>
            </a:r>
            <a:r>
              <a:rPr kumimoji="1" lang="en-US" altLang="ja-JP" dirty="0" err="1"/>
              <a:t>Xamarin.Forms</a:t>
            </a:r>
            <a:r>
              <a:rPr kumimoji="1" lang="ja-JP" altLang="en-US" dirty="0"/>
              <a:t>のみで作ったアプリを</a:t>
            </a:r>
            <a:br>
              <a:rPr lang="en-US" altLang="ja-JP" dirty="0"/>
            </a:br>
            <a:r>
              <a:rPr lang="ja-JP" altLang="en-US" dirty="0"/>
              <a:t>  </a:t>
            </a:r>
            <a:r>
              <a:rPr lang="en-US" altLang="ja-JP" dirty="0"/>
              <a:t>Prism</a:t>
            </a:r>
            <a:r>
              <a:rPr lang="ja-JP" altLang="en-US" dirty="0"/>
              <a:t>を適用してリファクタリングします</a:t>
            </a:r>
            <a:endParaRPr lang="en-US" altLang="ja-JP" dirty="0"/>
          </a:p>
          <a:p>
            <a:r>
              <a:rPr lang="en-US" altLang="ja-JP" dirty="0"/>
              <a:t>TDD</a:t>
            </a:r>
            <a:r>
              <a:rPr lang="ja-JP" altLang="en-US" dirty="0"/>
              <a:t>（</a:t>
            </a:r>
            <a:r>
              <a:rPr lang="en-US" altLang="ja-JP" dirty="0"/>
              <a:t>Test First</a:t>
            </a:r>
            <a:r>
              <a:rPr lang="ja-JP" altLang="en-US" dirty="0"/>
              <a:t>）でいきます</a:t>
            </a:r>
            <a:endParaRPr lang="en-US" altLang="ja-JP" dirty="0"/>
          </a:p>
          <a:p>
            <a:r>
              <a:rPr kumimoji="1" lang="en-US" altLang="ja-JP" dirty="0"/>
              <a:t>Test</a:t>
            </a:r>
            <a:r>
              <a:rPr kumimoji="1" lang="ja-JP" altLang="en-US" dirty="0"/>
              <a:t>では</a:t>
            </a:r>
            <a:r>
              <a:rPr kumimoji="1" lang="en-US" altLang="ja-JP" dirty="0"/>
              <a:t>Moq</a:t>
            </a:r>
            <a:r>
              <a:rPr kumimoji="1" lang="ja-JP" altLang="en-US" dirty="0"/>
              <a:t>を利用します</a:t>
            </a:r>
            <a:endParaRPr kumimoji="1" lang="en-US" altLang="ja-JP" dirty="0"/>
          </a:p>
          <a:p>
            <a:r>
              <a:rPr kumimoji="1" lang="en-US" altLang="ja-JP" dirty="0"/>
              <a:t>ReSharper</a:t>
            </a:r>
            <a:r>
              <a:rPr lang="ja-JP" altLang="en-US" dirty="0"/>
              <a:t>先生最高！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デモ概要</a:t>
            </a:r>
          </a:p>
        </p:txBody>
      </p:sp>
    </p:spTree>
    <p:extLst>
      <p:ext uri="{BB962C8B-B14F-4D97-AF65-F5344CB8AC3E}">
        <p14:creationId xmlns:p14="http://schemas.microsoft.com/office/powerpoint/2010/main" val="257338164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デモアプリクラス構成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701" y="1242568"/>
            <a:ext cx="10189669" cy="53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6576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#DEMO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826917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u="sng" dirty="0">
                <a:hlinkClick r:id="rId2"/>
              </a:rPr>
              <a:t>https://github.com/jxug/PrismAndMoqHansOn</a:t>
            </a:r>
            <a:endParaRPr lang="en-US" altLang="ja-JP" u="sng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このあとすぐ資料を</a:t>
            </a:r>
            <a:r>
              <a:rPr kumimoji="1" lang="en-US" altLang="ja-JP" dirty="0"/>
              <a:t>Twitter</a:t>
            </a:r>
            <a:r>
              <a:rPr kumimoji="1" lang="ja-JP" altLang="en-US" dirty="0"/>
              <a:t>に案内します。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dots</a:t>
            </a:r>
            <a:r>
              <a:rPr lang="ja-JP" altLang="en-US" dirty="0"/>
              <a:t>のイベントページへの紐づけもしますので、何れかからご覧ください。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デモコードのリポジトリ</a:t>
            </a:r>
          </a:p>
        </p:txBody>
      </p:sp>
    </p:spTree>
    <p:extLst>
      <p:ext uri="{BB962C8B-B14F-4D97-AF65-F5344CB8AC3E}">
        <p14:creationId xmlns:p14="http://schemas.microsoft.com/office/powerpoint/2010/main" val="213198964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いい入門サイト</a:t>
            </a:r>
            <a:r>
              <a:rPr lang="ja-JP" altLang="en-US" sz="3200" dirty="0"/>
              <a:t>をたまたま知ってます</a:t>
            </a:r>
            <a:r>
              <a:rPr kumimoji="1" lang="ja-JP" altLang="en-US" sz="3200" dirty="0"/>
              <a:t>！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en-US" altLang="ja-JP" dirty="0" err="1"/>
              <a:t>Xamarin】Prism.Forms</a:t>
            </a:r>
            <a:r>
              <a:rPr lang="ja-JP" altLang="en-US" dirty="0"/>
              <a:t>入門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3200" u="sng" dirty="0">
                <a:hlinkClick r:id="rId3"/>
              </a:rPr>
              <a:t>http://www.nuits.jp/entry/2016/08/22/173858</a:t>
            </a:r>
            <a:endParaRPr lang="en-US" altLang="ja-JP" sz="3200" u="sng" dirty="0"/>
          </a:p>
          <a:p>
            <a:pPr marL="0" indent="0">
              <a:buNone/>
            </a:pPr>
            <a:endParaRPr kumimoji="1" lang="en-US" altLang="ja-JP" sz="3200" u="sng" dirty="0"/>
          </a:p>
          <a:p>
            <a:pPr marL="0" indent="0" algn="r">
              <a:buNone/>
            </a:pPr>
            <a:r>
              <a:rPr lang="en-US" altLang="ja-JP" sz="3200" dirty="0"/>
              <a:t>Xamarin</a:t>
            </a:r>
            <a:r>
              <a:rPr lang="ja-JP" altLang="en-US" sz="3200" dirty="0"/>
              <a:t>関わらず多数の日本語の</a:t>
            </a:r>
            <a:r>
              <a:rPr lang="en-US" altLang="ja-JP" sz="3200" dirty="0"/>
              <a:t>Prism</a:t>
            </a:r>
            <a:r>
              <a:rPr lang="ja-JP" altLang="en-US" sz="3200" dirty="0"/>
              <a:t>情報があります</a:t>
            </a:r>
            <a:endParaRPr lang="en-US" altLang="ja-JP" sz="3200" dirty="0"/>
          </a:p>
          <a:p>
            <a:pPr marL="0" indent="0" algn="r">
              <a:buNone/>
            </a:pPr>
            <a:r>
              <a:rPr lang="en-US" altLang="ja-JP" dirty="0"/>
              <a:t>Prism</a:t>
            </a:r>
            <a:r>
              <a:rPr lang="ja-JP" altLang="en-US" dirty="0"/>
              <a:t>自習用リポジトリ</a:t>
            </a:r>
            <a:endParaRPr lang="en-US" altLang="ja-JP" sz="3200" dirty="0"/>
          </a:p>
          <a:p>
            <a:pPr marL="0" indent="0" algn="r">
              <a:buNone/>
            </a:pPr>
            <a:r>
              <a:rPr lang="en-US" altLang="ja-JP" sz="3200" u="sng" dirty="0"/>
              <a:t>https://github.com/runceel/PrismEdu</a:t>
            </a:r>
            <a:endParaRPr kumimoji="1" lang="ja-JP" altLang="en-US" sz="3200" u="sng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605" y="1337022"/>
            <a:ext cx="2160240" cy="216024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693" y="4588817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6088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#Xamarin</a:t>
            </a:r>
            <a:r>
              <a:rPr lang="ja-JP" altLang="en-US" dirty="0"/>
              <a:t>はいいぞ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99424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1347243" y="658071"/>
            <a:ext cx="11089232" cy="5904654"/>
          </a:xfrm>
        </p:spPr>
        <p:txBody>
          <a:bodyPr/>
          <a:lstStyle/>
          <a:p>
            <a:r>
              <a:rPr lang="en-US" altLang="ja-JP" dirty="0"/>
              <a:t>#Prism</a:t>
            </a:r>
            <a:r>
              <a:rPr lang="ja-JP" altLang="en-US" dirty="0"/>
              <a:t>もいいぞ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4321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2"/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What is Prism? &amp; What do you get?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Why Prism for </a:t>
            </a:r>
            <a:r>
              <a:rPr lang="en-US" altLang="ja-JP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Xamarin.Forms</a:t>
            </a: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DEMO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A18726F9-315A-4462-8997-3530727730AD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71519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Xamarin.Forms</a:t>
            </a:r>
            <a:r>
              <a:rPr kumimoji="1" lang="ja-JP" altLang="en-US" dirty="0"/>
              <a:t>をつかう</a:t>
            </a:r>
            <a:endParaRPr kumimoji="1"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lang="en-US" altLang="ja-JP" dirty="0"/>
              <a:t>MVVM</a:t>
            </a:r>
            <a:r>
              <a:rPr lang="ja-JP" altLang="en-US" dirty="0"/>
              <a:t>パターンにしよう</a:t>
            </a:r>
            <a:endParaRPr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kumimoji="1" lang="ja-JP" altLang="en-US" dirty="0"/>
              <a:t>素のままだとつらい！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51313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MVVM</a:t>
            </a:r>
            <a:r>
              <a:rPr lang="ja-JP" altLang="en-US" dirty="0"/>
              <a:t> </a:t>
            </a:r>
            <a:r>
              <a:rPr lang="en-US" altLang="ja-JP" dirty="0"/>
              <a:t>Pattern</a:t>
            </a:r>
            <a:r>
              <a:rPr lang="ja-JP" altLang="en-US" dirty="0"/>
              <a:t>で、辛くなりやすいところ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601613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5155202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ViewModel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9708791" y="2129110"/>
            <a:ext cx="2376264" cy="22322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Model</a:t>
            </a:r>
            <a:endParaRPr kumimoji="1" lang="ja-JP" altLang="en-US" sz="32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2977877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2977877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7531466" y="3641278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7531466" y="2849190"/>
            <a:ext cx="2177325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94431" y="1913086"/>
            <a:ext cx="1944216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Binding &amp;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Command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640677" y="2117757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Update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648020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094431" y="3733494"/>
            <a:ext cx="1944216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2400" dirty="0">
                <a:solidFill>
                  <a:srgbClr val="4F81BD"/>
                </a:solidFill>
              </a:rPr>
              <a:t>Notification</a:t>
            </a:r>
            <a:endParaRPr kumimoji="1" lang="ja-JP" altLang="en-US" sz="2400" dirty="0" err="1">
              <a:solidFill>
                <a:srgbClr val="4F81BD"/>
              </a:solidFill>
            </a:endParaRPr>
          </a:p>
        </p:txBody>
      </p:sp>
      <p:cxnSp>
        <p:nvCxnSpPr>
          <p:cNvPr id="6" name="コネクタ: 曲線 5"/>
          <p:cNvCxnSpPr>
            <a:stCxn id="8" idx="2"/>
            <a:endCxn id="5" idx="2"/>
          </p:cNvCxnSpPr>
          <p:nvPr/>
        </p:nvCxnSpPr>
        <p:spPr>
          <a:xfrm rot="5400000">
            <a:off x="4066540" y="2084564"/>
            <a:ext cx="12700" cy="4553589"/>
          </a:xfrm>
          <a:prstGeom prst="curvedConnector3">
            <a:avLst>
              <a:gd name="adj1" fmla="val 9060016"/>
            </a:avLst>
          </a:prstGeom>
          <a:ln w="22225">
            <a:solidFill>
              <a:srgbClr val="FF000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5371225" y="5153446"/>
            <a:ext cx="3511308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画面遷移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確認ダイアログ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選択ダイアログ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4214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/>
              <a:t>Xamarin.Forms</a:t>
            </a:r>
            <a:r>
              <a:rPr kumimoji="1" lang="ja-JP" altLang="en-US" dirty="0"/>
              <a:t>をつかう</a:t>
            </a:r>
            <a:endParaRPr kumimoji="1"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lang="en-US" altLang="ja-JP" dirty="0"/>
              <a:t>MVVM</a:t>
            </a:r>
            <a:r>
              <a:rPr lang="ja-JP" altLang="en-US" dirty="0"/>
              <a:t>パターンにしよう</a:t>
            </a:r>
            <a:endParaRPr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kumimoji="1" lang="ja-JP" altLang="en-US" dirty="0"/>
              <a:t>素のままだとつらい！</a:t>
            </a:r>
            <a:endParaRPr kumimoji="1" lang="en-US" altLang="ja-JP" dirty="0"/>
          </a:p>
          <a:p>
            <a:pPr marL="571500" indent="-571500">
              <a:buFont typeface="Yu Gothic UI Light" panose="020B0300000000000000" pitchFamily="50" charset="-128"/>
              <a:buChar char="→"/>
            </a:pPr>
            <a:r>
              <a:rPr kumimoji="1" lang="en-US" altLang="ja-JP" dirty="0"/>
              <a:t>MVVM</a:t>
            </a:r>
            <a:r>
              <a:rPr kumimoji="1" lang="ja-JP" altLang="en-US" dirty="0"/>
              <a:t>支援ライブラリつかいたい！</a:t>
            </a:r>
            <a:br>
              <a:rPr kumimoji="1" lang="en-US" altLang="ja-JP" dirty="0"/>
            </a:b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sz="6000" dirty="0"/>
              <a:t>Prism or MVVM Light Toolkit</a:t>
            </a:r>
            <a:r>
              <a:rPr kumimoji="1" lang="ja-JP" altLang="en-US" sz="6000" dirty="0"/>
              <a:t>？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何つかおう？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16845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Prism or MVVM Light Toolkit</a:t>
            </a:r>
            <a:endParaRPr kumimoji="1" lang="ja-JP" altLang="en-US" dirty="0"/>
          </a:p>
        </p:txBody>
      </p:sp>
      <p:sp>
        <p:nvSpPr>
          <p:cNvPr id="5" name="思考の吹き出し: 雲形 4"/>
          <p:cNvSpPr/>
          <p:nvPr/>
        </p:nvSpPr>
        <p:spPr bwMode="auto">
          <a:xfrm>
            <a:off x="6238853" y="1841078"/>
            <a:ext cx="5379984" cy="3024336"/>
          </a:xfrm>
          <a:prstGeom prst="cloudCallou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Prism</a:t>
            </a:r>
            <a:endParaRPr kumimoji="1" lang="en-US" altLang="ja-JP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凄いんだろうけどむずかしそう</a:t>
            </a:r>
          </a:p>
        </p:txBody>
      </p:sp>
      <p:sp>
        <p:nvSpPr>
          <p:cNvPr id="6" name="思考の吹き出し: 雲形 5"/>
          <p:cNvSpPr/>
          <p:nvPr/>
        </p:nvSpPr>
        <p:spPr bwMode="auto">
          <a:xfrm>
            <a:off x="601613" y="3281238"/>
            <a:ext cx="5866658" cy="2988332"/>
          </a:xfrm>
          <a:prstGeom prst="cloudCallout">
            <a:avLst>
              <a:gd name="adj1" fmla="val 57998"/>
              <a:gd name="adj2" fmla="val 31731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46304" rIns="10800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MVVM</a:t>
            </a:r>
            <a:r>
              <a:rPr kumimoji="1" lang="ja-JP" alt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ja-JP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Light Toolkit</a:t>
            </a:r>
            <a:endParaRPr kumimoji="1" lang="en-US" altLang="ja-JP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ja-JP" alt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シンプルで分かりやすくて取り組みやすそう</a:t>
            </a:r>
            <a:endParaRPr kumimoji="1" lang="en-US" altLang="ja-JP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357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Agenda</a:t>
            </a:r>
            <a:endParaRPr lang="ja-JP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8EB4E3"/>
                </a:solidFill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/>
                </a:solidFill>
              </a:rPr>
              <a:t>What is Prism? &amp; What do you get?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Why Prism for </a:t>
            </a:r>
            <a:r>
              <a:rPr lang="en-US" altLang="ja-JP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Xamarin.Forms</a:t>
            </a: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DEMO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4294967295"/>
          </p:nvPr>
        </p:nvSpPr>
        <p:spPr>
          <a:xfrm>
            <a:off x="10875963" y="6376988"/>
            <a:ext cx="1560512" cy="371475"/>
          </a:xfrm>
        </p:spPr>
        <p:txBody>
          <a:bodyPr/>
          <a:lstStyle/>
          <a:p>
            <a:fld id="{A18726F9-315A-4462-8997-3530727730AD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16525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/>
              <a:t>XAML Application Framework</a:t>
            </a:r>
          </a:p>
          <a:p>
            <a:r>
              <a:rPr lang="en-US" altLang="ja-JP"/>
              <a:t>Guidance</a:t>
            </a:r>
          </a:p>
          <a:p>
            <a:r>
              <a:rPr lang="en-US" altLang="ja-JP"/>
              <a:t>Patterns &amp; Practices</a:t>
            </a:r>
          </a:p>
          <a:p>
            <a:r>
              <a:rPr lang="en-US" altLang="ja-JP"/>
              <a:t>Testable &amp; Maintainable</a:t>
            </a:r>
          </a:p>
          <a:p>
            <a:r>
              <a:rPr lang="en-US" altLang="ja-JP"/>
              <a:t>Open Source</a:t>
            </a:r>
          </a:p>
          <a:p>
            <a:r>
              <a:rPr lang="en-US" altLang="ja-JP"/>
              <a:t>.NET Foundation</a:t>
            </a:r>
          </a:p>
          <a:p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47519-0BEB-4367-A945-810145453CE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</a:t>
            </a:r>
            <a:r>
              <a:rPr lang="ja-JP" altLang="en-US"/>
              <a:t> </a:t>
            </a:r>
            <a:r>
              <a:rPr lang="en-US" altLang="ja-JP"/>
              <a:t>is Prism?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71963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JXUG">
  <a:themeElements>
    <a:clrScheme name="JXUG">
      <a:dk1>
        <a:srgbClr val="1F1F1F"/>
      </a:dk1>
      <a:lt1>
        <a:sysClr val="window" lastClr="FFFFFF"/>
      </a:lt1>
      <a:dk2>
        <a:srgbClr val="1F497D"/>
      </a:dk2>
      <a:lt2>
        <a:srgbClr val="EAECE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66092"/>
      </a:hlink>
      <a:folHlink>
        <a:srgbClr val="5F497A"/>
      </a:folHlink>
    </a:clrScheme>
    <a:fontScheme name="Yu Gothic UI Light">
      <a:majorFont>
        <a:latin typeface="Yu Gothic UI Light"/>
        <a:ea typeface="Yu Gothic UI Light"/>
        <a:cs typeface=""/>
      </a:majorFont>
      <a:minorFont>
        <a:latin typeface="Yu Gothic UI Light"/>
        <a:ea typeface="Yu Gothic UI Light"/>
        <a:cs typeface=""/>
      </a:minorFont>
    </a:fontScheme>
    <a:fmtScheme name="クチュール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XUG" id="{58F48618-8DBE-44FC-8A37-515C30D83DF0}" vid="{52D2B051-3C77-4338-B5FB-B9BA1BD890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2245</Words>
  <Application>Microsoft Office PowerPoint</Application>
  <PresentationFormat>ユーザー設定</PresentationFormat>
  <Paragraphs>391</Paragraphs>
  <Slides>29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ＭＳ Ｐゴシック</vt:lpstr>
      <vt:lpstr>Yu Gothic UI Light</vt:lpstr>
      <vt:lpstr>Arial</vt:lpstr>
      <vt:lpstr>Calibri</vt:lpstr>
      <vt:lpstr>Segoe UI</vt:lpstr>
      <vt:lpstr>Segoe UI Light</vt:lpstr>
      <vt:lpstr>JXUG</vt:lpstr>
      <vt:lpstr>Why Prism for Xamarin.Forms</vt:lpstr>
      <vt:lpstr>Today’s Goal</vt:lpstr>
      <vt:lpstr>Agenda</vt:lpstr>
      <vt:lpstr>Introduction</vt:lpstr>
      <vt:lpstr>MVVM Patternで、辛くなりやすいところ</vt:lpstr>
      <vt:lpstr>何つかおう？</vt:lpstr>
      <vt:lpstr>Prism or MVVM Light Toolkit</vt:lpstr>
      <vt:lpstr>Agenda</vt:lpstr>
      <vt:lpstr>What is Prism?</vt:lpstr>
      <vt:lpstr>What do you get?</vt:lpstr>
      <vt:lpstr>Agenda</vt:lpstr>
      <vt:lpstr>Prism &amp; MVVM Light Toolkit</vt:lpstr>
      <vt:lpstr>Prism &amp; MVVM Light Toolkit</vt:lpstr>
      <vt:lpstr>What do you get?</vt:lpstr>
      <vt:lpstr>What is Prism?</vt:lpstr>
      <vt:lpstr>よく見かけるMVVMの図</vt:lpstr>
      <vt:lpstr>実際の割合</vt:lpstr>
      <vt:lpstr>モバイル＆クロスプラットフォーム開発</vt:lpstr>
      <vt:lpstr>モバイルクロスプラットフォームは課題の山</vt:lpstr>
      <vt:lpstr>Why Prism for Xamarin.Forms</vt:lpstr>
      <vt:lpstr>だれがPrismを使うべきか？</vt:lpstr>
      <vt:lpstr>#DEMO</vt:lpstr>
      <vt:lpstr>デモ概要</vt:lpstr>
      <vt:lpstr>デモアプリクラス構成</vt:lpstr>
      <vt:lpstr>#DEMO</vt:lpstr>
      <vt:lpstr>デモコードのリポジトリ</vt:lpstr>
      <vt:lpstr>まとめ</vt:lpstr>
      <vt:lpstr>#Xamarinはいいぞ</vt:lpstr>
      <vt:lpstr>#Prismもいいぞ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cp:keywords/>
  <dc:description/>
  <cp:lastModifiedBy/>
  <cp:revision>1</cp:revision>
  <dcterms:created xsi:type="dcterms:W3CDTF">2016-11-01T08:53:31Z</dcterms:created>
  <dcterms:modified xsi:type="dcterms:W3CDTF">2016-11-01T08:53:40Z</dcterms:modified>
  <cp:category/>
</cp:coreProperties>
</file>